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79" r:id="rId4"/>
    <p:sldId id="299" r:id="rId5"/>
    <p:sldId id="307" r:id="rId6"/>
    <p:sldId id="308" r:id="rId7"/>
    <p:sldId id="280" r:id="rId8"/>
    <p:sldId id="298" r:id="rId9"/>
    <p:sldId id="300" r:id="rId10"/>
    <p:sldId id="301" r:id="rId11"/>
    <p:sldId id="303" r:id="rId12"/>
    <p:sldId id="302" r:id="rId13"/>
    <p:sldId id="305" r:id="rId14"/>
    <p:sldId id="304" r:id="rId15"/>
    <p:sldId id="306" r:id="rId16"/>
    <p:sldId id="309" r:id="rId17"/>
    <p:sldId id="268" r:id="rId18"/>
    <p:sldId id="277" r:id="rId19"/>
    <p:sldId id="278" r:id="rId20"/>
    <p:sldId id="269" r:id="rId21"/>
    <p:sldId id="275" r:id="rId22"/>
    <p:sldId id="270" r:id="rId23"/>
    <p:sldId id="276" r:id="rId24"/>
    <p:sldId id="271" r:id="rId25"/>
    <p:sldId id="289" r:id="rId26"/>
    <p:sldId id="272" r:id="rId27"/>
    <p:sldId id="297" r:id="rId28"/>
    <p:sldId id="273" r:id="rId29"/>
    <p:sldId id="290" r:id="rId30"/>
    <p:sldId id="281" r:id="rId31"/>
    <p:sldId id="292" r:id="rId32"/>
    <p:sldId id="291" r:id="rId33"/>
    <p:sldId id="296" r:id="rId34"/>
    <p:sldId id="282" r:id="rId35"/>
    <p:sldId id="288" r:id="rId36"/>
    <p:sldId id="283" r:id="rId37"/>
    <p:sldId id="293" r:id="rId38"/>
    <p:sldId id="285" r:id="rId39"/>
    <p:sldId id="294" r:id="rId40"/>
    <p:sldId id="286" r:id="rId41"/>
    <p:sldId id="295" r:id="rId42"/>
    <p:sldId id="287" r:id="rId43"/>
    <p:sldId id="274" r:id="rId44"/>
    <p:sldId id="311" r:id="rId45"/>
    <p:sldId id="310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858FA-C465-4CAA-8C4D-DC2290C9782C}" v="110" dt="2025-07-17T14:54:08.083"/>
    <p1510:client id="{819A069D-FEBE-44DF-B066-98D037D22717}" v="10410" dt="2025-07-17T07:13:20.731"/>
    <p1510:client id="{CE3A6F62-B1AC-4B58-83D4-928B3C16F4AF}" v="1" dt="2025-07-17T15:20:26.994"/>
    <p1510:client id="{F71BFF98-2E90-4E6D-9E90-81ECA732156A}" v="86" dt="2025-07-17T20:17:28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94660"/>
  </p:normalViewPr>
  <p:slideViewPr>
    <p:cSldViewPr snapToGrid="0">
      <p:cViewPr>
        <p:scale>
          <a:sx n="196" d="100"/>
          <a:sy n="196" d="100"/>
        </p:scale>
        <p:origin x="9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onrales" userId="d2e80ae08bcecdf8" providerId="LiveId" clId="{CE3A6F62-B1AC-4B58-83D4-928B3C16F4AF}"/>
    <pc:docChg chg="undo custSel addSld modSld">
      <pc:chgData name="Daniel Honrales" userId="d2e80ae08bcecdf8" providerId="LiveId" clId="{CE3A6F62-B1AC-4B58-83D4-928B3C16F4AF}" dt="2025-07-17T15:26:42.050" v="492" actId="14100"/>
      <pc:docMkLst>
        <pc:docMk/>
      </pc:docMkLst>
      <pc:sldChg chg="delSp modSp add mod">
        <pc:chgData name="Daniel Honrales" userId="d2e80ae08bcecdf8" providerId="LiveId" clId="{CE3A6F62-B1AC-4B58-83D4-928B3C16F4AF}" dt="2025-07-17T15:26:42.050" v="492" actId="14100"/>
        <pc:sldMkLst>
          <pc:docMk/>
          <pc:sldMk cId="4100815330" sldId="309"/>
        </pc:sldMkLst>
        <pc:spChg chg="mod">
          <ac:chgData name="Daniel Honrales" userId="d2e80ae08bcecdf8" providerId="LiveId" clId="{CE3A6F62-B1AC-4B58-83D4-928B3C16F4AF}" dt="2025-07-17T15:26:42.050" v="492" actId="14100"/>
          <ac:spMkLst>
            <pc:docMk/>
            <pc:sldMk cId="4100815330" sldId="309"/>
            <ac:spMk id="3" creationId="{5899798A-1E49-2A79-ACEA-04FA4897B2DD}"/>
          </ac:spMkLst>
        </pc:spChg>
        <pc:spChg chg="del">
          <ac:chgData name="Daniel Honrales" userId="d2e80ae08bcecdf8" providerId="LiveId" clId="{CE3A6F62-B1AC-4B58-83D4-928B3C16F4AF}" dt="2025-07-17T15:20:33.672" v="1" actId="478"/>
          <ac:spMkLst>
            <pc:docMk/>
            <pc:sldMk cId="4100815330" sldId="309"/>
            <ac:spMk id="9" creationId="{10AF6C17-CBDB-6637-C7FD-F31C951B90A0}"/>
          </ac:spMkLst>
        </pc:spChg>
      </pc:sldChg>
    </pc:docChg>
  </pc:docChgLst>
  <pc:docChgLst>
    <pc:chgData name="Daniel Honrales" userId="d2e80ae08bcecdf8" providerId="LiveId" clId="{F71BFF98-2E90-4E6D-9E90-81ECA732156A}"/>
    <pc:docChg chg="undo custSel addSld modSld">
      <pc:chgData name="Daniel Honrales" userId="d2e80ae08bcecdf8" providerId="LiveId" clId="{F71BFF98-2E90-4E6D-9E90-81ECA732156A}" dt="2025-07-17T20:39:23.621" v="728" actId="20577"/>
      <pc:docMkLst>
        <pc:docMk/>
      </pc:docMkLst>
      <pc:sldChg chg="modSp mod">
        <pc:chgData name="Daniel Honrales" userId="d2e80ae08bcecdf8" providerId="LiveId" clId="{F71BFF98-2E90-4E6D-9E90-81ECA732156A}" dt="2025-07-17T19:36:18.510" v="318" actId="20577"/>
        <pc:sldMkLst>
          <pc:docMk/>
          <pc:sldMk cId="4283734821" sldId="269"/>
        </pc:sldMkLst>
        <pc:spChg chg="mod">
          <ac:chgData name="Daniel Honrales" userId="d2e80ae08bcecdf8" providerId="LiveId" clId="{F71BFF98-2E90-4E6D-9E90-81ECA732156A}" dt="2025-07-17T19:36:18.510" v="318" actId="20577"/>
          <ac:spMkLst>
            <pc:docMk/>
            <pc:sldMk cId="4283734821" sldId="269"/>
            <ac:spMk id="3" creationId="{C74CD0D2-FC62-4A6D-C154-54D8EDB78252}"/>
          </ac:spMkLst>
        </pc:spChg>
      </pc:sldChg>
      <pc:sldChg chg="modSp mod">
        <pc:chgData name="Daniel Honrales" userId="d2e80ae08bcecdf8" providerId="LiveId" clId="{F71BFF98-2E90-4E6D-9E90-81ECA732156A}" dt="2025-07-17T18:12:04.031" v="205" actId="20577"/>
        <pc:sldMkLst>
          <pc:docMk/>
          <pc:sldMk cId="352226498" sldId="274"/>
        </pc:sldMkLst>
        <pc:spChg chg="mod">
          <ac:chgData name="Daniel Honrales" userId="d2e80ae08bcecdf8" providerId="LiveId" clId="{F71BFF98-2E90-4E6D-9E90-81ECA732156A}" dt="2025-07-17T18:12:04.031" v="205" actId="20577"/>
          <ac:spMkLst>
            <pc:docMk/>
            <pc:sldMk cId="352226498" sldId="274"/>
            <ac:spMk id="3" creationId="{0820CDBE-287E-ABC2-B881-A26B8FB598B4}"/>
          </ac:spMkLst>
        </pc:spChg>
      </pc:sldChg>
      <pc:sldChg chg="addSp modSp mod">
        <pc:chgData name="Daniel Honrales" userId="d2e80ae08bcecdf8" providerId="LiveId" clId="{F71BFF98-2E90-4E6D-9E90-81ECA732156A}" dt="2025-07-17T19:34:17.388" v="252" actId="27636"/>
        <pc:sldMkLst>
          <pc:docMk/>
          <pc:sldMk cId="2522288555" sldId="275"/>
        </pc:sldMkLst>
        <pc:spChg chg="mod">
          <ac:chgData name="Daniel Honrales" userId="d2e80ae08bcecdf8" providerId="LiveId" clId="{F71BFF98-2E90-4E6D-9E90-81ECA732156A}" dt="2025-07-17T19:34:17.388" v="252" actId="27636"/>
          <ac:spMkLst>
            <pc:docMk/>
            <pc:sldMk cId="2522288555" sldId="275"/>
            <ac:spMk id="3" creationId="{4FDB0581-16AB-19AF-0819-046C37334A79}"/>
          </ac:spMkLst>
        </pc:spChg>
        <pc:picChg chg="add mod">
          <ac:chgData name="Daniel Honrales" userId="d2e80ae08bcecdf8" providerId="LiveId" clId="{F71BFF98-2E90-4E6D-9E90-81ECA732156A}" dt="2025-07-17T18:07:50.921" v="176"/>
          <ac:picMkLst>
            <pc:docMk/>
            <pc:sldMk cId="2522288555" sldId="275"/>
            <ac:picMk id="5" creationId="{FC0EC481-8C7F-7F5C-3917-689B4317269B}"/>
          </ac:picMkLst>
        </pc:picChg>
      </pc:sldChg>
      <pc:sldChg chg="addSp delSp modSp mod">
        <pc:chgData name="Daniel Honrales" userId="d2e80ae08bcecdf8" providerId="LiveId" clId="{F71BFF98-2E90-4E6D-9E90-81ECA732156A}" dt="2025-07-17T15:16:40.705" v="97" actId="113"/>
        <pc:sldMkLst>
          <pc:docMk/>
          <pc:sldMk cId="4127943650" sldId="300"/>
        </pc:sldMkLst>
        <pc:spChg chg="mod">
          <ac:chgData name="Daniel Honrales" userId="d2e80ae08bcecdf8" providerId="LiveId" clId="{F71BFF98-2E90-4E6D-9E90-81ECA732156A}" dt="2025-07-17T15:16:40.705" v="97" actId="113"/>
          <ac:spMkLst>
            <pc:docMk/>
            <pc:sldMk cId="4127943650" sldId="300"/>
            <ac:spMk id="9" creationId="{1AA2E93E-9444-B596-A7B8-F0291720EE64}"/>
          </ac:spMkLst>
        </pc:spChg>
        <pc:picChg chg="del">
          <ac:chgData name="Daniel Honrales" userId="d2e80ae08bcecdf8" providerId="LiveId" clId="{F71BFF98-2E90-4E6D-9E90-81ECA732156A}" dt="2025-07-17T15:14:21.904" v="56" actId="478"/>
          <ac:picMkLst>
            <pc:docMk/>
            <pc:sldMk cId="4127943650" sldId="300"/>
            <ac:picMk id="5" creationId="{DF86EEA9-F676-DCE6-E473-9332FF146B5F}"/>
          </ac:picMkLst>
        </pc:picChg>
        <pc:picChg chg="add mod modCrop">
          <ac:chgData name="Daniel Honrales" userId="d2e80ae08bcecdf8" providerId="LiveId" clId="{F71BFF98-2E90-4E6D-9E90-81ECA732156A}" dt="2025-07-17T15:15:24.322" v="72" actId="14100"/>
          <ac:picMkLst>
            <pc:docMk/>
            <pc:sldMk cId="4127943650" sldId="300"/>
            <ac:picMk id="6" creationId="{685194F2-D9F0-87C5-E3F4-742ABA63224A}"/>
          </ac:picMkLst>
        </pc:picChg>
        <pc:picChg chg="add mod">
          <ac:chgData name="Daniel Honrales" userId="d2e80ae08bcecdf8" providerId="LiveId" clId="{F71BFF98-2E90-4E6D-9E90-81ECA732156A}" dt="2025-07-17T15:15:47.768" v="83" actId="1076"/>
          <ac:picMkLst>
            <pc:docMk/>
            <pc:sldMk cId="4127943650" sldId="300"/>
            <ac:picMk id="7" creationId="{6BEF5251-4541-E017-2292-4CBF94E139FB}"/>
          </ac:picMkLst>
        </pc:picChg>
        <pc:picChg chg="mod">
          <ac:chgData name="Daniel Honrales" userId="d2e80ae08bcecdf8" providerId="LiveId" clId="{F71BFF98-2E90-4E6D-9E90-81ECA732156A}" dt="2025-07-17T15:15:45.537" v="81" actId="1076"/>
          <ac:picMkLst>
            <pc:docMk/>
            <pc:sldMk cId="4127943650" sldId="300"/>
            <ac:picMk id="12" creationId="{255E3F1C-1286-8065-1CE2-1031A95CCA09}"/>
          </ac:picMkLst>
        </pc:picChg>
        <pc:picChg chg="add mod">
          <ac:chgData name="Daniel Honrales" userId="d2e80ae08bcecdf8" providerId="LiveId" clId="{F71BFF98-2E90-4E6D-9E90-81ECA732156A}" dt="2025-07-17T15:15:27.317" v="73" actId="1076"/>
          <ac:picMkLst>
            <pc:docMk/>
            <pc:sldMk cId="4127943650" sldId="300"/>
            <ac:picMk id="1026" creationId="{0E72AFA2-56B5-3085-84D6-679F6C774091}"/>
          </ac:picMkLst>
        </pc:picChg>
        <pc:picChg chg="add">
          <ac:chgData name="Daniel Honrales" userId="d2e80ae08bcecdf8" providerId="LiveId" clId="{F71BFF98-2E90-4E6D-9E90-81ECA732156A}" dt="2025-07-17T15:14:51.771" v="62"/>
          <ac:picMkLst>
            <pc:docMk/>
            <pc:sldMk cId="4127943650" sldId="300"/>
            <ac:picMk id="1028" creationId="{D458C08E-F797-203C-F855-8A27134F14B6}"/>
          </ac:picMkLst>
        </pc:picChg>
      </pc:sldChg>
      <pc:sldChg chg="delSp modSp mod">
        <pc:chgData name="Daniel Honrales" userId="d2e80ae08bcecdf8" providerId="LiveId" clId="{F71BFF98-2E90-4E6D-9E90-81ECA732156A}" dt="2025-07-17T15:16:44.493" v="98" actId="113"/>
        <pc:sldMkLst>
          <pc:docMk/>
          <pc:sldMk cId="3404987175" sldId="301"/>
        </pc:sldMkLst>
        <pc:spChg chg="mod">
          <ac:chgData name="Daniel Honrales" userId="d2e80ae08bcecdf8" providerId="LiveId" clId="{F71BFF98-2E90-4E6D-9E90-81ECA732156A}" dt="2025-07-17T15:16:44.493" v="98" actId="113"/>
          <ac:spMkLst>
            <pc:docMk/>
            <pc:sldMk cId="3404987175" sldId="301"/>
            <ac:spMk id="9" creationId="{8895F1E1-F890-40EC-97F8-3793B41DAEF5}"/>
          </ac:spMkLst>
        </pc:spChg>
        <pc:picChg chg="del">
          <ac:chgData name="Daniel Honrales" userId="d2e80ae08bcecdf8" providerId="LiveId" clId="{F71BFF98-2E90-4E6D-9E90-81ECA732156A}" dt="2025-07-17T15:16:10.687" v="84" actId="478"/>
          <ac:picMkLst>
            <pc:docMk/>
            <pc:sldMk cId="3404987175" sldId="301"/>
            <ac:picMk id="5" creationId="{BD74712C-F145-973F-8081-5BF3B144A053}"/>
          </ac:picMkLst>
        </pc:picChg>
        <pc:picChg chg="mod">
          <ac:chgData name="Daniel Honrales" userId="d2e80ae08bcecdf8" providerId="LiveId" clId="{F71BFF98-2E90-4E6D-9E90-81ECA732156A}" dt="2025-07-17T15:16:22.292" v="93" actId="1076"/>
          <ac:picMkLst>
            <pc:docMk/>
            <pc:sldMk cId="3404987175" sldId="301"/>
            <ac:picMk id="6" creationId="{C0CD62F0-CC91-080A-D683-70284FE55713}"/>
          </ac:picMkLst>
        </pc:picChg>
        <pc:picChg chg="mod">
          <ac:chgData name="Daniel Honrales" userId="d2e80ae08bcecdf8" providerId="LiveId" clId="{F71BFF98-2E90-4E6D-9E90-81ECA732156A}" dt="2025-07-17T15:16:27.835" v="96" actId="1076"/>
          <ac:picMkLst>
            <pc:docMk/>
            <pc:sldMk cId="3404987175" sldId="301"/>
            <ac:picMk id="11" creationId="{D7C32884-920F-0D6E-46A8-85405EA935A8}"/>
          </ac:picMkLst>
        </pc:picChg>
        <pc:picChg chg="del">
          <ac:chgData name="Daniel Honrales" userId="d2e80ae08bcecdf8" providerId="LiveId" clId="{F71BFF98-2E90-4E6D-9E90-81ECA732156A}" dt="2025-07-17T15:16:10.687" v="84" actId="478"/>
          <ac:picMkLst>
            <pc:docMk/>
            <pc:sldMk cId="3404987175" sldId="301"/>
            <ac:picMk id="12" creationId="{4F094C4A-1FA3-A982-9084-12C0E59C046B}"/>
          </ac:picMkLst>
        </pc:picChg>
      </pc:sldChg>
      <pc:sldChg chg="addSp modSp mod">
        <pc:chgData name="Daniel Honrales" userId="d2e80ae08bcecdf8" providerId="LiveId" clId="{F71BFF98-2E90-4E6D-9E90-81ECA732156A}" dt="2025-07-17T15:18:08.926" v="106" actId="1076"/>
        <pc:sldMkLst>
          <pc:docMk/>
          <pc:sldMk cId="4113257707" sldId="302"/>
        </pc:sldMkLst>
        <pc:spChg chg="mod">
          <ac:chgData name="Daniel Honrales" userId="d2e80ae08bcecdf8" providerId="LiveId" clId="{F71BFF98-2E90-4E6D-9E90-81ECA732156A}" dt="2025-07-17T15:13:31.849" v="34" actId="20577"/>
          <ac:spMkLst>
            <pc:docMk/>
            <pc:sldMk cId="4113257707" sldId="302"/>
            <ac:spMk id="9" creationId="{1E7237DF-2B81-0259-5A10-50B6BD0A173F}"/>
          </ac:spMkLst>
        </pc:spChg>
        <pc:picChg chg="mod">
          <ac:chgData name="Daniel Honrales" userId="d2e80ae08bcecdf8" providerId="LiveId" clId="{F71BFF98-2E90-4E6D-9E90-81ECA732156A}" dt="2025-07-17T15:18:08.705" v="105" actId="1076"/>
          <ac:picMkLst>
            <pc:docMk/>
            <pc:sldMk cId="4113257707" sldId="302"/>
            <ac:picMk id="5" creationId="{A2D1D60B-CEE5-3714-33FE-1E9560029C63}"/>
          </ac:picMkLst>
        </pc:picChg>
        <pc:picChg chg="mod">
          <ac:chgData name="Daniel Honrales" userId="d2e80ae08bcecdf8" providerId="LiveId" clId="{F71BFF98-2E90-4E6D-9E90-81ECA732156A}" dt="2025-07-17T15:18:08.705" v="105" actId="1076"/>
          <ac:picMkLst>
            <pc:docMk/>
            <pc:sldMk cId="4113257707" sldId="302"/>
            <ac:picMk id="6" creationId="{75971587-B6B5-0BF3-1868-583B883D0BA7}"/>
          </ac:picMkLst>
        </pc:picChg>
        <pc:picChg chg="add mod">
          <ac:chgData name="Daniel Honrales" userId="d2e80ae08bcecdf8" providerId="LiveId" clId="{F71BFF98-2E90-4E6D-9E90-81ECA732156A}" dt="2025-07-17T15:18:08.926" v="106" actId="1076"/>
          <ac:picMkLst>
            <pc:docMk/>
            <pc:sldMk cId="4113257707" sldId="302"/>
            <ac:picMk id="7" creationId="{66985B27-7424-4C15-989A-B27B7D910FA9}"/>
          </ac:picMkLst>
        </pc:picChg>
      </pc:sldChg>
      <pc:sldChg chg="modSp mod">
        <pc:chgData name="Daniel Honrales" userId="d2e80ae08bcecdf8" providerId="LiveId" clId="{F71BFF98-2E90-4E6D-9E90-81ECA732156A}" dt="2025-07-17T15:16:47.424" v="99" actId="113"/>
        <pc:sldMkLst>
          <pc:docMk/>
          <pc:sldMk cId="2537931279" sldId="303"/>
        </pc:sldMkLst>
        <pc:spChg chg="mod">
          <ac:chgData name="Daniel Honrales" userId="d2e80ae08bcecdf8" providerId="LiveId" clId="{F71BFF98-2E90-4E6D-9E90-81ECA732156A}" dt="2025-07-17T15:16:47.424" v="99" actId="113"/>
          <ac:spMkLst>
            <pc:docMk/>
            <pc:sldMk cId="2537931279" sldId="303"/>
            <ac:spMk id="9" creationId="{08BD6C8D-0A32-4473-6485-789736C29E13}"/>
          </ac:spMkLst>
        </pc:spChg>
      </pc:sldChg>
      <pc:sldChg chg="modSp mod">
        <pc:chgData name="Daniel Honrales" userId="d2e80ae08bcecdf8" providerId="LiveId" clId="{F71BFF98-2E90-4E6D-9E90-81ECA732156A}" dt="2025-07-17T15:19:15.991" v="174"/>
        <pc:sldMkLst>
          <pc:docMk/>
          <pc:sldMk cId="3167199188" sldId="304"/>
        </pc:sldMkLst>
        <pc:spChg chg="mod">
          <ac:chgData name="Daniel Honrales" userId="d2e80ae08bcecdf8" providerId="LiveId" clId="{F71BFF98-2E90-4E6D-9E90-81ECA732156A}" dt="2025-07-17T15:19:15.991" v="174"/>
          <ac:spMkLst>
            <pc:docMk/>
            <pc:sldMk cId="3167199188" sldId="304"/>
            <ac:spMk id="9" creationId="{2A750B43-47CD-959F-E2CB-B90E6BA216AE}"/>
          </ac:spMkLst>
        </pc:spChg>
      </pc:sldChg>
      <pc:sldChg chg="addSp modSp mod">
        <pc:chgData name="Daniel Honrales" userId="d2e80ae08bcecdf8" providerId="LiveId" clId="{F71BFF98-2E90-4E6D-9E90-81ECA732156A}" dt="2025-07-17T15:19:11.643" v="173" actId="20577"/>
        <pc:sldMkLst>
          <pc:docMk/>
          <pc:sldMk cId="794799709" sldId="305"/>
        </pc:sldMkLst>
        <pc:spChg chg="mod">
          <ac:chgData name="Daniel Honrales" userId="d2e80ae08bcecdf8" providerId="LiveId" clId="{F71BFF98-2E90-4E6D-9E90-81ECA732156A}" dt="2025-07-17T15:19:11.643" v="173" actId="20577"/>
          <ac:spMkLst>
            <pc:docMk/>
            <pc:sldMk cId="794799709" sldId="305"/>
            <ac:spMk id="9" creationId="{CBA785F8-3B5B-A777-D113-3B2B624AD17B}"/>
          </ac:spMkLst>
        </pc:spChg>
        <pc:picChg chg="add mod">
          <ac:chgData name="Daniel Honrales" userId="d2e80ae08bcecdf8" providerId="LiveId" clId="{F71BFF98-2E90-4E6D-9E90-81ECA732156A}" dt="2025-07-17T15:18:18.642" v="113" actId="1076"/>
          <ac:picMkLst>
            <pc:docMk/>
            <pc:sldMk cId="794799709" sldId="305"/>
            <ac:picMk id="5" creationId="{907C6CAF-8B2F-620B-6D91-C809837C9841}"/>
          </ac:picMkLst>
        </pc:picChg>
        <pc:picChg chg="mod">
          <ac:chgData name="Daniel Honrales" userId="d2e80ae08bcecdf8" providerId="LiveId" clId="{F71BFF98-2E90-4E6D-9E90-81ECA732156A}" dt="2025-07-17T15:18:16.451" v="112" actId="1076"/>
          <ac:picMkLst>
            <pc:docMk/>
            <pc:sldMk cId="794799709" sldId="305"/>
            <ac:picMk id="7" creationId="{F0F7A048-894D-28A9-9405-C8862B3113D3}"/>
          </ac:picMkLst>
        </pc:picChg>
        <pc:picChg chg="mod">
          <ac:chgData name="Daniel Honrales" userId="d2e80ae08bcecdf8" providerId="LiveId" clId="{F71BFF98-2E90-4E6D-9E90-81ECA732156A}" dt="2025-07-17T15:17:26.838" v="100" actId="1076"/>
          <ac:picMkLst>
            <pc:docMk/>
            <pc:sldMk cId="794799709" sldId="305"/>
            <ac:picMk id="8" creationId="{05A9B61F-81C2-1059-71B3-21740D532BE1}"/>
          </ac:picMkLst>
        </pc:picChg>
      </pc:sldChg>
      <pc:sldChg chg="modSp mod">
        <pc:chgData name="Daniel Honrales" userId="d2e80ae08bcecdf8" providerId="LiveId" clId="{F71BFF98-2E90-4E6D-9E90-81ECA732156A}" dt="2025-07-17T15:19:30.897" v="175"/>
        <pc:sldMkLst>
          <pc:docMk/>
          <pc:sldMk cId="3392040018" sldId="306"/>
        </pc:sldMkLst>
        <pc:spChg chg="mod">
          <ac:chgData name="Daniel Honrales" userId="d2e80ae08bcecdf8" providerId="LiveId" clId="{F71BFF98-2E90-4E6D-9E90-81ECA732156A}" dt="2025-07-17T15:19:30.897" v="175"/>
          <ac:spMkLst>
            <pc:docMk/>
            <pc:sldMk cId="3392040018" sldId="306"/>
            <ac:spMk id="9" creationId="{4A0798CA-DB8B-C80C-1918-E309DFB877F6}"/>
          </ac:spMkLst>
        </pc:spChg>
      </pc:sldChg>
      <pc:sldChg chg="modSp mod">
        <pc:chgData name="Daniel Honrales" userId="d2e80ae08bcecdf8" providerId="LiveId" clId="{F71BFF98-2E90-4E6D-9E90-81ECA732156A}" dt="2025-07-17T15:11:12.233" v="0" actId="20577"/>
        <pc:sldMkLst>
          <pc:docMk/>
          <pc:sldMk cId="1412343587" sldId="308"/>
        </pc:sldMkLst>
        <pc:spChg chg="mod">
          <ac:chgData name="Daniel Honrales" userId="d2e80ae08bcecdf8" providerId="LiveId" clId="{F71BFF98-2E90-4E6D-9E90-81ECA732156A}" dt="2025-07-17T15:11:12.233" v="0" actId="20577"/>
          <ac:spMkLst>
            <pc:docMk/>
            <pc:sldMk cId="1412343587" sldId="308"/>
            <ac:spMk id="3" creationId="{8236A227-AB2D-EAA2-71F4-08507179C1F7}"/>
          </ac:spMkLst>
        </pc:spChg>
      </pc:sldChg>
      <pc:sldChg chg="modSp add mod">
        <pc:chgData name="Daniel Honrales" userId="d2e80ae08bcecdf8" providerId="LiveId" clId="{F71BFF98-2E90-4E6D-9E90-81ECA732156A}" dt="2025-07-17T19:38:21.571" v="557" actId="20577"/>
        <pc:sldMkLst>
          <pc:docMk/>
          <pc:sldMk cId="578766044" sldId="310"/>
        </pc:sldMkLst>
        <pc:spChg chg="mod">
          <ac:chgData name="Daniel Honrales" userId="d2e80ae08bcecdf8" providerId="LiveId" clId="{F71BFF98-2E90-4E6D-9E90-81ECA732156A}" dt="2025-07-17T19:37:36.549" v="340" actId="20577"/>
          <ac:spMkLst>
            <pc:docMk/>
            <pc:sldMk cId="578766044" sldId="310"/>
            <ac:spMk id="2" creationId="{330DF14B-6925-ECA5-3432-E1A92022190B}"/>
          </ac:spMkLst>
        </pc:spChg>
        <pc:spChg chg="mod">
          <ac:chgData name="Daniel Honrales" userId="d2e80ae08bcecdf8" providerId="LiveId" clId="{F71BFF98-2E90-4E6D-9E90-81ECA732156A}" dt="2025-07-17T19:38:21.571" v="557" actId="20577"/>
          <ac:spMkLst>
            <pc:docMk/>
            <pc:sldMk cId="578766044" sldId="310"/>
            <ac:spMk id="3" creationId="{E1265700-106A-0B2E-3E1D-183B897CB82D}"/>
          </ac:spMkLst>
        </pc:spChg>
      </pc:sldChg>
      <pc:sldChg chg="modSp add mod">
        <pc:chgData name="Daniel Honrales" userId="d2e80ae08bcecdf8" providerId="LiveId" clId="{F71BFF98-2E90-4E6D-9E90-81ECA732156A}" dt="2025-07-17T20:39:23.621" v="728" actId="20577"/>
        <pc:sldMkLst>
          <pc:docMk/>
          <pc:sldMk cId="787267149" sldId="311"/>
        </pc:sldMkLst>
        <pc:spChg chg="mod">
          <ac:chgData name="Daniel Honrales" userId="d2e80ae08bcecdf8" providerId="LiveId" clId="{F71BFF98-2E90-4E6D-9E90-81ECA732156A}" dt="2025-07-17T20:39:23.621" v="728" actId="20577"/>
          <ac:spMkLst>
            <pc:docMk/>
            <pc:sldMk cId="787267149" sldId="311"/>
            <ac:spMk id="3" creationId="{C7384534-CDDC-6652-FC13-CA615F2331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37160" y="496800"/>
            <a:ext cx="4693320" cy="960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28600" y="227520"/>
            <a:ext cx="5007240" cy="256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2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6636240" y="227520"/>
            <a:ext cx="2279160" cy="4688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Click to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edit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text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Second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Fifth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Sixth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Seventh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713160" y="543240"/>
            <a:ext cx="4256640" cy="2795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128120" y="2624400"/>
            <a:ext cx="2279160" cy="2291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Click to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edit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text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Second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Fifth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Sixth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Seventh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Arial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2991/978-94-6239-133-8_27" TargetMode="External"/><Relationship Id="rId2" Type="http://schemas.openxmlformats.org/officeDocument/2006/relationships/hyperlink" Target="https://ieeexplore.ieee.org/stamp/stamp.jsp?arnumber=5710913&amp;casa_token=nHiWGs1XUxgAAAAA:ExRsIHvvGYzo9q3xlsTr2TXymSGE2pYMsUH6zxDoENfl_qde0atV_c5-Ux3-JLb9WsL8nXA80w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l.acm.org/doi/pdf/10.1145/364835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neurosci.org/content/jneuro/30/5/1856.full.pdf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science.org/doi/abs/10.1126/science.178.4057.178?casa_token=xAfwrN1mpO8AAAAA:tRmYZGcD_b2NCjaH_kT5fRIm0_4p97NpcNCXyi4891H7r0uq9NHNbRVE1x7EDaUVQzJDQoe7aDrSOw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ink.springer.com/chapter/10.1007/978-3-031-70061-3_26" TargetMode="External"/><Relationship Id="rId5" Type="http://schemas.openxmlformats.org/officeDocument/2006/relationships/hyperlink" Target="https://dl.acm.org/doi/abs/10.1145/2207676.2208729" TargetMode="External"/><Relationship Id="rId4" Type="http://schemas.openxmlformats.org/officeDocument/2006/relationships/hyperlink" Target="https://research.ebsco.com/c/4jvyyw/viewer/pdf/d33f4wvt5j?route=detail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ip.org/asa/jasa/article-abstract/30/5/399/645900/Funneling-in-the-Nervous-System-and-its-Role-in" TargetMode="External"/><Relationship Id="rId2" Type="http://schemas.openxmlformats.org/officeDocument/2006/relationships/hyperlink" Target="https://dl.acm.org/doi/abs/10.1145/2207676.2208729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eeexplore.ieee.org/document/1010089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ll.com/current-biology/pdf/S0960-98220800749-5.pdf" TargetMode="External"/><Relationship Id="rId2" Type="http://schemas.openxmlformats.org/officeDocument/2006/relationships/hyperlink" Target="https://journals.physiology.org/doi/prev/20190821-aop/pdf/10.1152/jn.00125.2019#page=5.7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sycnet.apa.org/record/1971-03297-001" TargetMode="External"/><Relationship Id="rId2" Type="http://schemas.openxmlformats.org/officeDocument/2006/relationships/hyperlink" Target="https://psycnet.apa.org/record/1932-01690-001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3758/BF03193847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hysiology.org/doi/prev/20170111-aop/pdf/10.1152/jn.00783.2016%40apsselect.2017.4.issue-3" TargetMode="External"/><Relationship Id="rId2" Type="http://schemas.openxmlformats.org/officeDocument/2006/relationships/hyperlink" Target="https://link.springer.com/article/10.3758/BF0319473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ell.com/current-biology/pdf/S0960-9822(98)70120-4.pdf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.org/doi/pdf/10.1126/science.8023144?casa_token=4kE_JrcHzMEAAAAA:-gLvN2-kN20gW4eEFGnD-fOIkb1R9X_TLaOAA8htj1CNDNO47j7uNlcAA52uXT2jxf2cLEWCxypt3Q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.com/view/journals/msr/30/1/article-p25_2.xml" TargetMode="External"/><Relationship Id="rId2" Type="http://schemas.openxmlformats.org/officeDocument/2006/relationships/hyperlink" Target="https://ieeexplore.ieee.org/document/6856175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ontiersin.org/journals/robotics-and-ai/articles/10.3389/frobt.2016.00027/ful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48658142/Influence_of_control_display_ratio_on_the_perception_of_mass_of_manipulated_objects_in_virtual_environments" TargetMode="External"/><Relationship Id="rId2" Type="http://schemas.openxmlformats.org/officeDocument/2006/relationships/hyperlink" Target="https://research-ebsco-com.libproxy.utdallas.edu/c/4jvyyw/viewer/pdf/ig3onuu5mr?route=details&amp;proxyApplied=true&amp;auth-callid=963adbe3-d959-47b5-8c76-41a2f71fb51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al.science/hal-00844954/document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613904.3642154" TargetMode="External"/><Relationship Id="rId2" Type="http://schemas.openxmlformats.org/officeDocument/2006/relationships/hyperlink" Target="https://arxiv.org/pdf/2406.03241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ubmed.ncbi.nlm.nih.gov/33347414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00221-010-2422-0?utm_source=chatgpt.com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14240" y="1176570"/>
            <a:ext cx="5997710" cy="27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spc="-1" dirty="0">
                <a:solidFill>
                  <a:schemeClr val="dk1"/>
                </a:solidFill>
                <a:latin typeface="Raleway" pitchFamily="2" charset="0"/>
              </a:rPr>
              <a:t>Thermal Masking + Tactile Illusions</a:t>
            </a:r>
            <a:endParaRPr lang="fr-FR" sz="5200" b="0" strike="noStrike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cxnSp>
        <p:nvCxnSpPr>
          <p:cNvPr id="82" name="Google Shape;150;p28"/>
          <p:cNvCxnSpPr/>
          <p:nvPr/>
        </p:nvCxnSpPr>
        <p:spPr>
          <a:xfrm>
            <a:off x="850680" y="4317840"/>
            <a:ext cx="1147320" cy="360"/>
          </a:xfrm>
          <a:prstGeom prst="straightConnector1">
            <a:avLst/>
          </a:prstGeom>
          <a:ln w="9525">
            <a:solidFill>
              <a:srgbClr val="412828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4743B-FE3C-5D8B-0EEA-4952E11EE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29AA2B7-51B9-B9F2-ACCC-1787E5C10D48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5F0072F-0D7A-2190-37D8-A0F747E3752D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Similar to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, but now exploring wider capabilities of the phenomena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6B9C7067-2706-E562-0518-FDF19CBBE8E6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sp>
        <p:nvSpPr>
          <p:cNvPr id="9" name="PlaceHolder 2">
            <a:extLst>
              <a:ext uri="{FF2B5EF4-FFF2-40B4-BE49-F238E27FC236}">
                <a16:creationId xmlns:a16="http://schemas.microsoft.com/office/drawing/2014/main" id="{08BD6C8D-0A32-4473-6485-789736C29E13}"/>
              </a:ext>
            </a:extLst>
          </p:cNvPr>
          <p:cNvSpPr txBox="1">
            <a:spLocks/>
          </p:cNvSpPr>
          <p:nvPr/>
        </p:nvSpPr>
        <p:spPr>
          <a:xfrm>
            <a:off x="331243" y="1417502"/>
            <a:ext cx="6160517" cy="31729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What other (vibrotactile) illusions can we explore?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masking work with phantom sensations (In VR)?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Funneling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Cutaneous Rabbit / Saltation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1" spc="-1" dirty="0">
                <a:solidFill>
                  <a:srgbClr val="000000"/>
                </a:solidFill>
                <a:latin typeface="Raleway" pitchFamily="2" charset="0"/>
              </a:rPr>
              <a:t>Six-Finger Illusion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1" spc="-1" dirty="0">
                <a:solidFill>
                  <a:srgbClr val="000000"/>
                </a:solidFill>
                <a:latin typeface="Raleway" pitchFamily="2" charset="0"/>
              </a:rPr>
              <a:t>Rubber / Virtual / Alien Hand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A9822-1CC8-2C5E-0409-9C2B7389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57" y="652010"/>
            <a:ext cx="2647932" cy="1867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EE6731-0409-A919-F891-B5A0216C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68" y="2825625"/>
            <a:ext cx="2628310" cy="146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93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9A8A6-9727-E4B3-326A-5F8FA709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046A350-CA9D-BDFB-D28F-5D53DDC4E361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29598FD-3BFC-D11D-2503-0C39ECE59A86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Similar to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, but now exploring wider capabilities of the phenomena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0DDF50EA-0A36-281D-25D4-053EE5D33ACF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sp>
        <p:nvSpPr>
          <p:cNvPr id="9" name="PlaceHolder 2">
            <a:extLst>
              <a:ext uri="{FF2B5EF4-FFF2-40B4-BE49-F238E27FC236}">
                <a16:creationId xmlns:a16="http://schemas.microsoft.com/office/drawing/2014/main" id="{1E7237DF-2B81-0259-5A10-50B6BD0A173F}"/>
              </a:ext>
            </a:extLst>
          </p:cNvPr>
          <p:cNvSpPr txBox="1">
            <a:spLocks/>
          </p:cNvSpPr>
          <p:nvPr/>
        </p:nvSpPr>
        <p:spPr>
          <a:xfrm>
            <a:off x="331243" y="1417502"/>
            <a:ext cx="6160517" cy="31729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What other (vibrotactile) illusions can we explore?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masking work with phantom sensations (In VR)?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Funneling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Cutaneous Rabbit / Saltation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Six-Finger Illusion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Rubber / Virtual / Alien Hand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Can we modulate perceptual properties based on known tactile effects?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Tau / Kappa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Audio-Tactile Interactions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Object Stiffness, Texture, Weight,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1D60B-CEE5-3714-33FE-1E956002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48" y="2616921"/>
            <a:ext cx="2826508" cy="1630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971587-B6B5-0BF3-1868-583B883D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841" y="662881"/>
            <a:ext cx="2583321" cy="18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5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6F2EF-B6E3-F0C1-EB2F-16C347691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123CFB0-4353-A828-8336-F8886735BEAD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972D68A-7491-B19F-6347-A78A81F7F3A8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Similar to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, but now exploring wider capabilities of the phenomena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53E044E8-6658-21FC-CDB4-683058FBCAC0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sp>
        <p:nvSpPr>
          <p:cNvPr id="9" name="PlaceHolder 2">
            <a:extLst>
              <a:ext uri="{FF2B5EF4-FFF2-40B4-BE49-F238E27FC236}">
                <a16:creationId xmlns:a16="http://schemas.microsoft.com/office/drawing/2014/main" id="{CBA785F8-3B5B-A777-D113-3B2B624AD17B}"/>
              </a:ext>
            </a:extLst>
          </p:cNvPr>
          <p:cNvSpPr txBox="1">
            <a:spLocks/>
          </p:cNvSpPr>
          <p:nvPr/>
        </p:nvSpPr>
        <p:spPr>
          <a:xfrm>
            <a:off x="331243" y="1417502"/>
            <a:ext cx="6160517" cy="31729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What other (vibrotactile) illusions can we explore?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masking work with phantom sensations (In VR)?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Funneling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Cutaneous Rabbit / Saltation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Six-Finger Illusion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Rubber / Virtual / Alien Hand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Can we modulate perceptual properties based on known tactile effects?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Tau / Kappa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Audio-Tactile Interactions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Object Stiffness, Texture, Weight, etc.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Visual Interaction &amp; Pseudo-Haptics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Does pseudo-haptics exist for thermal properties?</a:t>
            </a:r>
            <a:endParaRPr lang="en-US" sz="6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Can we induce thermal masking with pseudo-haptics?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7A048-894D-28A9-9405-C8862B31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160" y="2160198"/>
            <a:ext cx="2098029" cy="1578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9B61F-81C2-1059-71B3-21740D53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9" y="3906032"/>
            <a:ext cx="3130152" cy="925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C6CAF-8B2F-620B-6D91-C809837C9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159" y="116752"/>
            <a:ext cx="2098029" cy="17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9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DD5FE-080B-08E6-0907-5799E24C5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4B24A4C-1C55-D99F-F98B-2D870667F4D4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BE6BD22-6C5F-CB2F-C42E-D8CD301529DE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Similar to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, but now exploring wider capabilities of the phenomena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02731D59-7FD8-2558-6AED-8B749BB1B84D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sp>
        <p:nvSpPr>
          <p:cNvPr id="9" name="PlaceHolder 2">
            <a:extLst>
              <a:ext uri="{FF2B5EF4-FFF2-40B4-BE49-F238E27FC236}">
                <a16:creationId xmlns:a16="http://schemas.microsoft.com/office/drawing/2014/main" id="{2A750B43-47CD-959F-E2CB-B90E6BA216AE}"/>
              </a:ext>
            </a:extLst>
          </p:cNvPr>
          <p:cNvSpPr txBox="1">
            <a:spLocks/>
          </p:cNvSpPr>
          <p:nvPr/>
        </p:nvSpPr>
        <p:spPr>
          <a:xfrm>
            <a:off x="331243" y="1417501"/>
            <a:ext cx="6246242" cy="36116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What other (vibrotactile) illusions can we explore?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masking work with phantom sensations (In VR)?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Funneling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Cutaneous Rabbit / Saltation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Six-Finger Illusion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Rubber / Virtual / Alien Hand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Can we modulate perceptual properties based on known tactile effects?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Tau / Kappa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Audio-Tactile Interactions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Object Stiffness, Texture, Weight, etc.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Visual Interaction &amp; Pseudo-Haptics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Does pseudo-haptics exist for thermal properties?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Can we induce thermal masking with pseudo-haptics?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Other Effects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Change Blindness (Tactile)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Thermal Grill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49CB9-C66F-0E46-2515-F3545F7C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80" y="3016517"/>
            <a:ext cx="2258758" cy="1458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9DE5A6-4B5D-D282-E26F-916A5F3398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2941"/>
          <a:stretch>
            <a:fillRect/>
          </a:stretch>
        </p:blipFill>
        <p:spPr>
          <a:xfrm>
            <a:off x="6187115" y="1121579"/>
            <a:ext cx="2580087" cy="145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9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4AC70-D74D-F5C5-1C43-3C5A5B71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01C8C7B-885A-0CFC-CBC8-1595A917FAE1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1AF21EC-DE6C-9DCA-F207-1E600D80C93C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Similar to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, but now exploring wider capabilities of the phenomena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1A00042A-C10D-6DF4-AE0F-3B0137C7B5B7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sp>
        <p:nvSpPr>
          <p:cNvPr id="9" name="PlaceHolder 2">
            <a:extLst>
              <a:ext uri="{FF2B5EF4-FFF2-40B4-BE49-F238E27FC236}">
                <a16:creationId xmlns:a16="http://schemas.microsoft.com/office/drawing/2014/main" id="{4A0798CA-DB8B-C80C-1918-E309DFB877F6}"/>
              </a:ext>
            </a:extLst>
          </p:cNvPr>
          <p:cNvSpPr txBox="1">
            <a:spLocks/>
          </p:cNvSpPr>
          <p:nvPr/>
        </p:nvSpPr>
        <p:spPr>
          <a:xfrm>
            <a:off x="331243" y="1417501"/>
            <a:ext cx="6246242" cy="36116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What other (vibrotactile) illusions can we explore?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masking work with phantom sensations (In VR)?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Funneling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Cutaneous Rabbit / Saltation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Six-Finger Illusion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Rubber / Virtual / Alien Hand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Can we modulate perceptual properties based on known tactile effects?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Tau / Kappa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Audio-Tactile Interactions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Object Stiffness, Texture, Weight, etc.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Visual Interaction &amp; Pseudo-Haptics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Does pseudo-haptics exist for thermal properties?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Can we induce thermal masking with pseudo-haptics?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Other Effects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Change Blindness (Tactile)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Thermal Grill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B301E-377A-D67A-C55F-A44556833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50" y="190500"/>
            <a:ext cx="2223391" cy="1369668"/>
          </a:xfrm>
          <a:prstGeom prst="rect">
            <a:avLst/>
          </a:prstGeom>
        </p:spPr>
      </p:pic>
      <p:pic>
        <p:nvPicPr>
          <p:cNvPr id="1030" name="Picture 6" descr="a) Illustration of the two main illusory tactile sensations (funneling... |  Download Scientific Diagram">
            <a:extLst>
              <a:ext uri="{FF2B5EF4-FFF2-40B4-BE49-F238E27FC236}">
                <a16:creationId xmlns:a16="http://schemas.microsoft.com/office/drawing/2014/main" id="{B96F113B-8563-A697-50FC-E85E6F66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76" y="2098202"/>
            <a:ext cx="2590140" cy="29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aceHolder 2">
            <a:extLst>
              <a:ext uri="{FF2B5EF4-FFF2-40B4-BE49-F238E27FC236}">
                <a16:creationId xmlns:a16="http://schemas.microsoft.com/office/drawing/2014/main" id="{3073C6A1-33A8-FB76-9CCD-2DF6A53AF8A2}"/>
              </a:ext>
            </a:extLst>
          </p:cNvPr>
          <p:cNvSpPr txBox="1">
            <a:spLocks/>
          </p:cNvSpPr>
          <p:nvPr/>
        </p:nvSpPr>
        <p:spPr>
          <a:xfrm>
            <a:off x="7176680" y="1519262"/>
            <a:ext cx="690639" cy="359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Raleway" pitchFamily="2" charset="0"/>
              </a:rPr>
              <a:t>+</a:t>
            </a:r>
            <a:endParaRPr lang="en-US" sz="3200" spc="-1" dirty="0">
              <a:solidFill>
                <a:srgbClr val="00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4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A6C12-7282-8910-F58C-DD8BF2FC8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8D8BE03-3163-B02F-E8C4-7E1735158EF1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899798A-1E49-2A79-ACEA-04FA4897B2DD}"/>
              </a:ext>
            </a:extLst>
          </p:cNvPr>
          <p:cNvSpPr txBox="1">
            <a:spLocks/>
          </p:cNvSpPr>
          <p:nvPr/>
        </p:nvSpPr>
        <p:spPr>
          <a:xfrm>
            <a:off x="331244" y="1399190"/>
            <a:ext cx="6160517" cy="32277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Next Steps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What illusions to focus on?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Funneling &amp; Saltation – Classical &amp; wide impact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Visual Interaction (VR) – Compelling effects for experiences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Phantom Hand / Limb – Neurophysiological Insights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1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1" spc="-1" dirty="0">
                <a:solidFill>
                  <a:srgbClr val="000000"/>
                </a:solidFill>
                <a:latin typeface="Raleway" pitchFamily="2" charset="0"/>
              </a:rPr>
              <a:t>Challenges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Longer stimuli duration for thermal masking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Lower perceptual precision of thermal stimuli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endParaRPr lang="en-US" sz="11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3C360BB5-FC69-5101-BCB4-BC38B8222DF6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BDA58C0-6D70-D8BC-609A-BB87E785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50" y="190500"/>
            <a:ext cx="2223391" cy="1369668"/>
          </a:xfrm>
          <a:prstGeom prst="rect">
            <a:avLst/>
          </a:prstGeom>
        </p:spPr>
      </p:pic>
      <p:pic>
        <p:nvPicPr>
          <p:cNvPr id="1030" name="Picture 6" descr="a) Illustration of the two main illusory tactile sensations (funneling... |  Download Scientific Diagram">
            <a:extLst>
              <a:ext uri="{FF2B5EF4-FFF2-40B4-BE49-F238E27FC236}">
                <a16:creationId xmlns:a16="http://schemas.microsoft.com/office/drawing/2014/main" id="{029751DA-32FC-FBE6-23BF-2A9CD5C4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976" y="2098202"/>
            <a:ext cx="2590140" cy="29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laceHolder 2">
            <a:extLst>
              <a:ext uri="{FF2B5EF4-FFF2-40B4-BE49-F238E27FC236}">
                <a16:creationId xmlns:a16="http://schemas.microsoft.com/office/drawing/2014/main" id="{35F9E456-B12A-566E-C70A-721C715B8B28}"/>
              </a:ext>
            </a:extLst>
          </p:cNvPr>
          <p:cNvSpPr txBox="1">
            <a:spLocks/>
          </p:cNvSpPr>
          <p:nvPr/>
        </p:nvSpPr>
        <p:spPr>
          <a:xfrm>
            <a:off x="7176680" y="1519262"/>
            <a:ext cx="690639" cy="359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pc="-1" dirty="0">
                <a:solidFill>
                  <a:srgbClr val="000000"/>
                </a:solidFill>
                <a:latin typeface="Raleway" pitchFamily="2" charset="0"/>
              </a:rPr>
              <a:t>+</a:t>
            </a:r>
            <a:endParaRPr lang="en-US" sz="3200" spc="-1" dirty="0">
              <a:solidFill>
                <a:srgbClr val="000000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15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F95DF-E51B-3F6B-E789-50421407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0F926DE-9B64-CB42-2BAA-ED2CDFAB0191}"/>
              </a:ext>
            </a:extLst>
          </p:cNvPr>
          <p:cNvSpPr txBox="1">
            <a:spLocks/>
          </p:cNvSpPr>
          <p:nvPr/>
        </p:nvSpPr>
        <p:spPr>
          <a:xfrm>
            <a:off x="331244" y="2120327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5400" spc="-1" dirty="0" err="1">
                <a:solidFill>
                  <a:schemeClr val="dk1"/>
                </a:solidFill>
                <a:latin typeface="Raleway" pitchFamily="2" charset="0"/>
              </a:rPr>
              <a:t>Literature</a:t>
            </a:r>
            <a:r>
              <a:rPr lang="fr-FR" sz="5400" spc="-1" dirty="0">
                <a:solidFill>
                  <a:schemeClr val="dk1"/>
                </a:solidFill>
                <a:latin typeface="Raleway" pitchFamily="2" charset="0"/>
              </a:rPr>
              <a:t> </a:t>
            </a:r>
            <a:r>
              <a:rPr lang="fr-FR" sz="5400" spc="-1" dirty="0" err="1">
                <a:solidFill>
                  <a:schemeClr val="dk1"/>
                </a:solidFill>
                <a:latin typeface="Raleway" pitchFamily="2" charset="0"/>
              </a:rPr>
              <a:t>Review</a:t>
            </a:r>
            <a:endParaRPr lang="fr-FR" sz="5400" spc="-1" dirty="0">
              <a:solidFill>
                <a:schemeClr val="dk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6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87D40-E2B0-2427-A966-252FB08A3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916ED4C-DF5E-5135-6678-8FD09CBDB8F4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Overview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of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Haptic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C244CEA-9482-921D-F0A4-B74D6A16EB19}"/>
              </a:ext>
            </a:extLst>
          </p:cNvPr>
          <p:cNvSpPr txBox="1">
            <a:spLocks/>
          </p:cNvSpPr>
          <p:nvPr/>
        </p:nvSpPr>
        <p:spPr>
          <a:xfrm>
            <a:off x="95717" y="1472293"/>
            <a:ext cx="4704882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Robustness – how often illusion occurs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Strength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– how compelling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illusion effect is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Haptic Illusion can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be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generally categorized into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2 groups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based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on targeted percept: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Object Properties – ex. Material, weight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geometry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Haptic 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</a:rPr>
              <a:t>Space Perception 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– external space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</a:rPr>
              <a:t>, body, both</a:t>
            </a:r>
            <a:endParaRPr lang="en-US" sz="11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Standard Vibrotactile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Stimulus – 200ms pulse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F4D6F67E-1F59-EAC1-DF6D-E1FE7BC42D4B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22D5DC0-DCAF-82B1-0E2C-55BDB219B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9" y="881743"/>
            <a:ext cx="2287703" cy="3030682"/>
          </a:xfrm>
          <a:prstGeom prst="rect">
            <a:avLst/>
          </a:prstGeom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37AACF24-5F4E-F345-13C4-84D4BDC2B66F}"/>
              </a:ext>
            </a:extLst>
          </p:cNvPr>
          <p:cNvSpPr txBox="1">
            <a:spLocks/>
          </p:cNvSpPr>
          <p:nvPr/>
        </p:nvSpPr>
        <p:spPr>
          <a:xfrm>
            <a:off x="5636528" y="4086343"/>
            <a:ext cx="2887116" cy="3508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2024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Survey Statistics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E32ED-4880-3DB7-1329-2332ECFB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93" y="881743"/>
            <a:ext cx="1792961" cy="30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31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EB694-45B5-9AF0-2DA9-36060CF7F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475D268-01D6-E09C-6C80-B3E4F1999049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Tactile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0DDDDB0-0087-13C6-CA75-C7A4956BCF40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8646501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dirty="0">
                <a:hlinkClick r:id="rId2"/>
              </a:rPr>
              <a:t>Tactile and Haptic Illusions</a:t>
            </a:r>
            <a:r>
              <a:rPr lang="en-US" sz="1100" dirty="0"/>
              <a:t> - Lederman, Susan J., and Lynette A. Jones. "Tactile and haptic illusions." </a:t>
            </a:r>
            <a:r>
              <a:rPr lang="en-US" sz="1100" i="1" dirty="0"/>
              <a:t>IEEE Transactions on Haptics</a:t>
            </a:r>
            <a:r>
              <a:rPr lang="en-US" sz="1100" dirty="0"/>
              <a:t> 4.4 (2011): 273-294.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dirty="0">
                <a:hlinkClick r:id="rId3"/>
              </a:rPr>
              <a:t>Tactile Illusions </a:t>
            </a:r>
            <a:r>
              <a:rPr lang="en-US" sz="1100" dirty="0"/>
              <a:t>- Hayward, Vincent. "Tactile illusions." </a:t>
            </a:r>
            <a:r>
              <a:rPr lang="en-US" sz="1100" i="1" dirty="0" err="1"/>
              <a:t>Scholarpedia</a:t>
            </a:r>
            <a:r>
              <a:rPr lang="en-US" sz="1100" i="1" dirty="0"/>
              <a:t> of Touch</a:t>
            </a:r>
            <a:r>
              <a:rPr lang="en-US" sz="1100" dirty="0"/>
              <a:t>. Paris: Atlantis Press, 2015. 327-342.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  <a:hlinkClick r:id="rId4"/>
              </a:rPr>
              <a:t>Survey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 - </a:t>
            </a:r>
            <a:r>
              <a:rPr lang="en-US" sz="1100" dirty="0"/>
              <a:t>Kurzweg, Marco, et al. "Survey on haptic feedback through sensory illusions in interactive systems." </a:t>
            </a:r>
            <a:r>
              <a:rPr lang="en-US" sz="1100" i="1" dirty="0"/>
              <a:t>ACM Computing Surveys</a:t>
            </a:r>
            <a:r>
              <a:rPr lang="en-US" sz="1100" dirty="0"/>
              <a:t> 56.8 (2024): 1-39.</a:t>
            </a:r>
            <a:endParaRPr lang="en-US" sz="11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C6B5BC77-B08F-EE12-6D8B-6D98821863AD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337207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5023F-BC71-9287-3A83-9F79902D9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6D62382-E862-881D-B94F-F64DEA6D6FE9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Cutaneous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Rabbit / Saltation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74CD0D2-FC62-4A6D-C154-54D8EDB78252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000283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0688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Phantom sensation (P2) by temporal interval of two actuators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Uninterrupted series of taps at different locations leads to “hopping” effect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Demonstrated directly on skin, across two different arms, wearables, hand-held objects, and </a:t>
            </a: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virtual objects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Experimental Procedures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Activate vibrotactile actuators simultaneously with temporal interval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Block visual and auditory cues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Participant responds where intermediate sensation was felt along axis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Classical – 5 taps at 3 locations each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Reduced – 1 tap each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masking occur with phantom sensations? In VR? Can visuals influence the perceived location?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Can masking occur on an external object, similar to tactile sensations?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Can masking cross between the arms?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3B03F82B-69B9-FA22-DB4A-4E0605BEAFC2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6EDF385-BBA1-4322-0067-F7CCAC245D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056"/>
          <a:stretch>
            <a:fillRect/>
          </a:stretch>
        </p:blipFill>
        <p:spPr>
          <a:xfrm>
            <a:off x="6534774" y="187097"/>
            <a:ext cx="2363706" cy="2638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E7C8E2-2BE8-4400-3CFD-18172B1AD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74" y="3005615"/>
            <a:ext cx="2373207" cy="151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3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B773-E2B1-11CC-55A0-94B4D3771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6929B64-ABBE-E7AE-2EDE-C4FE3A543118}"/>
              </a:ext>
            </a:extLst>
          </p:cNvPr>
          <p:cNvSpPr txBox="1">
            <a:spLocks/>
          </p:cNvSpPr>
          <p:nvPr/>
        </p:nvSpPr>
        <p:spPr>
          <a:xfrm>
            <a:off x="331244" y="2120327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5400" spc="-1" dirty="0" err="1">
                <a:solidFill>
                  <a:schemeClr val="dk1"/>
                </a:solidFill>
                <a:latin typeface="Raleway" pitchFamily="2" charset="0"/>
              </a:rPr>
              <a:t>Ideation</a:t>
            </a:r>
            <a:endParaRPr lang="fr-FR" sz="5400" spc="-1" dirty="0">
              <a:solidFill>
                <a:schemeClr val="dk1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54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24DC-593F-3865-1178-A7EEEDCC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88D2F6A-DB7B-FAF3-7547-3E8CCB6F9CFE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Cutaneous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Rabbit / Saltation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FDB0581-16AB-19AF-0819-046C37334A79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dirty="0">
                <a:hlinkClick r:id="rId2"/>
              </a:rPr>
              <a:t>Original Paper </a:t>
            </a:r>
            <a:r>
              <a:rPr lang="en-US" sz="1100" dirty="0"/>
              <a:t>- Geldard, Frank A., and Carl E. Sherrick. "The cutaneous" rabbit": a perceptual illusion." </a:t>
            </a:r>
            <a:r>
              <a:rPr lang="en-US" sz="1100" i="1" dirty="0"/>
              <a:t>Science</a:t>
            </a:r>
            <a:r>
              <a:rPr lang="en-US" sz="1100" dirty="0"/>
              <a:t> 178.4057 (1972): 178-179.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50" dirty="0">
                <a:hlinkClick r:id="rId3"/>
              </a:rPr>
              <a:t>Out of Body </a:t>
            </a:r>
            <a:r>
              <a:rPr lang="en-US" sz="1050" dirty="0"/>
              <a:t>- </a:t>
            </a:r>
            <a:r>
              <a:rPr lang="en-US" sz="1100" dirty="0"/>
              <a:t>Miyazaki, Makoto, Masaya Hirashima, and Daichi Nozaki. "The “cutaneous rabbit” hopping out of the body." </a:t>
            </a:r>
            <a:r>
              <a:rPr lang="en-US" sz="1100" i="1" dirty="0"/>
              <a:t>Journal of Neuroscience</a:t>
            </a:r>
            <a:r>
              <a:rPr lang="en-US" sz="1100" dirty="0"/>
              <a:t> 30.5 (2010): 1856-1860.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dirty="0">
                <a:hlinkClick r:id="rId4"/>
              </a:rPr>
              <a:t>Revisited</a:t>
            </a:r>
            <a:r>
              <a:rPr lang="en-US" sz="1100" dirty="0"/>
              <a:t> - </a:t>
            </a:r>
            <a:r>
              <a:rPr lang="en-US" sz="1200" dirty="0"/>
              <a:t>Flach, Rüdiger, and Patrick Haggard. "The cutaneous rabbit revisited." </a:t>
            </a:r>
            <a:r>
              <a:rPr lang="en-US" sz="1200" i="1" dirty="0"/>
              <a:t>Journal of Experimental Psychology: Human Perception and Performance</a:t>
            </a:r>
            <a:r>
              <a:rPr lang="en-US" sz="1200" dirty="0"/>
              <a:t> 32.3 (2006): 717.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dirty="0">
                <a:hlinkClick r:id="rId5"/>
              </a:rPr>
              <a:t>Virtual Objects </a:t>
            </a:r>
            <a:r>
              <a:rPr lang="en-US" sz="1100" dirty="0"/>
              <a:t>- Lee, </a:t>
            </a:r>
            <a:r>
              <a:rPr lang="en-US" sz="1100" dirty="0" err="1"/>
              <a:t>Jaedong</a:t>
            </a:r>
            <a:r>
              <a:rPr lang="en-US" sz="1100" dirty="0"/>
              <a:t>, </a:t>
            </a:r>
            <a:r>
              <a:rPr lang="en-US" sz="1100" dirty="0" err="1"/>
              <a:t>Youngsun</a:t>
            </a:r>
            <a:r>
              <a:rPr lang="en-US" sz="1100" dirty="0"/>
              <a:t> Kim, and Gerard Kim. "Funneling and saltation effects for tactile interaction with virtual objects." </a:t>
            </a:r>
            <a:r>
              <a:rPr lang="en-US" sz="1100" i="1" dirty="0"/>
              <a:t>Proceedings of the SIGCHI Conference on Human Factors in Computing Systems</a:t>
            </a:r>
            <a:r>
              <a:rPr lang="en-US" sz="1100" dirty="0"/>
              <a:t>. 2012.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  <a:hlinkClick r:id="rId6"/>
              </a:rPr>
              <a:t>Visual-Emotional Interplay 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- </a:t>
            </a:r>
            <a:r>
              <a:rPr lang="en-US" sz="1200" dirty="0" err="1"/>
              <a:t>Ziat</a:t>
            </a:r>
            <a:r>
              <a:rPr lang="en-US" sz="1200" dirty="0"/>
              <a:t>, Mounia, et al. "Emotional Dimensions of the Cutaneous Rabbit Illusion in Virtual Reality: The Interplay of Visual and Tactile Stimuli." </a:t>
            </a:r>
            <a:r>
              <a:rPr lang="en-US" sz="1200" i="1" dirty="0"/>
              <a:t>International Conference on Human Haptic Sensing and Touch Enabled Computer Applications</a:t>
            </a:r>
            <a:r>
              <a:rPr lang="en-US" sz="1200" dirty="0"/>
              <a:t>. Cham: Springer Nature Switzerland, 2024.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6D2E4BDC-685D-D7A0-8443-C895980B43AE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C0EC481-8C7F-7F5C-3917-689B43172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274" y="2687098"/>
            <a:ext cx="2647482" cy="22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8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7A7C2-CB52-ED53-45C9-4E2C4190A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731B2FF-EFC6-49D5-2417-3D96AE98B49C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Funneling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9193DFA-9861-B99A-6D1A-A3E4C2FD8266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5487665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Phantom sensation by amplitude difference of two actuators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Simultaneous presentation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Demonstrated directly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on skin,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as a 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</a:rPr>
              <a:t>wearable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, on 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</a:rPr>
              <a:t>hand-held 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objects, and with </a:t>
            </a:r>
            <a:r>
              <a:rPr lang="en-US" sz="1100" b="1" spc="-1" dirty="0">
                <a:solidFill>
                  <a:srgbClr val="000000"/>
                </a:solidFill>
                <a:latin typeface="Raleway" pitchFamily="2" charset="0"/>
              </a:rPr>
              <a:t>virtual objects</a:t>
            </a:r>
            <a:endParaRPr lang="en-US" sz="800" b="1" spc="-1" dirty="0">
              <a:solidFill>
                <a:srgbClr val="000000"/>
              </a:solidFill>
              <a:latin typeface="Raleway" pitchFamily="2" charset="0"/>
            </a:endParaRPr>
          </a:p>
          <a:p>
            <a:pPr lvl="1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8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Experimental Procedures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Activate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vibrotactile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actuators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simultaneously with amplitude difference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Block visual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and auditory cues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Participant responds where sensation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was felt along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axis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1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  <a:endParaRPr lang="en-US" sz="1100" b="1" spc="-1" dirty="0">
              <a:solidFill>
                <a:srgbClr val="000000"/>
              </a:solidFill>
              <a:latin typeface="Raleway" pitchFamily="2" charset="0"/>
            </a:endParaRP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Does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thermal masking occur with phantom sensations? In VR?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Can visuals influence the perceived location?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Can masking occur on an external object, similar to tactile sensations?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How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would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thermal grill affect this?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4EAD0EC1-BA3D-E53B-0A02-D370838B9D70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537DAE6-E415-B156-A07B-3411100E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78" y="1065057"/>
            <a:ext cx="2876422" cy="1376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88E312-7E52-9983-6E3B-7A68CC01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129" y="2574300"/>
            <a:ext cx="2105319" cy="16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4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2DEE-F8AD-8A7E-FDDB-C2DF6F2F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53B9695-6EB6-C4E4-931D-DD1AA4FB8E32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Funneling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72BA30E-C0DF-AC50-D576-CBA59F24C580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dirty="0">
                <a:hlinkClick r:id="rId2"/>
              </a:rPr>
              <a:t>Virtual Objects </a:t>
            </a:r>
            <a:r>
              <a:rPr lang="en-US" sz="1200" dirty="0"/>
              <a:t>- Lee, </a:t>
            </a:r>
            <a:r>
              <a:rPr lang="en-US" sz="1200" dirty="0" err="1"/>
              <a:t>Jaedong</a:t>
            </a:r>
            <a:r>
              <a:rPr lang="en-US" sz="1200" dirty="0"/>
              <a:t>, </a:t>
            </a:r>
            <a:r>
              <a:rPr lang="en-US" sz="1200" dirty="0" err="1"/>
              <a:t>Youngsun</a:t>
            </a:r>
            <a:r>
              <a:rPr lang="en-US" sz="1200" dirty="0"/>
              <a:t> Kim, and Gerard Kim. "Funneling and saltation effects for tactile interaction with virtual objects." </a:t>
            </a:r>
            <a:r>
              <a:rPr lang="en-US" sz="1200" i="1" dirty="0"/>
              <a:t>Proceedings of the SIGCHI Conference on Human Factors in Computing Systems</a:t>
            </a:r>
            <a:r>
              <a:rPr lang="en-US" sz="1200" dirty="0"/>
              <a:t>. 2012.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3"/>
              </a:rPr>
              <a:t>Original Paper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- </a:t>
            </a:r>
            <a:r>
              <a:rPr lang="en-US" sz="1100" dirty="0"/>
              <a:t>v. Békésy, G. "Funneling in the nervous system and its role in loudness and sensation intensity on the skin." </a:t>
            </a:r>
            <a:r>
              <a:rPr lang="en-US" sz="1100" i="1" dirty="0"/>
              <a:t>The Journal of the Acoustical Society of America</a:t>
            </a:r>
            <a:r>
              <a:rPr lang="en-US" sz="1100" dirty="0"/>
              <a:t> 30.5 (1958): 399-412.</a:t>
            </a:r>
            <a:endParaRPr lang="en-US" sz="11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dirty="0">
                <a:hlinkClick r:id="rId4"/>
              </a:rPr>
              <a:t>Glove</a:t>
            </a:r>
            <a:r>
              <a:rPr lang="en-US" sz="1200" dirty="0"/>
              <a:t> - Luo, Hu, et al. "Perceptual localization performance of the whole hand vibrotactile funneling illusion." </a:t>
            </a:r>
            <a:r>
              <a:rPr lang="en-US" sz="1200" i="1" dirty="0"/>
              <a:t>IEEE Transactions on Haptics</a:t>
            </a:r>
            <a:r>
              <a:rPr lang="en-US" sz="1200" dirty="0"/>
              <a:t> 16.2 (2023): 240-250.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A95B9BE3-5078-B654-64F2-DFB0048D3DE3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18766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71D80-10FD-623F-49C9-2CE88E6F6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BB49F07-05C1-4922-9FC1-40DAD486C3B1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400" spc="-1" dirty="0">
                <a:solidFill>
                  <a:schemeClr val="dk1"/>
                </a:solidFill>
                <a:latin typeface="Raleway" pitchFamily="2" charset="0"/>
              </a:rPr>
              <a:t>Apparent Tactile Motion/ Phi / Beta </a:t>
            </a:r>
            <a:r>
              <a:rPr lang="fr-FR" sz="2400" spc="-1" dirty="0" err="1">
                <a:solidFill>
                  <a:schemeClr val="dk1"/>
                </a:solidFill>
                <a:latin typeface="Raleway" pitchFamily="2" charset="0"/>
              </a:rPr>
              <a:t>Movement</a:t>
            </a:r>
            <a:endParaRPr lang="fr-FR" sz="24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4861C5D-CAD8-9D36-8EBF-115EF6971F28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7122792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Phantom sensation of a single moving stimulator from temporal interval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Relative intensity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can control perceived direction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Tactile Rivalry – Perception of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direction changes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in ambiguous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but consistent tactile cues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Perceived direction could be influenced by conditioning cues in previous trials (ex. Conditioning with a left sweep led to perceived right movement next trial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Experimental Procedures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2+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vibrotactile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actuators activate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in succession with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some interval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Ask if sensation was a single, moving cue and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what direction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endParaRPr lang="en-US" sz="1200" spc="-1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extra sensory information from thermal cues influence direction perception?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How long does thermal linger in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referred location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?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F1C15722-D4B5-338D-D746-83AE79CC0BC6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01CB98F-A5D5-C2DE-56F6-A4E7A80B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0" y="2229761"/>
            <a:ext cx="5515479" cy="6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90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6EA6D-F529-5B2A-9287-10002DEC9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17F321D-226E-7B36-0FDF-B4FEFCA45E66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2400" spc="-1" dirty="0">
                <a:solidFill>
                  <a:schemeClr val="dk1"/>
                </a:solidFill>
                <a:latin typeface="Raleway" pitchFamily="2" charset="0"/>
              </a:rPr>
              <a:t>Apparent Tactile Motion/ Phi / Beta </a:t>
            </a:r>
            <a:r>
              <a:rPr lang="fr-FR" sz="2400" spc="-1" dirty="0" err="1">
                <a:solidFill>
                  <a:schemeClr val="dk1"/>
                </a:solidFill>
                <a:latin typeface="Raleway" pitchFamily="2" charset="0"/>
              </a:rPr>
              <a:t>Movement</a:t>
            </a:r>
            <a:endParaRPr lang="fr-FR" sz="24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86F2FCD-AC01-3ACF-AC94-A97DA319576C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7122792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Intensity Order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- </a:t>
            </a:r>
            <a:r>
              <a:rPr lang="en-US" sz="1100" dirty="0"/>
              <a:t>Hoffmann, Rebekka, et al. "The intensity order illusion: temporal order of different vibrotactile intensity causes systematic localization errors." </a:t>
            </a:r>
            <a:r>
              <a:rPr lang="en-US" sz="1100" i="1" dirty="0"/>
              <a:t>Journal of Neurophysiology</a:t>
            </a:r>
            <a:r>
              <a:rPr lang="en-US" sz="1100" dirty="0"/>
              <a:t> 122.4 (2019): 1810-1820.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  <a:hlinkClick r:id="rId3"/>
              </a:rPr>
              <a:t>Tactile Rivalry 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</a:rPr>
              <a:t>- </a:t>
            </a:r>
            <a:r>
              <a:rPr lang="en-US" sz="1100" dirty="0"/>
              <a:t>Carter, Olivia, et al. "Tactile rivalry demonstrated with an ambiguous apparent-motion quartet." </a:t>
            </a:r>
            <a:r>
              <a:rPr lang="en-US" sz="1100" i="1" dirty="0"/>
              <a:t>Current Biology</a:t>
            </a:r>
            <a:r>
              <a:rPr lang="en-US" sz="1100" dirty="0"/>
              <a:t> 18.14 (2008): 1050-1054.</a:t>
            </a:r>
            <a:endParaRPr lang="en-US" sz="11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3E67F2FF-39E6-E32D-049C-5352DC0E1221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798753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D3843-1555-B673-C640-F796D0E3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B70460C-9FA3-FFF5-00C3-EF355A88C8F8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Tau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Effect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/ Kappa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Effect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B61A7BA-FABD-74CA-23FF-433D630BD303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4843429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Tau - Temporal interval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between successive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stimuli affects perceived distance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Kappa – Distance between successive stimuli affects perceived temporal interval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Does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temporal interval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affect masking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location?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Does distance?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masking affect the perceived quality of tactile cues?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How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crazy can thermal masking patterns get? (ex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. Through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 body part, simultaneous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tactile spaced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far apart,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max area,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etc.)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78268609-5FDA-E474-DDAA-5DF2EE5A9783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204A907-7679-7341-AC39-C782FAAB7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035" y="1489364"/>
            <a:ext cx="3584398" cy="25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DE3F2-588C-2157-D83E-49CAA2DA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10EBFED-E813-9623-28FE-42EBFC5CA638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Tau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Effect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/ Kappa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Effect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977732C-74C3-61CD-C5DB-56BD5D92B5D7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589101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Tau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- </a:t>
            </a:r>
            <a:r>
              <a:rPr lang="en-US" sz="1100" dirty="0"/>
              <a:t>Helson, Harry, and Samuel M. King. "The tau effect: an example of psychological relativity." </a:t>
            </a:r>
            <a:r>
              <a:rPr lang="en-US" sz="1100" i="1" dirty="0"/>
              <a:t>Journal of Experimental Psychology</a:t>
            </a:r>
            <a:r>
              <a:rPr lang="en-US" sz="1100" dirty="0"/>
              <a:t> 14.3 (1931): 202.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3"/>
              </a:rPr>
              <a:t>Kappa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– </a:t>
            </a:r>
            <a:r>
              <a:rPr lang="en-US" sz="1100" dirty="0" err="1"/>
              <a:t>Yoblick</a:t>
            </a:r>
            <a:r>
              <a:rPr lang="en-US" sz="1100" dirty="0"/>
              <a:t>, Darryl A., and Gavriel Salvendy. "Influence of frequency on the estimation of time for auditory, visual, and tactile modalities: the Kappa effect." </a:t>
            </a:r>
            <a:r>
              <a:rPr lang="en-US" sz="1100" i="1" dirty="0"/>
              <a:t>Journal of Experimental Psychology</a:t>
            </a:r>
            <a:r>
              <a:rPr lang="en-US" sz="1100" dirty="0"/>
              <a:t> 86.2 (1970): 157.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29ADD100-6DA2-460E-6BE9-A2A5B2BE9827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402925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7921-3255-B43B-9317-04AE7FD74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6432BB9-C4C1-8813-4F03-68C66964F794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Change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Blindness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96302792-F50D-4A24-90DC-C6DC4CB4FFDA}"/>
              </a:ext>
            </a:extLst>
          </p:cNvPr>
          <p:cNvSpPr txBox="1">
            <a:spLocks/>
          </p:cNvSpPr>
          <p:nvPr/>
        </p:nvSpPr>
        <p:spPr>
          <a:xfrm>
            <a:off x="145472" y="897329"/>
            <a:ext cx="5868665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The inability to notice change in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tactile stimulation 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Experimental Procedures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7 tactors placed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all over body (wrist, elbow, forearm, waist, back,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ankle,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leg)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2-3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tactors selected to play two 200ms pattern consecutively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In half of the trials, one of the stimuli would randomly change locations in the second pattern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The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two patterns were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split by one of three conditions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No Interval: no break in between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Empty Interval: 110ms break in between of no stimulation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Masked Interval: patterns split by 50ms of no stimulation, 10ms of masking (all tactors activate simultaneously), and 50ms of no stimulation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Thermal blindness?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Can thermal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prevent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tactile blindness?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5051108A-2AEA-D8E8-C0B4-7F4744553712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79FC952-18CB-9245-8ED7-05B48931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941"/>
          <a:stretch>
            <a:fillRect/>
          </a:stretch>
        </p:blipFill>
        <p:spPr>
          <a:xfrm>
            <a:off x="6064196" y="1907123"/>
            <a:ext cx="2990295" cy="1690255"/>
          </a:xfrm>
          <a:prstGeom prst="rect">
            <a:avLst/>
          </a:prstGeom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38F8F453-D9C5-8443-DE82-88F0563C5417}"/>
              </a:ext>
            </a:extLst>
          </p:cNvPr>
          <p:cNvSpPr txBox="1">
            <a:spLocks/>
          </p:cNvSpPr>
          <p:nvPr/>
        </p:nvSpPr>
        <p:spPr>
          <a:xfrm>
            <a:off x="6064196" y="1492827"/>
            <a:ext cx="2887116" cy="3508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d’: Perceptual Sensitivity (Accuracy)</a:t>
            </a:r>
          </a:p>
        </p:txBody>
      </p:sp>
    </p:spTree>
    <p:extLst>
      <p:ext uri="{BB962C8B-B14F-4D97-AF65-F5344CB8AC3E}">
        <p14:creationId xmlns:p14="http://schemas.microsoft.com/office/powerpoint/2010/main" val="955730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8131B-D6B4-7C31-E1E4-1455D6736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3E95126-5EAE-FFA8-6F67-AFE4CE442820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Change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Blindness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38C7765-F13F-A1FC-DF59-0FE0C812A253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Tactile Blindness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- </a:t>
            </a:r>
            <a:r>
              <a:rPr lang="en-US" sz="1200" dirty="0" err="1"/>
              <a:t>Gallace</a:t>
            </a:r>
            <a:r>
              <a:rPr lang="en-US" sz="1200" dirty="0"/>
              <a:t>, Alberto, Hong Z. Tan, and Charles Spence. "The failure to detect tactile change: A tactile analogue of visual change blindness." </a:t>
            </a:r>
            <a:r>
              <a:rPr lang="en-US" sz="1200" i="1" dirty="0"/>
              <a:t>Psychonomic bulletin &amp; review</a:t>
            </a:r>
            <a:r>
              <a:rPr lang="en-US" sz="1200" dirty="0"/>
              <a:t> 13.2 (2006): 300-303.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120F8F7E-D595-553B-7B0B-75B1FFC9C205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4203673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40F87-48CA-0BED-11C0-ADB13977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7F806B7-E3C3-47D2-E496-8D62E188AAD6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Audio-Tactile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82247F0-9EA4-FE40-CEEC-BEF60DD89477}"/>
              </a:ext>
            </a:extLst>
          </p:cNvPr>
          <p:cNvSpPr txBox="1">
            <a:spLocks/>
          </p:cNvSpPr>
          <p:nvPr/>
        </p:nvSpPr>
        <p:spPr>
          <a:xfrm>
            <a:off x="131437" y="897329"/>
            <a:ext cx="6283218" cy="405567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88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Tactile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influences audio -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Localization of audio can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be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influenced by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tactile stimulation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800" spc="-1">
                <a:solidFill>
                  <a:srgbClr val="000000"/>
                </a:solidFill>
                <a:latin typeface="Raleway" pitchFamily="2" charset="0"/>
              </a:rPr>
              <a:t>Audio </a:t>
            </a:r>
            <a:r>
              <a:rPr lang="en-US" sz="800" spc="-1" dirty="0">
                <a:solidFill>
                  <a:srgbClr val="000000"/>
                </a:solidFill>
                <a:latin typeface="Raleway" pitchFamily="2" charset="0"/>
              </a:rPr>
              <a:t>cues paired with synchronous tactile stimulation were perceived closer to the tactile location than reality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Audio influences tactile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–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Audio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can improve tactile frequency perception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800" spc="-1">
                <a:solidFill>
                  <a:srgbClr val="000000"/>
                </a:solidFill>
                <a:latin typeface="Raleway" pitchFamily="2" charset="0"/>
              </a:rPr>
              <a:t>Audio </a:t>
            </a:r>
            <a:r>
              <a:rPr lang="en-US" sz="800" spc="-1" dirty="0">
                <a:solidFill>
                  <a:srgbClr val="000000"/>
                </a:solidFill>
                <a:latin typeface="Raleway" pitchFamily="2" charset="0"/>
              </a:rPr>
              <a:t>tones affected detection and </a:t>
            </a:r>
            <a:r>
              <a:rPr lang="en-US" sz="800" spc="-1">
                <a:solidFill>
                  <a:srgbClr val="000000"/>
                </a:solidFill>
                <a:latin typeface="Raleway" pitchFamily="2" charset="0"/>
              </a:rPr>
              <a:t>perceived </a:t>
            </a:r>
            <a:r>
              <a:rPr lang="en-US" sz="800" spc="-1" dirty="0">
                <a:solidFill>
                  <a:srgbClr val="000000"/>
                </a:solidFill>
                <a:latin typeface="Raleway" pitchFamily="2" charset="0"/>
              </a:rPr>
              <a:t>frequency of tactile cues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Parchment-Skin Illusion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– Audio features can affect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hand texture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and roughness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Experimental Procedures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Audio played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in spatial location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Audio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paired with spatial tactile stimulation, either synchronous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or asynchronous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Participant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responded if audio and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tactile occurred in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same location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(congruency)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Staircase on difference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between audio and tactile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location,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until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10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 incongruent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responses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What would happen if thermal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is introduced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with tactile cues and thermal-related audio (ex.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Fire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whoosh,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ice crackle)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Can we elicit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wetness with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parchment-skin?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8CEA647E-DD12-517D-2D98-90618ADA62EF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170A06-44AC-2782-E155-7C3D0206F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93" y="1756605"/>
            <a:ext cx="2826508" cy="16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1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03EA5-2F18-E5FE-229B-505CD5C4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AB9F854-9CDC-FEEF-3DEB-701E10E179B5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Overview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of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Haptic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4D4B783-7BB9-E52A-847D-9A474944F51F}"/>
              </a:ext>
            </a:extLst>
          </p:cNvPr>
          <p:cNvSpPr txBox="1">
            <a:spLocks/>
          </p:cNvSpPr>
          <p:nvPr/>
        </p:nvSpPr>
        <p:spPr>
          <a:xfrm>
            <a:off x="95717" y="1298299"/>
            <a:ext cx="4380531" cy="310618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Marked and often surprising discrepancy between a physical stimulus and its corresponding precept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324265FA-5702-A273-9B21-616F5B55CD83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176491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2FE93-0AAF-7F9E-C7D0-BE26A18CC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A21F724-6281-50E3-6962-AD93BFEBDD24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Audio-Tactile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0FA1FAD-2428-3CB9-81AE-972E6279ADBB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Tactile Capture of audition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- </a:t>
            </a:r>
            <a:r>
              <a:rPr lang="fr-FR" sz="1100" dirty="0" err="1"/>
              <a:t>Caclin</a:t>
            </a:r>
            <a:r>
              <a:rPr lang="fr-FR" sz="1100" dirty="0"/>
              <a:t>, Anne, et al. "Tactile “capture” of audition." </a:t>
            </a:r>
            <a:r>
              <a:rPr lang="fr-FR" sz="1100" i="1" dirty="0"/>
              <a:t>Perception &amp; </a:t>
            </a:r>
            <a:r>
              <a:rPr lang="fr-FR" sz="1100" i="1" dirty="0" err="1"/>
              <a:t>psychophysics</a:t>
            </a:r>
            <a:r>
              <a:rPr lang="fr-FR" sz="1100" dirty="0"/>
              <a:t> 64.4 (2002): 616-630.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fr-FR" sz="1100" spc="-1" dirty="0">
                <a:solidFill>
                  <a:srgbClr val="000000"/>
                </a:solidFill>
                <a:latin typeface="Raleway" pitchFamily="2" charset="0"/>
                <a:hlinkClick r:id="rId3"/>
              </a:rPr>
              <a:t>Audio </a:t>
            </a:r>
            <a:r>
              <a:rPr lang="fr-FR" sz="1100" spc="-1" dirty="0" err="1">
                <a:solidFill>
                  <a:srgbClr val="000000"/>
                </a:solidFill>
                <a:latin typeface="Raleway" pitchFamily="2" charset="0"/>
                <a:hlinkClick r:id="rId3"/>
              </a:rPr>
              <a:t>improves</a:t>
            </a:r>
            <a:r>
              <a:rPr lang="fr-FR" sz="1100" spc="-1" dirty="0">
                <a:solidFill>
                  <a:srgbClr val="000000"/>
                </a:solidFill>
                <a:latin typeface="Raleway" pitchFamily="2" charset="0"/>
                <a:hlinkClick r:id="rId3"/>
              </a:rPr>
              <a:t> tactile perception</a:t>
            </a:r>
            <a:r>
              <a:rPr lang="fr-FR" sz="1100" spc="-1" dirty="0">
                <a:solidFill>
                  <a:srgbClr val="000000"/>
                </a:solidFill>
                <a:latin typeface="Raleway" pitchFamily="2" charset="0"/>
              </a:rPr>
              <a:t> - </a:t>
            </a:r>
            <a:r>
              <a:rPr lang="en-US" sz="1100" dirty="0"/>
              <a:t>Crommett, Lexi E., Alexis Pérez-Bellido, and Jeffrey M. Yau. "Auditory adaptation improves tactile frequency perception." </a:t>
            </a:r>
            <a:r>
              <a:rPr lang="en-US" sz="1100" i="1" dirty="0"/>
              <a:t>Journal of neurophysiology</a:t>
            </a:r>
            <a:r>
              <a:rPr lang="en-US" sz="1100" dirty="0"/>
              <a:t> 117.3 (2017): 1352-1362.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  <a:hlinkClick r:id="rId4"/>
              </a:rPr>
              <a:t>Parchment-Skin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- </a:t>
            </a:r>
            <a:r>
              <a:rPr lang="en-US" sz="1100" dirty="0" err="1"/>
              <a:t>Jousmäki</a:t>
            </a:r>
            <a:r>
              <a:rPr lang="en-US" sz="1100" dirty="0"/>
              <a:t>, Veikko, and Riitta Hari. "Parchment-skin illusion: sound-biased touch." </a:t>
            </a:r>
            <a:r>
              <a:rPr lang="en-US" sz="1100" i="1" dirty="0"/>
              <a:t>Current biology</a:t>
            </a:r>
            <a:r>
              <a:rPr lang="en-US" sz="1100" dirty="0"/>
              <a:t> 8.6 (1998): R190-R191.</a:t>
            </a:r>
            <a:endParaRPr lang="en-US" sz="11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FDD65D2C-325C-20EC-61CE-0010724DD8F9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808773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31FE4-CDD9-ED14-E333-07098B40D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B1AC49F-0DDE-47E4-ADFD-352E25ABBD3C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Thermal Grill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69E6D5F-5D64-C17F-6BBE-15E83502805D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Simultaneous hot and cold stimulation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is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perceived as burning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pain sensation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grill occur with masking? Will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the sensation change?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Can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thermal grill be masked?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E7BCE84C-F830-E1E4-666C-0F7E8EE6EDC3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3242CE8-8744-DF43-FB72-5BCD142A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108" y="1704108"/>
            <a:ext cx="2899318" cy="187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25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5C079-045F-95E9-8ACA-E3872040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3972726-D3DF-45AF-FD0B-790DD8A6BE4D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Thermal Grill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744E52D-DE65-4CC1-D08E-3D4556EC65C5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Thermal Grill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- </a:t>
            </a:r>
            <a:r>
              <a:rPr lang="en-US" sz="1100" dirty="0"/>
              <a:t>Craig, Arthur D., and M. Catherine Bushnell. "The thermal grill illusion: unmasking the burn of cold pain." </a:t>
            </a:r>
            <a:r>
              <a:rPr lang="en-US" sz="1100" i="1" dirty="0"/>
              <a:t>Science</a:t>
            </a:r>
            <a:r>
              <a:rPr lang="en-US" sz="1100" dirty="0"/>
              <a:t> 265.5169 (1994): 252-255.</a:t>
            </a:r>
            <a:endParaRPr lang="en-US" sz="1100" b="1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45EF1E1F-9577-2D28-4C8C-7383E7254A39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458588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07F25-5434-9199-A42C-EE47D460A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D4C5427-5989-AD5C-D621-7D2C36F654FF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Phantom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Limb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/ Alien Hand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E9305D1-30E2-A54E-311E-7AEFB8E0247C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Vibrotactile stimulation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can elicit embodiment of phantom hand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/ limb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Phantom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hand ownership from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vibrotactile cues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is comparable to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original experiment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with brush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Phantom movement of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 limb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can also be induced by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vibrotactile stimulation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Experimental Procedures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Congruent brushstroke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on real hand and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vibrotactile cues on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phantom hand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Will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adding thermal cues enhance illusion?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Can thermal be masked to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phantom fingers?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425C44E9-7742-14A5-7250-F97CFE4A36E8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7948798-6D7E-E56C-B908-314EDC888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66" y="1638222"/>
            <a:ext cx="2647932" cy="18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20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FE7E5-1B3E-6E5C-A33F-EA9CFF6B9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CFFE017-7A90-EA6C-E2BA-B43475611907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Phantom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Limb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/ Alien Hand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2FAC67-3B47-AD95-8AF7-886318837B3F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Vibrotactile Phantom Hand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- </a:t>
            </a:r>
            <a:r>
              <a:rPr lang="en-US" sz="1100" dirty="0"/>
              <a:t>D'Alonzo, Marco, Francesco Clemente, and Christian Cipriani. "Vibrotactile stimulation promotes embodiment of an alien hand in amputees with phantom sensations." </a:t>
            </a:r>
            <a:r>
              <a:rPr lang="en-US" sz="1100" i="1" dirty="0"/>
              <a:t>IEEE Transactions on Neural Systems and Rehabilitation Engineering</a:t>
            </a:r>
            <a:r>
              <a:rPr lang="en-US" sz="1100" dirty="0"/>
              <a:t> 23.3 (2014): 450-457.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  <a:hlinkClick r:id="rId3"/>
              </a:rPr>
              <a:t>Phantom Limb Movement 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- </a:t>
            </a:r>
            <a:r>
              <a:rPr lang="en-US" sz="1200" dirty="0"/>
              <a:t>Taylor, Mitchell W., Janet L. Taylor, and Tatjana </a:t>
            </a:r>
            <a:r>
              <a:rPr lang="en-US" sz="1200" dirty="0" err="1"/>
              <a:t>Seizova</a:t>
            </a:r>
            <a:r>
              <a:rPr lang="en-US" sz="1200" dirty="0"/>
              <a:t>-Cajic. "Muscle vibration-induced illusions: review of contributing factors, taxonomy of illusions and user’s guide." </a:t>
            </a:r>
            <a:r>
              <a:rPr lang="en-US" sz="1200" i="1" dirty="0"/>
              <a:t>Multisensory Research</a:t>
            </a:r>
            <a:r>
              <a:rPr lang="en-US" sz="1200" dirty="0"/>
              <a:t> 30.1 (2017): 25-63.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B83051C1-7770-F0DC-A239-D21B83ACB49A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414121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0F71B-BCAE-7286-0049-9AC60BBE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EFF3522-530D-E6E2-5522-5394EFC915BB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Six-Finger Illusion in VR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56E61C3-0933-6154-DBA3-12679A173D37}"/>
              </a:ext>
            </a:extLst>
          </p:cNvPr>
          <p:cNvSpPr txBox="1">
            <a:spLocks/>
          </p:cNvSpPr>
          <p:nvPr/>
        </p:nvSpPr>
        <p:spPr>
          <a:xfrm>
            <a:off x="331245" y="897329"/>
            <a:ext cx="5730120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Congruent visual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and tactile stimulation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leads to belief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and ownership of a illusory sixth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finger in VR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Found participants would attempt to control their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6</a:t>
            </a:r>
            <a:r>
              <a:rPr lang="en-US" sz="1200" spc="-1" baseline="30000">
                <a:solidFill>
                  <a:srgbClr val="000000"/>
                </a:solidFill>
                <a:latin typeface="Raleway" pitchFamily="2" charset="0"/>
              </a:rPr>
              <a:t>th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virtual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finger when asked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>
                <a:solidFill>
                  <a:srgbClr val="000000"/>
                </a:solidFill>
                <a:latin typeface="Raleway" pitchFamily="2" charset="0"/>
              </a:rPr>
              <a:t>Experimental</a:t>
            </a: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 Procedures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Establish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embodiment by having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participants follow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guided hand-movement exercise, then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ask participant to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lift individual fingers. See if any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real finger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lifts for the 6</a:t>
            </a:r>
            <a:r>
              <a:rPr lang="en-US" sz="1200" spc="-1" baseline="30000" dirty="0">
                <a:solidFill>
                  <a:srgbClr val="000000"/>
                </a:solidFill>
                <a:latin typeface="Raleway" pitchFamily="2" charset="0"/>
              </a:rPr>
              <a:t>th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virtual finger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Congruently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apply brushstroke stimulation to 5 real fingers and 6 virtual fingers. For the 6</a:t>
            </a:r>
            <a:r>
              <a:rPr lang="en-US" sz="1200" spc="-1" baseline="30000" dirty="0">
                <a:solidFill>
                  <a:srgbClr val="000000"/>
                </a:solidFill>
                <a:latin typeface="Raleway" pitchFamily="2" charset="0"/>
              </a:rPr>
              <a:t>th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virtual finger, the real ring finger is stimulated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Would thermal stimulation enhance the illusion?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Can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thermal stimulation be felt on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the illusory 6</a:t>
            </a:r>
            <a:r>
              <a:rPr lang="en-US" sz="1200" spc="-1" baseline="30000">
                <a:solidFill>
                  <a:srgbClr val="000000"/>
                </a:solidFill>
                <a:latin typeface="Raleway" pitchFamily="2" charset="0"/>
              </a:rPr>
              <a:t>th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finger?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Maybe conflicting cues?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A438F26D-925C-67E8-B60B-7587B983B4DA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B54C68-2E2E-15A4-3818-286A3089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79626"/>
            <a:ext cx="2628310" cy="1465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C2102E-D5DB-5252-FBE4-0507C596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81"/>
          <a:stretch>
            <a:fillRect/>
          </a:stretch>
        </p:blipFill>
        <p:spPr>
          <a:xfrm>
            <a:off x="6664164" y="2109388"/>
            <a:ext cx="2101582" cy="1233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5C69FC-48BB-DFF2-88ED-BFD9F07B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419"/>
          <a:stretch>
            <a:fillRect/>
          </a:stretch>
        </p:blipFill>
        <p:spPr>
          <a:xfrm>
            <a:off x="6664164" y="3394897"/>
            <a:ext cx="2101581" cy="1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1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CC944-9855-E077-0446-2121870B9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8200B90-B9AB-A5FB-9912-4E078A9D26CE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Six-Finger Illusion in VR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49244E3A-A585-0146-845C-8543FDBBFF4A}"/>
              </a:ext>
            </a:extLst>
          </p:cNvPr>
          <p:cNvSpPr txBox="1">
            <a:spLocks/>
          </p:cNvSpPr>
          <p:nvPr/>
        </p:nvSpPr>
        <p:spPr>
          <a:xfrm>
            <a:off x="331245" y="897329"/>
            <a:ext cx="5730120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Six-Finger Illusion in VR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- </a:t>
            </a:r>
            <a:r>
              <a:rPr lang="en-US" sz="1100" dirty="0"/>
              <a:t>Hoyet, Ludovic, et al. "“Wow! </a:t>
            </a:r>
            <a:r>
              <a:rPr lang="en-US" sz="1100" dirty="0" err="1"/>
              <a:t>i</a:t>
            </a:r>
            <a:r>
              <a:rPr lang="en-US" sz="1100" dirty="0"/>
              <a:t> have six Fingers!”: Would You accept structural changes of Your hand in </a:t>
            </a:r>
            <a:r>
              <a:rPr lang="en-US" sz="1100" dirty="0" err="1"/>
              <a:t>Vr</a:t>
            </a:r>
            <a:r>
              <a:rPr lang="en-US" sz="1100" dirty="0"/>
              <a:t>?." </a:t>
            </a:r>
            <a:r>
              <a:rPr lang="en-US" sz="1100" i="1" dirty="0"/>
              <a:t>Frontiers in Robotics and AI</a:t>
            </a:r>
            <a:r>
              <a:rPr lang="en-US" sz="1100" dirty="0"/>
              <a:t> 3 (2016): 27.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 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B1ECAA79-7208-1999-DF84-D067E79AF54D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4280889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18209-A574-B8F9-52F1-2906617C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D4EF967-CC11-ADBF-7E82-4F9BFDBAA6AC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Pseudo-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haptics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FF4B10C-A8D0-ED5A-3720-3C66F1AC2140}"/>
              </a:ext>
            </a:extLst>
          </p:cNvPr>
          <p:cNvSpPr txBox="1">
            <a:spLocks/>
          </p:cNvSpPr>
          <p:nvPr/>
        </p:nvSpPr>
        <p:spPr>
          <a:xfrm>
            <a:off x="331245" y="897329"/>
            <a:ext cx="5480738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Control-Display Ratio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– Changing ratio between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user control and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visual display affects perceived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object properties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Visual cues can affect perceived friction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, stiffness, mass, texture,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there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exist pseudo-haptics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for thermal properties?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Can thermal masking be induced with pseudo-tactile stimulation?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CC4E37DF-2A01-ED21-989E-2C04692822FD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157C71D-8786-6701-5F19-1107D0142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947" y="1472500"/>
            <a:ext cx="2630463" cy="21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33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13077-C082-E1C6-0DCD-7C558BEE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A2D803E-1BCD-3D0A-5D16-761FA5B573E4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Pseudo-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haptics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687DE58-A979-083A-9F39-EE7E8C4AADD2}"/>
              </a:ext>
            </a:extLst>
          </p:cNvPr>
          <p:cNvSpPr txBox="1">
            <a:spLocks/>
          </p:cNvSpPr>
          <p:nvPr/>
        </p:nvSpPr>
        <p:spPr>
          <a:xfrm>
            <a:off x="331245" y="897329"/>
            <a:ext cx="5480738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Survey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 - </a:t>
            </a:r>
            <a:r>
              <a:rPr lang="en-US" sz="1100" dirty="0"/>
              <a:t>Lécuyer, Anatole. "Simulating haptic feedback using vision: A survey of research and applications of pseudo-haptic feedback." </a:t>
            </a:r>
            <a:r>
              <a:rPr lang="en-US" sz="1100" i="1" dirty="0"/>
              <a:t>Presence: Teleoperators and Virtual Environments</a:t>
            </a:r>
            <a:r>
              <a:rPr lang="en-US" sz="1100" dirty="0"/>
              <a:t> 18.1 (2009): 39-53.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  <a:hlinkClick r:id="rId3"/>
              </a:rPr>
              <a:t>CDR on Mass 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-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US" sz="1100" dirty="0" err="1"/>
              <a:t>Dominjon</a:t>
            </a:r>
            <a:r>
              <a:rPr lang="en-US" sz="1100" dirty="0"/>
              <a:t>, Lionel, et al. "Influence of control/display ratio on the perception of mass of manipulated objects in virtual environments." </a:t>
            </a:r>
            <a:r>
              <a:rPr lang="en-US" sz="1100" i="1" dirty="0"/>
              <a:t>IEEE Proceedings. VR 2005. Virtual Reality, 2005.</a:t>
            </a:r>
            <a:r>
              <a:rPr lang="en-US" sz="1100" dirty="0"/>
              <a:t>. IEEE, 2005.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  <a:hlinkClick r:id="rId4"/>
              </a:rPr>
              <a:t>Force Feedback 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- </a:t>
            </a:r>
            <a:r>
              <a:rPr lang="en-US" sz="1100" dirty="0"/>
              <a:t>Lécuyer, Anatole, et al. "Pseudo-haptic feedback: Can isometric input devices simulate force feedback?." </a:t>
            </a:r>
            <a:r>
              <a:rPr lang="en-US" sz="1100" i="1" dirty="0"/>
              <a:t>Proceedings IEEE Virtual Reality 2000 (Cat. No. 00CB37048)</a:t>
            </a:r>
            <a:r>
              <a:rPr lang="en-US" sz="1100" dirty="0"/>
              <a:t>. IEEE, 2000.</a:t>
            </a:r>
            <a:endParaRPr lang="en-US" sz="11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6B7BF8F1-1F72-532E-3A8D-0600CE7F7C12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643377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D658-1689-A00F-1A30-3B58761F6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705CBD0-87C3-E6B6-D17C-C98944BA48F7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Visual Cues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BDA7B86-B146-1316-1033-62C76135F9E9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Color-Temperature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Illusion –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Visual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color and cues can affect perceived temperature of a neutral object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Visual cues can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also affect perceived localization and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spatial features of thermal cues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How will visual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cues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affect perceived temperature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, location,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and other qualities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of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thermal stimulation during masking?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65135A12-0073-C7E4-EF80-F27F5588033E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419FDA5-D4D8-E6C8-35A8-3FADE6D5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343" y="824345"/>
            <a:ext cx="2569328" cy="1932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51651A-6B90-ED7F-4539-C23C41A1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9" y="3565152"/>
            <a:ext cx="3130152" cy="9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EE771-7B94-A4CC-FD64-0F5F3568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37D39E0-37DF-6584-7776-03C2D3B1C3D0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Overview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of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Haptic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AD1A8B6-FB71-C80D-4DBF-0DDF7AB97D5B}"/>
              </a:ext>
            </a:extLst>
          </p:cNvPr>
          <p:cNvSpPr txBox="1">
            <a:spLocks/>
          </p:cNvSpPr>
          <p:nvPr/>
        </p:nvSpPr>
        <p:spPr>
          <a:xfrm>
            <a:off x="95717" y="1303111"/>
            <a:ext cx="4380531" cy="310618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Marked and often surprising discrepancy between a physical stimulus and its corresponding precept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Robustness – how often illusion occurs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Strength – how compelling illusion effect is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CE06BEA6-BBA8-3C0E-0D72-5DDB7E5DA54A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947346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4281-2036-F70A-56C5-E79906768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73EBFC3-097C-869D-8297-2308B907C7FA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Visual Cues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0CB625E-976F-8CD1-1C07-F48EE639DB4D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Color-Temperature Illusion 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– </a:t>
            </a:r>
            <a:r>
              <a:rPr lang="en-US" sz="1100" dirty="0"/>
              <a:t>Wilson, Connor, Daniel J. Rea, and Scott Bateman. "Temperature illusions in mixed reality using color and dynamic graphics." </a:t>
            </a:r>
            <a:r>
              <a:rPr lang="en-US" sz="1100" i="1" dirty="0" err="1"/>
              <a:t>arXiv</a:t>
            </a:r>
            <a:r>
              <a:rPr lang="en-US" sz="1100" i="1" dirty="0"/>
              <a:t> preprint arXiv:2406.03241</a:t>
            </a:r>
            <a:r>
              <a:rPr lang="en-US" sz="1100" dirty="0"/>
              <a:t> (2024).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  <a:hlinkClick r:id="rId3"/>
              </a:rPr>
              <a:t>Visual 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  <a:hlinkClick r:id="rId3"/>
              </a:rPr>
              <a:t>Localization</a:t>
            </a: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 -</a:t>
            </a:r>
            <a:r>
              <a:rPr lang="en-US" sz="1100" spc="-1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US" sz="1100"/>
              <a:t>Günther, Sebastian, et al. "Assessing the influence of visual cues in virtual reality on the spatial perception of physical thermal stimuli." </a:t>
            </a:r>
            <a:r>
              <a:rPr lang="en-US" sz="1100" i="1"/>
              <a:t>Proceedings of the 2024 CHI Conference on Human Factors in Computing Systems</a:t>
            </a:r>
            <a:r>
              <a:rPr lang="en-US" sz="1100"/>
              <a:t>. 2024.</a:t>
            </a:r>
            <a:endParaRPr lang="en-US" sz="11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C8A0D2CA-EA58-33B5-7941-33FE618862AA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998146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38E1B-66A8-2BD6-2CE4-700659B62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4DA610D-ECEF-F253-A521-06BB2A9BBBCD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>
                <a:solidFill>
                  <a:schemeClr val="dk1"/>
                </a:solidFill>
                <a:latin typeface="Raleway" pitchFamily="2" charset="0"/>
              </a:rPr>
              <a:t>Object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Properties</a:t>
            </a:r>
            <a:endParaRPr lang="fr-FR" sz="3200" spc="-1" dirty="0">
              <a:solidFill>
                <a:schemeClr val="dk1"/>
              </a:solidFill>
              <a:latin typeface="Raleway" pitchFamily="2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A002349-88A6-6B15-7513-F106C2A63815}"/>
              </a:ext>
            </a:extLst>
          </p:cNvPr>
          <p:cNvSpPr txBox="1">
            <a:spLocks/>
          </p:cNvSpPr>
          <p:nvPr/>
        </p:nvSpPr>
        <p:spPr>
          <a:xfrm>
            <a:off x="331243" y="897329"/>
            <a:ext cx="6540611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</a:rPr>
              <a:t>Transient vibration and visual deformation create illusory softness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800" dirty="0"/>
              <a:t>Choi, </a:t>
            </a:r>
            <a:r>
              <a:rPr lang="en-US" sz="800" dirty="0" err="1"/>
              <a:t>Inrak</a:t>
            </a:r>
            <a:r>
              <a:rPr lang="en-US" sz="800" dirty="0"/>
              <a:t>, et al. "Augmenting perceived softness of haptic proxy objects through transient vibration and visuo-haptic illusion in virtual reality." </a:t>
            </a:r>
            <a:r>
              <a:rPr lang="en-US" sz="800" i="1" dirty="0"/>
              <a:t>IEEE Transactions on Visualization and Computer Graphics</a:t>
            </a:r>
            <a:r>
              <a:rPr lang="en-US" sz="800" dirty="0"/>
              <a:t> 27.12 (2020): 4387-4400.</a:t>
            </a:r>
            <a:endParaRPr lang="en-US" sz="800" spc="-1" dirty="0">
              <a:solidFill>
                <a:srgbClr val="000000"/>
              </a:solidFill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</a:rPr>
              <a:t>Rubbing wires between the hands changed perceived material (</a:t>
            </a:r>
            <a:r>
              <a:rPr lang="en-US" sz="1100" spc="-1" dirty="0">
                <a:solidFill>
                  <a:srgbClr val="000000"/>
                </a:solidFill>
                <a:hlinkClick r:id="rId2"/>
              </a:rPr>
              <a:t>Velvet Hand Illusion</a:t>
            </a:r>
            <a:r>
              <a:rPr lang="en-US" sz="1100" spc="-1" dirty="0">
                <a:solidFill>
                  <a:srgbClr val="000000"/>
                </a:solidFill>
              </a:rPr>
              <a:t>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800" dirty="0" err="1"/>
              <a:t>Yokosaka</a:t>
            </a:r>
            <a:r>
              <a:rPr lang="en-US" sz="800" dirty="0"/>
              <a:t>, Takumi, </a:t>
            </a:r>
            <a:r>
              <a:rPr lang="en-US" sz="800" dirty="0" err="1"/>
              <a:t>Scinob</a:t>
            </a:r>
            <a:r>
              <a:rPr lang="en-US" sz="800" dirty="0"/>
              <a:t> Kuroki, and Shin’ya Nishida. "Describing the sensation of the ‘velvet hand </a:t>
            </a:r>
            <a:r>
              <a:rPr lang="en-US" sz="800" dirty="0" err="1"/>
              <a:t>illusion’in</a:t>
            </a:r>
            <a:r>
              <a:rPr lang="en-US" sz="800" dirty="0"/>
              <a:t> terms of common materials." </a:t>
            </a:r>
            <a:r>
              <a:rPr lang="en-US" sz="800" i="1" dirty="0"/>
              <a:t>IEEE Transactions on Haptics</a:t>
            </a:r>
            <a:r>
              <a:rPr lang="en-US" sz="800" dirty="0"/>
              <a:t> 14.3 (2020): 680-685.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</a:rPr>
              <a:t>Cold objects are perceived </a:t>
            </a:r>
            <a:r>
              <a:rPr lang="en-US" sz="1100" spc="-1">
                <a:solidFill>
                  <a:srgbClr val="000000"/>
                </a:solidFill>
              </a:rPr>
              <a:t>as heavier (Temperature-Weight Illusion)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800" dirty="0"/>
              <a:t>Kuhtz-Buschbeck, Johann P., and Johanna </a:t>
            </a:r>
            <a:r>
              <a:rPr lang="en-US" sz="800" dirty="0" err="1"/>
              <a:t>Hagenkamp</a:t>
            </a:r>
            <a:r>
              <a:rPr lang="en-US" sz="800" dirty="0"/>
              <a:t>. "Cold and heavy: grasping the temperature–weight illusion." </a:t>
            </a:r>
            <a:r>
              <a:rPr lang="en-US" sz="800" i="1" dirty="0"/>
              <a:t>Experimental brain research</a:t>
            </a:r>
            <a:r>
              <a:rPr lang="en-US" sz="800" dirty="0"/>
              <a:t> 238.5 (2020): 1107-1117.</a:t>
            </a:r>
            <a:endParaRPr lang="en-US" sz="800" spc="-1" dirty="0">
              <a:solidFill>
                <a:srgbClr val="000000"/>
              </a:solidFill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spc="-1">
                <a:solidFill>
                  <a:srgbClr val="000000"/>
                </a:solidFill>
              </a:rPr>
              <a:t>Vibrotactile cues can </a:t>
            </a:r>
            <a:r>
              <a:rPr lang="en-US" sz="1100" spc="-1" dirty="0">
                <a:solidFill>
                  <a:srgbClr val="000000"/>
                </a:solidFill>
              </a:rPr>
              <a:t>elicit stiffness </a:t>
            </a:r>
            <a:r>
              <a:rPr lang="en-US" sz="1100" spc="-1">
                <a:solidFill>
                  <a:srgbClr val="000000"/>
                </a:solidFill>
              </a:rPr>
              <a:t>and friction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800" dirty="0"/>
              <a:t>Kildal, Johan. "3D-press: haptic illusion of compliance when pressing on a rigid surface." </a:t>
            </a:r>
            <a:r>
              <a:rPr lang="en-US" sz="800" i="1" dirty="0"/>
              <a:t>International Conference on Multimodal Interfaces and the Workshop on Machine Learning for Multimodal Interaction</a:t>
            </a:r>
            <a:r>
              <a:rPr lang="en-US" sz="800" dirty="0"/>
              <a:t>. 2010.</a:t>
            </a:r>
            <a:endParaRPr lang="en-US" sz="800" spc="-1" dirty="0">
              <a:solidFill>
                <a:srgbClr val="000000"/>
              </a:solidFill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1" spc="-1">
              <a:solidFill>
                <a:srgbClr val="000000"/>
              </a:solidFill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1" spc="-1" dirty="0">
                <a:solidFill>
                  <a:srgbClr val="000000"/>
                </a:solidFill>
              </a:rPr>
              <a:t>Ideas for Thermal Integration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100"/>
              <a:t>Can </a:t>
            </a:r>
            <a:r>
              <a:rPr lang="en-US" sz="1100" dirty="0"/>
              <a:t>thermal cues affect object properties, </a:t>
            </a:r>
            <a:r>
              <a:rPr lang="en-US" sz="1100"/>
              <a:t>like softness, </a:t>
            </a:r>
            <a:r>
              <a:rPr lang="en-US" sz="1100" dirty="0"/>
              <a:t>texture, wetness</a:t>
            </a:r>
            <a:r>
              <a:rPr lang="en-US" sz="1100"/>
              <a:t>, etc.?</a:t>
            </a:r>
            <a:endParaRPr lang="en-US" sz="1100" dirty="0"/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32619299-C9BA-0B4D-CBF6-046DE47660F6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9E1C12-9951-8504-8AE0-5243B311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52" y="770392"/>
            <a:ext cx="2627748" cy="858280"/>
          </a:xfrm>
          <a:prstGeom prst="rect">
            <a:avLst/>
          </a:prstGeom>
        </p:spPr>
      </p:pic>
      <p:pic>
        <p:nvPicPr>
          <p:cNvPr id="1026" name="Picture 2" descr="Velvet Hand Tactile Illusion">
            <a:extLst>
              <a:ext uri="{FF2B5EF4-FFF2-40B4-BE49-F238E27FC236}">
                <a16:creationId xmlns:a16="http://schemas.microsoft.com/office/drawing/2014/main" id="{CEB63DF1-41D8-1AEC-7423-AE71AF26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52" y="2848079"/>
            <a:ext cx="2370667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95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2C1F-6787-FEB1-AD4A-796AE8855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4856116-7758-59CF-EC20-91948A2D4814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Notes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820CDBE-287E-ABC2-B881-A26B8FB598B4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3188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May need LRAs for temporal precision (or not since thermal takes longer)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Will illusions hold at longer stimulation times required for thermal masking?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Promising Directions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Funneling and Saltation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Classical, fundamental illusions with broad impact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Directly related to masking mechanisms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Useful for interface design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Need to try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Sixth Finger and Phantom Limb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Interesting implications for underlying perceptual mechanisms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Masking Feature Modulation by Multimodal Cues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How exactly is masking influenced by other sensory cues (visual, audio)?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Insights for experience design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FE6B9CB9-640F-50DC-973C-26AC6107B29A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52226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58E73-1FB1-599A-8ED0-59EA90076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4359F8-462A-2ABD-4148-813BDB475753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Notes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7384534-CDDC-6652-FC13-CA615F2331C8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Vibrotactile works for rabbit as long as no vibration spatial propagation (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  <a:hlinkClick r:id="rId2"/>
              </a:rPr>
              <a:t>stimulation decays over 8cm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ERM used in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virtual object paper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5CA3E6B7-6079-B0F8-03C0-1A64ACE3B9F5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787267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41B3-FC66-979C-8E5D-1D89F9CF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30DF14B-6925-ECA5-3432-E1A92022190B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Meeting 1 To-Do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1265700-106A-0B2E-3E1D-183B897CB82D}"/>
              </a:ext>
            </a:extLst>
          </p:cNvPr>
          <p:cNvSpPr txBox="1">
            <a:spLocks/>
          </p:cNvSpPr>
          <p:nvPr/>
        </p:nvSpPr>
        <p:spPr>
          <a:xfrm>
            <a:off x="331244" y="897329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Investigate Cutaneous Rabbit, Funneling, Apparent Tactile Motion, maybe Tau &amp; Kappa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Implement base tactile versions of illusions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Maybe try integrate thermal component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B8FEF8B5-BF60-EE1C-BA8E-6B3B132845AE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57876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291C-C562-9CBF-49A9-9DAFA2CAE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A6BC717-0FD3-2E65-6CAB-1ECE11026D3F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Overview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of </a:t>
            </a: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Haptic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236A227-AB2D-EAA2-71F4-08507179C1F7}"/>
              </a:ext>
            </a:extLst>
          </p:cNvPr>
          <p:cNvSpPr txBox="1">
            <a:spLocks/>
          </p:cNvSpPr>
          <p:nvPr/>
        </p:nvSpPr>
        <p:spPr>
          <a:xfrm>
            <a:off x="95717" y="1303111"/>
            <a:ext cx="4380531" cy="310618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Marked and often surprising discrepancy between a physical stimulus and its corresponding precept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Robustness – how often illusion occurs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Strength – how compelling illusion effect is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Haptic Illusions can be generally categorized into 2 groups based on targeted percept: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Object Properties – ex. Material, weight, geometry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Haptic Space Perception – external space, body, both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B7EDB040-340D-B6EB-74CF-109A3E44B2B7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D94E614-E1E6-7CF9-56A7-6BFD3C81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248" y="1014936"/>
            <a:ext cx="2458196" cy="3256546"/>
          </a:xfrm>
          <a:prstGeom prst="rect">
            <a:avLst/>
          </a:prstGeom>
        </p:spPr>
      </p:pic>
      <p:sp>
        <p:nvSpPr>
          <p:cNvPr id="7" name="PlaceHolder 2">
            <a:extLst>
              <a:ext uri="{FF2B5EF4-FFF2-40B4-BE49-F238E27FC236}">
                <a16:creationId xmlns:a16="http://schemas.microsoft.com/office/drawing/2014/main" id="{C8F54C46-E848-63DF-712E-2C3F15E06EEB}"/>
              </a:ext>
            </a:extLst>
          </p:cNvPr>
          <p:cNvSpPr txBox="1">
            <a:spLocks/>
          </p:cNvSpPr>
          <p:nvPr/>
        </p:nvSpPr>
        <p:spPr>
          <a:xfrm>
            <a:off x="5473756" y="4493274"/>
            <a:ext cx="2887116" cy="3508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2024 </a:t>
            </a:r>
            <a:r>
              <a:rPr lang="en-US" sz="1200" spc="-1">
                <a:solidFill>
                  <a:srgbClr val="000000"/>
                </a:solidFill>
                <a:latin typeface="Raleway" pitchFamily="2" charset="0"/>
              </a:rPr>
              <a:t>Survey Statistics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6B492E-19B7-DA86-ACAB-DF5636247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95" y="1014936"/>
            <a:ext cx="1927920" cy="325880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D97558-CB51-E24F-14EB-0A4FE303A175}"/>
              </a:ext>
            </a:extLst>
          </p:cNvPr>
          <p:cNvCxnSpPr>
            <a:cxnSpLocks/>
          </p:cNvCxnSpPr>
          <p:nvPr/>
        </p:nvCxnSpPr>
        <p:spPr>
          <a:xfrm>
            <a:off x="7683832" y="1579853"/>
            <a:ext cx="4978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5A027-A364-366E-E532-635DCC720920}"/>
              </a:ext>
            </a:extLst>
          </p:cNvPr>
          <p:cNvCxnSpPr>
            <a:cxnSpLocks/>
          </p:cNvCxnSpPr>
          <p:nvPr/>
        </p:nvCxnSpPr>
        <p:spPr>
          <a:xfrm>
            <a:off x="8238376" y="2043436"/>
            <a:ext cx="6327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F231CE-2D4E-1319-84BE-9F6BC11C6C0E}"/>
              </a:ext>
            </a:extLst>
          </p:cNvPr>
          <p:cNvCxnSpPr>
            <a:cxnSpLocks/>
          </p:cNvCxnSpPr>
          <p:nvPr/>
        </p:nvCxnSpPr>
        <p:spPr>
          <a:xfrm>
            <a:off x="7683832" y="3454931"/>
            <a:ext cx="7372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45427-33AA-B64C-668D-707082F40840}"/>
              </a:ext>
            </a:extLst>
          </p:cNvPr>
          <p:cNvCxnSpPr>
            <a:cxnSpLocks/>
          </p:cNvCxnSpPr>
          <p:nvPr/>
        </p:nvCxnSpPr>
        <p:spPr>
          <a:xfrm>
            <a:off x="7683832" y="3525945"/>
            <a:ext cx="373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34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4D381-43E8-A67B-AC4B-837433E4F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1EE46C3-D1AE-7CB1-701A-87ABA977C6D3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F6AEA83-2502-1037-A4F6-8395E8420936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Thermal-in-Motion &amp;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spc="-1" dirty="0">
                <a:solidFill>
                  <a:srgbClr val="000000"/>
                </a:solidFill>
                <a:latin typeface="Raleway" pitchFamily="2" charset="0"/>
              </a:rPr>
              <a:t>Apparent Tactile Motion, Phantom Sensations, and Thermal Masking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What else can we do?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spc="-1" dirty="0">
              <a:solidFill>
                <a:srgbClr val="000000"/>
              </a:solidFill>
              <a:latin typeface="Raleway" pitchFamily="2" charset="0"/>
            </a:endParaRP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AA113261-7925-9B6A-5384-5ECAA4ECDA6F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A16B755-7EEA-A342-C3B1-972D2184F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39" y="459026"/>
            <a:ext cx="2223391" cy="13696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A3F646-8325-6160-E310-318458A1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55" y="2060359"/>
            <a:ext cx="3019960" cy="758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EBB01-6661-2880-5F60-A610C9142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16" y="2935705"/>
            <a:ext cx="1761858" cy="19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4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B88A3-E4CC-F0DF-9657-3757570B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9734BC3-7A73-9EA7-7ED2-78BA1E4B0D31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9E7FABF-CA3E-3D13-14FD-95BA81586688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Similar to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, but now exploring wider capabilities of the phenomena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2D73484D-5116-71C9-2222-B7B770FA6854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sp>
        <p:nvSpPr>
          <p:cNvPr id="9" name="PlaceHolder 2">
            <a:extLst>
              <a:ext uri="{FF2B5EF4-FFF2-40B4-BE49-F238E27FC236}">
                <a16:creationId xmlns:a16="http://schemas.microsoft.com/office/drawing/2014/main" id="{045F9B88-2A16-C7E9-BECB-702CADD14F3E}"/>
              </a:ext>
            </a:extLst>
          </p:cNvPr>
          <p:cNvSpPr txBox="1">
            <a:spLocks/>
          </p:cNvSpPr>
          <p:nvPr/>
        </p:nvSpPr>
        <p:spPr>
          <a:xfrm>
            <a:off x="331243" y="1417502"/>
            <a:ext cx="6160517" cy="31729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What other (vibrotactile) illusions can we explore?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685C7E-1501-BAA8-F7C2-CEED1865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939" y="728534"/>
            <a:ext cx="2223391" cy="13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922D1-8771-5BF8-288C-AB7B102E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1F36F7B-3B99-CD1A-68DA-7191D42DB0DB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3C99AA4-C50E-0D49-95EF-EE4E61A7B932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Similar to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, but now exploring wider capabilities of the phenomena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0D53F5B4-94DC-9FF3-01BB-B06795A47954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sp>
        <p:nvSpPr>
          <p:cNvPr id="9" name="PlaceHolder 2">
            <a:extLst>
              <a:ext uri="{FF2B5EF4-FFF2-40B4-BE49-F238E27FC236}">
                <a16:creationId xmlns:a16="http://schemas.microsoft.com/office/drawing/2014/main" id="{1AA2E93E-9444-B596-A7B8-F0291720EE64}"/>
              </a:ext>
            </a:extLst>
          </p:cNvPr>
          <p:cNvSpPr txBox="1">
            <a:spLocks/>
          </p:cNvSpPr>
          <p:nvPr/>
        </p:nvSpPr>
        <p:spPr>
          <a:xfrm>
            <a:off x="331243" y="1417502"/>
            <a:ext cx="6160517" cy="31729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What other (vibrotactile) illusions can we explore?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masking work with phantom sensations?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1" spc="-1" dirty="0">
                <a:solidFill>
                  <a:srgbClr val="000000"/>
                </a:solidFill>
                <a:latin typeface="Raleway" pitchFamily="2" charset="0"/>
              </a:rPr>
              <a:t>Funneling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1" spc="-1" dirty="0">
                <a:solidFill>
                  <a:srgbClr val="000000"/>
                </a:solidFill>
                <a:latin typeface="Raleway" pitchFamily="2" charset="0"/>
              </a:rPr>
              <a:t>Cutaneous Rabbit / Saltation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Six-Finger Illusion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Rubber / Virtual / Alien Hand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5E3F1C-1286-8065-1CE2-1031A95C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056"/>
          <a:stretch>
            <a:fillRect/>
          </a:stretch>
        </p:blipFill>
        <p:spPr>
          <a:xfrm>
            <a:off x="6881791" y="1457045"/>
            <a:ext cx="1575198" cy="1758343"/>
          </a:xfrm>
          <a:prstGeom prst="rect">
            <a:avLst/>
          </a:prstGeom>
        </p:spPr>
      </p:pic>
      <p:pic>
        <p:nvPicPr>
          <p:cNvPr id="1026" name="Picture 2" descr="Mislocalization | Discover Haptics">
            <a:extLst>
              <a:ext uri="{FF2B5EF4-FFF2-40B4-BE49-F238E27FC236}">
                <a16:creationId xmlns:a16="http://schemas.microsoft.com/office/drawing/2014/main" id="{0E72AFA2-56B5-3085-84D6-679F6C774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525" y="266547"/>
            <a:ext cx="1641340" cy="11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5194F2-D9F0-87C5-E3F4-742ABA63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140"/>
          <a:stretch>
            <a:fillRect/>
          </a:stretch>
        </p:blipFill>
        <p:spPr>
          <a:xfrm>
            <a:off x="7742865" y="266548"/>
            <a:ext cx="1347915" cy="1114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F5251-4541-E017-2292-4CBF94E1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534" y="3401182"/>
            <a:ext cx="2026662" cy="16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4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D911A-4615-296C-6AA4-577763D17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C622F27-DF85-A6C6-EA09-B6FB643BB625}"/>
              </a:ext>
            </a:extLst>
          </p:cNvPr>
          <p:cNvSpPr txBox="1">
            <a:spLocks/>
          </p:cNvSpPr>
          <p:nvPr/>
        </p:nvSpPr>
        <p:spPr>
          <a:xfrm>
            <a:off x="331244" y="190500"/>
            <a:ext cx="8481512" cy="579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3200" spc="-1" dirty="0" err="1">
                <a:solidFill>
                  <a:schemeClr val="dk1"/>
                </a:solidFill>
                <a:latin typeface="Raleway" pitchFamily="2" charset="0"/>
              </a:rPr>
              <a:t>Combining</a:t>
            </a:r>
            <a:r>
              <a:rPr lang="fr-FR" sz="3200" spc="-1" dirty="0">
                <a:solidFill>
                  <a:schemeClr val="dk1"/>
                </a:solidFill>
                <a:latin typeface="Raleway" pitchFamily="2" charset="0"/>
              </a:rPr>
              <a:t> Illusions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4FE6CF7-EA36-BA6D-1836-08878D737FD4}"/>
              </a:ext>
            </a:extLst>
          </p:cNvPr>
          <p:cNvSpPr txBox="1">
            <a:spLocks/>
          </p:cNvSpPr>
          <p:nvPr/>
        </p:nvSpPr>
        <p:spPr>
          <a:xfrm>
            <a:off x="331244" y="770392"/>
            <a:ext cx="6160517" cy="385659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How can we integrate thermal masking with existing tactile illusions?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Similar to </a:t>
            </a:r>
            <a:r>
              <a:rPr lang="en-US" sz="1200" spc="-1" dirty="0" err="1">
                <a:solidFill>
                  <a:srgbClr val="000000"/>
                </a:solidFill>
                <a:latin typeface="Raleway" pitchFamily="2" charset="0"/>
              </a:rPr>
              <a:t>HeatFlow</a:t>
            </a: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, but now exploring wider capabilities of the phenomena</a:t>
            </a:r>
          </a:p>
        </p:txBody>
      </p:sp>
      <p:cxnSp>
        <p:nvCxnSpPr>
          <p:cNvPr id="4" name="Google Shape;150;p28">
            <a:extLst>
              <a:ext uri="{FF2B5EF4-FFF2-40B4-BE49-F238E27FC236}">
                <a16:creationId xmlns:a16="http://schemas.microsoft.com/office/drawing/2014/main" id="{22820867-C62F-10BD-DAFB-2478DE8BD0FA}"/>
              </a:ext>
            </a:extLst>
          </p:cNvPr>
          <p:cNvCxnSpPr>
            <a:cxnSpLocks/>
          </p:cNvCxnSpPr>
          <p:nvPr/>
        </p:nvCxnSpPr>
        <p:spPr>
          <a:xfrm flipV="1">
            <a:off x="245519" y="190500"/>
            <a:ext cx="0" cy="579892"/>
          </a:xfrm>
          <a:prstGeom prst="straightConnector1">
            <a:avLst/>
          </a:prstGeom>
          <a:ln w="38100">
            <a:solidFill>
              <a:srgbClr val="412828"/>
            </a:solidFill>
            <a:round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0CD62F0-CC91-080A-D683-70284FE55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06" y="718186"/>
            <a:ext cx="2831174" cy="1811149"/>
          </a:xfrm>
          <a:prstGeom prst="rect">
            <a:avLst/>
          </a:prstGeom>
        </p:spPr>
      </p:pic>
      <p:sp>
        <p:nvSpPr>
          <p:cNvPr id="9" name="PlaceHolder 2">
            <a:extLst>
              <a:ext uri="{FF2B5EF4-FFF2-40B4-BE49-F238E27FC236}">
                <a16:creationId xmlns:a16="http://schemas.microsoft.com/office/drawing/2014/main" id="{8895F1E1-F890-40EC-97F8-3793B41DAEF5}"/>
              </a:ext>
            </a:extLst>
          </p:cNvPr>
          <p:cNvSpPr txBox="1">
            <a:spLocks/>
          </p:cNvSpPr>
          <p:nvPr/>
        </p:nvSpPr>
        <p:spPr>
          <a:xfrm>
            <a:off x="331243" y="1417502"/>
            <a:ext cx="5435767" cy="23271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spc="-1" dirty="0">
                <a:solidFill>
                  <a:srgbClr val="000000"/>
                </a:solidFill>
                <a:latin typeface="Raleway" pitchFamily="2" charset="0"/>
              </a:rPr>
              <a:t>What other (vibrotactile) illusions can we explore?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200" spc="-1" dirty="0">
                <a:solidFill>
                  <a:srgbClr val="000000"/>
                </a:solidFill>
                <a:latin typeface="Raleway" pitchFamily="2" charset="0"/>
              </a:rPr>
              <a:t>Does thermal masking work with phantom sensations (In VR)?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1" spc="-1" dirty="0">
                <a:solidFill>
                  <a:srgbClr val="000000"/>
                </a:solidFill>
                <a:latin typeface="Raleway" pitchFamily="2" charset="0"/>
              </a:rPr>
              <a:t>Funneling Effect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b="1" spc="-1" dirty="0">
                <a:solidFill>
                  <a:srgbClr val="000000"/>
                </a:solidFill>
                <a:latin typeface="Raleway" pitchFamily="2" charset="0"/>
              </a:rPr>
              <a:t>Cutaneous Rabbit / Saltation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Six-Finger Illusion</a:t>
            </a:r>
          </a:p>
          <a:p>
            <a:pPr marL="971550" lvl="1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000" spc="-1" dirty="0">
                <a:solidFill>
                  <a:srgbClr val="000000"/>
                </a:solidFill>
                <a:latin typeface="Raleway" pitchFamily="2" charset="0"/>
              </a:rPr>
              <a:t>Rubber / Virtual / Alien Hand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C32884-920F-0D6E-46A8-85405EA93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74" y="2687098"/>
            <a:ext cx="2647482" cy="221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7175"/>
      </p:ext>
    </p:extLst>
  </p:cSld>
  <p:clrMapOvr>
    <a:masterClrMapping/>
  </p:clrMapOvr>
</p:sld>
</file>

<file path=ppt/theme/theme1.xml><?xml version="1.0" encoding="utf-8"?>
<a:theme xmlns:a="http://schemas.openxmlformats.org/drawingml/2006/main" name="Watercolor Style by Slidesgo">
  <a:themeElements>
    <a:clrScheme name="Simple Light">
      <a:dk1>
        <a:srgbClr val="412828"/>
      </a:dk1>
      <a:lt1>
        <a:srgbClr val="FAECE1"/>
      </a:lt1>
      <a:dk2>
        <a:srgbClr val="FC985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12828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tercolor Style by Slidesgo">
  <a:themeElements>
    <a:clrScheme name="Simple Light">
      <a:dk1>
        <a:srgbClr val="412828"/>
      </a:dk1>
      <a:lt1>
        <a:srgbClr val="FAECE1"/>
      </a:lt1>
      <a:dk2>
        <a:srgbClr val="FC985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12828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2978</TotalTime>
  <Words>3290</Words>
  <Application>Microsoft Office PowerPoint</Application>
  <PresentationFormat>On-screen Show (16:9)</PresentationFormat>
  <Paragraphs>343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OpenSymbol</vt:lpstr>
      <vt:lpstr>Raleway</vt:lpstr>
      <vt:lpstr>Symbol</vt:lpstr>
      <vt:lpstr>Wingdings</vt:lpstr>
      <vt:lpstr>Watercolor Style by Slidesgo</vt:lpstr>
      <vt:lpstr>Watercolor Style by Slidesgo</vt:lpstr>
      <vt:lpstr>Thermal Masking + Tactile Illusions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 Honrales</dc:creator>
  <cp:lastModifiedBy>Daniel Honrales</cp:lastModifiedBy>
  <cp:revision>3</cp:revision>
  <dcterms:modified xsi:type="dcterms:W3CDTF">2025-07-17T20:39:31Z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2025-05-23T22:01:36Z</dcterms:created>
  <dc:creator>Unknown Creator</dc:creator>
  <dc:description/>
  <dc:language>en-US</dc:language>
  <cp:lastModifiedBy>Unknown Creator</cp:lastModifiedBy>
  <dcterms:modified xsi:type="dcterms:W3CDTF">2025-05-23T22:01:36Z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