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0" r:id="rId10"/>
    <p:sldId id="274" r:id="rId11"/>
    <p:sldId id="272" r:id="rId12"/>
    <p:sldId id="273" r:id="rId13"/>
    <p:sldId id="270" r:id="rId14"/>
    <p:sldId id="276" r:id="rId15"/>
    <p:sldId id="275" r:id="rId16"/>
    <p:sldId id="265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79713" autoAdjust="0"/>
  </p:normalViewPr>
  <p:slideViewPr>
    <p:cSldViewPr snapToGrid="0">
      <p:cViewPr>
        <p:scale>
          <a:sx n="125" d="100"/>
          <a:sy n="125" d="100"/>
        </p:scale>
        <p:origin x="16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08:10:00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B2EB7-3369-485E-AB92-0991E980B3C6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121A7-FB9C-488B-90D4-D252A2A3F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9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eplearning/triton-inference-server/user-guide/docs/user_guide/model_configuration.html#shape-tensor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ton-inference-server/tutorials/blob/main/Conceptual_Guide/Part_5-Model_Ensembles/README.m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ton-inference-server/tutorials/blob/main/Conceptual_Guide/Part_5-Model_Ensembles/README.m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triton-inference-server/tutorials/blob/main/Feature_Guide/Data_Pipelines/README.md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ton-inference-server/tutorials/blob/main/Conceptual_Guide/Part_5-Model_Ensembles/README.m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57533388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Model Configuration — NVIDIA Triton Inference Server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5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3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3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9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6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Triton </a:t>
            </a:r>
            <a:r>
              <a:rPr lang="en-US" altLang="zh-CN" dirty="0" err="1"/>
              <a:t>tutorail</a:t>
            </a:r>
            <a:r>
              <a:rPr lang="zh-CN" altLang="en-US" dirty="0"/>
              <a:t>的</a:t>
            </a:r>
            <a:r>
              <a:rPr lang="en-US" altLang="zh-CN" dirty="0"/>
              <a:t>part1</a:t>
            </a:r>
            <a:r>
              <a:rPr lang="zh-CN" altLang="en-US" dirty="0"/>
              <a:t>是分开执行</a:t>
            </a:r>
            <a:r>
              <a:rPr lang="en-US" altLang="zh-CN" dirty="0"/>
              <a:t>text detect</a:t>
            </a:r>
            <a:r>
              <a:rPr lang="zh-CN" altLang="en-US" dirty="0"/>
              <a:t>和</a:t>
            </a:r>
            <a:r>
              <a:rPr lang="en-US" altLang="zh-CN" dirty="0"/>
              <a:t>text recognize</a:t>
            </a:r>
            <a:r>
              <a:rPr lang="zh-CN" altLang="en-US" dirty="0"/>
              <a:t>，并且前后处理放到</a:t>
            </a:r>
            <a:r>
              <a:rPr lang="en-US" altLang="zh-CN" dirty="0"/>
              <a:t>client</a:t>
            </a:r>
            <a:r>
              <a:rPr lang="zh-CN" altLang="en-US" dirty="0"/>
              <a:t>执行。</a:t>
            </a:r>
            <a:r>
              <a:rPr lang="en-US" altLang="zh-CN" dirty="0"/>
              <a:t>part5</a:t>
            </a:r>
            <a:r>
              <a:rPr lang="zh-CN" altLang="en-US" dirty="0"/>
              <a:t>是把</a:t>
            </a:r>
            <a:r>
              <a:rPr lang="en-US" altLang="zh-CN" dirty="0" err="1"/>
              <a:t>detection_preprocess</a:t>
            </a:r>
            <a:r>
              <a:rPr lang="en-US" altLang="zh-CN" dirty="0"/>
              <a:t> </a:t>
            </a:r>
            <a:r>
              <a:rPr lang="en-US" altLang="zh-CN" dirty="0" err="1"/>
              <a:t>text_detection</a:t>
            </a:r>
            <a:r>
              <a:rPr lang="en-US" altLang="zh-CN" dirty="0"/>
              <a:t> </a:t>
            </a:r>
            <a:r>
              <a:rPr lang="en-US" altLang="zh-CN" dirty="0" err="1"/>
              <a:t>detection_postprocess</a:t>
            </a:r>
            <a:r>
              <a:rPr lang="en-US" altLang="zh-CN" dirty="0"/>
              <a:t> </a:t>
            </a:r>
            <a:r>
              <a:rPr lang="en-US" altLang="zh-CN" dirty="0" err="1"/>
              <a:t>text_recog</a:t>
            </a:r>
            <a:r>
              <a:rPr lang="en-US" altLang="zh-CN" dirty="0"/>
              <a:t> </a:t>
            </a:r>
            <a:r>
              <a:rPr lang="en-US" altLang="zh-CN" dirty="0" err="1"/>
              <a:t>recog_postprocess</a:t>
            </a:r>
            <a:r>
              <a:rPr lang="zh-CN" altLang="en-US" dirty="0"/>
              <a:t>给全部放到</a:t>
            </a:r>
            <a:r>
              <a:rPr lang="en-US" altLang="zh-CN" dirty="0"/>
              <a:t>triton server</a:t>
            </a:r>
            <a:r>
              <a:rPr lang="zh-CN" altLang="en-US" dirty="0"/>
              <a:t>端执行，只不过前后处理还目前只是在</a:t>
            </a:r>
            <a:r>
              <a:rPr lang="en-US" altLang="zh-CN" dirty="0" err="1"/>
              <a:t>cpu</a:t>
            </a:r>
            <a:r>
              <a:rPr lang="zh-CN" altLang="en-US" dirty="0"/>
              <a:t>端执行，写了</a:t>
            </a:r>
            <a:r>
              <a:rPr lang="en-US" altLang="zh-CN" dirty="0"/>
              <a:t>plugin</a:t>
            </a:r>
            <a:r>
              <a:rPr lang="zh-CN" altLang="en-US" dirty="0"/>
              <a:t>之后，就可以在</a:t>
            </a:r>
            <a:r>
              <a:rPr lang="en-US" altLang="zh-CN" dirty="0" err="1"/>
              <a:t>gpu</a:t>
            </a:r>
            <a:r>
              <a:rPr lang="zh-CN" altLang="en-US" dirty="0"/>
              <a:t>端执行了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尝试在</a:t>
            </a:r>
            <a:r>
              <a:rPr lang="en-US" altLang="zh-CN" dirty="0"/>
              <a:t>client</a:t>
            </a:r>
            <a:r>
              <a:rPr lang="zh-CN" altLang="en-US" dirty="0"/>
              <a:t>、服务端</a:t>
            </a:r>
            <a:r>
              <a:rPr lang="en-US" altLang="zh-CN" dirty="0"/>
              <a:t>CPU</a:t>
            </a:r>
            <a:r>
              <a:rPr lang="zh-CN" altLang="en-US" dirty="0"/>
              <a:t>（此时</a:t>
            </a:r>
            <a:r>
              <a:rPr lang="en-US" altLang="zh-CN" dirty="0"/>
              <a:t>backend</a:t>
            </a:r>
            <a:r>
              <a:rPr lang="zh-CN" altLang="en-US" dirty="0"/>
              <a:t>为</a:t>
            </a:r>
            <a:r>
              <a:rPr lang="en-US" altLang="zh-CN" dirty="0"/>
              <a:t>python backend</a:t>
            </a:r>
            <a:r>
              <a:rPr lang="zh-CN" altLang="en-US" dirty="0"/>
              <a:t>）、服务端</a:t>
            </a:r>
            <a:r>
              <a:rPr lang="en-US" altLang="zh-CN" dirty="0"/>
              <a:t>GPU</a:t>
            </a:r>
            <a:r>
              <a:rPr lang="zh-CN" altLang="en-US" dirty="0"/>
              <a:t>（</a:t>
            </a:r>
            <a:r>
              <a:rPr lang="en-US" altLang="zh-CN" dirty="0"/>
              <a:t>plugin</a:t>
            </a:r>
            <a:r>
              <a:rPr lang="zh-CN" altLang="en-US" dirty="0"/>
              <a:t>方式））通过设置</a:t>
            </a:r>
            <a:r>
              <a:rPr lang="en-US" altLang="zh-CN" dirty="0"/>
              <a:t>instance group</a:t>
            </a:r>
            <a:r>
              <a:rPr lang="zh-CN" altLang="en-US" dirty="0"/>
              <a:t>字段确定部署的设备并比较性能，重点在于</a:t>
            </a:r>
            <a:r>
              <a:rPr lang="en-US" altLang="zh-CN" dirty="0" err="1"/>
              <a:t>config.pbtxt</a:t>
            </a:r>
            <a:r>
              <a:rPr lang="zh-CN" altLang="en-US" dirty="0"/>
              <a:t>把各个模型的输入输出给接起来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tutorials/Conceptual_Guide/Part_5-Model_Ensembles/README.md at main · triton-inference-server/tutorials (github.com)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4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Triton </a:t>
            </a:r>
            <a:r>
              <a:rPr lang="en-US" altLang="zh-CN" dirty="0" err="1"/>
              <a:t>tutorail</a:t>
            </a:r>
            <a:r>
              <a:rPr lang="zh-CN" altLang="en-US" dirty="0"/>
              <a:t>的</a:t>
            </a:r>
            <a:r>
              <a:rPr lang="en-US" altLang="zh-CN" dirty="0"/>
              <a:t>part1</a:t>
            </a:r>
            <a:r>
              <a:rPr lang="zh-CN" altLang="en-US" dirty="0"/>
              <a:t>是分开执行</a:t>
            </a:r>
            <a:r>
              <a:rPr lang="en-US" altLang="zh-CN" dirty="0"/>
              <a:t>text detect</a:t>
            </a:r>
            <a:r>
              <a:rPr lang="zh-CN" altLang="en-US" dirty="0"/>
              <a:t>和</a:t>
            </a:r>
            <a:r>
              <a:rPr lang="en-US" altLang="zh-CN" dirty="0"/>
              <a:t>text recognize</a:t>
            </a:r>
            <a:r>
              <a:rPr lang="zh-CN" altLang="en-US" dirty="0"/>
              <a:t>，并且前后处理放到</a:t>
            </a:r>
            <a:r>
              <a:rPr lang="en-US" altLang="zh-CN" dirty="0"/>
              <a:t>client</a:t>
            </a:r>
            <a:r>
              <a:rPr lang="zh-CN" altLang="en-US" dirty="0"/>
              <a:t>执行。</a:t>
            </a:r>
            <a:r>
              <a:rPr lang="en-US" altLang="zh-CN" dirty="0"/>
              <a:t>part5</a:t>
            </a:r>
            <a:r>
              <a:rPr lang="zh-CN" altLang="en-US" dirty="0"/>
              <a:t>是把</a:t>
            </a:r>
            <a:r>
              <a:rPr lang="en-US" altLang="zh-CN" dirty="0" err="1"/>
              <a:t>detection_preprocess</a:t>
            </a:r>
            <a:r>
              <a:rPr lang="en-US" altLang="zh-CN" dirty="0"/>
              <a:t> </a:t>
            </a:r>
            <a:r>
              <a:rPr lang="en-US" altLang="zh-CN" dirty="0" err="1"/>
              <a:t>text_detection</a:t>
            </a:r>
            <a:r>
              <a:rPr lang="en-US" altLang="zh-CN" dirty="0"/>
              <a:t> </a:t>
            </a:r>
            <a:r>
              <a:rPr lang="en-US" altLang="zh-CN" dirty="0" err="1"/>
              <a:t>detection_postprocess</a:t>
            </a:r>
            <a:r>
              <a:rPr lang="en-US" altLang="zh-CN" dirty="0"/>
              <a:t> </a:t>
            </a:r>
            <a:r>
              <a:rPr lang="en-US" altLang="zh-CN" dirty="0" err="1"/>
              <a:t>text_recog</a:t>
            </a:r>
            <a:r>
              <a:rPr lang="en-US" altLang="zh-CN" dirty="0"/>
              <a:t> </a:t>
            </a:r>
            <a:r>
              <a:rPr lang="en-US" altLang="zh-CN" dirty="0" err="1"/>
              <a:t>recog_postprocess</a:t>
            </a:r>
            <a:r>
              <a:rPr lang="zh-CN" altLang="en-US" dirty="0"/>
              <a:t>给全部放到</a:t>
            </a:r>
            <a:r>
              <a:rPr lang="en-US" altLang="zh-CN" dirty="0"/>
              <a:t>triton server</a:t>
            </a:r>
            <a:r>
              <a:rPr lang="zh-CN" altLang="en-US" dirty="0"/>
              <a:t>端执行，只不过前后处理还目前只是在</a:t>
            </a:r>
            <a:r>
              <a:rPr lang="en-US" altLang="zh-CN" dirty="0" err="1"/>
              <a:t>cpu</a:t>
            </a:r>
            <a:r>
              <a:rPr lang="zh-CN" altLang="en-US" dirty="0"/>
              <a:t>端执行，写了</a:t>
            </a:r>
            <a:r>
              <a:rPr lang="en-US" altLang="zh-CN" dirty="0"/>
              <a:t>plugin</a:t>
            </a:r>
            <a:r>
              <a:rPr lang="zh-CN" altLang="en-US" dirty="0"/>
              <a:t>之后，就可以在</a:t>
            </a:r>
            <a:r>
              <a:rPr lang="en-US" altLang="zh-CN" dirty="0" err="1"/>
              <a:t>gpu</a:t>
            </a:r>
            <a:r>
              <a:rPr lang="zh-CN" altLang="en-US" dirty="0"/>
              <a:t>端执行了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尝试在</a:t>
            </a:r>
            <a:r>
              <a:rPr lang="en-US" altLang="zh-CN" dirty="0"/>
              <a:t>client</a:t>
            </a:r>
            <a:r>
              <a:rPr lang="zh-CN" altLang="en-US" dirty="0"/>
              <a:t>、服务端</a:t>
            </a:r>
            <a:r>
              <a:rPr lang="en-US" altLang="zh-CN" dirty="0"/>
              <a:t>CPU</a:t>
            </a:r>
            <a:r>
              <a:rPr lang="zh-CN" altLang="en-US" dirty="0"/>
              <a:t>（此时</a:t>
            </a:r>
            <a:r>
              <a:rPr lang="en-US" altLang="zh-CN" dirty="0"/>
              <a:t>backend</a:t>
            </a:r>
            <a:r>
              <a:rPr lang="zh-CN" altLang="en-US" dirty="0"/>
              <a:t>为</a:t>
            </a:r>
            <a:r>
              <a:rPr lang="en-US" altLang="zh-CN" dirty="0"/>
              <a:t>python backend</a:t>
            </a:r>
            <a:r>
              <a:rPr lang="zh-CN" altLang="en-US" dirty="0"/>
              <a:t>）、服务端</a:t>
            </a:r>
            <a:r>
              <a:rPr lang="en-US" altLang="zh-CN" dirty="0"/>
              <a:t>GPU</a:t>
            </a:r>
            <a:r>
              <a:rPr lang="zh-CN" altLang="en-US" dirty="0"/>
              <a:t>（</a:t>
            </a:r>
            <a:r>
              <a:rPr lang="en-US" altLang="zh-CN" dirty="0"/>
              <a:t>plugin</a:t>
            </a:r>
            <a:r>
              <a:rPr lang="zh-CN" altLang="en-US" dirty="0"/>
              <a:t>方式））通过设置</a:t>
            </a:r>
            <a:r>
              <a:rPr lang="en-US" altLang="zh-CN" dirty="0"/>
              <a:t>instance group</a:t>
            </a:r>
            <a:r>
              <a:rPr lang="zh-CN" altLang="en-US" dirty="0"/>
              <a:t>字段确定部署的设备并比较性能，重点在于</a:t>
            </a:r>
            <a:r>
              <a:rPr lang="en-US" altLang="zh-CN" dirty="0" err="1"/>
              <a:t>config.pbtxt</a:t>
            </a:r>
            <a:r>
              <a:rPr lang="zh-CN" altLang="en-US" dirty="0"/>
              <a:t>把各个模型的输入输出给接起来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tutorials/Conceptual_Guide/Part_5-Model_Ensembles/README.md at main · triton-inference-server/tutorials (github.com)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tutorials/Feature_Guide/Data_Pipelines/README.md at main · triton-inference-server/tutorials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4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Triton </a:t>
            </a:r>
            <a:r>
              <a:rPr lang="en-US" altLang="zh-CN" dirty="0" err="1"/>
              <a:t>tutorail</a:t>
            </a:r>
            <a:r>
              <a:rPr lang="zh-CN" altLang="en-US" dirty="0"/>
              <a:t>的</a:t>
            </a:r>
            <a:r>
              <a:rPr lang="en-US" altLang="zh-CN" dirty="0"/>
              <a:t>part1</a:t>
            </a:r>
            <a:r>
              <a:rPr lang="zh-CN" altLang="en-US" dirty="0"/>
              <a:t>是分开执行</a:t>
            </a:r>
            <a:r>
              <a:rPr lang="en-US" altLang="zh-CN" dirty="0"/>
              <a:t>text detect</a:t>
            </a:r>
            <a:r>
              <a:rPr lang="zh-CN" altLang="en-US" dirty="0"/>
              <a:t>和</a:t>
            </a:r>
            <a:r>
              <a:rPr lang="en-US" altLang="zh-CN" dirty="0"/>
              <a:t>text recognize</a:t>
            </a:r>
            <a:r>
              <a:rPr lang="zh-CN" altLang="en-US" dirty="0"/>
              <a:t>，并且前后处理放到</a:t>
            </a:r>
            <a:r>
              <a:rPr lang="en-US" altLang="zh-CN" dirty="0"/>
              <a:t>client</a:t>
            </a:r>
            <a:r>
              <a:rPr lang="zh-CN" altLang="en-US" dirty="0"/>
              <a:t>执行。</a:t>
            </a:r>
            <a:r>
              <a:rPr lang="en-US" altLang="zh-CN" dirty="0"/>
              <a:t>part5</a:t>
            </a:r>
            <a:r>
              <a:rPr lang="zh-CN" altLang="en-US" dirty="0"/>
              <a:t>是把</a:t>
            </a:r>
            <a:r>
              <a:rPr lang="en-US" altLang="zh-CN" dirty="0" err="1"/>
              <a:t>detection_preprocess</a:t>
            </a:r>
            <a:r>
              <a:rPr lang="en-US" altLang="zh-CN" dirty="0"/>
              <a:t> </a:t>
            </a:r>
            <a:r>
              <a:rPr lang="en-US" altLang="zh-CN" dirty="0" err="1"/>
              <a:t>text_detection</a:t>
            </a:r>
            <a:r>
              <a:rPr lang="en-US" altLang="zh-CN" dirty="0"/>
              <a:t> </a:t>
            </a:r>
            <a:r>
              <a:rPr lang="en-US" altLang="zh-CN" dirty="0" err="1"/>
              <a:t>detection_postprocess</a:t>
            </a:r>
            <a:r>
              <a:rPr lang="en-US" altLang="zh-CN" dirty="0"/>
              <a:t> </a:t>
            </a:r>
            <a:r>
              <a:rPr lang="en-US" altLang="zh-CN" dirty="0" err="1"/>
              <a:t>text_recog</a:t>
            </a:r>
            <a:r>
              <a:rPr lang="en-US" altLang="zh-CN" dirty="0"/>
              <a:t> </a:t>
            </a:r>
            <a:r>
              <a:rPr lang="en-US" altLang="zh-CN" dirty="0" err="1"/>
              <a:t>recog_postprocess</a:t>
            </a:r>
            <a:r>
              <a:rPr lang="zh-CN" altLang="en-US" dirty="0"/>
              <a:t>给全部放到</a:t>
            </a:r>
            <a:r>
              <a:rPr lang="en-US" altLang="zh-CN" dirty="0"/>
              <a:t>triton server</a:t>
            </a:r>
            <a:r>
              <a:rPr lang="zh-CN" altLang="en-US" dirty="0"/>
              <a:t>端执行，只不过前后处理还目前只是在</a:t>
            </a:r>
            <a:r>
              <a:rPr lang="en-US" altLang="zh-CN" dirty="0" err="1"/>
              <a:t>cpu</a:t>
            </a:r>
            <a:r>
              <a:rPr lang="zh-CN" altLang="en-US" dirty="0"/>
              <a:t>端执行，写了</a:t>
            </a:r>
            <a:r>
              <a:rPr lang="en-US" altLang="zh-CN" dirty="0"/>
              <a:t>plugin</a:t>
            </a:r>
            <a:r>
              <a:rPr lang="zh-CN" altLang="en-US" dirty="0"/>
              <a:t>之后，就可以在</a:t>
            </a:r>
            <a:r>
              <a:rPr lang="en-US" altLang="zh-CN" dirty="0" err="1"/>
              <a:t>gpu</a:t>
            </a:r>
            <a:r>
              <a:rPr lang="zh-CN" altLang="en-US" dirty="0"/>
              <a:t>端执行了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尝试在</a:t>
            </a:r>
            <a:r>
              <a:rPr lang="en-US" altLang="zh-CN" dirty="0"/>
              <a:t>client</a:t>
            </a:r>
            <a:r>
              <a:rPr lang="zh-CN" altLang="en-US" dirty="0"/>
              <a:t>、服务端</a:t>
            </a:r>
            <a:r>
              <a:rPr lang="en-US" altLang="zh-CN" dirty="0"/>
              <a:t>CPU</a:t>
            </a:r>
            <a:r>
              <a:rPr lang="zh-CN" altLang="en-US" dirty="0"/>
              <a:t>（此时</a:t>
            </a:r>
            <a:r>
              <a:rPr lang="en-US" altLang="zh-CN" dirty="0"/>
              <a:t>backend</a:t>
            </a:r>
            <a:r>
              <a:rPr lang="zh-CN" altLang="en-US" dirty="0"/>
              <a:t>为</a:t>
            </a:r>
            <a:r>
              <a:rPr lang="en-US" altLang="zh-CN" dirty="0"/>
              <a:t>python backend</a:t>
            </a:r>
            <a:r>
              <a:rPr lang="zh-CN" altLang="en-US" dirty="0"/>
              <a:t>）、服务端</a:t>
            </a:r>
            <a:r>
              <a:rPr lang="en-US" altLang="zh-CN" dirty="0"/>
              <a:t>GPU</a:t>
            </a:r>
            <a:r>
              <a:rPr lang="zh-CN" altLang="en-US" dirty="0"/>
              <a:t>（</a:t>
            </a:r>
            <a:r>
              <a:rPr lang="en-US" altLang="zh-CN" dirty="0"/>
              <a:t>plugin</a:t>
            </a:r>
            <a:r>
              <a:rPr lang="zh-CN" altLang="en-US" dirty="0"/>
              <a:t>方式））通过设置</a:t>
            </a:r>
            <a:r>
              <a:rPr lang="en-US" altLang="zh-CN" dirty="0"/>
              <a:t>instance group</a:t>
            </a:r>
            <a:r>
              <a:rPr lang="zh-CN" altLang="en-US" dirty="0"/>
              <a:t>字段确定部署的设备并比较性能，重点在于</a:t>
            </a:r>
            <a:r>
              <a:rPr lang="en-US" altLang="zh-CN" dirty="0" err="1"/>
              <a:t>config.pbtxt</a:t>
            </a:r>
            <a:r>
              <a:rPr lang="zh-CN" altLang="en-US" dirty="0"/>
              <a:t>把各个模型的输入输出给接起来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tutorials/Conceptual_Guide/Part_5-Model_Ensembles/README.md at main · triton-inference-server/tutorials (github.com)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6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(4 </a:t>
            </a:r>
            <a:r>
              <a:rPr lang="zh-CN" altLang="en-US" dirty="0">
                <a:hlinkClick r:id="rId3"/>
              </a:rPr>
              <a:t>封私信 </a:t>
            </a:r>
            <a:r>
              <a:rPr lang="en-US" altLang="zh-CN" dirty="0">
                <a:hlinkClick r:id="rId3"/>
              </a:rPr>
              <a:t>/ 83 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</a:t>
            </a:r>
            <a:r>
              <a:rPr lang="en-US" altLang="zh-CN" dirty="0" err="1">
                <a:hlinkClick r:id="rId3"/>
              </a:rPr>
              <a:t>Tensorrt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自定义 </a:t>
            </a:r>
            <a:r>
              <a:rPr lang="en-US" altLang="zh-CN" dirty="0">
                <a:hlinkClick r:id="rId3"/>
              </a:rPr>
              <a:t>Plugin </a:t>
            </a:r>
            <a:r>
              <a:rPr lang="zh-CN" altLang="en-US" dirty="0">
                <a:hlinkClick r:id="rId3"/>
              </a:rPr>
              <a:t>的调用顺序是什么？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121A7-FB9C-488B-90D4-D252A2A3FC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6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F737E-1934-7A24-8263-BF3D3B9B5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09DF34-8DBE-A85D-D48C-28E745E2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92C81-38B4-C9F7-60AA-6B982638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98486-7207-8E78-D257-ADA07517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F69F0-CE85-1381-1057-316659D9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0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E6163-B52A-62B1-14D7-F8EEC89C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E29EB-CBBE-FE8E-9113-6F642F12C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C44A1-9382-6B3F-C137-E40F3EEB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1B703-21E6-EF85-27C5-9B603B89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77ABE-895A-A704-EA7E-4DCFC1A3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25CB8F-E68C-E62A-CA5B-0B3DA79A6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A9E08-8578-BB87-C1FF-2D49AF73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6BD18-9072-8198-CB40-655C2496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902BC-2210-33FC-687E-5F96F65E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DB5A3-E043-180A-ECED-9FB428A3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1AF03-4BDA-F20E-F4A6-70611237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5CE6-91DA-3370-E918-6177F5AE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478B1-45D0-02D8-5EE8-ECE13C80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EB5CE-7C7F-186D-7647-839ACFE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C282D-25DF-98D9-2ABF-AAAA4CD6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9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5903E-0061-A951-1265-61F320F8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35A2A-B3E5-6FCB-EE73-9A0378F7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CDE88-1EB8-6AB2-8F25-EF2DB60A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BBA44-86CE-63FC-EC13-4176E139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1472B-2A05-EFD0-AA9E-8F891EBF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6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15ED6-2D20-BDB8-5C60-F7D6FE96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B50CC-8A9F-9EB8-B6AF-2C0750816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3BA58-7985-8591-0A4D-CF401BA8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F13A5-63EC-AB20-BA0D-403F1E4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BDA14-2EF3-DE83-F5D0-FC851BBB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408DF-0457-D786-F01E-42A22794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DF52D-B654-77C7-A5CD-20AE79CD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DB7B0-F15B-394E-4075-7CFE6C72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0DC69-5587-1200-B627-7ADD5A57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03415D-7279-7BC0-0F6B-22B80C4DD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D6B7B2-AFE9-B0F6-D03B-05C257864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58ED63-C6F1-10FB-10C1-235C1335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136A5-5045-635D-AE06-6FDC69F0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072F66-B1EC-8BBE-87CE-A5F18E3D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4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402F-5219-9B66-9351-2F4F3465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79C90-5328-52E6-E73F-81B92287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FEDA13-360D-F5A1-AEC4-0BB8E64B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6F656E-9FFD-04A6-9354-43E2B22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CD60EF-265B-99B6-5BBD-8F002839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30B3BC-4D15-3C71-A62F-8B0E72E9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57C23-0CED-8317-A9DF-F810DA7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46FE-D589-4E61-DDD8-1A7AE82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96046-A42D-6196-6853-C8F2344B3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7BE90-A44F-7915-C008-0CA7B7B7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05F2D-7530-CC49-4C25-89CBF988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4752D-D7C5-FAD6-F4DD-F987E174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26724-C538-2817-EC6A-35BAB6B5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81D7E-2539-BC57-FB75-7DD87A18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EEA38-ACF5-FC12-4A2F-B119D9A5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403D7-7721-1627-06B4-ABD3D5E7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BF355-AF3D-FBC8-3E9C-89DA0A46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E5572-106E-E8E3-10BE-79A08FA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2EE08-AE50-5E61-38A5-823C3B05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4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52DF25-95F6-D565-A1F3-370C672F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FED7B-4D6F-008E-9519-274EF334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25B8A-F6F9-54CD-CF94-4E523493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4E94-05B3-4008-80A4-F84DFA05B9F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166E2-76D9-EC56-2F19-1D1D2C2D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4915C-1C2C-B1B1-61DE-A1909877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44FC-21F5-48E9-B9D6-713B80D7ED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9492F-0E3F-AE79-FE67-CBF5F956868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175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[Public]</a:t>
            </a:r>
          </a:p>
        </p:txBody>
      </p:sp>
    </p:spTree>
    <p:extLst>
      <p:ext uri="{BB962C8B-B14F-4D97-AF65-F5344CB8AC3E}">
        <p14:creationId xmlns:p14="http://schemas.microsoft.com/office/powerpoint/2010/main" val="107598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eplearning/tensorrt/developer-guide/index.html#batch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531" y="0"/>
            <a:ext cx="9144000" cy="1288328"/>
          </a:xfrm>
        </p:spPr>
        <p:txBody>
          <a:bodyPr/>
          <a:lstStyle/>
          <a:p>
            <a:r>
              <a:rPr lang="en-US" altLang="zh-CN" dirty="0"/>
              <a:t>Triton inference server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7" y="1369270"/>
            <a:ext cx="9694703" cy="5176562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AutoNum type="arabicPeriod"/>
            </a:pPr>
            <a:r>
              <a:rPr lang="en-US" altLang="zh-CN" dirty="0"/>
              <a:t>Triton inference server</a:t>
            </a:r>
            <a:r>
              <a:rPr lang="zh-CN" altLang="en-US" dirty="0"/>
              <a:t>的能力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Triton inference server</a:t>
            </a:r>
            <a:r>
              <a:rPr lang="zh-CN" altLang="en-US" dirty="0"/>
              <a:t>的工作流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实战：基于</a:t>
            </a:r>
            <a:r>
              <a:rPr lang="en-US" altLang="zh-CN" dirty="0"/>
              <a:t>triton inference server</a:t>
            </a:r>
            <a:r>
              <a:rPr lang="zh-CN" altLang="en-US" dirty="0"/>
              <a:t>部署</a:t>
            </a:r>
            <a:r>
              <a:rPr lang="en-US" altLang="zh-CN" dirty="0"/>
              <a:t>yolo11 </a:t>
            </a:r>
            <a:r>
              <a:rPr lang="en-US" altLang="zh-CN" dirty="0" err="1"/>
              <a:t>pytorch</a:t>
            </a:r>
            <a:r>
              <a:rPr lang="zh-CN" altLang="en-US" dirty="0"/>
              <a:t>模型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sz="2000" dirty="0"/>
              <a:t>3.0 </a:t>
            </a:r>
            <a:r>
              <a:rPr lang="zh-CN" altLang="en-US" sz="2000" dirty="0"/>
              <a:t>前置：通过</a:t>
            </a:r>
            <a:r>
              <a:rPr lang="en-US" altLang="zh-CN" sz="2000" dirty="0" err="1"/>
              <a:t>TensorRT</a:t>
            </a:r>
            <a:r>
              <a:rPr lang="en-US" altLang="zh-CN" sz="2000" dirty="0"/>
              <a:t>-LLM inflight batching</a:t>
            </a:r>
            <a:r>
              <a:rPr lang="zh-CN" altLang="en-US" sz="2000" dirty="0"/>
              <a:t>解释什么是</a:t>
            </a:r>
            <a:r>
              <a:rPr lang="en-US" altLang="zh-CN" sz="2000" dirty="0"/>
              <a:t>static batching</a:t>
            </a:r>
            <a:r>
              <a:rPr lang="zh-CN" altLang="en-US" sz="2000" dirty="0"/>
              <a:t>和</a:t>
            </a:r>
            <a:r>
              <a:rPr lang="en-US" altLang="zh-CN" sz="2000" dirty="0"/>
              <a:t>dynamic batching</a:t>
            </a:r>
          </a:p>
          <a:p>
            <a:pPr lvl="1" algn="l"/>
            <a:r>
              <a:rPr lang="en-US" altLang="zh-CN" dirty="0"/>
              <a:t>3.1 </a:t>
            </a:r>
            <a:r>
              <a:rPr lang="zh-CN" altLang="en-US" dirty="0"/>
              <a:t>部署</a:t>
            </a:r>
            <a:r>
              <a:rPr lang="en-US" altLang="zh-CN" dirty="0"/>
              <a:t>yolo11 detection/OBB/segment</a:t>
            </a:r>
          </a:p>
          <a:p>
            <a:pPr lvl="1" algn="l"/>
            <a:r>
              <a:rPr lang="en-US" altLang="zh-CN" dirty="0"/>
              <a:t>	3.1.1 single request</a:t>
            </a:r>
          </a:p>
          <a:p>
            <a:pPr lvl="1" algn="l"/>
            <a:r>
              <a:rPr lang="en-US" altLang="zh-CN" dirty="0"/>
              <a:t>	3.1.2 static batching requests</a:t>
            </a:r>
          </a:p>
          <a:p>
            <a:pPr lvl="1" algn="l"/>
            <a:r>
              <a:rPr lang="en-US" altLang="zh-CN" dirty="0"/>
              <a:t>	3.1.3 dynamic batching requests</a:t>
            </a:r>
          </a:p>
          <a:p>
            <a:pPr algn="l"/>
            <a:r>
              <a:rPr lang="en-US" altLang="zh-CN" dirty="0"/>
              <a:t>4.    Troubleshooting bugs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 algn="l"/>
            <a:r>
              <a:rPr lang="en-US" altLang="zh-CN" dirty="0"/>
              <a:t>4.1 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1" algn="l"/>
            <a:r>
              <a:rPr lang="en-US" altLang="zh-CN" dirty="0"/>
              <a:t>4.2 static batching &amp; dynamic batching</a:t>
            </a:r>
          </a:p>
          <a:p>
            <a:pPr algn="l"/>
            <a:r>
              <a:rPr lang="en-US" altLang="zh-CN" dirty="0"/>
              <a:t>5.    </a:t>
            </a:r>
            <a:r>
              <a:rPr lang="zh-CN" altLang="en-US" dirty="0"/>
              <a:t>以上部署方式是否存在缺陷</a:t>
            </a:r>
            <a:endParaRPr lang="en-US" altLang="zh-CN" dirty="0"/>
          </a:p>
          <a:p>
            <a:pPr lvl="1" algn="l"/>
            <a:r>
              <a:rPr lang="en-US" altLang="zh-CN" dirty="0"/>
              <a:t>5.1 </a:t>
            </a:r>
            <a:r>
              <a:rPr lang="zh-CN" altLang="en-US" dirty="0"/>
              <a:t>缺陷分析</a:t>
            </a:r>
            <a:endParaRPr lang="en-US" altLang="zh-CN" dirty="0"/>
          </a:p>
          <a:p>
            <a:pPr lvl="1" algn="l"/>
            <a:r>
              <a:rPr lang="en-US" altLang="zh-CN" dirty="0"/>
              <a:t>5.2 </a:t>
            </a:r>
            <a:r>
              <a:rPr lang="zh-CN" altLang="en-US" dirty="0"/>
              <a:t>缺陷解决方案</a:t>
            </a:r>
            <a:endParaRPr lang="en-US" altLang="zh-CN" dirty="0"/>
          </a:p>
          <a:p>
            <a:pPr algn="l"/>
            <a:r>
              <a:rPr lang="en-US" altLang="zh-CN" dirty="0"/>
              <a:t>6.     </a:t>
            </a:r>
            <a:r>
              <a:rPr lang="zh-CN" altLang="en-US" dirty="0"/>
              <a:t>作业</a:t>
            </a:r>
            <a:endParaRPr lang="en-US" altLang="zh-CN" dirty="0"/>
          </a:p>
          <a:p>
            <a:pPr algn="l"/>
            <a:r>
              <a:rPr lang="en-US" altLang="zh-CN" dirty="0"/>
              <a:t>7.     </a:t>
            </a:r>
            <a:r>
              <a:rPr lang="zh-CN" altLang="en-US" dirty="0"/>
              <a:t>面试题</a:t>
            </a:r>
            <a:endParaRPr lang="en-US" altLang="zh-CN" dirty="0"/>
          </a:p>
          <a:p>
            <a:pPr lvl="1" algn="l"/>
            <a:r>
              <a:rPr lang="en-US" altLang="zh-CN" dirty="0"/>
              <a:t>6.1 triton inference server</a:t>
            </a:r>
            <a:r>
              <a:rPr lang="zh-CN" altLang="en-US" dirty="0"/>
              <a:t>方面</a:t>
            </a:r>
            <a:endParaRPr lang="en-US" altLang="zh-CN" dirty="0"/>
          </a:p>
          <a:p>
            <a:pPr lvl="1" algn="l"/>
            <a:r>
              <a:rPr lang="en-US" altLang="zh-CN" dirty="0"/>
              <a:t>6.2 </a:t>
            </a:r>
            <a:r>
              <a:rPr lang="en-US" altLang="zh-CN" dirty="0" err="1"/>
              <a:t>tensorRT</a:t>
            </a:r>
            <a:r>
              <a:rPr lang="zh-CN" altLang="en-US" dirty="0"/>
              <a:t>方面</a:t>
            </a:r>
            <a:endParaRPr lang="en-US" altLang="zh-CN" dirty="0"/>
          </a:p>
          <a:p>
            <a:pPr lvl="1" algn="l"/>
            <a:r>
              <a:rPr lang="en-US" altLang="zh-CN" dirty="0"/>
              <a:t>	6.2.1 </a:t>
            </a:r>
            <a:r>
              <a:rPr lang="en-US" altLang="zh-CN" dirty="0" err="1"/>
              <a:t>tensorRT</a:t>
            </a:r>
            <a:r>
              <a:rPr lang="en-US" altLang="zh-CN" dirty="0"/>
              <a:t> plugin</a:t>
            </a:r>
          </a:p>
          <a:p>
            <a:pPr lvl="1" algn="l"/>
            <a:r>
              <a:rPr lang="en-US" altLang="zh-CN" dirty="0"/>
              <a:t>	6.2.2 </a:t>
            </a:r>
            <a:r>
              <a:rPr lang="en-US" altLang="zh-CN" dirty="0" err="1"/>
              <a:t>tensorRT</a:t>
            </a:r>
            <a:r>
              <a:rPr lang="en-US" altLang="zh-CN" dirty="0"/>
              <a:t> best performance tune</a:t>
            </a:r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406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29" y="909802"/>
            <a:ext cx="11180064" cy="530207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tensorrt</a:t>
            </a:r>
            <a:r>
              <a:rPr lang="en-US" altLang="zh-CN" dirty="0"/>
              <a:t> backend</a:t>
            </a:r>
            <a:r>
              <a:rPr lang="zh-CN" altLang="en-US" dirty="0"/>
              <a:t>在</a:t>
            </a:r>
            <a:r>
              <a:rPr lang="en-US" altLang="zh-CN" dirty="0"/>
              <a:t>triton server</a:t>
            </a:r>
            <a:r>
              <a:rPr lang="zh-CN" altLang="en-US" dirty="0"/>
              <a:t>部署</a:t>
            </a:r>
            <a:r>
              <a:rPr lang="en-US" altLang="zh-CN" dirty="0"/>
              <a:t>Yolo11 </a:t>
            </a:r>
            <a:r>
              <a:rPr lang="en-US" altLang="zh-CN" dirty="0" err="1"/>
              <a:t>obb</a:t>
            </a:r>
            <a:r>
              <a:rPr lang="en-US" altLang="zh-CN" dirty="0"/>
              <a:t> </a:t>
            </a:r>
            <a:r>
              <a:rPr lang="en-US" altLang="zh-CN" dirty="0" err="1"/>
              <a:t>pytorch</a:t>
            </a:r>
            <a:r>
              <a:rPr lang="en-US" altLang="zh-CN" dirty="0"/>
              <a:t> model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algn="l"/>
            <a:r>
              <a:rPr lang="en-US" altLang="zh-CN" dirty="0"/>
              <a:t>1.1 single request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1.2 static batching requests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1.3 dynamic batching requests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35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Troubleshooting bugs</a:t>
            </a:r>
            <a:r>
              <a:rPr lang="zh-CN" altLang="en-US" sz="4000" dirty="0"/>
              <a:t>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29" y="909802"/>
            <a:ext cx="11180064" cy="538519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环境方面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68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Troubleshooting bugs</a:t>
            </a:r>
            <a:r>
              <a:rPr lang="zh-CN" altLang="en-US" sz="4000" dirty="0"/>
              <a:t>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29" y="909802"/>
            <a:ext cx="11180064" cy="538519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2.Batching</a:t>
            </a:r>
            <a:r>
              <a:rPr lang="zh-CN" altLang="en-US" dirty="0"/>
              <a:t>的动静态方面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39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缺陷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29" y="909803"/>
            <a:ext cx="11180064" cy="292922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dirty="0"/>
              <a:t>前面实战存在的缺陷：</a:t>
            </a:r>
            <a:endParaRPr lang="en-US" altLang="zh-CN" dirty="0"/>
          </a:p>
          <a:p>
            <a:pPr lvl="1" algn="l"/>
            <a:r>
              <a:rPr lang="en-US" altLang="zh-CN" dirty="0"/>
              <a:t>* client.py</a:t>
            </a:r>
            <a:r>
              <a:rPr lang="zh-CN" altLang="en-US" dirty="0"/>
              <a:t>必须写好</a:t>
            </a:r>
            <a:r>
              <a:rPr lang="en-US" altLang="zh-CN" dirty="0"/>
              <a:t>preprocessing</a:t>
            </a:r>
            <a:r>
              <a:rPr lang="zh-CN" altLang="en-US" dirty="0"/>
              <a:t>逻辑和</a:t>
            </a:r>
            <a:r>
              <a:rPr lang="en-US" altLang="zh-CN" dirty="0"/>
              <a:t>postprocessing</a:t>
            </a:r>
            <a:r>
              <a:rPr lang="zh-CN" altLang="en-US" dirty="0"/>
              <a:t>逻辑，这个对用户非常不友好，也不符合实际使用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1FAF3F-5C9D-6CF2-5A05-1FCE4DE9A830}"/>
              </a:ext>
            </a:extLst>
          </p:cNvPr>
          <p:cNvGrpSpPr/>
          <p:nvPr/>
        </p:nvGrpSpPr>
        <p:grpSpPr>
          <a:xfrm>
            <a:off x="3204180" y="2236879"/>
            <a:ext cx="5425939" cy="3904082"/>
            <a:chOff x="1284696" y="2471147"/>
            <a:chExt cx="5425939" cy="390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7BD8A9-FA6C-5C11-EC07-0D8460E5B4FA}"/>
                </a:ext>
              </a:extLst>
            </p:cNvPr>
            <p:cNvSpPr/>
            <p:nvPr/>
          </p:nvSpPr>
          <p:spPr>
            <a:xfrm>
              <a:off x="2380463" y="2471147"/>
              <a:ext cx="997527" cy="6499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6749218-956F-9F73-7C35-2F51237295E3}"/>
                </a:ext>
              </a:extLst>
            </p:cNvPr>
            <p:cNvSpPr/>
            <p:nvPr/>
          </p:nvSpPr>
          <p:spPr>
            <a:xfrm>
              <a:off x="4542551" y="2471147"/>
              <a:ext cx="997526" cy="71036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Triton server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0E7042-C773-EE23-875E-0AD5B74A68F2}"/>
                </a:ext>
              </a:extLst>
            </p:cNvPr>
            <p:cNvSpPr/>
            <p:nvPr/>
          </p:nvSpPr>
          <p:spPr>
            <a:xfrm>
              <a:off x="2380462" y="5725325"/>
              <a:ext cx="997527" cy="6499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0ED2C94-6E51-7947-B2CA-5886E28A2314}"/>
                </a:ext>
              </a:extLst>
            </p:cNvPr>
            <p:cNvSpPr/>
            <p:nvPr/>
          </p:nvSpPr>
          <p:spPr>
            <a:xfrm>
              <a:off x="4542551" y="5664869"/>
              <a:ext cx="997526" cy="71036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Triton server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CEA06B-DAC2-4E40-5A9A-EBB9B0CAC3D8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flipH="1">
              <a:off x="2879226" y="3121051"/>
              <a:ext cx="1" cy="26042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877014-4CDE-1BC4-C222-24BC6826C77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5041314" y="3181507"/>
              <a:ext cx="0" cy="2483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F15DA9-ECD9-1D02-D2A0-E096529E3F57}"/>
                </a:ext>
              </a:extLst>
            </p:cNvPr>
            <p:cNvSpPr/>
            <p:nvPr/>
          </p:nvSpPr>
          <p:spPr>
            <a:xfrm>
              <a:off x="1458512" y="3332648"/>
              <a:ext cx="1277124" cy="2796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15A95-E923-DAC4-7972-29E358189C0E}"/>
                </a:ext>
              </a:extLst>
            </p:cNvPr>
            <p:cNvSpPr/>
            <p:nvPr/>
          </p:nvSpPr>
          <p:spPr>
            <a:xfrm>
              <a:off x="1284696" y="5016164"/>
              <a:ext cx="1450940" cy="2796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49B36A-9DAC-9C27-B306-0F5B7673CD32}"/>
                </a:ext>
              </a:extLst>
            </p:cNvPr>
            <p:cNvSpPr/>
            <p:nvPr/>
          </p:nvSpPr>
          <p:spPr>
            <a:xfrm>
              <a:off x="5230726" y="4137281"/>
              <a:ext cx="1479909" cy="27961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Model(yolo)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C64210-3343-13F1-F88C-9DCC9297C300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>
              <a:off x="2735636" y="3472453"/>
              <a:ext cx="3235045" cy="664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6E44CB-3173-0253-F049-38D78E6F8F57}"/>
                </a:ext>
              </a:extLst>
            </p:cNvPr>
            <p:cNvCxnSpPr>
              <a:cxnSpLocks/>
              <a:stCxn id="20" idx="2"/>
              <a:endCxn id="19" idx="3"/>
            </p:cNvCxnSpPr>
            <p:nvPr/>
          </p:nvCxnSpPr>
          <p:spPr>
            <a:xfrm flipH="1">
              <a:off x="2735636" y="4416891"/>
              <a:ext cx="3235045" cy="73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302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29" y="909803"/>
            <a:ext cx="11180064" cy="292922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dirty="0"/>
              <a:t>解决前面实战存在的缺陷：</a:t>
            </a:r>
            <a:endParaRPr lang="en-US" altLang="zh-CN" dirty="0"/>
          </a:p>
          <a:p>
            <a:pPr lvl="1" algn="l"/>
            <a:r>
              <a:rPr lang="en-US" altLang="zh-CN" dirty="0"/>
              <a:t>*</a:t>
            </a:r>
            <a:r>
              <a:rPr lang="zh-CN" altLang="en-US" dirty="0"/>
              <a:t> 把</a:t>
            </a:r>
            <a:r>
              <a:rPr lang="en-US" altLang="zh-CN" dirty="0"/>
              <a:t>preprocessing</a:t>
            </a:r>
            <a:r>
              <a:rPr lang="zh-CN" altLang="en-US" dirty="0"/>
              <a:t>和</a:t>
            </a:r>
            <a:r>
              <a:rPr lang="en-US" altLang="zh-CN" dirty="0"/>
              <a:t>postprocessing</a:t>
            </a:r>
            <a:r>
              <a:rPr lang="zh-CN" altLang="en-US" dirty="0"/>
              <a:t>也移到</a:t>
            </a:r>
            <a:r>
              <a:rPr lang="en-US" altLang="zh-CN" dirty="0"/>
              <a:t>triton server</a:t>
            </a:r>
            <a:r>
              <a:rPr lang="zh-CN" altLang="en-US" dirty="0"/>
              <a:t>端完成，即可消除</a:t>
            </a:r>
            <a:r>
              <a:rPr lang="en-US" altLang="zh-CN" dirty="0"/>
              <a:t>client</a:t>
            </a:r>
            <a:r>
              <a:rPr lang="zh-CN" altLang="en-US" dirty="0"/>
              <a:t>的冗余逻辑，实现用户友好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861E39-10A2-080A-A309-EE7C5883A2C8}"/>
              </a:ext>
            </a:extLst>
          </p:cNvPr>
          <p:cNvGrpSpPr/>
          <p:nvPr/>
        </p:nvGrpSpPr>
        <p:grpSpPr>
          <a:xfrm>
            <a:off x="69242" y="2315880"/>
            <a:ext cx="5523991" cy="3904082"/>
            <a:chOff x="484544" y="2274664"/>
            <a:chExt cx="5523991" cy="390408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71FAF3F-5C9D-6CF2-5A05-1FCE4DE9A830}"/>
                </a:ext>
              </a:extLst>
            </p:cNvPr>
            <p:cNvGrpSpPr/>
            <p:nvPr/>
          </p:nvGrpSpPr>
          <p:grpSpPr>
            <a:xfrm>
              <a:off x="582596" y="2274664"/>
              <a:ext cx="5425939" cy="3904082"/>
              <a:chOff x="1284696" y="2471147"/>
              <a:chExt cx="5425939" cy="390408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07BD8A9-FA6C-5C11-EC07-0D8460E5B4FA}"/>
                  </a:ext>
                </a:extLst>
              </p:cNvPr>
              <p:cNvSpPr/>
              <p:nvPr/>
            </p:nvSpPr>
            <p:spPr>
              <a:xfrm>
                <a:off x="2380463" y="2471147"/>
                <a:ext cx="997527" cy="64990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6749218-956F-9F73-7C35-2F51237295E3}"/>
                  </a:ext>
                </a:extLst>
              </p:cNvPr>
              <p:cNvSpPr/>
              <p:nvPr/>
            </p:nvSpPr>
            <p:spPr>
              <a:xfrm>
                <a:off x="4542551" y="2471147"/>
                <a:ext cx="997526" cy="710360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Triton server</a:t>
                </a:r>
                <a:endParaRPr lang="en-US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80E7042-C773-EE23-875E-0AD5B74A68F2}"/>
                  </a:ext>
                </a:extLst>
              </p:cNvPr>
              <p:cNvSpPr/>
              <p:nvPr/>
            </p:nvSpPr>
            <p:spPr>
              <a:xfrm>
                <a:off x="2380462" y="5725325"/>
                <a:ext cx="997527" cy="64990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0ED2C94-6E51-7947-B2CA-5886E28A2314}"/>
                  </a:ext>
                </a:extLst>
              </p:cNvPr>
              <p:cNvSpPr/>
              <p:nvPr/>
            </p:nvSpPr>
            <p:spPr>
              <a:xfrm>
                <a:off x="4542551" y="5664869"/>
                <a:ext cx="997526" cy="710360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Triton server</a:t>
                </a:r>
                <a:endParaRPr lang="en-US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DCEA06B-DAC2-4E40-5A9A-EBB9B0CAC3D8}"/>
                  </a:ext>
                </a:extLst>
              </p:cNvPr>
              <p:cNvCxnSpPr>
                <a:cxnSpLocks/>
                <a:stCxn id="4" idx="2"/>
                <a:endCxn id="9" idx="0"/>
              </p:cNvCxnSpPr>
              <p:nvPr/>
            </p:nvCxnSpPr>
            <p:spPr>
              <a:xfrm flipH="1">
                <a:off x="2879226" y="3121051"/>
                <a:ext cx="1" cy="26042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9877014-4CDE-1BC4-C222-24BC6826C770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>
                <a:off x="5041314" y="3181507"/>
                <a:ext cx="0" cy="248336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F15DA9-ECD9-1D02-D2A0-E096529E3F57}"/>
                  </a:ext>
                </a:extLst>
              </p:cNvPr>
              <p:cNvSpPr/>
              <p:nvPr/>
            </p:nvSpPr>
            <p:spPr>
              <a:xfrm>
                <a:off x="1456648" y="3733200"/>
                <a:ext cx="1277124" cy="2796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preprocess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A15A95-E923-DAC4-7972-29E358189C0E}"/>
                  </a:ext>
                </a:extLst>
              </p:cNvPr>
              <p:cNvSpPr/>
              <p:nvPr/>
            </p:nvSpPr>
            <p:spPr>
              <a:xfrm>
                <a:off x="1284696" y="5016164"/>
                <a:ext cx="1450940" cy="2796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postprocess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249B36A-9DAC-9C27-B306-0F5B7673CD32}"/>
                  </a:ext>
                </a:extLst>
              </p:cNvPr>
              <p:cNvSpPr/>
              <p:nvPr/>
            </p:nvSpPr>
            <p:spPr>
              <a:xfrm>
                <a:off x="5230726" y="4137281"/>
                <a:ext cx="1479909" cy="27961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Model(yolo)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9C64210-3343-13F1-F88C-9DCC9297C300}"/>
                  </a:ext>
                </a:extLst>
              </p:cNvPr>
              <p:cNvCxnSpPr>
                <a:cxnSpLocks/>
                <a:stCxn id="18" idx="3"/>
                <a:endCxn id="20" idx="0"/>
              </p:cNvCxnSpPr>
              <p:nvPr/>
            </p:nvCxnSpPr>
            <p:spPr>
              <a:xfrm>
                <a:off x="2733772" y="3873005"/>
                <a:ext cx="3236909" cy="264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E6E44CB-3173-0253-F049-38D78E6F8F57}"/>
                  </a:ext>
                </a:extLst>
              </p:cNvPr>
              <p:cNvCxnSpPr>
                <a:cxnSpLocks/>
                <a:stCxn id="20" idx="2"/>
                <a:endCxn id="19" idx="3"/>
              </p:cNvCxnSpPr>
              <p:nvPr/>
            </p:nvCxnSpPr>
            <p:spPr>
              <a:xfrm flipH="1">
                <a:off x="2735636" y="4416891"/>
                <a:ext cx="3235045" cy="739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04936FF-73E9-6401-C606-6FBD38BF44EB}"/>
                </a:ext>
              </a:extLst>
            </p:cNvPr>
            <p:cNvSpPr/>
            <p:nvPr/>
          </p:nvSpPr>
          <p:spPr>
            <a:xfrm>
              <a:off x="754548" y="3061633"/>
              <a:ext cx="1277124" cy="2796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Raw image</a:t>
              </a:r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C864B7-C574-3B3F-9134-AF6B07CA9D1B}"/>
                </a:ext>
              </a:extLst>
            </p:cNvPr>
            <p:cNvCxnSpPr>
              <a:stCxn id="37" idx="2"/>
              <a:endCxn id="18" idx="0"/>
            </p:cNvCxnSpPr>
            <p:nvPr/>
          </p:nvCxnSpPr>
          <p:spPr>
            <a:xfrm>
              <a:off x="1393110" y="3341243"/>
              <a:ext cx="0" cy="19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08CD11-CD9B-E96E-007D-20B40DD81691}"/>
                </a:ext>
              </a:extLst>
            </p:cNvPr>
            <p:cNvSpPr/>
            <p:nvPr/>
          </p:nvSpPr>
          <p:spPr>
            <a:xfrm>
              <a:off x="484544" y="5239096"/>
              <a:ext cx="1647043" cy="2796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Output image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61CE76-4B06-282F-116E-DFC2202B606D}"/>
                </a:ext>
              </a:extLst>
            </p:cNvPr>
            <p:cNvCxnSpPr>
              <a:stCxn id="19" idx="2"/>
              <a:endCxn id="44" idx="0"/>
            </p:cNvCxnSpPr>
            <p:nvPr/>
          </p:nvCxnSpPr>
          <p:spPr>
            <a:xfrm>
              <a:off x="1308066" y="5099291"/>
              <a:ext cx="0" cy="139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2BB77E-1F79-D052-D861-B049FB54F38B}"/>
              </a:ext>
            </a:extLst>
          </p:cNvPr>
          <p:cNvGrpSpPr/>
          <p:nvPr/>
        </p:nvGrpSpPr>
        <p:grpSpPr>
          <a:xfrm>
            <a:off x="6448950" y="2374416"/>
            <a:ext cx="5614506" cy="3904082"/>
            <a:chOff x="6244575" y="2368369"/>
            <a:chExt cx="5614506" cy="39040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0E981D-E073-430D-2B4B-65755D6ABE72}"/>
                </a:ext>
              </a:extLst>
            </p:cNvPr>
            <p:cNvGrpSpPr/>
            <p:nvPr/>
          </p:nvGrpSpPr>
          <p:grpSpPr>
            <a:xfrm>
              <a:off x="7528908" y="2368369"/>
              <a:ext cx="4330173" cy="3904082"/>
              <a:chOff x="2380462" y="2471147"/>
              <a:chExt cx="4330173" cy="390408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52FEF0D-82E0-1F38-001C-9CA07CCBD37D}"/>
                  </a:ext>
                </a:extLst>
              </p:cNvPr>
              <p:cNvSpPr/>
              <p:nvPr/>
            </p:nvSpPr>
            <p:spPr>
              <a:xfrm>
                <a:off x="2380463" y="2471147"/>
                <a:ext cx="997527" cy="64990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en-US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0BDB5BC-958D-3146-D0D1-7DC7F7D31513}"/>
                  </a:ext>
                </a:extLst>
              </p:cNvPr>
              <p:cNvSpPr/>
              <p:nvPr/>
            </p:nvSpPr>
            <p:spPr>
              <a:xfrm>
                <a:off x="4542551" y="2471147"/>
                <a:ext cx="997526" cy="710360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Triton server</a:t>
                </a:r>
                <a:endParaRPr lang="en-US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6C74344-FCA4-10F5-4942-270F6E92248B}"/>
                  </a:ext>
                </a:extLst>
              </p:cNvPr>
              <p:cNvSpPr/>
              <p:nvPr/>
            </p:nvSpPr>
            <p:spPr>
              <a:xfrm>
                <a:off x="2380462" y="5725325"/>
                <a:ext cx="997527" cy="64990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</a:t>
                </a:r>
                <a:endParaRPr lang="en-US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8D9190E-F62C-41AF-10F9-10C36B646057}"/>
                  </a:ext>
                </a:extLst>
              </p:cNvPr>
              <p:cNvSpPr/>
              <p:nvPr/>
            </p:nvSpPr>
            <p:spPr>
              <a:xfrm>
                <a:off x="4542551" y="5664869"/>
                <a:ext cx="997526" cy="710360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Triton server</a:t>
                </a:r>
                <a:endParaRPr lang="en-US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4623E5D-5610-F7C2-0A3A-613CF02657C3}"/>
                  </a:ext>
                </a:extLst>
              </p:cNvPr>
              <p:cNvCxnSpPr>
                <a:cxnSpLocks/>
                <a:stCxn id="7" idx="2"/>
                <a:endCxn id="11" idx="0"/>
              </p:cNvCxnSpPr>
              <p:nvPr/>
            </p:nvCxnSpPr>
            <p:spPr>
              <a:xfrm flipH="1">
                <a:off x="2879226" y="3121051"/>
                <a:ext cx="1" cy="26042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E69B31B-A83B-D829-1708-9AC13E9BDFC1}"/>
                  </a:ext>
                </a:extLst>
              </p:cNvPr>
              <p:cNvCxnSpPr>
                <a:cxnSpLocks/>
                <a:stCxn id="8" idx="2"/>
                <a:endCxn id="13" idx="0"/>
              </p:cNvCxnSpPr>
              <p:nvPr/>
            </p:nvCxnSpPr>
            <p:spPr>
              <a:xfrm>
                <a:off x="5041314" y="3181507"/>
                <a:ext cx="0" cy="248336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641467-4CAB-0CD9-8C12-47EE1EC6974C}"/>
                  </a:ext>
                </a:extLst>
              </p:cNvPr>
              <p:cNvSpPr/>
              <p:nvPr/>
            </p:nvSpPr>
            <p:spPr>
              <a:xfrm>
                <a:off x="5332223" y="3662197"/>
                <a:ext cx="1277124" cy="27961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preprocess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E1EFF1-18C7-9A99-943F-ACB76BAFB0FC}"/>
                  </a:ext>
                </a:extLst>
              </p:cNvPr>
              <p:cNvSpPr/>
              <p:nvPr/>
            </p:nvSpPr>
            <p:spPr>
              <a:xfrm>
                <a:off x="5245210" y="4659785"/>
                <a:ext cx="1450940" cy="27961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postprocess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7B0514-7774-6A5B-3D3E-11C9D6A459BB}"/>
                  </a:ext>
                </a:extLst>
              </p:cNvPr>
              <p:cNvSpPr/>
              <p:nvPr/>
            </p:nvSpPr>
            <p:spPr>
              <a:xfrm>
                <a:off x="5230726" y="4137281"/>
                <a:ext cx="1479909" cy="27961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Model(yolo)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A18A7DC-0588-7CFA-8906-6241FAD4A678}"/>
                </a:ext>
              </a:extLst>
            </p:cNvPr>
            <p:cNvCxnSpPr>
              <a:stCxn id="17" idx="2"/>
              <a:endCxn id="23" idx="0"/>
            </p:cNvCxnSpPr>
            <p:nvPr/>
          </p:nvCxnSpPr>
          <p:spPr>
            <a:xfrm flipH="1">
              <a:off x="11119127" y="3839029"/>
              <a:ext cx="104" cy="19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B21096B-08B1-E75C-68DD-0622D4623739}"/>
                </a:ext>
              </a:extLst>
            </p:cNvPr>
            <p:cNvCxnSpPr>
              <a:stCxn id="23" idx="2"/>
              <a:endCxn id="21" idx="0"/>
            </p:cNvCxnSpPr>
            <p:nvPr/>
          </p:nvCxnSpPr>
          <p:spPr>
            <a:xfrm flipH="1">
              <a:off x="11119126" y="4314113"/>
              <a:ext cx="1" cy="242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6FF2F9-DD99-57FB-9EE7-A7511594FC66}"/>
                </a:ext>
              </a:extLst>
            </p:cNvPr>
            <p:cNvSpPr/>
            <p:nvPr/>
          </p:nvSpPr>
          <p:spPr>
            <a:xfrm>
              <a:off x="6665249" y="3111212"/>
              <a:ext cx="1277124" cy="2796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Raw image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8B793B9-19E8-7786-0BAE-65E998C8BE27}"/>
                </a:ext>
              </a:extLst>
            </p:cNvPr>
            <p:cNvCxnSpPr>
              <a:stCxn id="41" idx="3"/>
              <a:endCxn id="17" idx="1"/>
            </p:cNvCxnSpPr>
            <p:nvPr/>
          </p:nvCxnSpPr>
          <p:spPr>
            <a:xfrm>
              <a:off x="7942373" y="3251017"/>
              <a:ext cx="2538296" cy="448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6788EE-7DB9-153E-2F95-803AED0D1FC1}"/>
                </a:ext>
              </a:extLst>
            </p:cNvPr>
            <p:cNvSpPr/>
            <p:nvPr/>
          </p:nvSpPr>
          <p:spPr>
            <a:xfrm>
              <a:off x="6244575" y="5251310"/>
              <a:ext cx="1647043" cy="2796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Output image</a:t>
              </a:r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4A8CA4C-7A46-22C8-674B-2C9DD724DF7E}"/>
                </a:ext>
              </a:extLst>
            </p:cNvPr>
            <p:cNvCxnSpPr>
              <a:stCxn id="21" idx="1"/>
              <a:endCxn id="48" idx="3"/>
            </p:cNvCxnSpPr>
            <p:nvPr/>
          </p:nvCxnSpPr>
          <p:spPr>
            <a:xfrm flipH="1">
              <a:off x="7891618" y="4696812"/>
              <a:ext cx="2502038" cy="694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BC70DEE-3E1C-5CC9-790E-32B33E1E31B4}"/>
              </a:ext>
            </a:extLst>
          </p:cNvPr>
          <p:cNvSpPr/>
          <p:nvPr/>
        </p:nvSpPr>
        <p:spPr>
          <a:xfrm>
            <a:off x="5706884" y="3879503"/>
            <a:ext cx="954911" cy="279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D5E08B-D7ED-1DDD-8469-6726879651D5}"/>
              </a:ext>
            </a:extLst>
          </p:cNvPr>
          <p:cNvSpPr txBox="1"/>
          <p:nvPr/>
        </p:nvSpPr>
        <p:spPr>
          <a:xfrm>
            <a:off x="5857342" y="3541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95680E-594C-0CEB-4238-4D38F00D63C5}"/>
              </a:ext>
            </a:extLst>
          </p:cNvPr>
          <p:cNvSpPr txBox="1"/>
          <p:nvPr/>
        </p:nvSpPr>
        <p:spPr>
          <a:xfrm>
            <a:off x="7033927" y="3791259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tritonserver</a:t>
            </a:r>
            <a:r>
              <a:rPr lang="zh-CN" altLang="en-US" sz="1600" dirty="0"/>
              <a:t>的</a:t>
            </a:r>
            <a:r>
              <a:rPr lang="en-US" altLang="zh-CN" sz="1600" dirty="0"/>
              <a:t>python backend</a:t>
            </a:r>
          </a:p>
          <a:p>
            <a:r>
              <a:rPr lang="zh-CN" altLang="en-US" sz="1600" dirty="0"/>
              <a:t>部署前后处理</a:t>
            </a:r>
            <a:endParaRPr lang="en-US" altLang="zh-CN" sz="1600" dirty="0"/>
          </a:p>
          <a:p>
            <a:r>
              <a:rPr lang="en-US" sz="1600" dirty="0"/>
              <a:t>2.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tritonserver</a:t>
            </a:r>
            <a:r>
              <a:rPr lang="zh-CN" altLang="en-US" sz="1600" dirty="0"/>
              <a:t>的</a:t>
            </a:r>
            <a:r>
              <a:rPr lang="en-US" altLang="zh-CN" sz="1600" dirty="0"/>
              <a:t>model ensemble</a:t>
            </a:r>
          </a:p>
          <a:p>
            <a:r>
              <a:rPr lang="zh-CN" altLang="en-US" sz="1600" dirty="0"/>
              <a:t>串联前处理、模型、后处理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402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29" y="909803"/>
            <a:ext cx="11180064" cy="292922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tensorrt</a:t>
            </a:r>
            <a:r>
              <a:rPr lang="en-US" altLang="zh-CN" dirty="0"/>
              <a:t> backend</a:t>
            </a:r>
            <a:r>
              <a:rPr lang="zh-CN" altLang="en-US" dirty="0"/>
              <a:t>在</a:t>
            </a:r>
            <a:r>
              <a:rPr lang="en-US" altLang="zh-CN" dirty="0"/>
              <a:t>triton server</a:t>
            </a:r>
            <a:r>
              <a:rPr lang="zh-CN" altLang="en-US" dirty="0"/>
              <a:t>部署其他</a:t>
            </a:r>
            <a:r>
              <a:rPr lang="en-US" altLang="zh-CN" dirty="0"/>
              <a:t>yolo</a:t>
            </a:r>
            <a:r>
              <a:rPr lang="zh-CN" altLang="en-US" dirty="0"/>
              <a:t>系列</a:t>
            </a:r>
            <a:r>
              <a:rPr lang="en-US" altLang="zh-CN" dirty="0"/>
              <a:t>detection</a:t>
            </a:r>
            <a:r>
              <a:rPr lang="zh-CN" altLang="en-US" dirty="0"/>
              <a:t>或者</a:t>
            </a:r>
            <a:r>
              <a:rPr lang="en-US" altLang="zh-CN" dirty="0"/>
              <a:t>OBB  model</a:t>
            </a:r>
          </a:p>
          <a:p>
            <a:pPr marL="457200" indent="-457200" algn="l">
              <a:buAutoNum type="arabicPeriod"/>
            </a:pPr>
            <a:r>
              <a:rPr lang="zh-CN" altLang="en-US" dirty="0"/>
              <a:t>实现上一页</a:t>
            </a:r>
            <a:r>
              <a:rPr lang="en-US" altLang="zh-CN" dirty="0"/>
              <a:t>slides</a:t>
            </a:r>
            <a:r>
              <a:rPr lang="zh-CN" altLang="en-US" dirty="0"/>
              <a:t>的解决方案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实现</a:t>
            </a:r>
            <a:r>
              <a:rPr lang="en-US" altLang="zh-CN" dirty="0"/>
              <a:t>benchmark</a:t>
            </a:r>
            <a:r>
              <a:rPr lang="zh-CN" altLang="en-US" dirty="0"/>
              <a:t>代码并测试加上</a:t>
            </a:r>
            <a:r>
              <a:rPr lang="en-US" altLang="zh-CN" dirty="0"/>
              <a:t>instance group</a:t>
            </a:r>
            <a:r>
              <a:rPr lang="zh-CN" altLang="en-US" dirty="0"/>
              <a:t>后的性能提升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实现</a:t>
            </a:r>
            <a:r>
              <a:rPr lang="en-US" altLang="zh-CN" dirty="0"/>
              <a:t>segment</a:t>
            </a:r>
            <a:r>
              <a:rPr lang="zh-CN" altLang="en-US" dirty="0"/>
              <a:t>代码的可视化，使得</a:t>
            </a:r>
            <a:r>
              <a:rPr lang="en-US" altLang="zh-CN" dirty="0" err="1"/>
              <a:t>tritonserver</a:t>
            </a:r>
            <a:r>
              <a:rPr lang="en-US" altLang="zh-CN" dirty="0"/>
              <a:t> serving </a:t>
            </a:r>
            <a:r>
              <a:rPr lang="zh-CN" altLang="en-US" dirty="0"/>
              <a:t>分割模型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尝试直接用</a:t>
            </a:r>
            <a:r>
              <a:rPr lang="en-US" altLang="zh-CN" dirty="0"/>
              <a:t>triton server serving yolo </a:t>
            </a:r>
            <a:r>
              <a:rPr lang="en-US" altLang="zh-CN" dirty="0" err="1"/>
              <a:t>onnx</a:t>
            </a:r>
            <a:r>
              <a:rPr lang="zh-CN" altLang="en-US" dirty="0"/>
              <a:t>，与之前</a:t>
            </a:r>
            <a:r>
              <a:rPr lang="en-US" altLang="zh-CN" dirty="0"/>
              <a:t>serving </a:t>
            </a:r>
            <a:r>
              <a:rPr lang="en-US" altLang="zh-CN" dirty="0" err="1"/>
              <a:t>trt</a:t>
            </a:r>
            <a:r>
              <a:rPr lang="en-US" altLang="zh-CN" dirty="0"/>
              <a:t> engine</a:t>
            </a:r>
            <a:r>
              <a:rPr lang="zh-CN" altLang="en-US" dirty="0"/>
              <a:t>的结果相比较</a:t>
            </a:r>
          </a:p>
        </p:txBody>
      </p:sp>
    </p:spTree>
    <p:extLst>
      <p:ext uri="{BB962C8B-B14F-4D97-AF65-F5344CB8AC3E}">
        <p14:creationId xmlns:p14="http://schemas.microsoft.com/office/powerpoint/2010/main" val="242960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/>
              <a:t>Triton inference server</a:t>
            </a:r>
            <a:r>
              <a:rPr lang="zh-CN" altLang="en-US" sz="4000" dirty="0"/>
              <a:t>面试问题详解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" y="1102677"/>
            <a:ext cx="11180064" cy="186549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/>
              <a:t>Triton inference server</a:t>
            </a:r>
            <a:r>
              <a:rPr lang="zh-CN" altLang="en-US" dirty="0"/>
              <a:t>中有哪些优化特性</a:t>
            </a:r>
          </a:p>
        </p:txBody>
      </p:sp>
    </p:spTree>
    <p:extLst>
      <p:ext uri="{BB962C8B-B14F-4D97-AF65-F5344CB8AC3E}">
        <p14:creationId xmlns:p14="http://schemas.microsoft.com/office/powerpoint/2010/main" val="384367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571" y="1122363"/>
            <a:ext cx="9325429" cy="2387600"/>
          </a:xfrm>
        </p:spPr>
        <p:txBody>
          <a:bodyPr/>
          <a:lstStyle/>
          <a:p>
            <a:r>
              <a:rPr lang="zh-CN" altLang="en-US" dirty="0"/>
              <a:t>面试：</a:t>
            </a:r>
            <a:r>
              <a:rPr lang="en-US" altLang="zh-CN" dirty="0" err="1"/>
              <a:t>TensorRT</a:t>
            </a:r>
            <a:r>
              <a:rPr lang="zh-CN" altLang="en-US" dirty="0"/>
              <a:t>重点面试题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095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 err="1"/>
              <a:t>TensorRT</a:t>
            </a:r>
            <a:r>
              <a:rPr lang="en-US" altLang="zh-CN" dirty="0"/>
              <a:t> Plugin</a:t>
            </a:r>
            <a:r>
              <a:rPr lang="zh-CN" altLang="en-US" dirty="0"/>
              <a:t>类面试题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 err="1"/>
              <a:t>TensorRT</a:t>
            </a:r>
            <a:r>
              <a:rPr lang="en-US" altLang="zh-CN" dirty="0"/>
              <a:t> best performance tune</a:t>
            </a:r>
            <a:r>
              <a:rPr lang="zh-CN" altLang="en-US" dirty="0"/>
              <a:t>类面试题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 err="1"/>
              <a:t>TensorRT</a:t>
            </a:r>
            <a:r>
              <a:rPr lang="en-US" altLang="zh-CN" dirty="0"/>
              <a:t> </a:t>
            </a:r>
            <a:r>
              <a:rPr lang="zh-CN" altLang="en-US" dirty="0"/>
              <a:t>问题解决类</a:t>
            </a:r>
          </a:p>
        </p:txBody>
      </p:sp>
    </p:spTree>
    <p:extLst>
      <p:ext uri="{BB962C8B-B14F-4D97-AF65-F5344CB8AC3E}">
        <p14:creationId xmlns:p14="http://schemas.microsoft.com/office/powerpoint/2010/main" val="236992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err="1"/>
              <a:t>TensorRT</a:t>
            </a:r>
            <a:r>
              <a:rPr lang="en-US" altLang="zh-CN" sz="4000" dirty="0"/>
              <a:t> plugin</a:t>
            </a:r>
            <a:r>
              <a:rPr lang="zh-CN" altLang="en-US" sz="4000" dirty="0"/>
              <a:t>面试问题详解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91" y="928865"/>
            <a:ext cx="11180064" cy="1865493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plugin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和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tensorrt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本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体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如何交互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什么情况下需要使用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plugin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使用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plugin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的优缺点</a:t>
            </a:r>
            <a:endParaRPr lang="en-US" altLang="zh-CN" b="1" dirty="0">
              <a:solidFill>
                <a:srgbClr val="191B1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实现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plugin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的过程</a:t>
            </a:r>
            <a:endParaRPr lang="en-US" altLang="zh-CN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怎么把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plugin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接到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TensorRT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网络中</a:t>
            </a:r>
            <a:endParaRPr lang="en-US" altLang="zh-CN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17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8418866" cy="6698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 err="1"/>
              <a:t>TensorRT</a:t>
            </a:r>
            <a:r>
              <a:rPr lang="en-US" altLang="zh-CN" sz="4000" dirty="0"/>
              <a:t> best performance tune</a:t>
            </a:r>
            <a:r>
              <a:rPr lang="zh-CN" altLang="en-US" sz="4000" dirty="0"/>
              <a:t>类面试题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" y="1102677"/>
            <a:ext cx="11180064" cy="2649266"/>
          </a:xfrm>
        </p:spPr>
        <p:txBody>
          <a:bodyPr>
            <a:normAutofit fontScale="40000" lnSpcReduction="20000"/>
          </a:bodyPr>
          <a:lstStyle/>
          <a:p>
            <a:pPr marL="457200" indent="-457200" algn="l">
              <a:buAutoNum type="arabicPeriod"/>
            </a:pP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batching </a:t>
            </a:r>
            <a:r>
              <a:rPr lang="en-US" dirty="0">
                <a:hlinkClick r:id="rId3"/>
              </a:rPr>
              <a:t>Developer Guide :: NVIDIA Deep Learning </a:t>
            </a:r>
            <a:r>
              <a:rPr lang="en-US" dirty="0" err="1">
                <a:hlinkClick r:id="rId3"/>
              </a:rPr>
              <a:t>TensorRT</a:t>
            </a:r>
            <a:r>
              <a:rPr lang="en-US" dirty="0">
                <a:hlinkClick r:id="rId3"/>
              </a:rPr>
              <a:t> Documentation</a:t>
            </a:r>
            <a:endParaRPr lang="en-US" dirty="0"/>
          </a:p>
          <a:p>
            <a:pPr algn="l"/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Batching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以尽可能提高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kernel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在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GPU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上的并行度，例如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bs=1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时，</a:t>
            </a:r>
            <a:r>
              <a:rPr lang="en-US" altLang="zh-CN" b="1" dirty="0" err="1">
                <a:solidFill>
                  <a:srgbClr val="191B1F"/>
                </a:solidFill>
                <a:latin typeface="-apple-system"/>
              </a:rPr>
              <a:t>bsxK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的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input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和</a:t>
            </a:r>
            <a:r>
              <a:rPr lang="en-US" altLang="zh-CN" b="1" dirty="0" err="1">
                <a:solidFill>
                  <a:srgbClr val="191B1F"/>
                </a:solidFill>
                <a:latin typeface="-apple-system"/>
              </a:rPr>
              <a:t>KxN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的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weight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表现为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GEMV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，在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bs=M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时，可以由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GEMV=&gt;GEMM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（</a:t>
            </a:r>
            <a:r>
              <a:rPr lang="en-US" altLang="zh-CN" b="1" dirty="0" err="1">
                <a:solidFill>
                  <a:srgbClr val="191B1F"/>
                </a:solidFill>
                <a:latin typeface="-apple-system"/>
              </a:rPr>
              <a:t>MxK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的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input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和</a:t>
            </a:r>
            <a:r>
              <a:rPr lang="en-US" altLang="zh-CN" b="1" dirty="0" err="1">
                <a:solidFill>
                  <a:srgbClr val="191B1F"/>
                </a:solidFill>
                <a:latin typeface="-apple-system"/>
              </a:rPr>
              <a:t>KxN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的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weight</a:t>
            </a:r>
            <a:endParaRPr lang="en-US" altLang="zh-CN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multi stream</a:t>
            </a:r>
          </a:p>
          <a:p>
            <a:pPr algn="l"/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通过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inter op </a:t>
            </a:r>
            <a:r>
              <a:rPr lang="en-US" altLang="zh-CN" b="1" dirty="0" err="1">
                <a:solidFill>
                  <a:srgbClr val="191B1F"/>
                </a:solidFill>
                <a:latin typeface="-apple-system"/>
              </a:rPr>
              <a:t>parallism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来提高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GPU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的资源利用率</a:t>
            </a:r>
            <a:endParaRPr lang="en-US" altLang="zh-CN" b="1" dirty="0">
              <a:solidFill>
                <a:srgbClr val="191B1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Cuda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 graph</a:t>
            </a:r>
          </a:p>
          <a:p>
            <a:pPr algn="l"/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注意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cuda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 graph break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的地方，如何把握使用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cuda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 graph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的度</a:t>
            </a:r>
            <a:endParaRPr lang="en-US" altLang="zh-CN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Layer fusion</a:t>
            </a:r>
          </a:p>
          <a:p>
            <a:pPr algn="l"/>
            <a:r>
              <a:rPr lang="en-US" altLang="zh-CN" b="1" dirty="0" err="1">
                <a:solidFill>
                  <a:srgbClr val="191B1F"/>
                </a:solidFill>
                <a:latin typeface="-apple-system"/>
              </a:rPr>
              <a:t>tensorRT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的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fusion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能力介绍</a:t>
            </a:r>
            <a:endParaRPr lang="en-US" altLang="zh-CN" b="1" dirty="0">
              <a:solidFill>
                <a:srgbClr val="191B1F"/>
              </a:solidFill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Utilize tensor core</a:t>
            </a:r>
          </a:p>
          <a:p>
            <a:pPr algn="l"/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应用在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conv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、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deconv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、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matmul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、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fc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等，当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problem size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不满足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tensorcore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mma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 shape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的时候，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tensorRT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会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padding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以利用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tensorcore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做计算</a:t>
            </a:r>
            <a:endParaRPr lang="en-US" altLang="zh-CN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Optimize plugin performance</a:t>
            </a:r>
            <a:endParaRPr lang="en-US" altLang="zh-CN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AC7A65-F7D9-2F74-AFA6-0234FBEEDADF}"/>
                  </a:ext>
                </a:extLst>
              </p14:cNvPr>
              <p14:cNvContentPartPr/>
              <p14:nvPr/>
            </p14:nvContentPartPr>
            <p14:xfrm>
              <a:off x="1053399" y="119271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AC7A65-F7D9-2F74-AFA6-0234FBEEDA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279" y="118659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44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基础概念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" y="1102678"/>
            <a:ext cx="11180064" cy="1655762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1A1A1A"/>
                </a:solidFill>
                <a:effectLst/>
                <a:latin typeface="NVIDIA-CN"/>
              </a:rPr>
              <a:t>一句话介绍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-CN"/>
              </a:rPr>
              <a:t>Triton inference server</a:t>
            </a:r>
            <a:r>
              <a:rPr lang="zh-CN" altLang="en-US" dirty="0">
                <a:solidFill>
                  <a:srgbClr val="1A1A1A"/>
                </a:solidFill>
                <a:latin typeface="NVIDIA-CN"/>
              </a:rPr>
              <a:t>：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-CN"/>
              </a:rPr>
              <a:t>帮助我们在任何芯片（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-CN"/>
              </a:rPr>
              <a:t>GPU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-CN"/>
              </a:rPr>
              <a:t>、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-CN"/>
              </a:rPr>
              <a:t>CPU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-CN"/>
              </a:rPr>
              <a:t>或其他）上，推理部署使用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-CN"/>
              </a:rPr>
              <a:t>TF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-CN"/>
              </a:rPr>
              <a:t>、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NVIDIA-CN"/>
              </a:rPr>
              <a:t>pytorch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-CN"/>
              </a:rPr>
              <a:t>、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NVIDIA-CN"/>
              </a:rPr>
              <a:t>onnx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-CN"/>
              </a:rPr>
              <a:t>或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-CN"/>
              </a:rPr>
              <a:t>TRT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-CN"/>
              </a:rPr>
              <a:t>训练或优化过的模型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0D8764-ADAA-7120-033D-DFDC3A67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8" y="1930559"/>
            <a:ext cx="10277856" cy="450230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A782B5-94FA-82BC-1745-7F6E80F4A405}"/>
              </a:ext>
            </a:extLst>
          </p:cNvPr>
          <p:cNvGrpSpPr/>
          <p:nvPr/>
        </p:nvGrpSpPr>
        <p:grpSpPr>
          <a:xfrm>
            <a:off x="7215438" y="2292748"/>
            <a:ext cx="3888749" cy="3245474"/>
            <a:chOff x="7215438" y="2292748"/>
            <a:chExt cx="3888749" cy="3245474"/>
          </a:xfrm>
        </p:grpSpPr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CB185187-C866-88E5-D70D-553ACBE83E5C}"/>
                </a:ext>
              </a:extLst>
            </p:cNvPr>
            <p:cNvSpPr/>
            <p:nvPr/>
          </p:nvSpPr>
          <p:spPr>
            <a:xfrm>
              <a:off x="9735445" y="3768300"/>
              <a:ext cx="232228" cy="489116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E40A4EC-84B8-A401-09EE-EA28619D1F0A}"/>
                </a:ext>
              </a:extLst>
            </p:cNvPr>
            <p:cNvSpPr txBox="1"/>
            <p:nvPr/>
          </p:nvSpPr>
          <p:spPr>
            <a:xfrm>
              <a:off x="8704171" y="3312935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Triton inference server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CCE4210-9A4E-80AE-AB28-2ADB60005EED}"/>
                </a:ext>
              </a:extLst>
            </p:cNvPr>
            <p:cNvSpPr txBox="1"/>
            <p:nvPr/>
          </p:nvSpPr>
          <p:spPr>
            <a:xfrm>
              <a:off x="9120559" y="2292748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User request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05EB2A0B-A9D3-6F13-CC72-E49C84300948}"/>
                </a:ext>
              </a:extLst>
            </p:cNvPr>
            <p:cNvSpPr/>
            <p:nvPr/>
          </p:nvSpPr>
          <p:spPr>
            <a:xfrm>
              <a:off x="9722751" y="2737786"/>
              <a:ext cx="232228" cy="489116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弧形 12">
              <a:extLst>
                <a:ext uri="{FF2B5EF4-FFF2-40B4-BE49-F238E27FC236}">
                  <a16:creationId xmlns:a16="http://schemas.microsoft.com/office/drawing/2014/main" id="{BD5C7DF6-B5FA-121E-5028-9A35D3E8D3C3}"/>
                </a:ext>
              </a:extLst>
            </p:cNvPr>
            <p:cNvSpPr/>
            <p:nvPr/>
          </p:nvSpPr>
          <p:spPr>
            <a:xfrm rot="16200000">
              <a:off x="7006500" y="3815951"/>
              <a:ext cx="2713023" cy="731520"/>
            </a:xfrm>
            <a:prstGeom prst="curvedDownArrow">
              <a:avLst>
                <a:gd name="adj1" fmla="val 25000"/>
                <a:gd name="adj2" fmla="val 50000"/>
                <a:gd name="adj3" fmla="val 2301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C7CDCB-EC56-52CB-7894-C7C4C547CA11}"/>
                </a:ext>
              </a:extLst>
            </p:cNvPr>
            <p:cNvSpPr txBox="1"/>
            <p:nvPr/>
          </p:nvSpPr>
          <p:spPr>
            <a:xfrm>
              <a:off x="7215438" y="3888084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User response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5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Triton</a:t>
            </a:r>
            <a:r>
              <a:rPr lang="zh-CN" altLang="en-US" sz="4000" dirty="0"/>
              <a:t>详细工作流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574DF1EF-415C-94D2-37EA-6F78BC56B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57" y="1257981"/>
            <a:ext cx="9144000" cy="39526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主要部分：</a:t>
            </a:r>
            <a:endParaRPr lang="en-US" altLang="zh-CN" dirty="0"/>
          </a:p>
          <a:p>
            <a:pPr algn="l"/>
            <a:r>
              <a:rPr lang="en-US" altLang="zh-CN" dirty="0"/>
              <a:t>1. Client</a:t>
            </a:r>
          </a:p>
          <a:p>
            <a:pPr algn="l"/>
            <a:r>
              <a:rPr lang="en-US" altLang="zh-CN" dirty="0"/>
              <a:t>2. server</a:t>
            </a:r>
          </a:p>
          <a:p>
            <a:pPr algn="l"/>
            <a:r>
              <a:rPr lang="en-US" altLang="zh-CN" dirty="0"/>
              <a:t>2.1 Scheduler</a:t>
            </a:r>
          </a:p>
          <a:p>
            <a:pPr algn="l"/>
            <a:r>
              <a:rPr lang="en-US" altLang="zh-CN" dirty="0"/>
              <a:t>2.2. </a:t>
            </a:r>
            <a:r>
              <a:rPr lang="en-US" altLang="zh-CN" dirty="0" err="1"/>
              <a:t>Fwk</a:t>
            </a:r>
            <a:r>
              <a:rPr lang="en-US" altLang="zh-CN" dirty="0"/>
              <a:t> backends inference</a:t>
            </a:r>
          </a:p>
          <a:p>
            <a:pPr algn="l"/>
            <a:r>
              <a:rPr lang="en-US" altLang="zh-CN" dirty="0"/>
              <a:t>2.3. Response</a:t>
            </a:r>
          </a:p>
          <a:p>
            <a:pPr algn="l"/>
            <a:r>
              <a:rPr lang="zh-CN" altLang="en-US" dirty="0"/>
              <a:t>通信协议：</a:t>
            </a:r>
            <a:r>
              <a:rPr lang="en-US" altLang="zh-CN" dirty="0"/>
              <a:t>HTTP/GRPC</a:t>
            </a:r>
          </a:p>
          <a:p>
            <a:pPr algn="l"/>
            <a:r>
              <a:rPr lang="zh-CN" altLang="en-US" dirty="0"/>
              <a:t>模型仓库：可以部署多个模型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9C7A40-FD42-EF05-0BDF-ABF2AB16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86" y="162820"/>
            <a:ext cx="5380582" cy="66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4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7" y="147003"/>
            <a:ext cx="8752695" cy="6698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如何为模型选择合适的推理后端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75" y="816864"/>
            <a:ext cx="11180064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TensorFlow model</a:t>
            </a:r>
            <a:r>
              <a:rPr lang="zh-CN" altLang="en-US" sz="1800" dirty="0"/>
              <a:t>：</a:t>
            </a:r>
            <a:r>
              <a:rPr lang="en-US" altLang="zh-CN" sz="1800" dirty="0"/>
              <a:t>.pb, </a:t>
            </a:r>
            <a:r>
              <a:rPr lang="en-US" altLang="zh-CN" sz="1800" dirty="0" err="1"/>
              <a:t>savedmodel</a:t>
            </a:r>
            <a:endParaRPr lang="en-US" altLang="zh-C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Pytorch</a:t>
            </a:r>
            <a:r>
              <a:rPr lang="en-US" altLang="zh-CN" sz="1800" dirty="0"/>
              <a:t> model: .</a:t>
            </a:r>
            <a:r>
              <a:rPr lang="en-US" altLang="zh-CN" sz="1800" dirty="0" err="1"/>
              <a:t>pth</a:t>
            </a:r>
            <a:endParaRPr lang="en-US" altLang="zh-C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Onnx</a:t>
            </a:r>
            <a:r>
              <a:rPr lang="en-US" altLang="zh-CN" sz="1800" dirty="0"/>
              <a:t> model: .</a:t>
            </a:r>
            <a:r>
              <a:rPr lang="en-US" altLang="zh-CN" sz="1800" dirty="0" err="1"/>
              <a:t>onnx</a:t>
            </a:r>
            <a:endParaRPr lang="zh-CN" altLang="en-US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DA43A2-B047-4464-1D71-FC968F05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7" y="850907"/>
            <a:ext cx="7011542" cy="4357478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8EAF03BD-EDAB-0687-248A-8C8D98B3B674}"/>
              </a:ext>
            </a:extLst>
          </p:cNvPr>
          <p:cNvSpPr txBox="1">
            <a:spLocks/>
          </p:cNvSpPr>
          <p:nvPr/>
        </p:nvSpPr>
        <p:spPr>
          <a:xfrm rot="21069972">
            <a:off x="398561" y="3878913"/>
            <a:ext cx="3738011" cy="669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为了获得在</a:t>
            </a:r>
            <a:r>
              <a:rPr lang="en-US" altLang="zh-CN" sz="1600" dirty="0" err="1">
                <a:solidFill>
                  <a:srgbClr val="FF0000"/>
                </a:solidFill>
              </a:rPr>
              <a:t>nvidia</a:t>
            </a:r>
            <a:r>
              <a:rPr lang="en-US" altLang="zh-CN" sz="1600" dirty="0">
                <a:solidFill>
                  <a:srgbClr val="FF0000"/>
                </a:solidFill>
              </a:rPr>
              <a:t> GPU</a:t>
            </a:r>
            <a:r>
              <a:rPr lang="zh-CN" altLang="en-US" sz="1600" dirty="0">
                <a:solidFill>
                  <a:srgbClr val="FF0000"/>
                </a:solidFill>
              </a:rPr>
              <a:t>上极致的推理性能，通常需要转换自己的模型格式为</a:t>
            </a:r>
            <a:r>
              <a:rPr lang="en-US" altLang="zh-CN" sz="1600" dirty="0" err="1">
                <a:solidFill>
                  <a:srgbClr val="FF0000"/>
                </a:solidFill>
              </a:rPr>
              <a:t>onnx</a:t>
            </a:r>
            <a:r>
              <a:rPr lang="zh-CN" altLang="en-US" sz="1600" dirty="0">
                <a:solidFill>
                  <a:srgbClr val="FF0000"/>
                </a:solidFill>
              </a:rPr>
              <a:t>，随后推理后端通常选择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tensorrt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 err="1">
                <a:solidFill>
                  <a:srgbClr val="FF0000"/>
                </a:solidFill>
              </a:rPr>
              <a:t>tensorrt-llm</a:t>
            </a:r>
            <a:r>
              <a:rPr lang="zh-CN" altLang="en-US" sz="1600" dirty="0">
                <a:solidFill>
                  <a:srgbClr val="FF0000"/>
                </a:solidFill>
              </a:rPr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236999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7" y="147003"/>
            <a:ext cx="7852809" cy="6698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/>
              <a:t>Triton inference server</a:t>
            </a:r>
            <a:r>
              <a:rPr lang="zh-CN" altLang="en-US" sz="4000" dirty="0"/>
              <a:t>服务端启动流程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" y="1102677"/>
            <a:ext cx="11180064" cy="52545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1A1A1A"/>
                </a:solidFill>
                <a:effectLst/>
                <a:latin typeface="NVIDIA-CN"/>
              </a:rPr>
              <a:t>启动</a:t>
            </a:r>
            <a:r>
              <a:rPr lang="en-US" altLang="zh-CN" sz="1800" b="0" i="0" dirty="0">
                <a:solidFill>
                  <a:srgbClr val="1A1A1A"/>
                </a:solidFill>
                <a:effectLst/>
                <a:latin typeface="NVIDIA-CN"/>
              </a:rPr>
              <a:t>docker</a:t>
            </a:r>
          </a:p>
          <a:p>
            <a:pPr algn="l"/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`docker run --rm -it --net host --</a:t>
            </a:r>
            <a:r>
              <a:rPr lang="en-US" altLang="zh-CN" sz="1800" dirty="0" err="1">
                <a:solidFill>
                  <a:srgbClr val="1A1A1A"/>
                </a:solidFill>
                <a:latin typeface="NVIDIA-CN"/>
              </a:rPr>
              <a:t>shm</a:t>
            </a:r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-size=2g \</a:t>
            </a:r>
          </a:p>
          <a:p>
            <a:pPr algn="l"/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    --</a:t>
            </a:r>
            <a:r>
              <a:rPr lang="en-US" altLang="zh-CN" sz="1800" dirty="0" err="1">
                <a:solidFill>
                  <a:srgbClr val="1A1A1A"/>
                </a:solidFill>
                <a:latin typeface="NVIDIA-CN"/>
              </a:rPr>
              <a:t>ulimit</a:t>
            </a:r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 </a:t>
            </a:r>
            <a:r>
              <a:rPr lang="en-US" altLang="zh-CN" sz="1800" dirty="0" err="1">
                <a:solidFill>
                  <a:srgbClr val="1A1A1A"/>
                </a:solidFill>
                <a:latin typeface="NVIDIA-CN"/>
              </a:rPr>
              <a:t>memlock</a:t>
            </a:r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=-1 --</a:t>
            </a:r>
            <a:r>
              <a:rPr lang="en-US" altLang="zh-CN" sz="1800" dirty="0" err="1">
                <a:solidFill>
                  <a:srgbClr val="1A1A1A"/>
                </a:solidFill>
                <a:latin typeface="NVIDIA-CN"/>
              </a:rPr>
              <a:t>ulimit</a:t>
            </a:r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 stack=67108864 --</a:t>
            </a:r>
            <a:r>
              <a:rPr lang="en-US" altLang="zh-CN" sz="1800" dirty="0" err="1">
                <a:solidFill>
                  <a:srgbClr val="1A1A1A"/>
                </a:solidFill>
                <a:latin typeface="NVIDIA-CN"/>
              </a:rPr>
              <a:t>gpus</a:t>
            </a:r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 all \</a:t>
            </a:r>
          </a:p>
          <a:p>
            <a:pPr algn="l"/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    -v &lt;/path/to/engines&gt;:/engines \</a:t>
            </a:r>
          </a:p>
          <a:p>
            <a:pPr algn="l"/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    nvcr.io/</a:t>
            </a:r>
            <a:r>
              <a:rPr lang="en-US" altLang="zh-CN" sz="1800" dirty="0" err="1">
                <a:solidFill>
                  <a:srgbClr val="1A1A1A"/>
                </a:solidFill>
                <a:latin typeface="NVIDIA-CN"/>
              </a:rPr>
              <a:t>nvidia</a:t>
            </a:r>
            <a:r>
              <a:rPr lang="en-US" altLang="zh-CN" sz="1800" dirty="0">
                <a:solidFill>
                  <a:srgbClr val="1A1A1A"/>
                </a:solidFill>
                <a:latin typeface="NVIDIA-CN"/>
              </a:rPr>
              <a:t>/tritonserver:24.07-py3`</a:t>
            </a:r>
          </a:p>
          <a:p>
            <a:pPr algn="l"/>
            <a:r>
              <a:rPr lang="en-US" altLang="zh-CN" sz="1800" dirty="0"/>
              <a:t>Nvidia</a:t>
            </a:r>
            <a:r>
              <a:rPr lang="zh-CN" altLang="en-US" sz="1800" dirty="0"/>
              <a:t>预先准备了封装好了版本适配的</a:t>
            </a:r>
            <a:r>
              <a:rPr lang="en-US" altLang="zh-CN" sz="1800" dirty="0"/>
              <a:t>triton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cuda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tensorrt</a:t>
            </a:r>
            <a:r>
              <a:rPr lang="zh-CN" altLang="en-US" sz="1800" dirty="0"/>
              <a:t>的包</a:t>
            </a:r>
            <a:endParaRPr lang="en-US" altLang="zh-CN" sz="1800" dirty="0"/>
          </a:p>
          <a:p>
            <a:pPr algn="l"/>
            <a:r>
              <a:rPr lang="zh-CN" altLang="en-US" sz="1800" dirty="0"/>
              <a:t>开箱即用</a:t>
            </a:r>
            <a:r>
              <a:rPr lang="en-US" altLang="zh-CN" sz="1800" dirty="0"/>
              <a:t>, out-of-box</a:t>
            </a:r>
          </a:p>
          <a:p>
            <a:pPr algn="l"/>
            <a:endParaRPr lang="en-US" altLang="zh-C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构建模型库：模型库是</a:t>
            </a:r>
            <a:r>
              <a:rPr lang="en-US" altLang="zh-CN" sz="1800" dirty="0"/>
              <a:t>triton</a:t>
            </a:r>
            <a:r>
              <a:rPr lang="zh-CN" altLang="en-US" sz="1800" dirty="0"/>
              <a:t>读取你的模型的方式，包括了模型元数据</a:t>
            </a:r>
            <a:endParaRPr lang="en-US" altLang="zh-CN" sz="1800" dirty="0"/>
          </a:p>
          <a:p>
            <a:pPr algn="l"/>
            <a:r>
              <a:rPr lang="en-US" altLang="zh-CN" sz="1800" dirty="0"/>
              <a:t>(</a:t>
            </a:r>
            <a:r>
              <a:rPr lang="zh-CN" altLang="en-US" sz="1800" dirty="0"/>
              <a:t>路径、版本、输入输出等）</a:t>
            </a:r>
            <a:endParaRPr lang="en-US" altLang="zh-CN" sz="1800" dirty="0"/>
          </a:p>
          <a:p>
            <a:pPr algn="l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EFB0A4-AAF6-EA74-FE5F-0D2782AB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456" y="1012949"/>
            <a:ext cx="3898824" cy="54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7" y="147003"/>
            <a:ext cx="7852809" cy="6698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/>
              <a:t>Triton inference server</a:t>
            </a:r>
            <a:r>
              <a:rPr lang="zh-CN" altLang="en-US" sz="4000" dirty="0"/>
              <a:t>服务端启动流程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" y="1102677"/>
            <a:ext cx="11180064" cy="525457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构建模型库：模型库是</a:t>
            </a:r>
            <a:r>
              <a:rPr lang="en-US" altLang="zh-CN" sz="1800" dirty="0"/>
              <a:t>triton</a:t>
            </a:r>
            <a:r>
              <a:rPr lang="zh-CN" altLang="en-US" sz="1800" dirty="0"/>
              <a:t>读取你的模型的方式，包括了模型元数据</a:t>
            </a:r>
            <a:endParaRPr lang="en-US" altLang="zh-CN" sz="1800" dirty="0"/>
          </a:p>
          <a:p>
            <a:pPr algn="l"/>
            <a:r>
              <a:rPr lang="en-US" altLang="zh-CN" sz="1800" dirty="0"/>
              <a:t>(</a:t>
            </a:r>
            <a:r>
              <a:rPr lang="zh-CN" altLang="en-US" sz="1800" dirty="0"/>
              <a:t>路径、版本、输入输出等），如右图为模型库的文件结构</a:t>
            </a:r>
            <a:endParaRPr lang="en-US" altLang="zh-C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config.pbtxt</a:t>
            </a:r>
            <a:r>
              <a:rPr lang="zh-CN" altLang="en-US" sz="1800" dirty="0"/>
              <a:t>参数解析</a:t>
            </a:r>
            <a:endParaRPr lang="en-US" altLang="zh-C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algn="l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D8570D-E955-EAAB-ACDC-CE874EC2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98" y="1102677"/>
            <a:ext cx="3153431" cy="3194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54AD46-931B-0FBC-058D-27E1549E8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2" y="2239945"/>
            <a:ext cx="4002314" cy="46180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41B55A-0256-626B-2546-B9034A7EAD6A}"/>
              </a:ext>
            </a:extLst>
          </p:cNvPr>
          <p:cNvSpPr txBox="1"/>
          <p:nvPr/>
        </p:nvSpPr>
        <p:spPr>
          <a:xfrm>
            <a:off x="5081293" y="4224807"/>
            <a:ext cx="6091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其他需求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若要部署在不同设备，如何写</a:t>
            </a:r>
            <a:r>
              <a:rPr lang="en-US" altLang="zh-CN" dirty="0" err="1"/>
              <a:t>pbtxt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创建</a:t>
            </a:r>
            <a:r>
              <a:rPr lang="en-US" altLang="zh-CN" dirty="0"/>
              <a:t>a100.pbtxt,--model-config-name=a100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如何部署多个模型实例</a:t>
            </a:r>
            <a:r>
              <a:rPr lang="en-US" altLang="zh-CN" dirty="0"/>
              <a:t>(</a:t>
            </a:r>
            <a:r>
              <a:rPr lang="en-US" altLang="zh-CN" dirty="0" err="1"/>
              <a:t>instance_group</a:t>
            </a:r>
            <a:r>
              <a:rPr lang="zh-CN" altLang="en-US" dirty="0"/>
              <a:t>字段，见备注链接</a:t>
            </a:r>
          </a:p>
        </p:txBody>
      </p:sp>
    </p:spTree>
    <p:extLst>
      <p:ext uri="{BB962C8B-B14F-4D97-AF65-F5344CB8AC3E}">
        <p14:creationId xmlns:p14="http://schemas.microsoft.com/office/powerpoint/2010/main" val="414336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7" y="147003"/>
            <a:ext cx="7852809" cy="6698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/>
              <a:t>Triton inference server</a:t>
            </a:r>
            <a:r>
              <a:rPr lang="zh-CN" altLang="en-US" sz="4000" dirty="0"/>
              <a:t>服务端启动流程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" y="1102677"/>
            <a:ext cx="11180064" cy="525457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启动服务端（确保已经在</a:t>
            </a:r>
            <a:r>
              <a:rPr lang="en-US" altLang="zh-CN" sz="1800" dirty="0"/>
              <a:t>docker</a:t>
            </a:r>
            <a:r>
              <a:rPr lang="zh-CN" altLang="en-US" sz="1800" dirty="0"/>
              <a:t>环境）</a:t>
            </a:r>
            <a:endParaRPr lang="en-US" altLang="zh-CN" sz="1800" dirty="0"/>
          </a:p>
          <a:p>
            <a:pPr algn="l"/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9800F1-1946-9C37-D8C6-576D0EA8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32" y="1586569"/>
            <a:ext cx="4788408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tritonserver --model-repository=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/path/to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/model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_repository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DD7AC-6EDE-ACB9-1FCA-B0229AEC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" y="1906100"/>
            <a:ext cx="7395928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EA33AF-6FD0-9202-DFA8-FCA9E2BA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51" y="2629118"/>
            <a:ext cx="7569199" cy="38369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7" y="147003"/>
            <a:ext cx="7852809" cy="6698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/>
              <a:t>Triton inference server</a:t>
            </a:r>
            <a:r>
              <a:rPr lang="zh-CN" altLang="en-US" sz="4000" dirty="0"/>
              <a:t>客户端启动流程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" y="1102677"/>
            <a:ext cx="11180064" cy="525457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启动客户端发送请求并接收结果（确保已经在</a:t>
            </a:r>
            <a:r>
              <a:rPr lang="en-US" altLang="zh-CN" sz="1800" dirty="0"/>
              <a:t>docker</a:t>
            </a:r>
            <a:r>
              <a:rPr lang="zh-CN" altLang="en-US" sz="1800" dirty="0"/>
              <a:t>环境</a:t>
            </a:r>
            <a:r>
              <a:rPr lang="en-US" altLang="zh-CN" sz="1800" dirty="0"/>
              <a:t>, </a:t>
            </a:r>
            <a:r>
              <a:rPr lang="zh-CN" altLang="en-US" sz="1800" dirty="0"/>
              <a:t>注意下面步骤的前处理和后处理均在</a:t>
            </a:r>
            <a:r>
              <a:rPr lang="en-US" altLang="zh-CN" sz="1800" dirty="0"/>
              <a:t>CPU</a:t>
            </a:r>
            <a:r>
              <a:rPr lang="zh-CN" altLang="en-US" sz="1800" dirty="0"/>
              <a:t>完成）</a:t>
            </a:r>
            <a:endParaRPr lang="en-US" altLang="zh-CN" sz="1800" dirty="0"/>
          </a:p>
          <a:p>
            <a:pPr algn="l"/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9800F1-1946-9C37-D8C6-576D0EA8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32" y="1443255"/>
            <a:ext cx="4788408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准备输入图片</a:t>
            </a:r>
            <a:r>
              <a:rPr lang="en-US" altLang="zh-CN" sz="1400" dirty="0">
                <a:solidFill>
                  <a:srgbClr val="1F2328"/>
                </a:solidFill>
                <a:latin typeface="Arial Unicode MS"/>
              </a:rPr>
              <a:t>or</a:t>
            </a: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文本</a:t>
            </a:r>
            <a:r>
              <a:rPr lang="en-US" altLang="zh-CN" sz="1400" dirty="0">
                <a:solidFill>
                  <a:srgbClr val="1F2328"/>
                </a:solidFill>
                <a:latin typeface="Arial Unicode MS"/>
              </a:rPr>
              <a:t>..</a:t>
            </a:r>
            <a:r>
              <a:rPr lang="en-US" altLang="zh-CN" sz="1400" dirty="0" err="1">
                <a:solidFill>
                  <a:srgbClr val="1F2328"/>
                </a:solidFill>
                <a:latin typeface="Arial Unicode MS"/>
              </a:rPr>
              <a:t>etc</a:t>
            </a:r>
            <a:endParaRPr lang="en-US" altLang="zh-CN" sz="1400" dirty="0">
              <a:solidFill>
                <a:srgbClr val="1F2328"/>
              </a:solidFill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前处理</a:t>
            </a:r>
            <a:r>
              <a:rPr lang="en-US" altLang="zh-CN" sz="1400" dirty="0">
                <a:solidFill>
                  <a:srgbClr val="1F2328"/>
                </a:solidFill>
                <a:latin typeface="Arial Unicode MS"/>
              </a:rPr>
              <a:t>(optional</a:t>
            </a: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，客户端、服务端</a:t>
            </a:r>
            <a:r>
              <a:rPr lang="en-US" altLang="zh-CN" sz="1400" dirty="0">
                <a:solidFill>
                  <a:srgbClr val="1F2328"/>
                </a:solidFill>
                <a:latin typeface="Arial Unicode MS"/>
              </a:rPr>
              <a:t>CPU</a:t>
            </a: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、服务端</a:t>
            </a:r>
            <a:r>
              <a:rPr lang="en-US" altLang="zh-CN" sz="1400" dirty="0">
                <a:solidFill>
                  <a:srgbClr val="1F2328"/>
                </a:solidFill>
                <a:latin typeface="Arial Unicode MS"/>
              </a:rPr>
              <a:t>GPU</a:t>
            </a: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都可以执行，这里可以都做一遍来比较性能</a:t>
            </a:r>
            <a:r>
              <a:rPr lang="en-US" altLang="zh-CN" sz="1400" dirty="0">
                <a:solidFill>
                  <a:srgbClr val="1F2328"/>
                </a:solidFill>
                <a:latin typeface="Arial Unicode M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</a:rPr>
              <a:t>创建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</a:rPr>
              <a:t>inference server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</a:rPr>
              <a:t>客户端对象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400" dirty="0">
                <a:latin typeface="Arial" panose="020B0604020202020204" pitchFamily="34" charset="0"/>
              </a:rPr>
              <a:t>基于前处理的输出创建</a:t>
            </a:r>
            <a:r>
              <a:rPr lang="en-US" altLang="zh-CN" sz="1400" dirty="0">
                <a:latin typeface="Arial" panose="020B0604020202020204" pitchFamily="34" charset="0"/>
              </a:rPr>
              <a:t>triton</a:t>
            </a:r>
            <a:r>
              <a:rPr lang="zh-CN" altLang="en-US" sz="1400" dirty="0">
                <a:latin typeface="Arial" panose="020B0604020202020204" pitchFamily="34" charset="0"/>
              </a:rPr>
              <a:t>能识别的</a:t>
            </a:r>
            <a:r>
              <a:rPr lang="en-US" altLang="zh-CN" sz="1400" dirty="0">
                <a:latin typeface="Arial" panose="020B0604020202020204" pitchFamily="34" charset="0"/>
              </a:rPr>
              <a:t>input</a:t>
            </a:r>
            <a:r>
              <a:rPr lang="zh-CN" altLang="en-US" sz="1400" dirty="0">
                <a:latin typeface="Arial" panose="020B0604020202020204" pitchFamily="34" charset="0"/>
              </a:rPr>
              <a:t>对象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400" dirty="0">
                <a:latin typeface="Arial" panose="020B0604020202020204" pitchFamily="34" charset="0"/>
              </a:rPr>
              <a:t>把</a:t>
            </a:r>
            <a:r>
              <a:rPr lang="en-US" altLang="zh-CN" sz="1400" dirty="0">
                <a:latin typeface="Arial" panose="020B0604020202020204" pitchFamily="34" charset="0"/>
              </a:rPr>
              <a:t>input</a:t>
            </a:r>
            <a:r>
              <a:rPr lang="zh-CN" altLang="en-US" sz="1400" dirty="0">
                <a:latin typeface="Arial" panose="020B0604020202020204" pitchFamily="34" charset="0"/>
              </a:rPr>
              <a:t>对象送到服务端推理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400" dirty="0">
                <a:latin typeface="Arial" panose="020B0604020202020204" pitchFamily="34" charset="0"/>
              </a:rPr>
              <a:t>后处理</a:t>
            </a:r>
            <a:r>
              <a:rPr lang="en-US" altLang="zh-CN" sz="1400" dirty="0">
                <a:latin typeface="Arial" panose="020B0604020202020204" pitchFamily="34" charset="0"/>
              </a:rPr>
              <a:t>(optional</a:t>
            </a: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 ，客户端、服务端</a:t>
            </a:r>
            <a:r>
              <a:rPr lang="en-US" altLang="zh-CN" sz="1400" dirty="0">
                <a:solidFill>
                  <a:srgbClr val="1F2328"/>
                </a:solidFill>
                <a:latin typeface="Arial Unicode MS"/>
              </a:rPr>
              <a:t>CPU</a:t>
            </a: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、服务端</a:t>
            </a:r>
            <a:r>
              <a:rPr lang="en-US" altLang="zh-CN" sz="1400" dirty="0">
                <a:solidFill>
                  <a:srgbClr val="1F2328"/>
                </a:solidFill>
                <a:latin typeface="Arial Unicode MS"/>
              </a:rPr>
              <a:t>GPU</a:t>
            </a:r>
            <a:r>
              <a:rPr lang="zh-CN" altLang="en-US" sz="1400" dirty="0">
                <a:solidFill>
                  <a:srgbClr val="1F2328"/>
                </a:solidFill>
                <a:latin typeface="Arial Unicode MS"/>
              </a:rPr>
              <a:t>都可以执行，这里可以都做一遍来比较性能</a:t>
            </a:r>
            <a:r>
              <a:rPr lang="en-US" altLang="zh-CN" sz="1400" dirty="0">
                <a:latin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返回推理结果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1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27F7-0C08-A87D-3ADD-DC6D37F8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" y="147003"/>
            <a:ext cx="7363968" cy="6698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3860B-5A0B-C8F8-516B-5C9A35F6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29" y="909802"/>
            <a:ext cx="11180064" cy="53020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0. </a:t>
            </a:r>
            <a:r>
              <a:rPr lang="zh-CN" altLang="en-US" dirty="0"/>
              <a:t>什么是</a:t>
            </a:r>
            <a:r>
              <a:rPr lang="en-US" altLang="zh-CN" dirty="0"/>
              <a:t>static batching</a:t>
            </a:r>
            <a:r>
              <a:rPr lang="zh-CN" altLang="en-US" dirty="0"/>
              <a:t>和</a:t>
            </a:r>
            <a:r>
              <a:rPr lang="en-US" altLang="zh-CN" dirty="0"/>
              <a:t>dynamic batching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13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265efc6-e181-49d6-80f4-fae95cf838a0}" enabled="1" method="Privileged" siteId="{3dd8961f-e488-4e60-8e11-a82d994e183d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2059</Words>
  <Application>Microsoft Office PowerPoint</Application>
  <PresentationFormat>Widescreen</PresentationFormat>
  <Paragraphs>180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 Unicode MS</vt:lpstr>
      <vt:lpstr>等线</vt:lpstr>
      <vt:lpstr>等线 Light</vt:lpstr>
      <vt:lpstr>NVIDIA-CN</vt:lpstr>
      <vt:lpstr>Arial</vt:lpstr>
      <vt:lpstr>Calibri</vt:lpstr>
      <vt:lpstr>Office 主题​​</vt:lpstr>
      <vt:lpstr>Triton inference server</vt:lpstr>
      <vt:lpstr>基础概念</vt:lpstr>
      <vt:lpstr>Triton详细工作流</vt:lpstr>
      <vt:lpstr>如何为模型选择合适的推理后端</vt:lpstr>
      <vt:lpstr>Triton inference server服务端启动流程</vt:lpstr>
      <vt:lpstr>Triton inference server服务端启动流程</vt:lpstr>
      <vt:lpstr>Triton inference server服务端启动流程</vt:lpstr>
      <vt:lpstr>Triton inference server客户端启动流程</vt:lpstr>
      <vt:lpstr>实战</vt:lpstr>
      <vt:lpstr>实战</vt:lpstr>
      <vt:lpstr>Troubleshooting bugs分析</vt:lpstr>
      <vt:lpstr>Troubleshooting bugs分析</vt:lpstr>
      <vt:lpstr>缺陷</vt:lpstr>
      <vt:lpstr>解决方案</vt:lpstr>
      <vt:lpstr>作业</vt:lpstr>
      <vt:lpstr>Triton inference server面试问题详解</vt:lpstr>
      <vt:lpstr>面试：TensorRT重点面试题</vt:lpstr>
      <vt:lpstr>TensorRT plugin面试问题详解</vt:lpstr>
      <vt:lpstr>TensorRT best performance tune类面试题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猫 熊</dc:creator>
  <cp:lastModifiedBy>Huang, Daniel (AIG-AIM)</cp:lastModifiedBy>
  <cp:revision>32</cp:revision>
  <dcterms:created xsi:type="dcterms:W3CDTF">2024-09-20T12:11:42Z</dcterms:created>
  <dcterms:modified xsi:type="dcterms:W3CDTF">2025-03-05T00:52:26Z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主题​​:8</vt:lpwstr>
  </property>
  <property fmtid="{D5CDD505-2E9C-101B-9397-08002B2CF9AE}" pid="3" name="ClassificationContentMarkingHeaderText">
    <vt:lpwstr>[Public]</vt:lpwstr>
  </property>
</Properties>
</file>