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/>
    <p:restoredTop sz="95788"/>
  </p:normalViewPr>
  <p:slideViewPr>
    <p:cSldViewPr snapToGrid="0" snapToObjects="1">
      <p:cViewPr varScale="1">
        <p:scale>
          <a:sx n="79" d="100"/>
          <a:sy n="79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0A79-8664-1342-A892-592739D5E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Project 6  </a:t>
            </a:r>
            <a:br>
              <a:rPr lang="en-US" sz="7200" dirty="0"/>
            </a:br>
            <a:r>
              <a:rPr lang="en-US" sz="7200" dirty="0"/>
              <a:t>cs6328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FA58B-89EE-1849-ABA3-6101AB6A6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#3</a:t>
            </a:r>
          </a:p>
          <a:p>
            <a:r>
              <a:rPr lang="en-US" dirty="0" err="1"/>
              <a:t>bingyu</a:t>
            </a:r>
            <a:r>
              <a:rPr lang="en-US" dirty="0"/>
              <a:t> </a:t>
            </a:r>
            <a:r>
              <a:rPr lang="en-US" dirty="0" err="1"/>
              <a:t>huang</a:t>
            </a:r>
            <a:endParaRPr lang="en-US" dirty="0"/>
          </a:p>
          <a:p>
            <a:r>
              <a:rPr lang="en-US" dirty="0" err="1"/>
              <a:t>zhengyang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</p:txBody>
      </p:sp>
      <p:grpSp>
        <p:nvGrpSpPr>
          <p:cNvPr id="4" name="Google Shape;90;p14">
            <a:extLst>
              <a:ext uri="{FF2B5EF4-FFF2-40B4-BE49-F238E27FC236}">
                <a16:creationId xmlns:a16="http://schemas.microsoft.com/office/drawing/2014/main" id="{D20E0F1D-17CA-0948-8986-A7DF5790CE69}"/>
              </a:ext>
            </a:extLst>
          </p:cNvPr>
          <p:cNvGrpSpPr/>
          <p:nvPr/>
        </p:nvGrpSpPr>
        <p:grpSpPr>
          <a:xfrm>
            <a:off x="4602866" y="2111399"/>
            <a:ext cx="1000013" cy="947853"/>
            <a:chOff x="4071999" y="719803"/>
            <a:chExt cx="1000013" cy="947853"/>
          </a:xfrm>
        </p:grpSpPr>
        <p:grpSp>
          <p:nvGrpSpPr>
            <p:cNvPr id="5" name="Google Shape;91;p14">
              <a:extLst>
                <a:ext uri="{FF2B5EF4-FFF2-40B4-BE49-F238E27FC236}">
                  <a16:creationId xmlns:a16="http://schemas.microsoft.com/office/drawing/2014/main" id="{FAE4784B-8B39-B040-88FC-BE7ABB6030AF}"/>
                </a:ext>
              </a:extLst>
            </p:cNvPr>
            <p:cNvGrpSpPr/>
            <p:nvPr/>
          </p:nvGrpSpPr>
          <p:grpSpPr>
            <a:xfrm>
              <a:off x="4228481" y="1473432"/>
              <a:ext cx="687049" cy="194223"/>
              <a:chOff x="4521818" y="1511728"/>
              <a:chExt cx="551315" cy="155852"/>
            </a:xfrm>
          </p:grpSpPr>
          <p:sp>
            <p:nvSpPr>
              <p:cNvPr id="10" name="Google Shape;92;p14">
                <a:extLst>
                  <a:ext uri="{FF2B5EF4-FFF2-40B4-BE49-F238E27FC236}">
                    <a16:creationId xmlns:a16="http://schemas.microsoft.com/office/drawing/2014/main" id="{612F763D-BE5C-EC40-A1B2-62F93BF978F4}"/>
                  </a:ext>
                </a:extLst>
              </p:cNvPr>
              <p:cNvSpPr/>
              <p:nvPr/>
            </p:nvSpPr>
            <p:spPr>
              <a:xfrm>
                <a:off x="4521818" y="1511728"/>
                <a:ext cx="116377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273" extrusionOk="0">
                    <a:moveTo>
                      <a:pt x="1344" y="0"/>
                    </a:moveTo>
                    <a:lnTo>
                      <a:pt x="50" y="2565"/>
                    </a:lnTo>
                    <a:lnTo>
                      <a:pt x="25" y="2638"/>
                    </a:lnTo>
                    <a:lnTo>
                      <a:pt x="1" y="2736"/>
                    </a:lnTo>
                    <a:lnTo>
                      <a:pt x="1" y="2833"/>
                    </a:lnTo>
                    <a:lnTo>
                      <a:pt x="25" y="2931"/>
                    </a:lnTo>
                    <a:lnTo>
                      <a:pt x="74" y="3004"/>
                    </a:lnTo>
                    <a:lnTo>
                      <a:pt x="123" y="3102"/>
                    </a:lnTo>
                    <a:lnTo>
                      <a:pt x="196" y="3151"/>
                    </a:lnTo>
                    <a:lnTo>
                      <a:pt x="269" y="3224"/>
                    </a:lnTo>
                    <a:lnTo>
                      <a:pt x="392" y="3248"/>
                    </a:lnTo>
                    <a:lnTo>
                      <a:pt x="489" y="3273"/>
                    </a:lnTo>
                    <a:lnTo>
                      <a:pt x="636" y="3248"/>
                    </a:lnTo>
                    <a:lnTo>
                      <a:pt x="758" y="3200"/>
                    </a:lnTo>
                    <a:lnTo>
                      <a:pt x="856" y="3102"/>
                    </a:lnTo>
                    <a:lnTo>
                      <a:pt x="929" y="3004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3;p14">
                <a:extLst>
                  <a:ext uri="{FF2B5EF4-FFF2-40B4-BE49-F238E27FC236}">
                    <a16:creationId xmlns:a16="http://schemas.microsoft.com/office/drawing/2014/main" id="{8EEEBEBE-5213-9546-BAA1-27FCEAC84F0A}"/>
                  </a:ext>
                </a:extLst>
              </p:cNvPr>
              <p:cNvSpPr/>
              <p:nvPr/>
            </p:nvSpPr>
            <p:spPr>
              <a:xfrm>
                <a:off x="4956804" y="1511728"/>
                <a:ext cx="116330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273" extrusionOk="0">
                    <a:moveTo>
                      <a:pt x="0" y="0"/>
                    </a:moveTo>
                    <a:lnTo>
                      <a:pt x="1514" y="3004"/>
                    </a:lnTo>
                    <a:lnTo>
                      <a:pt x="1588" y="3102"/>
                    </a:lnTo>
                    <a:lnTo>
                      <a:pt x="1685" y="3200"/>
                    </a:lnTo>
                    <a:lnTo>
                      <a:pt x="1807" y="3248"/>
                    </a:lnTo>
                    <a:lnTo>
                      <a:pt x="1954" y="3273"/>
                    </a:lnTo>
                    <a:lnTo>
                      <a:pt x="2052" y="3248"/>
                    </a:lnTo>
                    <a:lnTo>
                      <a:pt x="2174" y="3224"/>
                    </a:lnTo>
                    <a:lnTo>
                      <a:pt x="2247" y="3151"/>
                    </a:lnTo>
                    <a:lnTo>
                      <a:pt x="2320" y="3102"/>
                    </a:lnTo>
                    <a:lnTo>
                      <a:pt x="2369" y="3004"/>
                    </a:lnTo>
                    <a:lnTo>
                      <a:pt x="2418" y="2931"/>
                    </a:lnTo>
                    <a:lnTo>
                      <a:pt x="2442" y="2833"/>
                    </a:lnTo>
                    <a:lnTo>
                      <a:pt x="2442" y="2736"/>
                    </a:lnTo>
                    <a:lnTo>
                      <a:pt x="2418" y="2638"/>
                    </a:lnTo>
                    <a:lnTo>
                      <a:pt x="2393" y="2565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94;p14">
              <a:extLst>
                <a:ext uri="{FF2B5EF4-FFF2-40B4-BE49-F238E27FC236}">
                  <a16:creationId xmlns:a16="http://schemas.microsoft.com/office/drawing/2014/main" id="{28CF5CE1-3F6C-184C-91C7-8AC344BB5E6D}"/>
                </a:ext>
              </a:extLst>
            </p:cNvPr>
            <p:cNvGrpSpPr/>
            <p:nvPr/>
          </p:nvGrpSpPr>
          <p:grpSpPr>
            <a:xfrm>
              <a:off x="4071999" y="719803"/>
              <a:ext cx="1000013" cy="724671"/>
              <a:chOff x="4396251" y="906986"/>
              <a:chExt cx="802450" cy="581505"/>
            </a:xfrm>
          </p:grpSpPr>
          <p:sp>
            <p:nvSpPr>
              <p:cNvPr id="7" name="Google Shape;95;p14">
                <a:extLst>
                  <a:ext uri="{FF2B5EF4-FFF2-40B4-BE49-F238E27FC236}">
                    <a16:creationId xmlns:a16="http://schemas.microsoft.com/office/drawing/2014/main" id="{59030AC7-0EB6-3D4E-B929-CBFAA9C9049D}"/>
                  </a:ext>
                </a:extLst>
              </p:cNvPr>
              <p:cNvSpPr/>
              <p:nvPr/>
            </p:nvSpPr>
            <p:spPr>
              <a:xfrm>
                <a:off x="4396251" y="979079"/>
                <a:ext cx="802450" cy="509412"/>
              </a:xfrm>
              <a:custGeom>
                <a:avLst/>
                <a:gdLst/>
                <a:ahLst/>
                <a:cxnLst/>
                <a:rect l="l" t="t" r="r" b="b"/>
                <a:pathLst>
                  <a:path w="16852" h="10698" extrusionOk="0">
                    <a:moveTo>
                      <a:pt x="16364" y="489"/>
                    </a:moveTo>
                    <a:lnTo>
                      <a:pt x="16364" y="10209"/>
                    </a:lnTo>
                    <a:lnTo>
                      <a:pt x="489" y="10209"/>
                    </a:lnTo>
                    <a:lnTo>
                      <a:pt x="489" y="489"/>
                    </a:lnTo>
                    <a:close/>
                    <a:moveTo>
                      <a:pt x="391" y="0"/>
                    </a:moveTo>
                    <a:lnTo>
                      <a:pt x="293" y="25"/>
                    </a:lnTo>
                    <a:lnTo>
                      <a:pt x="196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0209"/>
                    </a:lnTo>
                    <a:lnTo>
                      <a:pt x="0" y="10307"/>
                    </a:lnTo>
                    <a:lnTo>
                      <a:pt x="25" y="10405"/>
                    </a:lnTo>
                    <a:lnTo>
                      <a:pt x="73" y="10478"/>
                    </a:lnTo>
                    <a:lnTo>
                      <a:pt x="122" y="10551"/>
                    </a:lnTo>
                    <a:lnTo>
                      <a:pt x="196" y="10600"/>
                    </a:lnTo>
                    <a:lnTo>
                      <a:pt x="293" y="10649"/>
                    </a:lnTo>
                    <a:lnTo>
                      <a:pt x="391" y="10673"/>
                    </a:lnTo>
                    <a:lnTo>
                      <a:pt x="489" y="10698"/>
                    </a:lnTo>
                    <a:lnTo>
                      <a:pt x="16364" y="10698"/>
                    </a:lnTo>
                    <a:lnTo>
                      <a:pt x="16461" y="10673"/>
                    </a:lnTo>
                    <a:lnTo>
                      <a:pt x="16559" y="10649"/>
                    </a:lnTo>
                    <a:lnTo>
                      <a:pt x="16657" y="10600"/>
                    </a:lnTo>
                    <a:lnTo>
                      <a:pt x="16730" y="10551"/>
                    </a:lnTo>
                    <a:lnTo>
                      <a:pt x="16779" y="10478"/>
                    </a:lnTo>
                    <a:lnTo>
                      <a:pt x="16828" y="10405"/>
                    </a:lnTo>
                    <a:lnTo>
                      <a:pt x="16852" y="10307"/>
                    </a:lnTo>
                    <a:lnTo>
                      <a:pt x="16852" y="10209"/>
                    </a:lnTo>
                    <a:lnTo>
                      <a:pt x="16852" y="489"/>
                    </a:lnTo>
                    <a:lnTo>
                      <a:pt x="16852" y="391"/>
                    </a:lnTo>
                    <a:lnTo>
                      <a:pt x="16828" y="293"/>
                    </a:lnTo>
                    <a:lnTo>
                      <a:pt x="16779" y="220"/>
                    </a:lnTo>
                    <a:lnTo>
                      <a:pt x="16730" y="147"/>
                    </a:lnTo>
                    <a:lnTo>
                      <a:pt x="16657" y="74"/>
                    </a:lnTo>
                    <a:lnTo>
                      <a:pt x="16559" y="25"/>
                    </a:lnTo>
                    <a:lnTo>
                      <a:pt x="164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6;p14">
                <a:extLst>
                  <a:ext uri="{FF2B5EF4-FFF2-40B4-BE49-F238E27FC236}">
                    <a16:creationId xmlns:a16="http://schemas.microsoft.com/office/drawing/2014/main" id="{5B5A152D-14CD-BD43-81F6-BE36EE42E98B}"/>
                  </a:ext>
                </a:extLst>
              </p:cNvPr>
              <p:cNvSpPr/>
              <p:nvPr/>
            </p:nvSpPr>
            <p:spPr>
              <a:xfrm>
                <a:off x="4774191" y="906986"/>
                <a:ext cx="46570" cy="4885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26" extrusionOk="0">
                    <a:moveTo>
                      <a:pt x="489" y="0"/>
                    </a:moveTo>
                    <a:lnTo>
                      <a:pt x="391" y="25"/>
                    </a:lnTo>
                    <a:lnTo>
                      <a:pt x="294" y="49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318"/>
                    </a:lnTo>
                    <a:lnTo>
                      <a:pt x="1" y="391"/>
                    </a:lnTo>
                    <a:lnTo>
                      <a:pt x="1" y="489"/>
                    </a:lnTo>
                    <a:lnTo>
                      <a:pt x="1" y="1026"/>
                    </a:lnTo>
                    <a:lnTo>
                      <a:pt x="978" y="1026"/>
                    </a:lnTo>
                    <a:lnTo>
                      <a:pt x="978" y="489"/>
                    </a:lnTo>
                    <a:lnTo>
                      <a:pt x="978" y="391"/>
                    </a:lnTo>
                    <a:lnTo>
                      <a:pt x="929" y="318"/>
                    </a:lnTo>
                    <a:lnTo>
                      <a:pt x="904" y="220"/>
                    </a:lnTo>
                    <a:lnTo>
                      <a:pt x="831" y="147"/>
                    </a:lnTo>
                    <a:lnTo>
                      <a:pt x="758" y="98"/>
                    </a:lnTo>
                    <a:lnTo>
                      <a:pt x="684" y="49"/>
                    </a:lnTo>
                    <a:lnTo>
                      <a:pt x="587" y="25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7;p14">
                <a:extLst>
                  <a:ext uri="{FF2B5EF4-FFF2-40B4-BE49-F238E27FC236}">
                    <a16:creationId xmlns:a16="http://schemas.microsoft.com/office/drawing/2014/main" id="{A16B2690-975E-D749-BE37-FFBB98EFCA67}"/>
                  </a:ext>
                </a:extLst>
              </p:cNvPr>
              <p:cNvSpPr/>
              <p:nvPr/>
            </p:nvSpPr>
            <p:spPr>
              <a:xfrm>
                <a:off x="4442773" y="1025601"/>
                <a:ext cx="709453" cy="41636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8744" extrusionOk="0">
                    <a:moveTo>
                      <a:pt x="12578" y="1319"/>
                    </a:moveTo>
                    <a:lnTo>
                      <a:pt x="12676" y="1344"/>
                    </a:lnTo>
                    <a:lnTo>
                      <a:pt x="12749" y="1392"/>
                    </a:lnTo>
                    <a:lnTo>
                      <a:pt x="12822" y="1441"/>
                    </a:lnTo>
                    <a:lnTo>
                      <a:pt x="12895" y="1515"/>
                    </a:lnTo>
                    <a:lnTo>
                      <a:pt x="12920" y="1612"/>
                    </a:lnTo>
                    <a:lnTo>
                      <a:pt x="12969" y="1710"/>
                    </a:lnTo>
                    <a:lnTo>
                      <a:pt x="12969" y="1808"/>
                    </a:lnTo>
                    <a:lnTo>
                      <a:pt x="12969" y="4079"/>
                    </a:lnTo>
                    <a:lnTo>
                      <a:pt x="12969" y="4177"/>
                    </a:lnTo>
                    <a:lnTo>
                      <a:pt x="12920" y="4274"/>
                    </a:lnTo>
                    <a:lnTo>
                      <a:pt x="12895" y="4348"/>
                    </a:lnTo>
                    <a:lnTo>
                      <a:pt x="12822" y="4421"/>
                    </a:lnTo>
                    <a:lnTo>
                      <a:pt x="12749" y="4470"/>
                    </a:lnTo>
                    <a:lnTo>
                      <a:pt x="12676" y="4519"/>
                    </a:lnTo>
                    <a:lnTo>
                      <a:pt x="12578" y="4543"/>
                    </a:lnTo>
                    <a:lnTo>
                      <a:pt x="12480" y="4567"/>
                    </a:lnTo>
                    <a:lnTo>
                      <a:pt x="12383" y="4543"/>
                    </a:lnTo>
                    <a:lnTo>
                      <a:pt x="12285" y="4519"/>
                    </a:lnTo>
                    <a:lnTo>
                      <a:pt x="12212" y="4470"/>
                    </a:lnTo>
                    <a:lnTo>
                      <a:pt x="12138" y="4421"/>
                    </a:lnTo>
                    <a:lnTo>
                      <a:pt x="12065" y="4348"/>
                    </a:lnTo>
                    <a:lnTo>
                      <a:pt x="12041" y="4274"/>
                    </a:lnTo>
                    <a:lnTo>
                      <a:pt x="11992" y="4177"/>
                    </a:lnTo>
                    <a:lnTo>
                      <a:pt x="11992" y="4079"/>
                    </a:lnTo>
                    <a:lnTo>
                      <a:pt x="11992" y="3004"/>
                    </a:lnTo>
                    <a:lnTo>
                      <a:pt x="7986" y="7010"/>
                    </a:lnTo>
                    <a:lnTo>
                      <a:pt x="7913" y="7059"/>
                    </a:lnTo>
                    <a:lnTo>
                      <a:pt x="7815" y="7107"/>
                    </a:lnTo>
                    <a:lnTo>
                      <a:pt x="7742" y="7132"/>
                    </a:lnTo>
                    <a:lnTo>
                      <a:pt x="7644" y="7156"/>
                    </a:lnTo>
                    <a:lnTo>
                      <a:pt x="7547" y="7132"/>
                    </a:lnTo>
                    <a:lnTo>
                      <a:pt x="7449" y="7107"/>
                    </a:lnTo>
                    <a:lnTo>
                      <a:pt x="7376" y="7059"/>
                    </a:lnTo>
                    <a:lnTo>
                      <a:pt x="7303" y="7010"/>
                    </a:lnTo>
                    <a:lnTo>
                      <a:pt x="5349" y="5056"/>
                    </a:lnTo>
                    <a:lnTo>
                      <a:pt x="2760" y="7620"/>
                    </a:lnTo>
                    <a:lnTo>
                      <a:pt x="2687" y="7694"/>
                    </a:lnTo>
                    <a:lnTo>
                      <a:pt x="2613" y="7742"/>
                    </a:lnTo>
                    <a:lnTo>
                      <a:pt x="2516" y="7767"/>
                    </a:lnTo>
                    <a:lnTo>
                      <a:pt x="2320" y="7767"/>
                    </a:lnTo>
                    <a:lnTo>
                      <a:pt x="2247" y="7742"/>
                    </a:lnTo>
                    <a:lnTo>
                      <a:pt x="2149" y="7694"/>
                    </a:lnTo>
                    <a:lnTo>
                      <a:pt x="2076" y="7620"/>
                    </a:lnTo>
                    <a:lnTo>
                      <a:pt x="2003" y="7547"/>
                    </a:lnTo>
                    <a:lnTo>
                      <a:pt x="1978" y="7474"/>
                    </a:lnTo>
                    <a:lnTo>
                      <a:pt x="1929" y="7376"/>
                    </a:lnTo>
                    <a:lnTo>
                      <a:pt x="1929" y="7278"/>
                    </a:lnTo>
                    <a:lnTo>
                      <a:pt x="1929" y="7205"/>
                    </a:lnTo>
                    <a:lnTo>
                      <a:pt x="1978" y="7107"/>
                    </a:lnTo>
                    <a:lnTo>
                      <a:pt x="2003" y="7010"/>
                    </a:lnTo>
                    <a:lnTo>
                      <a:pt x="2076" y="6936"/>
                    </a:lnTo>
                    <a:lnTo>
                      <a:pt x="5007" y="4006"/>
                    </a:lnTo>
                    <a:lnTo>
                      <a:pt x="5080" y="3957"/>
                    </a:lnTo>
                    <a:lnTo>
                      <a:pt x="5153" y="3908"/>
                    </a:lnTo>
                    <a:lnTo>
                      <a:pt x="5251" y="3884"/>
                    </a:lnTo>
                    <a:lnTo>
                      <a:pt x="5446" y="3884"/>
                    </a:lnTo>
                    <a:lnTo>
                      <a:pt x="5520" y="3908"/>
                    </a:lnTo>
                    <a:lnTo>
                      <a:pt x="5617" y="3957"/>
                    </a:lnTo>
                    <a:lnTo>
                      <a:pt x="5691" y="4006"/>
                    </a:lnTo>
                    <a:lnTo>
                      <a:pt x="7644" y="5960"/>
                    </a:lnTo>
                    <a:lnTo>
                      <a:pt x="11332" y="2296"/>
                    </a:lnTo>
                    <a:lnTo>
                      <a:pt x="10209" y="2296"/>
                    </a:lnTo>
                    <a:lnTo>
                      <a:pt x="10111" y="2272"/>
                    </a:lnTo>
                    <a:lnTo>
                      <a:pt x="10013" y="2247"/>
                    </a:lnTo>
                    <a:lnTo>
                      <a:pt x="9916" y="2198"/>
                    </a:lnTo>
                    <a:lnTo>
                      <a:pt x="9843" y="2150"/>
                    </a:lnTo>
                    <a:lnTo>
                      <a:pt x="9794" y="2076"/>
                    </a:lnTo>
                    <a:lnTo>
                      <a:pt x="9745" y="1979"/>
                    </a:lnTo>
                    <a:lnTo>
                      <a:pt x="9720" y="1905"/>
                    </a:lnTo>
                    <a:lnTo>
                      <a:pt x="9720" y="1808"/>
                    </a:lnTo>
                    <a:lnTo>
                      <a:pt x="9720" y="1710"/>
                    </a:lnTo>
                    <a:lnTo>
                      <a:pt x="9745" y="1612"/>
                    </a:lnTo>
                    <a:lnTo>
                      <a:pt x="9794" y="1515"/>
                    </a:lnTo>
                    <a:lnTo>
                      <a:pt x="9843" y="1441"/>
                    </a:lnTo>
                    <a:lnTo>
                      <a:pt x="9916" y="1392"/>
                    </a:lnTo>
                    <a:lnTo>
                      <a:pt x="10013" y="1344"/>
                    </a:lnTo>
                    <a:lnTo>
                      <a:pt x="10111" y="1319"/>
                    </a:lnTo>
                    <a:close/>
                    <a:moveTo>
                      <a:pt x="0" y="0"/>
                    </a:moveTo>
                    <a:lnTo>
                      <a:pt x="0" y="8744"/>
                    </a:lnTo>
                    <a:lnTo>
                      <a:pt x="14898" y="8744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63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F6EE-B54D-2649-B1FE-629131A7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613" y="3678"/>
            <a:ext cx="5966037" cy="1608124"/>
          </a:xfrm>
        </p:spPr>
        <p:txBody>
          <a:bodyPr>
            <a:normAutofit/>
          </a:bodyPr>
          <a:lstStyle/>
          <a:p>
            <a:r>
              <a:rPr lang="en-US" dirty="0"/>
              <a:t>Basic Information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19C8B-E007-48A0-878B-267D7EB8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6" y="1346676"/>
            <a:ext cx="6897878" cy="32937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2676-1CC8-0F45-B245-B4D55D7F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878" y="2023353"/>
            <a:ext cx="4264690" cy="42004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Number of counties in DFW area 9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Collin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Dallas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Denton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Kaufman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Parker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Rockwall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Tarrant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Wise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Total number of Confirmed Cases in DFW area: 7007 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Total number of Deaths Cases in DFW area: 196 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Total number of Active Cases in DFW area: 6811 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38935-AEE6-43CE-9CAB-22C135FD0091}"/>
              </a:ext>
            </a:extLst>
          </p:cNvPr>
          <p:cNvSpPr txBox="1">
            <a:spLocks/>
          </p:cNvSpPr>
          <p:nvPr/>
        </p:nvSpPr>
        <p:spPr>
          <a:xfrm>
            <a:off x="5675567" y="5842154"/>
            <a:ext cx="6603458" cy="74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By 4/29/2020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70B1C-DE31-4E34-B3AB-1CA88070266A}"/>
              </a:ext>
            </a:extLst>
          </p:cNvPr>
          <p:cNvSpPr/>
          <p:nvPr/>
        </p:nvSpPr>
        <p:spPr>
          <a:xfrm>
            <a:off x="619431" y="5379076"/>
            <a:ext cx="5600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https://www.dshs.state.tx.us/coronavirus/additionaldata/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4AD87-C168-4B00-BC3F-57606F858CFC}"/>
              </a:ext>
            </a:extLst>
          </p:cNvPr>
          <p:cNvSpPr/>
          <p:nvPr/>
        </p:nvSpPr>
        <p:spPr>
          <a:xfrm>
            <a:off x="619431" y="5009744"/>
            <a:ext cx="129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409132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FE35-2815-F64E-8569-23832139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Cases over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5A15C-6076-45E0-8D58-A31D7209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6" y="1266683"/>
            <a:ext cx="7722560" cy="43246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13AD-CDAA-D14F-8A5D-8DE79639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i="1" dirty="0"/>
              <a:t>As of April 14, 2020, CDC case counts and death counts include both confirmed and probable cases and deaths. This change was made to reflect an interim COVID-19 position statement issued by the Council for State and Territorial Epidemiologists on April 5, 2020. The position statement included a case definition and made COVID-19 a nationally notifiable disease.”</a:t>
            </a:r>
          </a:p>
          <a:p>
            <a:pPr marL="914400" lvl="2" indent="0">
              <a:buNone/>
            </a:pPr>
            <a:r>
              <a:rPr lang="en-US" i="1" dirty="0"/>
              <a:t>--CDC.gov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0892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1A9C-016D-A644-9440-773E9878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228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Focused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CA17-D11F-CE47-AC87-7641864B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3" y="544561"/>
            <a:ext cx="3176435" cy="4595849"/>
          </a:xfrm>
        </p:spPr>
        <p:txBody>
          <a:bodyPr>
            <a:normAutofit/>
          </a:bodyPr>
          <a:lstStyle/>
          <a:p>
            <a:r>
              <a:rPr lang="en-US" dirty="0"/>
              <a:t>Active Cases  VS Closed Cases </a:t>
            </a:r>
          </a:p>
          <a:p>
            <a:r>
              <a:rPr lang="en-US" dirty="0"/>
              <a:t>Active ( tricky )</a:t>
            </a:r>
          </a:p>
          <a:p>
            <a:pPr lvl="1"/>
            <a:r>
              <a:rPr lang="en-US" dirty="0"/>
              <a:t>Confirmed – Recovered - Deaths</a:t>
            </a:r>
          </a:p>
          <a:p>
            <a:r>
              <a:rPr lang="en-US" dirty="0"/>
              <a:t>Closed ( fishy )</a:t>
            </a:r>
          </a:p>
          <a:p>
            <a:pPr lvl="1"/>
            <a:r>
              <a:rPr lang="en-US" dirty="0"/>
              <a:t>Recovered + Deaths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CD657-96F5-4574-B66D-63EA206D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51" y="1462408"/>
            <a:ext cx="9048384" cy="477302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42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6ED7-D323-1148-8421-73C7AAE9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83" y="3817845"/>
            <a:ext cx="10793193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could somehow set up a baseline about how much we could trust our current ‘reported’ data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6D4AF0-C6D6-44CA-BD59-F2D6FF44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7" y="742409"/>
            <a:ext cx="11563345" cy="442297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69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8C34-9CCC-354C-B87C-CB510E91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206" y="141250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Linear reg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E194B-7CA3-4CB7-9BA0-F71C7ED4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" y="814196"/>
            <a:ext cx="7926766" cy="49740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093D-4887-D44E-9347-8684146AA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292" y="2624450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Compared with the global data, DFW prediction could be a proper fit for linear regression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Ability to test</a:t>
            </a:r>
          </a:p>
          <a:p>
            <a:pPr lvl="1"/>
            <a:r>
              <a:rPr lang="en-US" dirty="0"/>
              <a:t>Smaller sandbox</a:t>
            </a:r>
          </a:p>
          <a:p>
            <a:pPr lvl="1"/>
            <a:r>
              <a:rPr lang="en-US" dirty="0"/>
              <a:t>Similar lifestyle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1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D100-9EA2-4601-93CA-70BE780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023" y="1267916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 err="1"/>
              <a:t>svm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FDDCC-F74B-4858-9F4E-F3D102B0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5" y="865762"/>
            <a:ext cx="8373455" cy="550554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0E08-D584-47F1-BDC6-ADDE520A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238" y="2387774"/>
            <a:ext cx="3706762" cy="3972232"/>
          </a:xfrm>
        </p:spPr>
        <p:txBody>
          <a:bodyPr>
            <a:normAutofit/>
          </a:bodyPr>
          <a:lstStyle/>
          <a:p>
            <a:r>
              <a:rPr lang="en-US" i="1" dirty="0"/>
              <a:t>SVR(C=1,degree=3,kernel='poly’, epsilon=0.01)</a:t>
            </a:r>
          </a:p>
          <a:p>
            <a:r>
              <a:rPr lang="en-US" dirty="0"/>
              <a:t>Seems to be a good fit if we set the parameter as above, degree as 2 or 4 would be a little bit off-road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61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Project 6   cs6328</vt:lpstr>
      <vt:lpstr>Basic Information </vt:lpstr>
      <vt:lpstr>Cases over date</vt:lpstr>
      <vt:lpstr>Focused point</vt:lpstr>
      <vt:lpstr>PowerPoint Presentation</vt:lpstr>
      <vt:lpstr>Linear reg</vt:lpstr>
      <vt:lpstr>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   cs6328</dc:title>
  <dc:creator>Huang, Bingyu</dc:creator>
  <cp:lastModifiedBy>Huang, Bingyu</cp:lastModifiedBy>
  <cp:revision>1</cp:revision>
  <dcterms:created xsi:type="dcterms:W3CDTF">2020-04-30T01:33:02Z</dcterms:created>
  <dcterms:modified xsi:type="dcterms:W3CDTF">2020-04-30T01:33:55Z</dcterms:modified>
</cp:coreProperties>
</file>