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48"/>
  </p:notesMasterIdLst>
  <p:sldIdLst>
    <p:sldId id="714" r:id="rId2"/>
    <p:sldId id="715" r:id="rId3"/>
    <p:sldId id="716" r:id="rId4"/>
    <p:sldId id="717" r:id="rId5"/>
    <p:sldId id="952" r:id="rId6"/>
    <p:sldId id="720" r:id="rId7"/>
    <p:sldId id="905" r:id="rId8"/>
    <p:sldId id="906" r:id="rId9"/>
    <p:sldId id="907" r:id="rId10"/>
    <p:sldId id="721" r:id="rId11"/>
    <p:sldId id="926" r:id="rId12"/>
    <p:sldId id="708" r:id="rId13"/>
    <p:sldId id="922" r:id="rId14"/>
    <p:sldId id="920" r:id="rId15"/>
    <p:sldId id="921" r:id="rId16"/>
    <p:sldId id="722" r:id="rId17"/>
    <p:sldId id="522" r:id="rId18"/>
    <p:sldId id="524" r:id="rId19"/>
    <p:sldId id="648" r:id="rId20"/>
    <p:sldId id="824" r:id="rId21"/>
    <p:sldId id="642" r:id="rId22"/>
    <p:sldId id="649" r:id="rId23"/>
    <p:sldId id="972" r:id="rId24"/>
    <p:sldId id="979" r:id="rId25"/>
    <p:sldId id="991" r:id="rId26"/>
    <p:sldId id="990" r:id="rId27"/>
    <p:sldId id="974" r:id="rId28"/>
    <p:sldId id="780" r:id="rId29"/>
    <p:sldId id="839" r:id="rId30"/>
    <p:sldId id="978" r:id="rId31"/>
    <p:sldId id="982" r:id="rId32"/>
    <p:sldId id="983" r:id="rId33"/>
    <p:sldId id="981" r:id="rId34"/>
    <p:sldId id="932" r:id="rId35"/>
    <p:sldId id="941" r:id="rId36"/>
    <p:sldId id="975" r:id="rId37"/>
    <p:sldId id="935" r:id="rId38"/>
    <p:sldId id="980" r:id="rId39"/>
    <p:sldId id="804" r:id="rId40"/>
    <p:sldId id="764" r:id="rId41"/>
    <p:sldId id="762" r:id="rId42"/>
    <p:sldId id="928" r:id="rId43"/>
    <p:sldId id="766" r:id="rId44"/>
    <p:sldId id="765" r:id="rId45"/>
    <p:sldId id="773" r:id="rId46"/>
    <p:sldId id="863" r:id="rId47"/>
  </p:sldIdLst>
  <p:sldSz cx="12192000" cy="6858000"/>
  <p:notesSz cx="7099300" cy="10234613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libri Light" panose="020F0302020204030204" pitchFamily="34" charset="0"/>
      <p:regular r:id="rId53"/>
      <p:italic r:id="rId54"/>
    </p:embeddedFont>
    <p:embeddedFont>
      <p:font typeface="Verdana" panose="020B060403050404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BCB6B"/>
    <a:srgbClr val="EA7322"/>
    <a:srgbClr val="FFFFFF"/>
    <a:srgbClr val="FFDE81"/>
    <a:srgbClr val="FFFF66"/>
    <a:srgbClr val="FFDF79"/>
    <a:srgbClr val="000099"/>
    <a:srgbClr val="FFCC3B"/>
    <a:srgbClr val="F9F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EE9D87-8515-4C12-B6AC-71DFEA15BFF5}">
  <a:tblStyle styleId="{C8EE9D87-8515-4C12-B6AC-71DFEA15BFF5}" styleName="Table_0"/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106" autoAdjust="0"/>
  </p:normalViewPr>
  <p:slideViewPr>
    <p:cSldViewPr>
      <p:cViewPr varScale="1">
        <p:scale>
          <a:sx n="67" d="100"/>
          <a:sy n="67" d="100"/>
        </p:scale>
        <p:origin x="56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Distância x N.º faltas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Plan1!$C$2</c:f>
              <c:strCache>
                <c:ptCount val="1"/>
                <c:pt idx="0">
                  <c:v>N.º faltas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Plan1!$B$3:$B$12</c:f>
              <c:numCache>
                <c:formatCode>0.0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19</c:v>
                </c:pt>
                <c:pt idx="9">
                  <c:v>21</c:v>
                </c:pt>
              </c:numCache>
            </c:numRef>
          </c:xVal>
          <c:yVal>
            <c:numRef>
              <c:f>Plan1!$C$3:$C$12</c:f>
              <c:numCache>
                <c:formatCode>0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3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45-4461-9B4A-7DEFEA62A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1891992"/>
        <c:axId val="611901008"/>
      </c:scatterChart>
      <c:valAx>
        <c:axId val="611891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Distância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901008"/>
        <c:crosses val="autoZero"/>
        <c:crossBetween val="midCat"/>
        <c:majorUnit val="1"/>
      </c:valAx>
      <c:valAx>
        <c:axId val="6119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Nº de faltas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891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Horas de Sono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Plan1!$B$25</c:f>
              <c:strCache>
                <c:ptCount val="1"/>
                <c:pt idx="0">
                  <c:v>Mãe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Plan1!$B$26:$B$55</c:f>
              <c:numCache>
                <c:formatCode>0.0</c:formatCode>
                <c:ptCount val="30"/>
                <c:pt idx="0">
                  <c:v>8.6999999999999993</c:v>
                </c:pt>
                <c:pt idx="1">
                  <c:v>9.4</c:v>
                </c:pt>
                <c:pt idx="2">
                  <c:v>6.6</c:v>
                </c:pt>
                <c:pt idx="3">
                  <c:v>6</c:v>
                </c:pt>
                <c:pt idx="4">
                  <c:v>6.9</c:v>
                </c:pt>
                <c:pt idx="5">
                  <c:v>5.4</c:v>
                </c:pt>
                <c:pt idx="6">
                  <c:v>5.3</c:v>
                </c:pt>
                <c:pt idx="7">
                  <c:v>8.9</c:v>
                </c:pt>
                <c:pt idx="8">
                  <c:v>10.1</c:v>
                </c:pt>
                <c:pt idx="9">
                  <c:v>9.6</c:v>
                </c:pt>
                <c:pt idx="10">
                  <c:v>9.3000000000000007</c:v>
                </c:pt>
                <c:pt idx="11">
                  <c:v>5.3</c:v>
                </c:pt>
                <c:pt idx="12">
                  <c:v>7.3</c:v>
                </c:pt>
                <c:pt idx="13">
                  <c:v>6.7</c:v>
                </c:pt>
                <c:pt idx="14">
                  <c:v>5.8</c:v>
                </c:pt>
                <c:pt idx="15">
                  <c:v>4.7</c:v>
                </c:pt>
                <c:pt idx="16">
                  <c:v>5.6</c:v>
                </c:pt>
                <c:pt idx="17">
                  <c:v>5.9</c:v>
                </c:pt>
                <c:pt idx="18">
                  <c:v>5.4</c:v>
                </c:pt>
                <c:pt idx="19">
                  <c:v>7.6</c:v>
                </c:pt>
                <c:pt idx="20">
                  <c:v>4</c:v>
                </c:pt>
                <c:pt idx="21">
                  <c:v>7.4</c:v>
                </c:pt>
                <c:pt idx="22">
                  <c:v>6.3</c:v>
                </c:pt>
                <c:pt idx="23">
                  <c:v>5.9</c:v>
                </c:pt>
                <c:pt idx="24">
                  <c:v>10</c:v>
                </c:pt>
                <c:pt idx="25">
                  <c:v>6.5</c:v>
                </c:pt>
                <c:pt idx="26">
                  <c:v>8.6</c:v>
                </c:pt>
                <c:pt idx="27">
                  <c:v>7.7</c:v>
                </c:pt>
                <c:pt idx="28">
                  <c:v>9</c:v>
                </c:pt>
                <c:pt idx="29">
                  <c:v>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41-42A7-8632-A5AE920E01A4}"/>
            </c:ext>
          </c:extLst>
        </c:ser>
        <c:ser>
          <c:idx val="1"/>
          <c:order val="1"/>
          <c:tx>
            <c:strRef>
              <c:f>Plan1!$C$25</c:f>
              <c:strCache>
                <c:ptCount val="1"/>
                <c:pt idx="0">
                  <c:v>Pai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Plan1!$C$26:$C$55</c:f>
              <c:numCache>
                <c:formatCode>0.0</c:formatCode>
                <c:ptCount val="30"/>
                <c:pt idx="0">
                  <c:v>7.1</c:v>
                </c:pt>
                <c:pt idx="1">
                  <c:v>8.3000000000000007</c:v>
                </c:pt>
                <c:pt idx="2">
                  <c:v>7.1</c:v>
                </c:pt>
                <c:pt idx="3">
                  <c:v>7.9</c:v>
                </c:pt>
                <c:pt idx="4">
                  <c:v>7.5</c:v>
                </c:pt>
                <c:pt idx="5">
                  <c:v>6.2</c:v>
                </c:pt>
                <c:pt idx="6">
                  <c:v>8.1999999999999993</c:v>
                </c:pt>
                <c:pt idx="7">
                  <c:v>8.6999999999999993</c:v>
                </c:pt>
                <c:pt idx="8">
                  <c:v>8.5</c:v>
                </c:pt>
                <c:pt idx="9">
                  <c:v>7.6</c:v>
                </c:pt>
                <c:pt idx="10">
                  <c:v>9.5</c:v>
                </c:pt>
                <c:pt idx="11">
                  <c:v>7.1</c:v>
                </c:pt>
                <c:pt idx="12">
                  <c:v>7.5</c:v>
                </c:pt>
                <c:pt idx="13">
                  <c:v>7.9</c:v>
                </c:pt>
                <c:pt idx="14">
                  <c:v>6.4</c:v>
                </c:pt>
                <c:pt idx="15">
                  <c:v>6.2</c:v>
                </c:pt>
                <c:pt idx="16">
                  <c:v>7.5</c:v>
                </c:pt>
                <c:pt idx="17">
                  <c:v>7.7</c:v>
                </c:pt>
                <c:pt idx="18">
                  <c:v>7.6</c:v>
                </c:pt>
                <c:pt idx="19">
                  <c:v>8.8000000000000007</c:v>
                </c:pt>
                <c:pt idx="20">
                  <c:v>7.1</c:v>
                </c:pt>
                <c:pt idx="21">
                  <c:v>7.4</c:v>
                </c:pt>
                <c:pt idx="22">
                  <c:v>7.4</c:v>
                </c:pt>
                <c:pt idx="23">
                  <c:v>7.8</c:v>
                </c:pt>
                <c:pt idx="24">
                  <c:v>6.2</c:v>
                </c:pt>
                <c:pt idx="25">
                  <c:v>8.6</c:v>
                </c:pt>
                <c:pt idx="26">
                  <c:v>8.4</c:v>
                </c:pt>
                <c:pt idx="27">
                  <c:v>6.6</c:v>
                </c:pt>
                <c:pt idx="28">
                  <c:v>8.1</c:v>
                </c:pt>
                <c:pt idx="29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41-42A7-8632-A5AE920E0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897480"/>
        <c:axId val="611899440"/>
      </c:lineChart>
      <c:catAx>
        <c:axId val="611897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899440"/>
        <c:crosses val="autoZero"/>
        <c:auto val="1"/>
        <c:lblAlgn val="ctr"/>
        <c:lblOffset val="100"/>
        <c:noMultiLvlLbl val="0"/>
      </c:catAx>
      <c:valAx>
        <c:axId val="61189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897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Comparativo</a:t>
            </a:r>
            <a:r>
              <a:rPr lang="en-US" dirty="0"/>
              <a:t> de Horas de </a:t>
            </a:r>
            <a:r>
              <a:rPr lang="en-US" dirty="0" err="1"/>
              <a:t>Sono</a:t>
            </a:r>
            <a:r>
              <a:rPr lang="en-US" dirty="0"/>
              <a:t> (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dias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Plan1!$I$51</c:f>
              <c:strCache>
                <c:ptCount val="1"/>
                <c:pt idx="0">
                  <c:v>Mãe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Plan1!$H$52:$H$58</c:f>
              <c:strCache>
                <c:ptCount val="7"/>
                <c:pt idx="0">
                  <c:v>0 a 4</c:v>
                </c:pt>
                <c:pt idx="1">
                  <c:v>4 a 5</c:v>
                </c:pt>
                <c:pt idx="2">
                  <c:v>5 a 6</c:v>
                </c:pt>
                <c:pt idx="3">
                  <c:v>6 a 7</c:v>
                </c:pt>
                <c:pt idx="4">
                  <c:v>7 a 8</c:v>
                </c:pt>
                <c:pt idx="6">
                  <c:v>8 ou mais</c:v>
                </c:pt>
              </c:strCache>
            </c:strRef>
          </c:cat>
          <c:val>
            <c:numRef>
              <c:f>Plan1!$I$52:$I$58</c:f>
              <c:numCache>
                <c:formatCode>0.0</c:formatCode>
                <c:ptCount val="7"/>
                <c:pt idx="0" formatCode="General">
                  <c:v>1</c:v>
                </c:pt>
                <c:pt idx="1">
                  <c:v>1</c:v>
                </c:pt>
                <c:pt idx="2">
                  <c:v>9</c:v>
                </c:pt>
                <c:pt idx="3">
                  <c:v>5</c:v>
                </c:pt>
                <c:pt idx="4">
                  <c:v>5</c:v>
                </c:pt>
                <c:pt idx="6" formatCode="General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E-4F4B-A933-0009F38840B7}"/>
            </c:ext>
          </c:extLst>
        </c:ser>
        <c:ser>
          <c:idx val="1"/>
          <c:order val="1"/>
          <c:tx>
            <c:strRef>
              <c:f>Plan1!$J$51</c:f>
              <c:strCache>
                <c:ptCount val="1"/>
                <c:pt idx="0">
                  <c:v>Pai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Plan1!$H$52:$H$58</c:f>
              <c:strCache>
                <c:ptCount val="7"/>
                <c:pt idx="0">
                  <c:v>0 a 4</c:v>
                </c:pt>
                <c:pt idx="1">
                  <c:v>4 a 5</c:v>
                </c:pt>
                <c:pt idx="2">
                  <c:v>5 a 6</c:v>
                </c:pt>
                <c:pt idx="3">
                  <c:v>6 a 7</c:v>
                </c:pt>
                <c:pt idx="4">
                  <c:v>7 a 8</c:v>
                </c:pt>
                <c:pt idx="6">
                  <c:v>8 ou mais</c:v>
                </c:pt>
              </c:strCache>
            </c:strRef>
          </c:cat>
          <c:val>
            <c:numRef>
              <c:f>Plan1!$J$52:$J$58</c:f>
              <c:numCache>
                <c:formatCode>0.0</c:formatCode>
                <c:ptCount val="7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21</c:v>
                </c:pt>
                <c:pt idx="4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EE-4F4B-A933-0009F3884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11890816"/>
        <c:axId val="611891208"/>
      </c:barChart>
      <c:catAx>
        <c:axId val="61189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891208"/>
        <c:crosses val="autoZero"/>
        <c:auto val="1"/>
        <c:lblAlgn val="ctr"/>
        <c:lblOffset val="100"/>
        <c:noMultiLvlLbl val="0"/>
      </c:catAx>
      <c:valAx>
        <c:axId val="611891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89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0" y="-1586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4022725" y="-1586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0" y="9721850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1812" cy="508000"/>
          </a:xfrm>
          <a:prstGeom prst="rect">
            <a:avLst/>
          </a:prstGeom>
          <a:noFill/>
          <a:ln>
            <a:noFill/>
          </a:ln>
        </p:spPr>
        <p:txBody>
          <a:bodyPr lIns="19800" tIns="0" rIns="19800" bIns="0" anchor="b" anchorCtr="0">
            <a:noAutofit/>
          </a:bodyPr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000" i="1" dirty="0">
              <a:ea typeface="Times New Roman"/>
              <a:sym typeface="Times New Roma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47737" y="4860925"/>
            <a:ext cx="5199061" cy="4600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11" name="Shape 11"/>
          <p:cNvSpPr>
            <a:spLocks noGrp="1" noRot="1" noChangeAspect="1"/>
          </p:cNvSpPr>
          <p:nvPr>
            <p:ph type="sldImg" idx="2"/>
          </p:nvPr>
        </p:nvSpPr>
        <p:spPr>
          <a:xfrm>
            <a:off x="150813" y="773113"/>
            <a:ext cx="6794500" cy="38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/>
          <p:nvPr/>
        </p:nvSpPr>
        <p:spPr>
          <a:xfrm>
            <a:off x="6297612" y="9799636"/>
            <a:ext cx="987425" cy="323850"/>
          </a:xfrm>
          <a:prstGeom prst="rect">
            <a:avLst/>
          </a:prstGeom>
          <a:noFill/>
          <a:ln>
            <a:noFill/>
          </a:ln>
        </p:spPr>
        <p:txBody>
          <a:bodyPr lIns="95750" tIns="47875" rIns="95750" bIns="478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500" b="0" i="0" u="none" dirty="0">
              <a:solidFill>
                <a:srgbClr val="000000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74418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3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2764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40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096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41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9807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42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522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43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7332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44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565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46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860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7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016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8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02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11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764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kern="1200" cap="none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Durante a exploração dos dados, encontramos alguns problemas que precisam ser resolvidos antes que os dados estejam prontos para um bom modelo. Este exercício é normalmente referido como "Dados </a:t>
            </a:r>
            <a:r>
              <a:rPr lang="pt-BR" sz="1800" b="0" i="0" u="none" strike="noStrike" kern="1200" cap="none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Munging</a:t>
            </a:r>
            <a:r>
              <a:rPr lang="pt-BR" sz="1800" b="0" i="0" u="none" strike="noStrike" kern="1200" cap="none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"</a:t>
            </a:r>
            <a:r>
              <a:rPr lang="pt-BR" sz="1800" b="0" i="0" u="none" strike="noStrike" kern="1200" cap="none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  <a:sym typeface="Wingdings" panose="05000000000000000000" pitchFamily="2" charset="2"/>
              </a:rPr>
              <a:t> Limpeza dos dados</a:t>
            </a:r>
          </a:p>
          <a:p>
            <a:r>
              <a:rPr lang="pt-BR" sz="1800" b="0" i="0" u="none" strike="noStrike" kern="1200" cap="none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gerenciamento de dados: limpar e deixar os dados preparados para a análise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18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141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21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453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27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851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29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923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32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674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3853938"/>
            <a:ext cx="4932000" cy="2761437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3486" y="3861048"/>
            <a:ext cx="4932000" cy="27813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91343" y="3877018"/>
            <a:ext cx="1584177" cy="2761437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77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1504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0256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60599" y="2439376"/>
            <a:ext cx="1398897" cy="4176000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8616640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3149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596" y="3441032"/>
            <a:ext cx="378000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6376" y="3441032"/>
            <a:ext cx="378000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8112224" y="3429000"/>
            <a:ext cx="378000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2236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684" y="2385344"/>
            <a:ext cx="5760000" cy="414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841" y="2385344"/>
            <a:ext cx="5760000" cy="414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100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684" y="3282460"/>
            <a:ext cx="5760000" cy="3211979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841" y="3284984"/>
            <a:ext cx="5760000" cy="324036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540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815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 anchor="ctr"/>
          <a:lstStyle/>
          <a:p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91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 anchorCtr="1">
            <a:normAutofit/>
          </a:bodyPr>
          <a:lstStyle>
            <a:lvl1pPr algn="ctr">
              <a:defRPr sz="60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95981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3" y="1"/>
            <a:ext cx="10128448" cy="620687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8737600" y="6624000"/>
            <a:ext cx="2844800" cy="198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ea typeface="Lucida Sans Unicode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F39DA863-ADD3-476E-863F-0AC269DED014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369" y="1124744"/>
            <a:ext cx="11675117" cy="5377940"/>
          </a:xfrm>
        </p:spPr>
        <p:txBody>
          <a:bodyPr>
            <a:normAutofit/>
          </a:bodyPr>
          <a:lstStyle>
            <a:lvl1pPr marL="0" indent="0" algn="just">
              <a:defRPr sz="2200" baseline="0"/>
            </a:lvl1pPr>
            <a:lvl2pPr algn="just">
              <a:buSzPct val="60000"/>
              <a:defRPr sz="2200" baseline="0"/>
            </a:lvl2pPr>
            <a:lvl3pPr algn="just">
              <a:buSzPct val="60000"/>
              <a:buFont typeface="Wingdings" pitchFamily="2" charset="2"/>
              <a:buChar char="ü"/>
              <a:defRPr sz="2000" baseline="0"/>
            </a:lvl3pPr>
            <a:lvl4pPr algn="just">
              <a:buSzPct val="60000"/>
              <a:buFont typeface="Wingdings" pitchFamily="2" charset="2"/>
              <a:buChar char="§"/>
              <a:defRPr sz="1800" baseline="0"/>
            </a:lvl4pPr>
            <a:lvl5pPr algn="just">
              <a:buSzPct val="60000"/>
              <a:buFont typeface="Arial" pitchFamily="34" charset="0"/>
              <a:buChar char="•"/>
              <a:defRPr sz="1800" baseline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3392" y="6381329"/>
            <a:ext cx="256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1691" y="6381329"/>
            <a:ext cx="53765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3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57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94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81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8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083640"/>
            <a:ext cx="11702133" cy="553173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088" y="1700808"/>
            <a:ext cx="11672329" cy="4914568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2204864"/>
            <a:ext cx="11702133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2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2708920"/>
            <a:ext cx="11630125" cy="390645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97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509" y="1052736"/>
            <a:ext cx="5760000" cy="544170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8648" y="1052736"/>
            <a:ext cx="5760000" cy="544170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3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2325800"/>
            <a:ext cx="4932000" cy="432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6236" y="2325800"/>
            <a:ext cx="4932000" cy="432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91343" y="2348880"/>
            <a:ext cx="1584177" cy="4289576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4383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3469686"/>
            <a:ext cx="4932000" cy="3145689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3486" y="3474028"/>
            <a:ext cx="4932000" cy="316835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91343" y="3492766"/>
            <a:ext cx="1584177" cy="3145689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8961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5520" y="58392"/>
            <a:ext cx="10189966" cy="7063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185" y="1062050"/>
            <a:ext cx="11713301" cy="536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 userDrawn="1"/>
        </p:nvGrpSpPr>
        <p:grpSpPr bwMode="auto">
          <a:xfrm>
            <a:off x="78286" y="854736"/>
            <a:ext cx="11887200" cy="94844"/>
            <a:chOff x="0" y="873"/>
            <a:chExt cx="5269" cy="183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9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90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10" name="Rectangle 19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6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</p:grpSp>
      <p:sp>
        <p:nvSpPr>
          <p:cNvPr id="2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78286" y="116635"/>
            <a:ext cx="1697234" cy="64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8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713" r:id="rId4"/>
    <p:sldLayoutId id="2147483715" r:id="rId5"/>
    <p:sldLayoutId id="2147483719" r:id="rId6"/>
    <p:sldLayoutId id="2147483672" r:id="rId7"/>
    <p:sldLayoutId id="2147483711" r:id="rId8"/>
    <p:sldLayoutId id="2147483718" r:id="rId9"/>
    <p:sldLayoutId id="2147483720" r:id="rId10"/>
    <p:sldLayoutId id="2147483714" r:id="rId11"/>
    <p:sldLayoutId id="2147483716" r:id="rId12"/>
    <p:sldLayoutId id="2147483712" r:id="rId13"/>
    <p:sldLayoutId id="2147483717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701" r:id="rId21"/>
    <p:sldLayoutId id="2147483702" r:id="rId22"/>
    <p:sldLayoutId id="2147483703" r:id="rId23"/>
    <p:sldLayoutId id="2147483704" r:id="rId24"/>
  </p:sldLayoutIdLst>
  <p:hf hdr="0" ftr="0" dt="0"/>
  <p:txStyles>
    <p:titleStyle>
      <a:lvl1pPr algn="ctr" defTabSz="914400" rtl="0" eaLnBrk="1" latinLnBrk="0" hangingPunct="1">
        <a:lnSpc>
          <a:spcPct val="80000"/>
        </a:lnSpc>
        <a:spcBef>
          <a:spcPts val="600"/>
        </a:spcBef>
        <a:buNone/>
        <a:defRPr sz="4000" kern="1200" baseline="0">
          <a:solidFill>
            <a:srgbClr val="0033CC"/>
          </a:solidFill>
          <a:latin typeface="+mn-lt"/>
          <a:ea typeface="+mj-ea"/>
          <a:cs typeface="Calibri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gerente de RH de uma empresa observou que a justificativa fornecida pelos funcionários para suas faltas era "moradia distante do local de trabalho". Para verificar se isto é verdade, solicitou uma análise das distâncias entre as moradias dos faltosos e o local de trabalho. As distâncias devem ficar distribuídas em 10 grupos, um para cada um dos intervalos:</a:t>
            </a:r>
          </a:p>
          <a:p>
            <a:pPr algn="ctr"/>
            <a:r>
              <a:rPr lang="pt-BR" dirty="0"/>
              <a:t>(0 a 1Km], (1km a 3km], (3km a 5km], ..., (19km a 21km], (21km,  ∞)</a:t>
            </a:r>
          </a:p>
          <a:p>
            <a:r>
              <a:rPr lang="pt-BR" dirty="0"/>
              <a:t>Esta empresa tem os seguintes dados de seus funcionários em um arquivo:</a:t>
            </a:r>
          </a:p>
          <a:p>
            <a:pPr lvl="1"/>
            <a:r>
              <a:rPr lang="pt-BR" dirty="0"/>
              <a:t>matrícula, nome, endereço, distância ao local de trabalho, data de admissão</a:t>
            </a:r>
          </a:p>
          <a:p>
            <a:r>
              <a:rPr lang="pt-BR" dirty="0"/>
              <a:t>e a frequência, em outro arquivo, que contém os seguintes dados:</a:t>
            </a:r>
          </a:p>
          <a:p>
            <a:pPr lvl="1"/>
            <a:r>
              <a:rPr lang="pt-BR" dirty="0"/>
              <a:t>matrícula, data, frequência (1 – presente, 0 – ausente)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1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7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65225" indent="-1165225">
              <a:spcBef>
                <a:spcPts val="1200"/>
              </a:spcBef>
            </a:pPr>
            <a:r>
              <a:rPr lang="pt-BR" dirty="0"/>
              <a:t>Objetivo: examinar os dados antes da aplicação de qualquer técnica estatística ou de mineração de dados.</a:t>
            </a:r>
          </a:p>
          <a:p>
            <a:pPr>
              <a:spcBef>
                <a:spcPts val="1200"/>
              </a:spcBef>
            </a:pPr>
            <a:r>
              <a:rPr lang="pt-BR" dirty="0"/>
              <a:t>Ajuda a extrair informações relevantes de um conjunto de dados e a entender os dados  e as relações que existem entre as variáveis analisadas.</a:t>
            </a:r>
          </a:p>
          <a:p>
            <a:pPr>
              <a:spcBef>
                <a:spcPts val="1200"/>
              </a:spcBef>
            </a:pPr>
            <a:r>
              <a:rPr lang="pt-BR" dirty="0"/>
              <a:t>Utilizando tabelas e gráficos, permite responder questões como:</a:t>
            </a:r>
          </a:p>
          <a:p>
            <a:pPr marL="447675" lvl="1" indent="-179388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dirty="0"/>
              <a:t>Os dados são quase todos iguais ou muito diferentes uns dos outros?</a:t>
            </a:r>
          </a:p>
          <a:p>
            <a:pPr marL="447675" lvl="1" indent="-179388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dirty="0"/>
              <a:t>Existe algum padrão subjacente ou alguma tendência?</a:t>
            </a:r>
          </a:p>
          <a:p>
            <a:pPr marL="447675" lvl="1" indent="-179388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dirty="0"/>
              <a:t>Existem alguns agrupamentos especiais?</a:t>
            </a:r>
          </a:p>
          <a:p>
            <a:pPr marL="447675" lvl="1" indent="-179388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dirty="0"/>
              <a:t>Existem alguns dados muito diferentes da maior parte?</a:t>
            </a:r>
          </a:p>
          <a:p>
            <a:pPr indent="-531813">
              <a:spcBef>
                <a:spcPts val="1200"/>
              </a:spcBef>
            </a:pPr>
            <a:r>
              <a:rPr lang="pt-BR" dirty="0"/>
              <a:t>Estas questões, de um modo geral, são muito difíceis de serem respondidas observando os dados brutos, não organizados.</a:t>
            </a:r>
          </a:p>
          <a:p>
            <a:pPr>
              <a:spcBef>
                <a:spcPts val="1200"/>
              </a:spcBef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2492896"/>
            <a:ext cx="333615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407369" y="1028638"/>
            <a:ext cx="11707201" cy="5229288"/>
          </a:xfrm>
        </p:spPr>
        <p:txBody>
          <a:bodyPr/>
          <a:lstStyle/>
          <a:p>
            <a:r>
              <a:rPr lang="pt-BR" sz="1800" dirty="0"/>
              <a:t>Os dados observados (variáveis) podem ser classificados quanto a sua natureza como: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11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06508"/>
              </p:ext>
            </p:extLst>
          </p:nvPr>
        </p:nvGraphicFramePr>
        <p:xfrm>
          <a:off x="407369" y="1543050"/>
          <a:ext cx="11449272" cy="4093508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3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9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174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Variáveis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Tipos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Descrição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Exemplos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Gráficos Usuais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Qualitativas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ou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Categóricas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dirty="0">
                          <a:latin typeface="+mn-lt"/>
                        </a:rPr>
                        <a:t>separados em diferentes categorias que se distinguem por alguma característica não-numérica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Nominal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Não existe nenhuma ordenação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18256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Cor dos  olhos,  sexo,  estado civil, tipo sanguíneo,</a:t>
                      </a:r>
                      <a:r>
                        <a:rPr lang="pt-BR" sz="1400" dirty="0">
                          <a:latin typeface="+mn-lt"/>
                        </a:rPr>
                        <a:t> fumante/não fumante</a:t>
                      </a: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18256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</a:rPr>
                        <a:t>Pizza </a:t>
                      </a:r>
                    </a:p>
                    <a:p>
                      <a:pPr marL="18256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</a:rPr>
                        <a:t>Colunas</a:t>
                      </a:r>
                    </a:p>
                    <a:p>
                      <a:pPr marL="18256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</a:rPr>
                        <a:t>Barras</a:t>
                      </a:r>
                    </a:p>
                    <a:p>
                      <a:pPr marL="18256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</a:rPr>
                        <a:t>Linhas</a:t>
                      </a:r>
                    </a:p>
                    <a:p>
                      <a:pPr marL="18256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Ordinal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Existe uma ordenação I,II,III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Nível de escolaridade, estágio da doença, colocação de concurso, mês de observação ( </a:t>
                      </a:r>
                      <a:r>
                        <a:rPr lang="pt-BR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jan,fev</a:t>
                      </a: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,..), classe social (alta, média, baixa), desempenho (ruim, regular, bom).</a:t>
                      </a: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marL="18256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Quantitativas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dirty="0">
                          <a:latin typeface="+mn-lt"/>
                        </a:rPr>
                        <a:t>números que  representam contagens ou medidas com níveis de mensuração intervalar ou de razão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Discretas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Valor pertence a um conjunto enumerável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182563" lvl="1" indent="0" algn="l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Número  de filhos  por  casal, quantidade de leitos,</a:t>
                      </a:r>
                      <a:r>
                        <a:rPr lang="pt-BR" sz="1400" dirty="0">
                          <a:latin typeface="+mn-lt"/>
                        </a:rPr>
                        <a:t> número de cômodos em um domicílio, número de bactérias por litro de leite, número de cigarros fumados por dia, número de reprovações”, “idade em anos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18256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</a:rPr>
                        <a:t>Barras</a:t>
                      </a:r>
                    </a:p>
                    <a:p>
                      <a:pPr marL="18256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</a:rPr>
                        <a:t>Colunas</a:t>
                      </a:r>
                    </a:p>
                    <a:p>
                      <a:pPr marL="18256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spc="-15" dirty="0">
                          <a:latin typeface="+mn-lt"/>
                        </a:rPr>
                        <a:t>Diagrama de Dispersão</a:t>
                      </a:r>
                    </a:p>
                    <a:p>
                      <a:pPr marL="18256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</a:rPr>
                        <a:t>Linha </a:t>
                      </a:r>
                    </a:p>
                    <a:p>
                      <a:pPr marL="18256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latin typeface="+mn-lt"/>
                      </a:endParaRPr>
                    </a:p>
                    <a:p>
                      <a:pPr marL="18256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spc="-10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13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Contínuas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Valor pertence a um intervalo real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182563" lvl="1" indent="0" algn="l" fontAlgn="ctr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Medidas de altura e peso, taxa de glicose, nível de colesterol,</a:t>
                      </a:r>
                      <a:r>
                        <a:rPr lang="pt-BR" sz="1400" dirty="0">
                          <a:latin typeface="+mn-lt"/>
                        </a:rPr>
                        <a:t> tempo, renda per capita, “nota na prova”, “pontuação no vestibular”, “altura do entrevistado”.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marL="182563" lvl="1" indent="0"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524000" y="6257926"/>
            <a:ext cx="35842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100"/>
            <a:r>
              <a:rPr lang="pt-BR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Adaptado de Análise Exploratória de Dados*</a:t>
            </a:r>
            <a:endParaRPr lang="pt-BR" dirty="0"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447930" y="6597932"/>
            <a:ext cx="45365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800" dirty="0">
                <a:latin typeface="+mn-lt"/>
              </a:rPr>
              <a:t>*http://www.uel.br/pos/estatisticaquantitativa/textos_didaticos/especializacao_estatistica.pdf</a:t>
            </a:r>
          </a:p>
        </p:txBody>
      </p:sp>
    </p:spTree>
    <p:extLst>
      <p:ext uri="{BB962C8B-B14F-4D97-AF65-F5344CB8AC3E}">
        <p14:creationId xmlns:p14="http://schemas.microsoft.com/office/powerpoint/2010/main" val="11857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pt-BR" dirty="0"/>
              <a:t>Organizar os Dados</a:t>
            </a:r>
          </a:p>
          <a:p>
            <a:pPr marL="514350" indent="-514350">
              <a:buFont typeface="+mj-lt"/>
              <a:buAutoNum type="romanUcPeriod"/>
            </a:pPr>
            <a:r>
              <a:rPr lang="pt-BR" dirty="0"/>
              <a:t>Agrupar e resumir os dados através de tabelas de frequências, entre outros, realizando exames gráficos que permitam entendê-los</a:t>
            </a:r>
          </a:p>
          <a:p>
            <a:pPr marL="514350" indent="-514350">
              <a:buFont typeface="+mj-lt"/>
              <a:buAutoNum type="romanUcPeriod"/>
            </a:pPr>
            <a:r>
              <a:rPr lang="pt-BR" dirty="0"/>
              <a:t>Resumir as principais estatísticas como, por exemplo, medidas de tendência central e/ou de dispersão</a:t>
            </a:r>
          </a:p>
          <a:p>
            <a:pPr marL="514350" indent="-514350">
              <a:buFont typeface="+mj-lt"/>
              <a:buAutoNum type="romanUcPeriod"/>
            </a:pPr>
            <a:r>
              <a:rPr lang="pt-BR" dirty="0"/>
              <a:t>Analisar e interpretar os dados por meio de cruzamentos de tabelas, análise de correlação, entre outros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Etapas na Análise de Dados Quantitativos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8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</a:pPr>
            <a:r>
              <a:rPr lang="pt-BR" dirty="0">
                <a:latin typeface="+mn-lt"/>
              </a:rPr>
              <a:t>Agrupa os dados em classes e contabiliza o número de ocorrências em cada classe. 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+mn-lt"/>
              </a:rPr>
              <a:t>Importante quando há uma grande quantidade de dados pois apresenta os dados de modo mais conciso, facilitando a visualização e cálculos.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+mn-lt"/>
              </a:rPr>
              <a:t>Tanto os dados qualitativos quanto os quantitativos podem e devem ser agrupados em frequências.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+mn-lt"/>
              </a:rPr>
              <a:t>Em dados quantitativos contínuos, divide-se a faixa de variação dos dados em intervalos de classes e a distribuição de frequência é realizada nestes  intervalos.</a:t>
            </a:r>
          </a:p>
          <a:p>
            <a:pPr>
              <a:spcBef>
                <a:spcPts val="600"/>
              </a:spcBef>
            </a:pPr>
            <a:r>
              <a:rPr lang="pt-BR" b="1" dirty="0">
                <a:latin typeface="+mn-lt"/>
              </a:rPr>
              <a:t>Histograma:</a:t>
            </a:r>
            <a:r>
              <a:rPr lang="pt-BR" dirty="0">
                <a:latin typeface="+mn-lt"/>
              </a:rPr>
              <a:t> Representação gráfica da distribuição de frequências de um conjunto de dados (um gráfico de barras verticais ou horizontais).  </a:t>
            </a:r>
          </a:p>
          <a:p>
            <a:pPr marL="0" lvl="1" indent="0" algn="l" fontAlgn="ctr">
              <a:spcBef>
                <a:spcPts val="600"/>
              </a:spcBef>
              <a:buSzTx/>
              <a:buNone/>
              <a:defRPr/>
            </a:pPr>
            <a:r>
              <a:rPr lang="pt-BR" b="1" dirty="0">
                <a:latin typeface="+mn-lt"/>
              </a:rPr>
              <a:t>Polígonos de Frequência: </a:t>
            </a:r>
            <a:r>
              <a:rPr lang="pt-BR" spc="-5" dirty="0">
                <a:latin typeface="+mn-lt"/>
                <a:cs typeface="Arial"/>
              </a:rPr>
              <a:t>Semelhante ao </a:t>
            </a:r>
            <a:r>
              <a:rPr lang="pt-BR" spc="-10" dirty="0">
                <a:latin typeface="+mn-lt"/>
                <a:cs typeface="Arial"/>
              </a:rPr>
              <a:t>histograma, mas </a:t>
            </a:r>
            <a:r>
              <a:rPr lang="pt-BR" spc="-5" dirty="0">
                <a:latin typeface="+mn-lt"/>
                <a:cs typeface="Arial"/>
              </a:rPr>
              <a:t>construído a </a:t>
            </a:r>
            <a:r>
              <a:rPr lang="pt-BR" dirty="0">
                <a:latin typeface="+mn-lt"/>
                <a:cs typeface="Arial"/>
              </a:rPr>
              <a:t>partir </a:t>
            </a:r>
            <a:r>
              <a:rPr lang="pt-BR" spc="-5" dirty="0">
                <a:latin typeface="+mn-lt"/>
                <a:cs typeface="Arial"/>
              </a:rPr>
              <a:t>dos pontos médios das</a:t>
            </a:r>
            <a:r>
              <a:rPr lang="pt-BR" spc="-45" dirty="0">
                <a:latin typeface="+mn-lt"/>
                <a:cs typeface="Arial"/>
              </a:rPr>
              <a:t> </a:t>
            </a:r>
            <a:r>
              <a:rPr lang="pt-BR" spc="-10" dirty="0">
                <a:latin typeface="+mn-lt"/>
                <a:cs typeface="Arial"/>
              </a:rPr>
              <a:t>classes</a:t>
            </a:r>
            <a:endParaRPr lang="pt-BR" b="1" dirty="0">
              <a:latin typeface="+mn-lt"/>
            </a:endParaRPr>
          </a:p>
          <a:p>
            <a:pPr>
              <a:spcBef>
                <a:spcPts val="600"/>
              </a:spcBef>
            </a:pPr>
            <a:endParaRPr lang="pt-BR" dirty="0">
              <a:latin typeface="+mn-lt"/>
            </a:endParaRPr>
          </a:p>
          <a:p>
            <a:pPr>
              <a:spcBef>
                <a:spcPts val="600"/>
              </a:spcBef>
            </a:pPr>
            <a:endParaRPr lang="pt-BR" dirty="0">
              <a:latin typeface="+mn-lt"/>
            </a:endParaRPr>
          </a:p>
          <a:p>
            <a:pPr>
              <a:spcBef>
                <a:spcPts val="600"/>
              </a:spcBef>
            </a:pPr>
            <a:endParaRPr lang="pt-BR" b="1" dirty="0">
              <a:latin typeface="+mn-lt"/>
            </a:endParaRPr>
          </a:p>
          <a:p>
            <a:pPr>
              <a:spcBef>
                <a:spcPts val="600"/>
              </a:spcBef>
            </a:pPr>
            <a:endParaRPr lang="pt-BR" i="1" dirty="0">
              <a:latin typeface="+mn-lt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de Frequência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717014" y="6428655"/>
            <a:ext cx="42484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/>
              <a:t>https://www.gestaodesegurancaprivada.com.br/histograma-de-frequencia-conceito/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384" y="4820433"/>
            <a:ext cx="2554238" cy="158444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077" y="4838218"/>
            <a:ext cx="1229620" cy="157689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452041" y="6663523"/>
            <a:ext cx="88659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/>
              <a:t>http://professorguru.com.br/estatistica/gr%C3%A1ficos%20estat%C3%ADsticos/exemplo%20de%20histograma%20e%20pol%C3%ADgono%20de%20frequ%C3%AAncias.html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397" y="4804793"/>
            <a:ext cx="537470" cy="19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2700" marR="160020">
              <a:lnSpc>
                <a:spcPct val="110000"/>
              </a:lnSpc>
              <a:spcBef>
                <a:spcPts val="1800"/>
              </a:spcBef>
            </a:pPr>
            <a:r>
              <a:rPr lang="pt-BR" b="1" spc="-5" dirty="0">
                <a:latin typeface="+mn-lt"/>
                <a:cs typeface="Arial"/>
              </a:rPr>
              <a:t>Medidas de Tendência Central ou de Posição: </a:t>
            </a:r>
            <a:r>
              <a:rPr lang="pt-BR" spc="-10" dirty="0">
                <a:latin typeface="+mn-lt"/>
                <a:cs typeface="Arial"/>
              </a:rPr>
              <a:t>valor </a:t>
            </a:r>
            <a:r>
              <a:rPr lang="pt-BR" spc="-5" dirty="0">
                <a:latin typeface="+mn-lt"/>
                <a:cs typeface="Arial"/>
              </a:rPr>
              <a:t>ao redor do qual os dados estão </a:t>
            </a:r>
            <a:r>
              <a:rPr lang="pt-BR" spc="-10" dirty="0">
                <a:latin typeface="+mn-lt"/>
                <a:cs typeface="Arial"/>
              </a:rPr>
              <a:t>distribuídos.</a:t>
            </a:r>
            <a:endParaRPr lang="pt-BR" dirty="0">
              <a:latin typeface="+mn-lt"/>
              <a:cs typeface="Arial"/>
            </a:endParaRPr>
          </a:p>
          <a:p>
            <a:pPr marL="632460" marR="1435100" indent="-34290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u="sng" spc="-10" dirty="0">
                <a:latin typeface="+mn-lt"/>
                <a:cs typeface="Arial"/>
              </a:rPr>
              <a:t>Máximo</a:t>
            </a:r>
            <a:r>
              <a:rPr lang="pt-BR" spc="-5" dirty="0">
                <a:latin typeface="+mn-lt"/>
                <a:cs typeface="Arial"/>
              </a:rPr>
              <a:t>: a maior observação  </a:t>
            </a:r>
          </a:p>
          <a:p>
            <a:pPr marL="632460" marR="1435100" indent="-34290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u="sng" spc="-10" dirty="0">
                <a:latin typeface="+mn-lt"/>
                <a:cs typeface="Arial"/>
              </a:rPr>
              <a:t>Mínimo</a:t>
            </a:r>
            <a:r>
              <a:rPr lang="pt-BR" spc="-5" dirty="0">
                <a:latin typeface="+mn-lt"/>
                <a:cs typeface="Arial"/>
              </a:rPr>
              <a:t>: a menor</a:t>
            </a:r>
            <a:r>
              <a:rPr lang="pt-BR" spc="35" dirty="0">
                <a:latin typeface="+mn-lt"/>
                <a:cs typeface="Arial"/>
              </a:rPr>
              <a:t> </a:t>
            </a:r>
            <a:r>
              <a:rPr lang="pt-BR" spc="-5" dirty="0">
                <a:latin typeface="+mn-lt"/>
                <a:cs typeface="Arial"/>
              </a:rPr>
              <a:t>observação</a:t>
            </a:r>
            <a:endParaRPr lang="pt-BR" dirty="0">
              <a:latin typeface="+mn-lt"/>
              <a:cs typeface="Arial"/>
            </a:endParaRPr>
          </a:p>
          <a:p>
            <a:pPr marL="632460" marR="161290" indent="-34290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u="sng" spc="-10" dirty="0">
                <a:latin typeface="+mn-lt"/>
                <a:cs typeface="Arial"/>
              </a:rPr>
              <a:t>Moda</a:t>
            </a:r>
            <a:r>
              <a:rPr lang="pt-BR" spc="-5" dirty="0">
                <a:latin typeface="+mn-lt"/>
                <a:cs typeface="Arial"/>
              </a:rPr>
              <a:t>: é o </a:t>
            </a:r>
            <a:r>
              <a:rPr lang="pt-BR" spc="-10" dirty="0">
                <a:latin typeface="+mn-lt"/>
                <a:cs typeface="Arial"/>
              </a:rPr>
              <a:t>valor </a:t>
            </a:r>
            <a:r>
              <a:rPr lang="pt-BR" spc="-5" dirty="0">
                <a:latin typeface="+mn-lt"/>
                <a:cs typeface="Arial"/>
              </a:rPr>
              <a:t>(ou categoria) que ocorre </a:t>
            </a:r>
            <a:r>
              <a:rPr lang="pt-BR" spc="-10" dirty="0">
                <a:latin typeface="+mn-lt"/>
                <a:cs typeface="Arial"/>
              </a:rPr>
              <a:t>com </a:t>
            </a:r>
            <a:r>
              <a:rPr lang="pt-BR" spc="-5" dirty="0">
                <a:latin typeface="+mn-lt"/>
                <a:cs typeface="Arial"/>
              </a:rPr>
              <a:t>maior  frequência.</a:t>
            </a:r>
            <a:endParaRPr lang="pt-BR" dirty="0">
              <a:latin typeface="+mn-lt"/>
              <a:cs typeface="Arial"/>
            </a:endParaRPr>
          </a:p>
          <a:p>
            <a:pPr marL="632460" marR="125095" indent="-34290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u="sng" spc="-10" dirty="0">
                <a:latin typeface="+mn-lt"/>
                <a:cs typeface="Arial"/>
              </a:rPr>
              <a:t>Média</a:t>
            </a:r>
            <a:r>
              <a:rPr lang="pt-BR" spc="-5" dirty="0">
                <a:latin typeface="+mn-lt"/>
                <a:cs typeface="Arial"/>
              </a:rPr>
              <a:t>: </a:t>
            </a:r>
            <a:r>
              <a:rPr lang="pt-BR" spc="-10" dirty="0">
                <a:latin typeface="+mn-lt"/>
                <a:cs typeface="Arial"/>
              </a:rPr>
              <a:t>soma </a:t>
            </a:r>
            <a:r>
              <a:rPr lang="pt-BR" spc="-5" dirty="0">
                <a:latin typeface="+mn-lt"/>
                <a:cs typeface="Arial"/>
              </a:rPr>
              <a:t>de todos os </a:t>
            </a:r>
            <a:r>
              <a:rPr lang="pt-BR" spc="-10" dirty="0">
                <a:latin typeface="+mn-lt"/>
                <a:cs typeface="Arial"/>
              </a:rPr>
              <a:t>valores </a:t>
            </a:r>
            <a:r>
              <a:rPr lang="pt-BR" spc="-5" dirty="0">
                <a:latin typeface="+mn-lt"/>
                <a:cs typeface="Arial"/>
              </a:rPr>
              <a:t>da </a:t>
            </a:r>
            <a:r>
              <a:rPr lang="pt-BR" spc="-10" dirty="0">
                <a:latin typeface="+mn-lt"/>
                <a:cs typeface="Arial"/>
              </a:rPr>
              <a:t>variável/</a:t>
            </a:r>
            <a:r>
              <a:rPr lang="pt-BR" spc="-5" dirty="0">
                <a:latin typeface="+mn-lt"/>
                <a:cs typeface="Arial"/>
              </a:rPr>
              <a:t>número de</a:t>
            </a:r>
            <a:r>
              <a:rPr lang="pt-BR" spc="-10" dirty="0">
                <a:latin typeface="+mn-lt"/>
                <a:cs typeface="Arial"/>
              </a:rPr>
              <a:t> observações.</a:t>
            </a:r>
            <a:endParaRPr lang="pt-BR" dirty="0">
              <a:latin typeface="+mn-lt"/>
              <a:cs typeface="Arial"/>
            </a:endParaRPr>
          </a:p>
          <a:p>
            <a:pPr marL="632460" marR="228600" indent="-34290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u="sng" spc="-10" dirty="0">
                <a:latin typeface="+mn-lt"/>
                <a:cs typeface="Arial"/>
              </a:rPr>
              <a:t>Mediana</a:t>
            </a:r>
            <a:r>
              <a:rPr lang="pt-BR" spc="-5" dirty="0">
                <a:latin typeface="+mn-lt"/>
                <a:cs typeface="Arial"/>
              </a:rPr>
              <a:t>: </a:t>
            </a:r>
            <a:r>
              <a:rPr lang="pt-BR" spc="-10" dirty="0">
                <a:latin typeface="+mn-lt"/>
                <a:cs typeface="Arial"/>
              </a:rPr>
              <a:t>valor </a:t>
            </a:r>
            <a:r>
              <a:rPr lang="pt-BR" spc="-5" dirty="0">
                <a:latin typeface="+mn-lt"/>
                <a:cs typeface="Arial"/>
              </a:rPr>
              <a:t>que deixa </a:t>
            </a:r>
            <a:r>
              <a:rPr lang="pt-BR" spc="-30" dirty="0">
                <a:latin typeface="+mn-lt"/>
                <a:cs typeface="Arial"/>
              </a:rPr>
              <a:t>50% </a:t>
            </a:r>
            <a:r>
              <a:rPr lang="pt-BR" spc="-5" dirty="0">
                <a:latin typeface="+mn-lt"/>
                <a:cs typeface="Arial"/>
              </a:rPr>
              <a:t>das observações à sua</a:t>
            </a:r>
            <a:r>
              <a:rPr lang="pt-BR" spc="-90" dirty="0">
                <a:latin typeface="+mn-lt"/>
                <a:cs typeface="Arial"/>
              </a:rPr>
              <a:t> </a:t>
            </a:r>
            <a:r>
              <a:rPr lang="pt-BR" spc="-5" dirty="0">
                <a:latin typeface="+mn-lt"/>
                <a:cs typeface="Arial"/>
              </a:rPr>
              <a:t>esquerda</a:t>
            </a:r>
            <a:endParaRPr lang="pt-BR" dirty="0">
              <a:latin typeface="+mn-lt"/>
              <a:cs typeface="Arial"/>
            </a:endParaRPr>
          </a:p>
          <a:p>
            <a:pPr marL="632460" marR="5080" indent="-34290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u="sng" spc="-10" dirty="0">
                <a:latin typeface="+mn-lt"/>
                <a:cs typeface="Arial"/>
              </a:rPr>
              <a:t>Quartis</a:t>
            </a:r>
            <a:r>
              <a:rPr lang="pt-BR" dirty="0">
                <a:latin typeface="+mn-lt"/>
                <a:cs typeface="Arial"/>
              </a:rPr>
              <a:t>: </a:t>
            </a:r>
            <a:r>
              <a:rPr lang="pt-BR" spc="-5" dirty="0">
                <a:latin typeface="+mn-lt"/>
                <a:cs typeface="Arial"/>
              </a:rPr>
              <a:t>divide </a:t>
            </a:r>
            <a:r>
              <a:rPr lang="pt-BR" spc="-10" dirty="0">
                <a:latin typeface="+mn-lt"/>
                <a:cs typeface="Arial"/>
              </a:rPr>
              <a:t>um </a:t>
            </a:r>
            <a:r>
              <a:rPr lang="pt-BR" spc="-5" dirty="0">
                <a:latin typeface="+mn-lt"/>
                <a:cs typeface="Arial"/>
              </a:rPr>
              <a:t>conjunto de </a:t>
            </a:r>
            <a:r>
              <a:rPr lang="pt-BR" spc="-10" dirty="0">
                <a:latin typeface="+mn-lt"/>
                <a:cs typeface="Arial"/>
              </a:rPr>
              <a:t>valores </a:t>
            </a:r>
            <a:r>
              <a:rPr lang="pt-BR" spc="-5" dirty="0">
                <a:latin typeface="+mn-lt"/>
                <a:cs typeface="Arial"/>
              </a:rPr>
              <a:t>dispostos </a:t>
            </a:r>
            <a:r>
              <a:rPr lang="pt-BR" spc="-10" dirty="0">
                <a:latin typeface="+mn-lt"/>
                <a:cs typeface="Arial"/>
              </a:rPr>
              <a:t>em forma </a:t>
            </a:r>
            <a:r>
              <a:rPr lang="pt-BR" spc="-5" dirty="0">
                <a:latin typeface="+mn-lt"/>
                <a:cs typeface="Arial"/>
              </a:rPr>
              <a:t>crescente </a:t>
            </a:r>
            <a:r>
              <a:rPr lang="pt-BR" spc="-10" dirty="0">
                <a:latin typeface="+mn-lt"/>
                <a:cs typeface="Arial"/>
              </a:rPr>
              <a:t>em </a:t>
            </a:r>
            <a:r>
              <a:rPr lang="pt-BR" spc="-5" dirty="0">
                <a:latin typeface="+mn-lt"/>
                <a:cs typeface="Arial"/>
              </a:rPr>
              <a:t>quatro</a:t>
            </a:r>
            <a:r>
              <a:rPr lang="pt-BR" spc="-10" dirty="0">
                <a:latin typeface="+mn-lt"/>
                <a:cs typeface="Arial"/>
              </a:rPr>
              <a:t> </a:t>
            </a:r>
            <a:r>
              <a:rPr lang="pt-BR" spc="-5" dirty="0">
                <a:latin typeface="+mn-lt"/>
                <a:cs typeface="Arial"/>
              </a:rPr>
              <a:t>partes.</a:t>
            </a:r>
            <a:endParaRPr lang="pt-BR" dirty="0">
              <a:latin typeface="+mn-lt"/>
              <a:cs typeface="Arial"/>
            </a:endParaRPr>
          </a:p>
          <a:p>
            <a:pPr marL="1366520" marR="710565" lvl="1">
              <a:lnSpc>
                <a:spcPct val="110000"/>
              </a:lnSpc>
              <a:spcBef>
                <a:spcPts val="600"/>
              </a:spcBef>
            </a:pPr>
            <a:r>
              <a:rPr lang="pt-BR" dirty="0">
                <a:latin typeface="+mn-lt"/>
                <a:cs typeface="Arial"/>
              </a:rPr>
              <a:t>Primeiro Quartil</a:t>
            </a:r>
            <a:r>
              <a:rPr lang="pt-BR" spc="-5" dirty="0">
                <a:latin typeface="+mn-lt"/>
                <a:cs typeface="Arial"/>
              </a:rPr>
              <a:t> (Q1): </a:t>
            </a:r>
            <a:r>
              <a:rPr lang="pt-BR" spc="-10" dirty="0">
                <a:latin typeface="+mn-lt"/>
                <a:cs typeface="Arial"/>
              </a:rPr>
              <a:t>valor </a:t>
            </a:r>
            <a:r>
              <a:rPr lang="pt-BR" spc="-5" dirty="0">
                <a:latin typeface="+mn-lt"/>
                <a:cs typeface="Arial"/>
              </a:rPr>
              <a:t>que deixa </a:t>
            </a:r>
            <a:r>
              <a:rPr lang="pt-BR" spc="-25" dirty="0">
                <a:latin typeface="+mn-lt"/>
                <a:cs typeface="Arial"/>
              </a:rPr>
              <a:t>25% </a:t>
            </a:r>
            <a:r>
              <a:rPr lang="pt-BR" spc="-5" dirty="0">
                <a:latin typeface="+mn-lt"/>
                <a:cs typeface="Arial"/>
              </a:rPr>
              <a:t>das observações à sua</a:t>
            </a:r>
            <a:r>
              <a:rPr lang="pt-BR" spc="-40" dirty="0">
                <a:latin typeface="+mn-lt"/>
                <a:cs typeface="Arial"/>
              </a:rPr>
              <a:t> </a:t>
            </a:r>
            <a:r>
              <a:rPr lang="pt-BR" spc="-5" dirty="0">
                <a:latin typeface="+mn-lt"/>
                <a:cs typeface="Arial"/>
              </a:rPr>
              <a:t>esquerda.</a:t>
            </a:r>
            <a:endParaRPr lang="pt-BR" dirty="0">
              <a:latin typeface="+mn-lt"/>
              <a:cs typeface="Arial"/>
            </a:endParaRPr>
          </a:p>
          <a:p>
            <a:pPr marL="1366520" marR="734695" lvl="1">
              <a:lnSpc>
                <a:spcPct val="110000"/>
              </a:lnSpc>
              <a:spcBef>
                <a:spcPts val="600"/>
              </a:spcBef>
            </a:pPr>
            <a:r>
              <a:rPr lang="pt-BR" spc="-20" dirty="0">
                <a:latin typeface="+mn-lt"/>
                <a:cs typeface="Arial"/>
              </a:rPr>
              <a:t>Terceiro </a:t>
            </a:r>
            <a:r>
              <a:rPr lang="pt-BR" dirty="0">
                <a:latin typeface="+mn-lt"/>
                <a:cs typeface="Arial"/>
              </a:rPr>
              <a:t>Quartil </a:t>
            </a:r>
            <a:r>
              <a:rPr lang="pt-BR" spc="-5" dirty="0">
                <a:latin typeface="+mn-lt"/>
                <a:cs typeface="Arial"/>
              </a:rPr>
              <a:t>(Q3): </a:t>
            </a:r>
            <a:r>
              <a:rPr lang="pt-BR" spc="-10" dirty="0">
                <a:latin typeface="+mn-lt"/>
                <a:cs typeface="Arial"/>
              </a:rPr>
              <a:t>valor </a:t>
            </a:r>
            <a:r>
              <a:rPr lang="pt-BR" spc="-5" dirty="0">
                <a:latin typeface="+mn-lt"/>
                <a:cs typeface="Arial"/>
              </a:rPr>
              <a:t>que deixa </a:t>
            </a:r>
            <a:r>
              <a:rPr lang="pt-BR" spc="-25" dirty="0">
                <a:latin typeface="+mn-lt"/>
                <a:cs typeface="Arial"/>
              </a:rPr>
              <a:t>75% </a:t>
            </a:r>
            <a:r>
              <a:rPr lang="pt-BR" spc="-5" dirty="0">
                <a:latin typeface="+mn-lt"/>
                <a:cs typeface="Arial"/>
              </a:rPr>
              <a:t>das observações à sua</a:t>
            </a:r>
            <a:r>
              <a:rPr lang="pt-BR" spc="-40" dirty="0">
                <a:latin typeface="+mn-lt"/>
                <a:cs typeface="Arial"/>
              </a:rPr>
              <a:t> </a:t>
            </a:r>
            <a:r>
              <a:rPr lang="pt-BR" spc="-5" dirty="0">
                <a:latin typeface="+mn-lt"/>
                <a:cs typeface="Arial"/>
              </a:rPr>
              <a:t>esquerda.</a:t>
            </a:r>
            <a:endParaRPr lang="pt-BR" dirty="0">
              <a:latin typeface="+mn-lt"/>
              <a:cs typeface="Arial"/>
            </a:endParaRPr>
          </a:p>
          <a:p>
            <a:pPr>
              <a:spcBef>
                <a:spcPts val="1800"/>
              </a:spcBef>
            </a:pPr>
            <a:endParaRPr lang="pt-BR" dirty="0">
              <a:latin typeface="+mn-lt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quantitativas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9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2700" marR="40005">
              <a:lnSpc>
                <a:spcPct val="102699"/>
              </a:lnSpc>
              <a:spcBef>
                <a:spcPts val="1800"/>
              </a:spcBef>
            </a:pPr>
            <a:r>
              <a:rPr lang="pt-BR" b="1" spc="-5" dirty="0">
                <a:latin typeface="+mn-lt"/>
                <a:cs typeface="Arial"/>
              </a:rPr>
              <a:t>Medidas de </a:t>
            </a:r>
            <a:r>
              <a:rPr lang="pt-BR" b="1" spc="-10" dirty="0">
                <a:latin typeface="+mn-lt"/>
                <a:cs typeface="Arial"/>
              </a:rPr>
              <a:t>Dispersão: </a:t>
            </a:r>
            <a:r>
              <a:rPr lang="pt-BR" spc="-10" dirty="0">
                <a:latin typeface="+mn-lt"/>
                <a:cs typeface="Arial"/>
              </a:rPr>
              <a:t>valores que</a:t>
            </a:r>
            <a:r>
              <a:rPr lang="pt-BR" spc="-5" dirty="0">
                <a:latin typeface="+mn-lt"/>
                <a:cs typeface="Arial"/>
              </a:rPr>
              <a:t> resumem a variabilidade de </a:t>
            </a:r>
            <a:r>
              <a:rPr lang="pt-BR" spc="-10" dirty="0">
                <a:latin typeface="+mn-lt"/>
                <a:cs typeface="Arial"/>
              </a:rPr>
              <a:t>um </a:t>
            </a:r>
            <a:r>
              <a:rPr lang="pt-BR" spc="-5" dirty="0">
                <a:latin typeface="+mn-lt"/>
                <a:cs typeface="Arial"/>
              </a:rPr>
              <a:t>conjunto de</a:t>
            </a:r>
            <a:r>
              <a:rPr lang="pt-BR" spc="15" dirty="0">
                <a:latin typeface="+mn-lt"/>
                <a:cs typeface="Arial"/>
              </a:rPr>
              <a:t> </a:t>
            </a:r>
            <a:r>
              <a:rPr lang="pt-BR" spc="-5" dirty="0">
                <a:latin typeface="+mn-lt"/>
                <a:cs typeface="Arial"/>
              </a:rPr>
              <a:t>dados</a:t>
            </a:r>
            <a:endParaRPr lang="pt-BR" dirty="0">
              <a:latin typeface="+mn-lt"/>
              <a:cs typeface="Arial"/>
            </a:endParaRPr>
          </a:p>
          <a:p>
            <a:pPr marL="632460" marR="452120" indent="-342900">
              <a:lnSpc>
                <a:spcPct val="1026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u="sng" spc="-5" dirty="0">
                <a:latin typeface="+mn-lt"/>
                <a:cs typeface="Arial"/>
              </a:rPr>
              <a:t>Amplitude</a:t>
            </a:r>
            <a:r>
              <a:rPr lang="pt-BR" spc="-5" dirty="0">
                <a:latin typeface="+mn-lt"/>
                <a:cs typeface="Arial"/>
              </a:rPr>
              <a:t>: </a:t>
            </a:r>
            <a:r>
              <a:rPr lang="pt-BR" spc="-10" dirty="0">
                <a:latin typeface="+mn-lt"/>
                <a:cs typeface="Arial"/>
              </a:rPr>
              <a:t>diferença </a:t>
            </a:r>
            <a:r>
              <a:rPr lang="pt-BR" spc="-5" dirty="0">
                <a:latin typeface="+mn-lt"/>
                <a:cs typeface="Arial"/>
              </a:rPr>
              <a:t>entre o </a:t>
            </a:r>
            <a:r>
              <a:rPr lang="pt-BR" spc="-10" dirty="0">
                <a:latin typeface="+mn-lt"/>
                <a:cs typeface="Arial"/>
              </a:rPr>
              <a:t>valor máximo </a:t>
            </a:r>
            <a:r>
              <a:rPr lang="pt-BR" spc="-5" dirty="0">
                <a:latin typeface="+mn-lt"/>
                <a:cs typeface="Arial"/>
              </a:rPr>
              <a:t>e o </a:t>
            </a:r>
            <a:r>
              <a:rPr lang="pt-BR" spc="-10" dirty="0">
                <a:latin typeface="+mn-lt"/>
                <a:cs typeface="Arial"/>
              </a:rPr>
              <a:t>valor  </a:t>
            </a:r>
            <a:r>
              <a:rPr lang="pt-BR" spc="-5" dirty="0">
                <a:latin typeface="+mn-lt"/>
                <a:cs typeface="Arial"/>
              </a:rPr>
              <a:t>mínimo</a:t>
            </a:r>
            <a:endParaRPr lang="pt-BR" dirty="0">
              <a:latin typeface="+mn-lt"/>
              <a:cs typeface="Arial"/>
            </a:endParaRPr>
          </a:p>
          <a:p>
            <a:pPr marL="632460" marR="19050" indent="-342900">
              <a:lnSpc>
                <a:spcPct val="1026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u="sng" spc="-15" dirty="0">
                <a:latin typeface="+mn-lt"/>
                <a:cs typeface="Arial"/>
              </a:rPr>
              <a:t>Variância</a:t>
            </a:r>
            <a:r>
              <a:rPr lang="pt-BR" spc="-15" dirty="0">
                <a:latin typeface="+mn-lt"/>
                <a:cs typeface="Arial"/>
              </a:rPr>
              <a:t>: </a:t>
            </a:r>
            <a:r>
              <a:rPr lang="pt-BR" spc="-5" dirty="0">
                <a:latin typeface="+mn-lt"/>
                <a:cs typeface="Arial"/>
              </a:rPr>
              <a:t>média dos </a:t>
            </a:r>
            <a:r>
              <a:rPr lang="pt-BR" spc="-10" dirty="0">
                <a:latin typeface="+mn-lt"/>
                <a:cs typeface="Arial"/>
              </a:rPr>
              <a:t>quadrados </a:t>
            </a:r>
            <a:r>
              <a:rPr lang="pt-BR" spc="-5" dirty="0">
                <a:latin typeface="+mn-lt"/>
                <a:cs typeface="Arial"/>
              </a:rPr>
              <a:t>dos desvios </a:t>
            </a:r>
            <a:r>
              <a:rPr lang="pt-BR" spc="-10" dirty="0">
                <a:latin typeface="+mn-lt"/>
                <a:cs typeface="Arial"/>
              </a:rPr>
              <a:t>em </a:t>
            </a:r>
            <a:r>
              <a:rPr lang="pt-BR" spc="-5" dirty="0">
                <a:latin typeface="+mn-lt"/>
                <a:cs typeface="Arial"/>
              </a:rPr>
              <a:t>relação à  média</a:t>
            </a:r>
            <a:r>
              <a:rPr lang="pt-BR" spc="-65" dirty="0">
                <a:latin typeface="+mn-lt"/>
                <a:cs typeface="Arial"/>
              </a:rPr>
              <a:t> </a:t>
            </a:r>
            <a:r>
              <a:rPr lang="pt-BR" spc="-5" dirty="0">
                <a:latin typeface="+mn-lt"/>
                <a:cs typeface="Arial"/>
              </a:rPr>
              <a:t>aritmética</a:t>
            </a:r>
            <a:endParaRPr lang="pt-BR" dirty="0">
              <a:latin typeface="+mn-lt"/>
              <a:cs typeface="Arial"/>
            </a:endParaRPr>
          </a:p>
          <a:p>
            <a:pPr marL="632460" marR="278130" indent="-342900">
              <a:lnSpc>
                <a:spcPct val="1026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u="sng" spc="-5" dirty="0">
                <a:latin typeface="+mn-lt"/>
                <a:cs typeface="Arial"/>
              </a:rPr>
              <a:t>Desvio </a:t>
            </a:r>
            <a:r>
              <a:rPr lang="pt-BR" u="sng" spc="-15" dirty="0">
                <a:latin typeface="+mn-lt"/>
                <a:cs typeface="Arial"/>
              </a:rPr>
              <a:t>Padrão</a:t>
            </a:r>
            <a:r>
              <a:rPr lang="pt-BR" spc="-15" dirty="0">
                <a:latin typeface="+mn-lt"/>
                <a:cs typeface="Arial"/>
              </a:rPr>
              <a:t>: </a:t>
            </a:r>
            <a:r>
              <a:rPr lang="pt-BR" spc="-10" dirty="0">
                <a:latin typeface="+mn-lt"/>
                <a:cs typeface="Arial"/>
              </a:rPr>
              <a:t>mede </a:t>
            </a:r>
            <a:r>
              <a:rPr lang="pt-BR" spc="-5" dirty="0">
                <a:latin typeface="+mn-lt"/>
                <a:cs typeface="Arial"/>
              </a:rPr>
              <a:t>a variabilidade independente do número de observações na </a:t>
            </a:r>
            <a:r>
              <a:rPr lang="pt-BR" spc="-10" dirty="0">
                <a:latin typeface="+mn-lt"/>
                <a:cs typeface="Arial"/>
              </a:rPr>
              <a:t>mesma 			</a:t>
            </a:r>
            <a:r>
              <a:rPr lang="pt-BR" spc="-5" dirty="0">
                <a:latin typeface="+mn-lt"/>
                <a:cs typeface="Arial"/>
              </a:rPr>
              <a:t>unidade de medida da</a:t>
            </a:r>
            <a:r>
              <a:rPr lang="pt-BR" spc="-75" dirty="0">
                <a:latin typeface="+mn-lt"/>
                <a:cs typeface="Arial"/>
              </a:rPr>
              <a:t> </a:t>
            </a:r>
            <a:r>
              <a:rPr lang="pt-BR" spc="-5" dirty="0">
                <a:latin typeface="+mn-lt"/>
                <a:cs typeface="Arial"/>
              </a:rPr>
              <a:t>média</a:t>
            </a:r>
            <a:endParaRPr lang="pt-BR" dirty="0">
              <a:latin typeface="+mn-lt"/>
              <a:cs typeface="Arial"/>
            </a:endParaRPr>
          </a:p>
          <a:p>
            <a:pPr marL="632460" marR="5080" indent="-342900">
              <a:lnSpc>
                <a:spcPct val="1026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u="sng" spc="-5" dirty="0">
                <a:latin typeface="+mn-lt"/>
                <a:cs typeface="Arial"/>
              </a:rPr>
              <a:t>Coeficiente de </a:t>
            </a:r>
            <a:r>
              <a:rPr lang="pt-BR" u="sng" spc="-15" dirty="0">
                <a:latin typeface="+mn-lt"/>
                <a:cs typeface="Arial"/>
              </a:rPr>
              <a:t>Variação</a:t>
            </a:r>
            <a:r>
              <a:rPr lang="pt-BR" spc="-15" dirty="0">
                <a:latin typeface="+mn-lt"/>
                <a:cs typeface="Arial"/>
              </a:rPr>
              <a:t>: </a:t>
            </a:r>
            <a:r>
              <a:rPr lang="pt-BR" spc="-10" dirty="0">
                <a:latin typeface="+mn-lt"/>
                <a:cs typeface="Arial"/>
              </a:rPr>
              <a:t>mede </a:t>
            </a:r>
            <a:r>
              <a:rPr lang="pt-BR" spc="-5" dirty="0">
                <a:latin typeface="+mn-lt"/>
                <a:cs typeface="Arial"/>
              </a:rPr>
              <a:t>a variabilidade percentual independente da unidade de medida 		ou da ordem de  </a:t>
            </a:r>
            <a:r>
              <a:rPr lang="pt-BR" spc="-10" dirty="0">
                <a:latin typeface="+mn-lt"/>
                <a:cs typeface="Arial"/>
              </a:rPr>
              <a:t>grandeza </a:t>
            </a:r>
            <a:r>
              <a:rPr lang="pt-BR" spc="-5" dirty="0">
                <a:latin typeface="+mn-lt"/>
                <a:cs typeface="Arial"/>
              </a:rPr>
              <a:t>da</a:t>
            </a:r>
            <a:r>
              <a:rPr lang="pt-BR" spc="-25" dirty="0">
                <a:latin typeface="+mn-lt"/>
                <a:cs typeface="Arial"/>
              </a:rPr>
              <a:t> </a:t>
            </a:r>
            <a:r>
              <a:rPr lang="pt-BR" spc="-10" dirty="0">
                <a:latin typeface="+mn-lt"/>
                <a:cs typeface="Arial"/>
              </a:rPr>
              <a:t>variável</a:t>
            </a:r>
            <a:endParaRPr lang="pt-BR" dirty="0">
              <a:latin typeface="+mn-lt"/>
              <a:cs typeface="Arial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quantitativas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73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+mn-lt"/>
              </a:rPr>
              <a:t>Pandas é uma biblioteca de alto desempenho que fornece suporte para </a:t>
            </a:r>
            <a:r>
              <a:rPr lang="nl-NL" dirty="0" err="1">
                <a:latin typeface="+mn-lt"/>
              </a:rPr>
              <a:t>manipular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dados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estruturados</a:t>
            </a:r>
            <a:r>
              <a:rPr lang="nl-NL" dirty="0">
                <a:latin typeface="+mn-lt"/>
              </a:rPr>
              <a:t> </a:t>
            </a:r>
            <a:r>
              <a:rPr lang="nl-NL" dirty="0" err="1">
                <a:latin typeface="+mn-lt"/>
              </a:rPr>
              <a:t>bem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como</a:t>
            </a:r>
            <a:r>
              <a:rPr lang="nl-NL" dirty="0">
                <a:latin typeface="+mn-lt"/>
              </a:rPr>
              <a:t> </a:t>
            </a:r>
            <a:r>
              <a:rPr lang="pt-BR" dirty="0">
                <a:latin typeface="+mn-lt"/>
              </a:rPr>
              <a:t>ferramentas para analisá-los.</a:t>
            </a:r>
          </a:p>
          <a:p>
            <a:r>
              <a:rPr lang="pt-BR" b="1" dirty="0">
                <a:latin typeface="+mn-lt"/>
              </a:rPr>
              <a:t> Características principais:</a:t>
            </a:r>
          </a:p>
          <a:p>
            <a:pPr lvl="1"/>
            <a:r>
              <a:rPr lang="pt-BR" dirty="0">
                <a:latin typeface="+mn-lt"/>
              </a:rPr>
              <a:t>Indexação que permite fatiamento em diferentes perspectivas (</a:t>
            </a:r>
            <a:r>
              <a:rPr lang="pt-BR" i="1" dirty="0" err="1">
                <a:latin typeface="+mn-lt"/>
              </a:rPr>
              <a:t>slice</a:t>
            </a:r>
            <a:r>
              <a:rPr lang="pt-BR" dirty="0">
                <a:latin typeface="+mn-lt"/>
              </a:rPr>
              <a:t> e </a:t>
            </a:r>
            <a:r>
              <a:rPr lang="pt-BR" i="1" dirty="0" err="1">
                <a:latin typeface="+mn-lt"/>
              </a:rPr>
              <a:t>dice</a:t>
            </a:r>
            <a:r>
              <a:rPr lang="pt-BR" dirty="0">
                <a:latin typeface="+mn-lt"/>
              </a:rPr>
              <a:t>), agregações e seleção de subconjuntos de dados</a:t>
            </a:r>
          </a:p>
          <a:p>
            <a:pPr lvl="1"/>
            <a:r>
              <a:rPr lang="pt-BR" dirty="0">
                <a:latin typeface="+mn-lt"/>
              </a:rPr>
              <a:t>Conversão e mapeamento de dados de um estado "</a:t>
            </a:r>
            <a:r>
              <a:rPr lang="pt-BR" dirty="0" err="1">
                <a:latin typeface="+mn-lt"/>
              </a:rPr>
              <a:t>crú</a:t>
            </a:r>
            <a:r>
              <a:rPr lang="pt-BR" dirty="0">
                <a:latin typeface="+mn-lt"/>
              </a:rPr>
              <a:t>" para outro formato onde é possível utilizá-los em ferramentas de mais alto nível (Data </a:t>
            </a:r>
            <a:r>
              <a:rPr lang="pt-BR" dirty="0" err="1">
                <a:latin typeface="+mn-lt"/>
              </a:rPr>
              <a:t>Munging</a:t>
            </a:r>
            <a:r>
              <a:rPr lang="pt-BR" dirty="0">
                <a:latin typeface="+mn-lt"/>
              </a:rPr>
              <a:t>/</a:t>
            </a:r>
            <a:r>
              <a:rPr lang="pt-BR" dirty="0" err="1">
                <a:latin typeface="+mn-lt"/>
              </a:rPr>
              <a:t>Wrangling</a:t>
            </a:r>
            <a:r>
              <a:rPr lang="pt-BR" dirty="0">
                <a:latin typeface="+mn-lt"/>
              </a:rPr>
              <a:t> )</a:t>
            </a:r>
          </a:p>
          <a:p>
            <a:pPr algn="l"/>
            <a:br>
              <a:rPr lang="nl-NL" dirty="0">
                <a:latin typeface="+mn-ea"/>
                <a:cs typeface="+mn-ea"/>
              </a:rPr>
            </a:br>
            <a:r>
              <a:rPr lang="nl-NL" b="1" dirty="0">
                <a:latin typeface="+mn-lt"/>
              </a:rPr>
              <a:t>Principais Estruturas:</a:t>
            </a:r>
          </a:p>
          <a:p>
            <a:pPr algn="l"/>
            <a:r>
              <a:rPr lang="nl-NL" dirty="0">
                <a:latin typeface="+mn-lt"/>
              </a:rPr>
              <a:t>	Series e DataFrame</a:t>
            </a:r>
          </a:p>
          <a:p>
            <a:pPr algn="l"/>
            <a:endParaRPr lang="nl-NL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268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endParaRPr lang="nl-NL" dirty="0">
              <a:latin typeface="+mn-lt"/>
            </a:endParaRPr>
          </a:p>
          <a:p>
            <a:pPr marL="457200" lvl="1" indent="0" algn="l">
              <a:lnSpc>
                <a:spcPct val="120000"/>
              </a:lnSpc>
              <a:buNone/>
            </a:pPr>
            <a:r>
              <a:rPr lang="nl-NL" dirty="0">
                <a:latin typeface="+mn-lt"/>
              </a:rPr>
              <a:t>Não é um módulo built-in do Python mas com o Anaconda o Pandas é instalado automaticamente.</a:t>
            </a:r>
          </a:p>
          <a:p>
            <a:pPr marL="711200" lvl="1" indent="-174625" algn="l">
              <a:lnSpc>
                <a:spcPct val="120000"/>
              </a:lnSpc>
            </a:pPr>
            <a:r>
              <a:rPr lang="nl-NL" b="1" dirty="0">
                <a:latin typeface="+mn-lt"/>
              </a:rPr>
              <a:t>1º Passo)</a:t>
            </a:r>
            <a:r>
              <a:rPr lang="nl-NL" dirty="0">
                <a:latin typeface="+mn-lt"/>
              </a:rPr>
              <a:t> Importar o(s) módulo(s):</a:t>
            </a:r>
          </a:p>
          <a:p>
            <a:pPr marL="1436688" lvl="1" indent="-900113" algn="l">
              <a:lnSpc>
                <a:spcPct val="120000"/>
              </a:lnSpc>
              <a:buNone/>
            </a:pPr>
            <a:r>
              <a:rPr lang="nl-NL" dirty="0">
                <a:latin typeface="+mn-lt"/>
                <a:cs typeface="Consolas" panose="020B0609020204030204" pitchFamily="49" charset="0"/>
              </a:rPr>
              <a:t>		import pandas as   pd</a:t>
            </a:r>
            <a:br>
              <a:rPr lang="nl-NL" dirty="0">
                <a:latin typeface="+mn-lt"/>
                <a:cs typeface="Consolas" panose="020B0609020204030204" pitchFamily="49" charset="0"/>
              </a:rPr>
            </a:br>
            <a:r>
              <a:rPr lang="nl-NL" dirty="0">
                <a:latin typeface="+mn-lt"/>
                <a:cs typeface="Consolas" panose="020B0609020204030204" pitchFamily="49" charset="0"/>
              </a:rPr>
              <a:t>	</a:t>
            </a:r>
          </a:p>
          <a:p>
            <a:pPr marL="711200" lvl="1" indent="-174625" algn="l">
              <a:lnSpc>
                <a:spcPct val="120000"/>
              </a:lnSpc>
            </a:pPr>
            <a:r>
              <a:rPr lang="nl-NL" b="1" dirty="0">
                <a:latin typeface="+mn-lt"/>
                <a:cs typeface="Consolas" panose="020B0609020204030204" pitchFamily="49" charset="0"/>
              </a:rPr>
              <a:t>2º Passo) </a:t>
            </a:r>
            <a:r>
              <a:rPr lang="pt-BR" dirty="0">
                <a:latin typeface="+mn-lt"/>
              </a:rPr>
              <a:t>Carregar o conjunto de dados no ambiente Python</a:t>
            </a:r>
          </a:p>
          <a:p>
            <a:pPr marL="711200" lvl="1" indent="-174625" algn="l">
              <a:lnSpc>
                <a:spcPct val="120000"/>
              </a:lnSpc>
              <a:spcBef>
                <a:spcPts val="2400"/>
              </a:spcBef>
            </a:pPr>
            <a:r>
              <a:rPr lang="nl-NL" b="1" dirty="0">
                <a:cs typeface="Consolas" panose="020B0609020204030204" pitchFamily="49" charset="0"/>
              </a:rPr>
              <a:t>3º Passo) </a:t>
            </a:r>
            <a:r>
              <a:rPr lang="pt-BR" dirty="0"/>
              <a:t>Realizar operações e visualizações desejadas</a:t>
            </a:r>
            <a:endParaRPr lang="en-US" dirty="0"/>
          </a:p>
          <a:p>
            <a:pPr marL="711200" lvl="1" indent="-174625" algn="l">
              <a:lnSpc>
                <a:spcPct val="120000"/>
              </a:lnSpc>
              <a:spcBef>
                <a:spcPts val="24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Pandas: Como usá-lo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4" name="Texto explicativo em forma de nuvem 3"/>
          <p:cNvSpPr/>
          <p:nvPr/>
        </p:nvSpPr>
        <p:spPr>
          <a:xfrm>
            <a:off x="4223792" y="2924945"/>
            <a:ext cx="576064" cy="439651"/>
          </a:xfrm>
          <a:prstGeom prst="cloudCallout">
            <a:avLst>
              <a:gd name="adj1" fmla="val 136527"/>
              <a:gd name="adj2" fmla="val -23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562896" y="2852936"/>
            <a:ext cx="2016224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+mn-lt"/>
              </a:rPr>
              <a:t>Apelido do módulo</a:t>
            </a:r>
          </a:p>
        </p:txBody>
      </p:sp>
    </p:spTree>
    <p:extLst>
      <p:ext uri="{BB962C8B-B14F-4D97-AF65-F5344CB8AC3E}">
        <p14:creationId xmlns:p14="http://schemas.microsoft.com/office/powerpoint/2010/main" val="90432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Solução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14453"/>
              </p:ext>
            </p:extLst>
          </p:nvPr>
        </p:nvGraphicFramePr>
        <p:xfrm>
          <a:off x="1919536" y="2117754"/>
          <a:ext cx="3517900" cy="3619500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effectLst/>
                        </a:rPr>
                        <a:t>matr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nome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Endereço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Distância em Km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Zé Carioca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A, 01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Pedrinho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D,10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Narizinho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E, 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Emília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E, 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Visconde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E, 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W, 23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W, 23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W, 23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Gastão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F, 13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232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Cebolinha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M, 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8,9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233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J, 13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2,1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234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J, 13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2,1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235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J, 13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2,1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Clarabela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0, 23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22,8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251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Magali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T, 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4,2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Donald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J,21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Margarida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Rua K, 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4,3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7774"/>
              </p:ext>
            </p:extLst>
          </p:nvPr>
        </p:nvGraphicFramePr>
        <p:xfrm>
          <a:off x="5879976" y="2117754"/>
          <a:ext cx="1828800" cy="3619500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err="1">
                          <a:effectLst/>
                        </a:rPr>
                        <a:t>matr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err="1">
                          <a:effectLst/>
                        </a:rPr>
                        <a:t>Freq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2/1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2/1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2/1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2/1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2/1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2/1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...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...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...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...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...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218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3/1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3/1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3/1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3/1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...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...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299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3/1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4/1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4/1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...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...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..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01235"/>
              </p:ext>
            </p:extLst>
          </p:nvPr>
        </p:nvGraphicFramePr>
        <p:xfrm>
          <a:off x="8542462" y="2103467"/>
          <a:ext cx="1841501" cy="3773805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608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matr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Distância</a:t>
                      </a:r>
                      <a:r>
                        <a:rPr lang="pt-BR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em Km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Falta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210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211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231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210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212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210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253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4,3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212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232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210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211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251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4,2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2,1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6/1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231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2,1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2,9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252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282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6,0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10/1</a:t>
                      </a:r>
                      <a:endParaRPr lang="pt-BR" sz="11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2783632" y="160308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</a:rPr>
              <a:t>Cadastro	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980584" y="1588817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</a:rPr>
              <a:t>Frequência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713986" y="158440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</a:rPr>
              <a:t>Distância Faltas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871415" y="1028686"/>
            <a:ext cx="770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n-lt"/>
              </a:rPr>
              <a:t>1) Coletar os dados: Filtrar distância de faltosos (por ocorrência)</a:t>
            </a:r>
          </a:p>
        </p:txBody>
      </p:sp>
      <p:sp>
        <p:nvSpPr>
          <p:cNvPr id="14" name="Seta para a direita 13"/>
          <p:cNvSpPr/>
          <p:nvPr/>
        </p:nvSpPr>
        <p:spPr>
          <a:xfrm>
            <a:off x="7864190" y="3875228"/>
            <a:ext cx="574253" cy="28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Multiplicar 14"/>
          <p:cNvSpPr/>
          <p:nvPr/>
        </p:nvSpPr>
        <p:spPr>
          <a:xfrm>
            <a:off x="5495144" y="3874596"/>
            <a:ext cx="312824" cy="2784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769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Agregado de elementos de dados identificados por, pelo menos, um índice.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Um elemento individual é identificado pela sua posição relativa ao primeiro elemento no agregado.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A posição é determinada pelo índice que pode ser uma sequência de números inteiros ou de qualquer valor ordinal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Também conhecida como arranjo.</a:t>
            </a:r>
          </a:p>
          <a:p>
            <a:pPr marL="1143000" lvl="1">
              <a:buFont typeface="Wingdings" panose="05000000000000000000" pitchFamily="2" charset="2"/>
              <a:buChar char="§"/>
            </a:pPr>
            <a:r>
              <a:rPr lang="pt-BR" sz="2000" b="1" dirty="0"/>
              <a:t>Vetor: </a:t>
            </a:r>
            <a:r>
              <a:rPr lang="pt-BR" sz="2000" b="1" i="1" dirty="0"/>
              <a:t> </a:t>
            </a:r>
            <a:r>
              <a:rPr lang="pt-BR" sz="2000" i="1" dirty="0" err="1"/>
              <a:t>array</a:t>
            </a:r>
            <a:r>
              <a:rPr lang="pt-BR" sz="2000" dirty="0"/>
              <a:t> unidimensional</a:t>
            </a:r>
          </a:p>
          <a:p>
            <a:pPr marL="1143000" lvl="1">
              <a:buFont typeface="Wingdings" panose="05000000000000000000" pitchFamily="2" charset="2"/>
              <a:buChar char="§"/>
            </a:pPr>
            <a:r>
              <a:rPr lang="pt-BR" sz="2000" b="1" dirty="0"/>
              <a:t>Matriz: </a:t>
            </a:r>
            <a:r>
              <a:rPr lang="pt-BR" sz="2000" i="1" dirty="0" err="1"/>
              <a:t>array</a:t>
            </a:r>
            <a:r>
              <a:rPr lang="pt-BR" sz="2000" dirty="0"/>
              <a:t> bidimensional. </a:t>
            </a:r>
          </a:p>
          <a:p>
            <a:pPr algn="l"/>
            <a:r>
              <a:rPr lang="pt-BR" sz="2000" dirty="0"/>
              <a:t>Exemplos:</a:t>
            </a:r>
            <a:endParaRPr lang="pt-BR" sz="2000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20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1782"/>
              </p:ext>
            </p:extLst>
          </p:nvPr>
        </p:nvGraphicFramePr>
        <p:xfrm>
          <a:off x="1159141" y="4672516"/>
          <a:ext cx="2212659" cy="74168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24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79471"/>
              </p:ext>
            </p:extLst>
          </p:nvPr>
        </p:nvGraphicFramePr>
        <p:xfrm>
          <a:off x="7587433" y="4776560"/>
          <a:ext cx="2862572" cy="111252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478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PF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o Explicativo 1 6"/>
          <p:cNvSpPr/>
          <p:nvPr/>
        </p:nvSpPr>
        <p:spPr>
          <a:xfrm>
            <a:off x="3682127" y="4556308"/>
            <a:ext cx="778774" cy="315840"/>
          </a:xfrm>
          <a:prstGeom prst="borderCallout1">
            <a:avLst>
              <a:gd name="adj1" fmla="val 56389"/>
              <a:gd name="adj2" fmla="val -4953"/>
              <a:gd name="adj3" fmla="val 97097"/>
              <a:gd name="adj4" fmla="val -591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Índices</a:t>
            </a:r>
          </a:p>
        </p:txBody>
      </p:sp>
      <p:sp>
        <p:nvSpPr>
          <p:cNvPr id="8" name="Texto Explicativo 1 7"/>
          <p:cNvSpPr/>
          <p:nvPr/>
        </p:nvSpPr>
        <p:spPr>
          <a:xfrm>
            <a:off x="3794142" y="5332820"/>
            <a:ext cx="965398" cy="316800"/>
          </a:xfrm>
          <a:prstGeom prst="borderCallout1">
            <a:avLst>
              <a:gd name="adj1" fmla="val 56389"/>
              <a:gd name="adj2" fmla="val -4953"/>
              <a:gd name="adj3" fmla="val -27490"/>
              <a:gd name="adj4" fmla="val -532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Elementos</a:t>
            </a:r>
          </a:p>
        </p:txBody>
      </p:sp>
      <p:sp>
        <p:nvSpPr>
          <p:cNvPr id="9" name="Texto Explicativo 1 8"/>
          <p:cNvSpPr/>
          <p:nvPr/>
        </p:nvSpPr>
        <p:spPr>
          <a:xfrm>
            <a:off x="6996701" y="4223968"/>
            <a:ext cx="778774" cy="315840"/>
          </a:xfrm>
          <a:prstGeom prst="borderCallout1">
            <a:avLst>
              <a:gd name="adj1" fmla="val 90166"/>
              <a:gd name="adj2" fmla="val 98764"/>
              <a:gd name="adj3" fmla="val 212902"/>
              <a:gd name="adj4" fmla="val 1580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Índices</a:t>
            </a:r>
          </a:p>
        </p:txBody>
      </p:sp>
      <p:sp>
        <p:nvSpPr>
          <p:cNvPr id="10" name="Texto Explicativo 1 9"/>
          <p:cNvSpPr/>
          <p:nvPr/>
        </p:nvSpPr>
        <p:spPr>
          <a:xfrm>
            <a:off x="7001478" y="4215996"/>
            <a:ext cx="778774" cy="315840"/>
          </a:xfrm>
          <a:prstGeom prst="borderCallout1">
            <a:avLst>
              <a:gd name="adj1" fmla="val 90166"/>
              <a:gd name="adj2" fmla="val 98764"/>
              <a:gd name="adj3" fmla="val 309407"/>
              <a:gd name="adj4" fmla="val 97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Índices</a:t>
            </a:r>
          </a:p>
        </p:txBody>
      </p:sp>
    </p:spTree>
    <p:extLst>
      <p:ext uri="{BB962C8B-B14F-4D97-AF65-F5344CB8AC3E}">
        <p14:creationId xmlns:p14="http://schemas.microsoft.com/office/powerpoint/2010/main" val="963232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0" indent="-2698750">
              <a:spcBef>
                <a:spcPts val="1800"/>
              </a:spcBef>
            </a:pPr>
            <a:endParaRPr lang="pt-BR" sz="2000" u="sng" dirty="0"/>
          </a:p>
          <a:p>
            <a:pPr>
              <a:spcBef>
                <a:spcPts val="1800"/>
              </a:spcBef>
            </a:pPr>
            <a:endParaRPr lang="en-US" sz="2000" dirty="0">
              <a:cs typeface="Consolas"/>
            </a:endParaRPr>
          </a:p>
          <a:p>
            <a:pPr indent="90488">
              <a:spcBef>
                <a:spcPts val="1800"/>
              </a:spcBef>
            </a:pPr>
            <a:r>
              <a:rPr lang="en-US" sz="1800" dirty="0" err="1">
                <a:cs typeface="Consolas"/>
              </a:rPr>
              <a:t>Estrutura</a:t>
            </a:r>
            <a:r>
              <a:rPr lang="en-US" sz="1800" dirty="0">
                <a:cs typeface="Consolas"/>
              </a:rPr>
              <a:t> serial, </a:t>
            </a:r>
            <a:r>
              <a:rPr lang="pt-BR" sz="1800" dirty="0">
                <a:cs typeface="Consolas"/>
              </a:rPr>
              <a:t>similar a um vetor, lista, linha ou coluna de uma tabela, </a:t>
            </a:r>
            <a:r>
              <a:rPr lang="en-US" sz="1800" dirty="0" err="1">
                <a:cs typeface="Consolas"/>
              </a:rPr>
              <a:t>composta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por</a:t>
            </a:r>
            <a:r>
              <a:rPr lang="en-US" sz="1800" dirty="0">
                <a:cs typeface="Consolas"/>
              </a:rPr>
              <a:t>:</a:t>
            </a:r>
          </a:p>
          <a:p>
            <a:pPr marL="1095375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cs typeface="Consolas"/>
              </a:rPr>
              <a:t>valores</a:t>
            </a:r>
            <a:r>
              <a:rPr lang="en-US" sz="1800" dirty="0">
                <a:cs typeface="Consolas"/>
              </a:rPr>
              <a:t>:  </a:t>
            </a:r>
            <a:r>
              <a:rPr lang="en-US" sz="1800" dirty="0" err="1">
                <a:cs typeface="Consolas"/>
              </a:rPr>
              <a:t>uma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sequência</a:t>
            </a:r>
            <a:r>
              <a:rPr lang="en-US" sz="1800" dirty="0">
                <a:cs typeface="Consolas"/>
              </a:rPr>
              <a:t> de </a:t>
            </a:r>
            <a:r>
              <a:rPr lang="en-US" sz="1800" dirty="0" err="1">
                <a:cs typeface="Consolas"/>
              </a:rPr>
              <a:t>int</a:t>
            </a:r>
            <a:r>
              <a:rPr lang="en-US" sz="1800" dirty="0">
                <a:cs typeface="Consolas"/>
              </a:rPr>
              <a:t>, string, float, list, </a:t>
            </a:r>
            <a:r>
              <a:rPr lang="en-US" sz="1800" dirty="0" err="1">
                <a:cs typeface="Consolas"/>
              </a:rPr>
              <a:t>dict</a:t>
            </a:r>
            <a:r>
              <a:rPr lang="en-US" sz="1800" dirty="0">
                <a:cs typeface="Consolas"/>
              </a:rPr>
              <a:t>, </a:t>
            </a:r>
            <a:r>
              <a:rPr lang="en-US" sz="1800" dirty="0" err="1">
                <a:cs typeface="Consolas"/>
              </a:rPr>
              <a:t>objetos</a:t>
            </a:r>
            <a:r>
              <a:rPr lang="en-US" sz="1800" dirty="0">
                <a:cs typeface="Consolas"/>
              </a:rPr>
              <a:t> Python, etc.</a:t>
            </a:r>
          </a:p>
          <a:p>
            <a:pPr marL="1095375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cs typeface="Consolas"/>
              </a:rPr>
              <a:t>índices</a:t>
            </a:r>
            <a:r>
              <a:rPr lang="en-US" sz="1800" i="1" dirty="0">
                <a:cs typeface="Consolas"/>
              </a:rPr>
              <a:t> </a:t>
            </a:r>
            <a:r>
              <a:rPr lang="en-US" sz="1800" dirty="0">
                <a:cs typeface="Consolas"/>
              </a:rPr>
              <a:t>(um </a:t>
            </a:r>
            <a:r>
              <a:rPr lang="en-US" sz="1800" dirty="0" err="1">
                <a:cs typeface="Consolas"/>
              </a:rPr>
              <a:t>por</a:t>
            </a:r>
            <a:r>
              <a:rPr lang="en-US" sz="1800" dirty="0">
                <a:cs typeface="Consolas"/>
              </a:rPr>
              <a:t> valor):  </a:t>
            </a:r>
            <a:r>
              <a:rPr lang="en-US" sz="1800" dirty="0" err="1">
                <a:cs typeface="Consolas"/>
              </a:rPr>
              <a:t>uma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sequência</a:t>
            </a:r>
            <a:r>
              <a:rPr lang="en-US" sz="1800" dirty="0">
                <a:cs typeface="Consolas"/>
              </a:rPr>
              <a:t> de </a:t>
            </a:r>
            <a:r>
              <a:rPr lang="en-US" sz="1800" dirty="0" err="1">
                <a:cs typeface="Consolas"/>
              </a:rPr>
              <a:t>números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ou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rótulos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quaisquer</a:t>
            </a:r>
            <a:r>
              <a:rPr lang="en-US" sz="1800" dirty="0">
                <a:cs typeface="Consolas"/>
              </a:rPr>
              <a:t> (</a:t>
            </a:r>
            <a:r>
              <a:rPr lang="en-US" sz="1800" i="1" dirty="0">
                <a:cs typeface="Consolas"/>
              </a:rPr>
              <a:t>labels)</a:t>
            </a:r>
          </a:p>
          <a:p>
            <a:pPr marL="714375" indent="-271463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índices</a:t>
            </a:r>
            <a:r>
              <a:rPr lang="en-US" sz="1800" dirty="0"/>
              <a:t> </a:t>
            </a:r>
            <a:r>
              <a:rPr lang="pt-BR" sz="1800" dirty="0"/>
              <a:t>não precisam ser exclusivos. Por padrão, variam de 0 a itens -1</a:t>
            </a:r>
            <a:endParaRPr lang="en-US" sz="1800" dirty="0">
              <a:cs typeface="Consolas"/>
            </a:endParaRPr>
          </a:p>
          <a:p>
            <a:pPr>
              <a:spcBef>
                <a:spcPts val="1800"/>
              </a:spcBef>
            </a:pPr>
            <a:r>
              <a:rPr lang="pt-BR" sz="1800" b="1" dirty="0"/>
              <a:t>Exemplo: </a:t>
            </a:r>
            <a:r>
              <a:rPr lang="pt-BR" sz="1800" dirty="0"/>
              <a:t>Duas </a:t>
            </a:r>
            <a:r>
              <a:rPr lang="pt-BR" sz="1800" i="1" dirty="0"/>
              <a:t>Series</a:t>
            </a:r>
            <a:r>
              <a:rPr lang="pt-BR" sz="1800" dirty="0"/>
              <a:t> que armazenam os gastos com alimentação em cada dia da semana</a:t>
            </a:r>
          </a:p>
          <a:p>
            <a:pPr>
              <a:spcBef>
                <a:spcPts val="1800"/>
              </a:spcBef>
            </a:pPr>
            <a:endParaRPr lang="en-US" sz="1800" dirty="0"/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Series do Pandas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919536" y="1340768"/>
            <a:ext cx="8424936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000" i="1" dirty="0">
                <a:latin typeface="+mn-lt"/>
              </a:rPr>
              <a:t>Series</a:t>
            </a:r>
            <a:r>
              <a:rPr lang="pt-BR" sz="2000" dirty="0">
                <a:latin typeface="+mn-lt"/>
              </a:rPr>
              <a:t>: </a:t>
            </a:r>
            <a:r>
              <a:rPr lang="pt-BR" sz="2000" i="1" dirty="0" err="1">
                <a:latin typeface="+mn-lt"/>
              </a:rPr>
              <a:t>array</a:t>
            </a:r>
            <a:r>
              <a:rPr lang="pt-BR" sz="2000" dirty="0">
                <a:latin typeface="+mn-lt"/>
              </a:rPr>
              <a:t> unidimensional indexado que armazena valores de qualquer tipo.</a:t>
            </a:r>
            <a:endParaRPr sz="2000" dirty="0">
              <a:solidFill>
                <a:schemeClr val="dk1"/>
              </a:solidFill>
              <a:latin typeface="+mn-lt"/>
              <a:ea typeface="Calibri"/>
              <a:cs typeface="Times New Roman" pitchFamily="18" charset="0"/>
              <a:sym typeface="Calibri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25630"/>
              </p:ext>
            </p:extLst>
          </p:nvPr>
        </p:nvGraphicFramePr>
        <p:xfrm>
          <a:off x="3623118" y="4869160"/>
          <a:ext cx="5017772" cy="15113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82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0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9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Seg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Seg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23.0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23.0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23.0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22.4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Qua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22.4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Seg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22.4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Qui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Ter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12.0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           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Sab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12.0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12.0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Dom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Dom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o explicativo em forma de nuvem 9"/>
          <p:cNvSpPr/>
          <p:nvPr/>
        </p:nvSpPr>
        <p:spPr>
          <a:xfrm>
            <a:off x="2247775" y="4753074"/>
            <a:ext cx="1080120" cy="864096"/>
          </a:xfrm>
          <a:prstGeom prst="cloudCallout">
            <a:avLst>
              <a:gd name="adj1" fmla="val 57872"/>
              <a:gd name="adj2" fmla="val 565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FF"/>
                </a:solidFill>
              </a:rPr>
              <a:t>Índice Padrão</a:t>
            </a:r>
          </a:p>
        </p:txBody>
      </p:sp>
      <p:sp>
        <p:nvSpPr>
          <p:cNvPr id="15" name="Texto explicativo em forma de nuvem 14"/>
          <p:cNvSpPr/>
          <p:nvPr/>
        </p:nvSpPr>
        <p:spPr>
          <a:xfrm>
            <a:off x="5063309" y="4724276"/>
            <a:ext cx="989624" cy="864096"/>
          </a:xfrm>
          <a:prstGeom prst="cloudCallout">
            <a:avLst>
              <a:gd name="adj1" fmla="val 66171"/>
              <a:gd name="adj2" fmla="val 383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FF"/>
                </a:solidFill>
              </a:rPr>
              <a:t>Índice Dado</a:t>
            </a:r>
          </a:p>
        </p:txBody>
      </p:sp>
    </p:spTree>
    <p:extLst>
      <p:ext uri="{BB962C8B-B14F-4D97-AF65-F5344CB8AC3E}">
        <p14:creationId xmlns:p14="http://schemas.microsoft.com/office/powerpoint/2010/main" val="7757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10273"/>
              </p:ext>
            </p:extLst>
          </p:nvPr>
        </p:nvGraphicFramePr>
        <p:xfrm>
          <a:off x="5758257" y="1513118"/>
          <a:ext cx="1800200" cy="222504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Py_Objetc_HEAD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values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ndim:1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size</a:t>
                      </a:r>
                      <a:r>
                        <a:rPr lang="pt-BR" dirty="0"/>
                        <a:t>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dTypes</a:t>
                      </a:r>
                      <a:r>
                        <a:rPr lang="pt-BR" dirty="0"/>
                        <a:t>: </a:t>
                      </a:r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simplificado do objeto Series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22</a:t>
            </a:fld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7438303" y="2089182"/>
            <a:ext cx="142292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10800000">
            <a:off x="5102290" y="2440218"/>
            <a:ext cx="82809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82877"/>
              </p:ext>
            </p:extLst>
          </p:nvPr>
        </p:nvGraphicFramePr>
        <p:xfrm>
          <a:off x="8861225" y="1955312"/>
          <a:ext cx="527720" cy="18288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</a:t>
                      </a:r>
                      <a:r>
                        <a:rPr lang="pt-BR" dirty="0" err="1">
                          <a:solidFill>
                            <a:srgbClr val="00B050"/>
                          </a:solidFill>
                        </a:rPr>
                        <a:t>jjj</a:t>
                      </a:r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11828"/>
              </p:ext>
            </p:extLst>
          </p:nvPr>
        </p:nvGraphicFramePr>
        <p:xfrm>
          <a:off x="2625798" y="2440218"/>
          <a:ext cx="527720" cy="18288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'b'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'c'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o Explicativo 1 11"/>
          <p:cNvSpPr/>
          <p:nvPr/>
        </p:nvSpPr>
        <p:spPr>
          <a:xfrm>
            <a:off x="8861225" y="4417186"/>
            <a:ext cx="1497650" cy="248560"/>
          </a:xfrm>
          <a:prstGeom prst="borderCallout1">
            <a:avLst>
              <a:gd name="adj1" fmla="val -7054"/>
              <a:gd name="adj2" fmla="val 40917"/>
              <a:gd name="adj3" fmla="val -262265"/>
              <a:gd name="adj4" fmla="val 339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o Explicativo 1 12"/>
          <p:cNvSpPr/>
          <p:nvPr/>
        </p:nvSpPr>
        <p:spPr>
          <a:xfrm>
            <a:off x="3230083" y="4482431"/>
            <a:ext cx="2127321" cy="288000"/>
          </a:xfrm>
          <a:prstGeom prst="borderCallout1">
            <a:avLst>
              <a:gd name="adj1" fmla="val 12525"/>
              <a:gd name="adj2" fmla="val 53915"/>
              <a:gd name="adj3" fmla="val -186250"/>
              <a:gd name="adj4" fmla="val 65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Index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505188"/>
              </p:ext>
            </p:extLst>
          </p:nvPr>
        </p:nvGraphicFramePr>
        <p:xfrm>
          <a:off x="3863752" y="1838472"/>
          <a:ext cx="1222939" cy="206248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22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Py_Objetc_HEAD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values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ndim:1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size</a:t>
                      </a:r>
                      <a:r>
                        <a:rPr lang="pt-BR" sz="1600" dirty="0"/>
                        <a:t>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dTypes</a:t>
                      </a:r>
                      <a:r>
                        <a:rPr lang="pt-BR" sz="1600" dirty="0"/>
                        <a:t>: 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rot="10800000">
            <a:off x="3192184" y="2587959"/>
            <a:ext cx="82809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 Explicativo 1 11"/>
          <p:cNvSpPr/>
          <p:nvPr/>
        </p:nvSpPr>
        <p:spPr>
          <a:xfrm>
            <a:off x="2108579" y="4967693"/>
            <a:ext cx="1497650" cy="248560"/>
          </a:xfrm>
          <a:prstGeom prst="borderCallout1">
            <a:avLst>
              <a:gd name="adj1" fmla="val -7054"/>
              <a:gd name="adj2" fmla="val 40917"/>
              <a:gd name="adj3" fmla="val -288081"/>
              <a:gd name="adj4" fmla="val 499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17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Criar/Acessar/Alterar/Incluir/Excluir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615113"/>
            <a:ext cx="28448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7912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325749"/>
              </p:ext>
            </p:extLst>
          </p:nvPr>
        </p:nvGraphicFramePr>
        <p:xfrm>
          <a:off x="551383" y="1124744"/>
          <a:ext cx="11305257" cy="5066888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3312369">
                  <a:extLst>
                    <a:ext uri="{9D8B030D-6E8A-4147-A177-3AD203B41FA5}">
                      <a16:colId xmlns:a16="http://schemas.microsoft.com/office/drawing/2014/main" val="231778040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879556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kern="1200" dirty="0" err="1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sem</a:t>
                      </a:r>
                      <a:r>
                        <a:rPr lang="en-US" sz="1800" b="1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especificação</a:t>
                      </a:r>
                      <a:r>
                        <a:rPr lang="en-US" sz="1800" b="1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dos </a:t>
                      </a:r>
                      <a:r>
                        <a:rPr lang="en-US" sz="1800" b="1" kern="1200" dirty="0" err="1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índices</a:t>
                      </a:r>
                      <a:endParaRPr lang="en-US" sz="1800" b="1" kern="1200" dirty="0">
                        <a:solidFill>
                          <a:srgbClr val="0033CC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pd</a:t>
                      </a:r>
                      <a:r>
                        <a:rPr kumimoji="0" lang="en-US" sz="2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.</a:t>
                      </a:r>
                      <a:r>
                        <a:rPr kumimoji="0" lang="en-US" sz="2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Series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kumimoji="0" lang="en-US" sz="2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valores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68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com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especificação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 dos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índices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, index = </a:t>
                      </a:r>
                      <a:r>
                        <a:rPr lang="en-US" sz="18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 unidimensional </a:t>
                      </a:r>
                    </a:p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835824"/>
                  </a:ext>
                </a:extLst>
              </a:tr>
              <a:tr h="891128"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pt-BR" sz="1800" b="1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a partir de um arquivo Excel</a:t>
                      </a:r>
                      <a:endParaRPr lang="en-US" sz="1800" b="1" kern="1200" dirty="0">
                        <a:solidFill>
                          <a:srgbClr val="0033CC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98638" marR="0" lvl="0" indent="-17986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pd</a:t>
                      </a:r>
                      <a:r>
                        <a:rPr kumimoji="0" lang="en-US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.</a:t>
                      </a:r>
                      <a:r>
                        <a:rPr kumimoji="0" lang="en-US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read_excel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kumimoji="0" lang="en-US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caminho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, </a:t>
                      </a:r>
                      <a:r>
                        <a:rPr kumimoji="0" lang="pt-BR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sheet_name</a:t>
                      </a:r>
                      <a:r>
                        <a:rPr kumimoji="0" lang="pt-B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=0, </a:t>
                      </a:r>
                      <a:r>
                        <a:rPr kumimoji="0" lang="pt-BR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usecols</a:t>
                      </a:r>
                      <a:r>
                        <a:rPr kumimoji="0" lang="pt-BR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=</a:t>
                      </a:r>
                      <a:r>
                        <a:rPr kumimoji="0" lang="pt-BR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None</a:t>
                      </a:r>
                      <a:r>
                        <a:rPr kumimoji="0" lang="pt-BR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, </a:t>
                      </a:r>
                      <a:r>
                        <a:rPr kumimoji="0" lang="pt-BR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index_col</a:t>
                      </a:r>
                      <a:r>
                        <a:rPr kumimoji="0" lang="pt-BR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= n, </a:t>
                      </a:r>
                      <a:r>
                        <a:rPr kumimoji="0" lang="pt-BR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squeeze</a:t>
                      </a:r>
                      <a:r>
                        <a:rPr kumimoji="0" lang="pt-BR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=</a:t>
                      </a:r>
                      <a:r>
                        <a:rPr kumimoji="0" lang="pt-BR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True</a:t>
                      </a:r>
                      <a:r>
                        <a:rPr kumimoji="0" lang="pt-BR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, </a:t>
                      </a:r>
                      <a:r>
                        <a:rPr kumimoji="0" lang="pt-BR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header</a:t>
                      </a:r>
                      <a:r>
                        <a:rPr kumimoji="0" lang="pt-B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=</a:t>
                      </a:r>
                      <a:r>
                        <a:rPr kumimoji="0" lang="pt-BR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None</a:t>
                      </a:r>
                      <a:r>
                        <a:rPr kumimoji="0" lang="pt-B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, </a:t>
                      </a:r>
                      <a:r>
                        <a:rPr kumimoji="0" lang="pt-BR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decimal=</a:t>
                      </a:r>
                      <a:r>
                        <a:rPr kumimoji="0" lang="pt-BR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','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)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08674"/>
                  </a:ext>
                </a:extLst>
              </a:tr>
              <a:tr h="6553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00"/>
                        </a:spcBef>
                      </a:pPr>
                      <a:r>
                        <a:rPr lang="pt-B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caminho -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localização do arquivo: composto pelo caminho (absoluto/relativo) e nome</a:t>
                      </a:r>
                    </a:p>
                    <a:p>
                      <a:pPr algn="just">
                        <a:spcBef>
                          <a:spcPts val="400"/>
                        </a:spcBef>
                      </a:pPr>
                      <a:r>
                        <a:rPr lang="pt-BR" sz="1600" b="1" dirty="0" err="1">
                          <a:solidFill>
                            <a:srgbClr val="002060"/>
                          </a:solidFill>
                          <a:latin typeface="+mn-lt"/>
                          <a:cs typeface="Courier New" panose="02070309020205020404" pitchFamily="49" charset="0"/>
                        </a:rPr>
                        <a:t>sheet_name</a:t>
                      </a:r>
                      <a:r>
                        <a:rPr lang="pt-BR" sz="1600" b="1" dirty="0">
                          <a:solidFill>
                            <a:srgbClr val="002060"/>
                          </a:solidFill>
                          <a:latin typeface="+mn-lt"/>
                          <a:cs typeface="Courier New" panose="02070309020205020404" pitchFamily="49" charset="0"/>
                        </a:rPr>
                        <a:t>= '....' – 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+mn-lt"/>
                        </a:rPr>
                        <a:t>nome da planilha (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dafault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+mn-lt"/>
                        </a:rPr>
                        <a:t> 0)</a:t>
                      </a:r>
                      <a:endParaRPr lang="pt-BR" sz="1600" b="1" dirty="0">
                        <a:solidFill>
                          <a:srgbClr val="002060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algn="just">
                        <a:spcBef>
                          <a:spcPts val="400"/>
                        </a:spcBef>
                      </a:pPr>
                      <a:r>
                        <a:rPr lang="pt-BR" sz="1600" b="1" dirty="0" err="1">
                          <a:solidFill>
                            <a:srgbClr val="002060"/>
                          </a:solidFill>
                          <a:latin typeface="+mn-lt"/>
                          <a:cs typeface="Courier New" panose="02070309020205020404" pitchFamily="49" charset="0"/>
                        </a:rPr>
                        <a:t>usecols</a:t>
                      </a:r>
                      <a:r>
                        <a:rPr lang="pt-BR" sz="1600" b="1" dirty="0">
                          <a:solidFill>
                            <a:srgbClr val="002060"/>
                          </a:solidFill>
                          <a:latin typeface="+mn-lt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tupla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+mn-lt"/>
                        </a:rPr>
                        <a:t> com as colunas desejadas ( default-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None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985520" indent="-985520" algn="just">
                        <a:spcBef>
                          <a:spcPts val="400"/>
                        </a:spcBef>
                      </a:pPr>
                      <a:r>
                        <a:rPr lang="pt-BR" sz="16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index_col</a:t>
                      </a:r>
                      <a:r>
                        <a:rPr lang="pt-BR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pt-BR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em geral 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  O número da </a:t>
                      </a:r>
                      <a:r>
                        <a:rPr lang="pt-BR" sz="16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coluna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 arquivo ( ou das selecionadas por </a:t>
                      </a:r>
                      <a:r>
                        <a:rPr lang="pt-B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usecols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 a ser usada como </a:t>
                      </a:r>
                      <a:r>
                        <a:rPr lang="pt-BR" sz="1600" i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labels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 índice.  </a:t>
                      </a:r>
                      <a:r>
                        <a:rPr lang="pt-BR" sz="1600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pt-BR" sz="160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é o padrão usado quando o arquivo não possui tal coluna.</a:t>
                      </a:r>
                    </a:p>
                    <a:p>
                      <a:pPr marL="896620" indent="-896620" algn="just">
                        <a:spcBef>
                          <a:spcPts val="400"/>
                        </a:spcBef>
                      </a:pPr>
                      <a:r>
                        <a:rPr lang="pt-BR" sz="1600" b="1" kern="120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squeeze</a:t>
                      </a:r>
                      <a:r>
                        <a:rPr lang="pt-BR" sz="16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pt-B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pt-BR" sz="16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arquivo tem apenas </a:t>
                      </a:r>
                      <a:r>
                        <a:rPr lang="pt-BR" sz="16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coluna,  retorna uma Series</a:t>
                      </a:r>
                    </a:p>
                    <a:p>
                      <a:pPr algn="just">
                        <a:spcBef>
                          <a:spcPts val="400"/>
                        </a:spcBef>
                      </a:pPr>
                      <a:r>
                        <a:rPr lang="pt-BR" sz="16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header = </a:t>
                      </a:r>
                      <a:r>
                        <a:rPr lang="pt-BR" sz="16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pt-BR" sz="16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arquivos que não possuem linha de cabeçalho</a:t>
                      </a:r>
                    </a:p>
                    <a:p>
                      <a:pPr algn="just">
                        <a:spcBef>
                          <a:spcPts val="400"/>
                        </a:spcBef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decimal = </a:t>
                      </a:r>
                      <a:r>
                        <a:rPr lang="pt-BR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','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quando o separador de casas decimais é a vírgula, Padrão: </a:t>
                      </a:r>
                      <a:r>
                        <a:rPr lang="pt-B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'.‘</a:t>
                      </a:r>
                    </a:p>
                    <a:p>
                      <a:pPr marL="1798638" marR="0" lvl="0" indent="-1798638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8035652"/>
                  </a:ext>
                </a:extLst>
              </a:tr>
            </a:tbl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Construindo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i="1" dirty="0"/>
              <a:t>Series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975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197860"/>
              </p:ext>
            </p:extLst>
          </p:nvPr>
        </p:nvGraphicFramePr>
        <p:xfrm>
          <a:off x="551384" y="1404347"/>
          <a:ext cx="11305257" cy="18796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3312369">
                  <a:extLst>
                    <a:ext uri="{9D8B030D-6E8A-4147-A177-3AD203B41FA5}">
                      <a16:colId xmlns:a16="http://schemas.microsoft.com/office/drawing/2014/main" val="231778040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879556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kern="1200" dirty="0" err="1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Tamanho</a:t>
                      </a:r>
                      <a:endParaRPr lang="en-US" sz="1800" b="1" kern="1200" dirty="0">
                        <a:solidFill>
                          <a:srgbClr val="0033CC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68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Valores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.values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83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Labels dos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Índices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.index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27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Primeiros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Elementos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.head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default, n=5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04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Últimos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Elementos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.tail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default, n=5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781986"/>
                  </a:ext>
                </a:extLst>
              </a:tr>
            </a:tbl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Exibição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75520" y="3988096"/>
            <a:ext cx="1368152" cy="164352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sF1_l: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0    9217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1    1118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2     665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3    3348</a:t>
            </a:r>
          </a:p>
          <a:p>
            <a:pPr marL="542925" indent="-542925">
              <a:lnSpc>
                <a:spcPct val="120000"/>
              </a:lnSpc>
              <a:buAutoNum type="arabicPlain" startAt="4"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3599</a:t>
            </a:r>
            <a:endParaRPr lang="pt-B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879976" y="3988095"/>
            <a:ext cx="1367865" cy="164352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sF1_d:</a:t>
            </a:r>
          </a:p>
          <a:p>
            <a:pPr>
              <a:lnSpc>
                <a:spcPct val="120000"/>
              </a:lnSpc>
            </a:pP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bmp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9217</a:t>
            </a:r>
          </a:p>
          <a:p>
            <a:pPr>
              <a:lnSpc>
                <a:spcPct val="120000"/>
              </a:lnSpc>
            </a:pP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gif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1118</a:t>
            </a:r>
          </a:p>
          <a:p>
            <a:pPr>
              <a:lnSpc>
                <a:spcPct val="120000"/>
              </a:lnSpc>
            </a:pP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jpg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665</a:t>
            </a:r>
          </a:p>
          <a:p>
            <a:pPr>
              <a:lnSpc>
                <a:spcPct val="120000"/>
              </a:lnSpc>
            </a:pP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3348</a:t>
            </a:r>
          </a:p>
          <a:p>
            <a:pPr>
              <a:lnSpc>
                <a:spcPct val="120000"/>
              </a:lnSpc>
            </a:pP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gif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3599</a:t>
            </a:r>
          </a:p>
        </p:txBody>
      </p:sp>
    </p:spTree>
    <p:extLst>
      <p:ext uri="{BB962C8B-B14F-4D97-AF65-F5344CB8AC3E}">
        <p14:creationId xmlns:p14="http://schemas.microsoft.com/office/powerpoint/2010/main" val="74515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30954"/>
              </p:ext>
            </p:extLst>
          </p:nvPr>
        </p:nvGraphicFramePr>
        <p:xfrm>
          <a:off x="551384" y="1124744"/>
          <a:ext cx="10549508" cy="560832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3177804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879556624"/>
                    </a:ext>
                  </a:extLst>
                </a:gridCol>
                <a:gridCol w="3996780">
                  <a:extLst>
                    <a:ext uri="{9D8B030D-6E8A-4147-A177-3AD203B41FA5}">
                      <a16:colId xmlns:a16="http://schemas.microsoft.com/office/drawing/2014/main" val="4378868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.loc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índice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.loc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índices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Retorna o valor do elemento indexado por 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índice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 uma nova Series com os elementos da 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lista de índices</a:t>
                      </a:r>
                      <a:r>
                        <a:rPr lang="pt-B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818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.iloc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posição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.iloc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posições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Retorna o valor do elemento indexado pela posição no Index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 uma nova Series com os elementos da 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lista de  posições de índices</a:t>
                      </a:r>
                      <a:r>
                        <a:rPr lang="pt-B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3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Inclusão</a:t>
                      </a:r>
                    </a:p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Alteração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índice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]= valor </a:t>
                      </a:r>
                    </a:p>
                    <a:p>
                      <a:pPr marL="1978025" indent="-1978025"/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8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índices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]= valor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978025" indent="-1978025" algn="r"/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valores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</a:rPr>
                        <a:t>Altera  o valor/valores do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elemento(s</a:t>
                      </a:r>
                      <a:r>
                        <a:rPr lang="pt-BR" sz="1800" dirty="0">
                          <a:latin typeface="+mn-lt"/>
                        </a:rPr>
                        <a:t>) indexado(s) por </a:t>
                      </a:r>
                      <a:r>
                        <a:rPr lang="pt-BR" sz="1800" i="1" dirty="0">
                          <a:latin typeface="+mn-lt"/>
                        </a:rPr>
                        <a:t>índice/lista de índices. </a:t>
                      </a:r>
                      <a:r>
                        <a:rPr lang="pt-BR" sz="1800" dirty="0">
                          <a:latin typeface="+mn-lt"/>
                        </a:rPr>
                        <a:t>Se o índice não existe, é incluído.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3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00FF"/>
                          </a:solidFill>
                        </a:rPr>
                        <a:t>Exclusão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índice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índices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</a:rPr>
                        <a:t>Retorna uma  cópia da </a:t>
                      </a:r>
                      <a:r>
                        <a:rPr lang="pt-BR" sz="1800" i="1" dirty="0">
                          <a:latin typeface="+mn-lt"/>
                        </a:rPr>
                        <a:t>series  </a:t>
                      </a:r>
                      <a:r>
                        <a:rPr lang="pt-BR" sz="1800" u="sng" dirty="0">
                          <a:latin typeface="+mn-lt"/>
                        </a:rPr>
                        <a:t>sem</a:t>
                      </a:r>
                      <a:r>
                        <a:rPr lang="pt-BR" sz="1800" i="1" dirty="0">
                          <a:latin typeface="+mn-lt"/>
                        </a:rPr>
                        <a:t>  </a:t>
                      </a:r>
                      <a:r>
                        <a:rPr lang="pt-BR" sz="1800" dirty="0">
                          <a:latin typeface="+mn-lt"/>
                        </a:rPr>
                        <a:t>os elementos  da lista de índices.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inplace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realiza</a:t>
                      </a:r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en-US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operação</a:t>
                      </a:r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Series, </a:t>
                      </a:r>
                      <a:r>
                        <a:rPr lang="en-US" b="1" u="sng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não</a:t>
                      </a:r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cria</a:t>
                      </a:r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uma</a:t>
                      </a:r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cópia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  <a:cs typeface="Courier New" panose="02070309020205020404" pitchFamily="49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8674"/>
                  </a:ext>
                </a:extLst>
              </a:tr>
            </a:tbl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052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Acesso de valores da </a:t>
            </a:r>
            <a:r>
              <a:rPr lang="pt-BR" i="1" dirty="0"/>
              <a:t>Series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1631504" y="1268760"/>
            <a:ext cx="3240000" cy="4176000"/>
          </a:xfrm>
        </p:spPr>
        <p:txBody>
          <a:bodyPr>
            <a:noAutofit/>
          </a:bodyPr>
          <a:lstStyle/>
          <a:p>
            <a:r>
              <a:rPr lang="pt-BR" sz="1600" dirty="0" err="1"/>
              <a:t>sGnum.loc</a:t>
            </a:r>
            <a:r>
              <a:rPr lang="pt-BR" sz="1600" dirty="0"/>
              <a:t>[2] </a:t>
            </a:r>
          </a:p>
          <a:p>
            <a:r>
              <a:rPr lang="pt-BR" sz="1400" dirty="0">
                <a:solidFill>
                  <a:srgbClr val="0000FF"/>
                </a:solidFill>
              </a:rPr>
              <a:t>22.4</a:t>
            </a:r>
          </a:p>
          <a:p>
            <a:pPr>
              <a:spcBef>
                <a:spcPts val="1200"/>
              </a:spcBef>
            </a:pPr>
            <a:r>
              <a:rPr lang="en-US" sz="1600" dirty="0" err="1"/>
              <a:t>sGnum.loc</a:t>
            </a:r>
            <a:r>
              <a:rPr lang="en-US" sz="1600" dirty="0"/>
              <a:t>[0:2]</a:t>
            </a:r>
          </a:p>
          <a:p>
            <a:r>
              <a:rPr lang="en-US" sz="1400" dirty="0">
                <a:solidFill>
                  <a:srgbClr val="0000FF"/>
                </a:solidFill>
              </a:rPr>
              <a:t>0    10.0</a:t>
            </a:r>
          </a:p>
          <a:p>
            <a:r>
              <a:rPr lang="en-US" sz="1400" dirty="0">
                <a:solidFill>
                  <a:srgbClr val="0000FF"/>
                </a:solidFill>
              </a:rPr>
              <a:t>1    23.0</a:t>
            </a:r>
          </a:p>
          <a:p>
            <a:r>
              <a:rPr lang="en-US" sz="1400" dirty="0">
                <a:solidFill>
                  <a:srgbClr val="0000FF"/>
                </a:solidFill>
              </a:rPr>
              <a:t>2    22.4</a:t>
            </a:r>
          </a:p>
          <a:p>
            <a:r>
              <a:rPr lang="en-US" sz="1400" dirty="0" err="1">
                <a:solidFill>
                  <a:srgbClr val="0000FF"/>
                </a:solidFill>
              </a:rPr>
              <a:t>dtype</a:t>
            </a:r>
            <a:r>
              <a:rPr lang="en-US" sz="1400" dirty="0">
                <a:solidFill>
                  <a:srgbClr val="0000FF"/>
                </a:solidFill>
              </a:rPr>
              <a:t>: float64</a:t>
            </a:r>
            <a:endParaRPr lang="pt-BR" sz="14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1600" dirty="0" err="1"/>
              <a:t>sGnum.loc</a:t>
            </a:r>
            <a:r>
              <a:rPr lang="en-US" sz="1600" dirty="0"/>
              <a:t>[[0,2]]</a:t>
            </a:r>
          </a:p>
          <a:p>
            <a:r>
              <a:rPr lang="en-US" sz="1400" dirty="0">
                <a:solidFill>
                  <a:srgbClr val="0000FF"/>
                </a:solidFill>
              </a:rPr>
              <a:t>0    10.0</a:t>
            </a:r>
          </a:p>
          <a:p>
            <a:r>
              <a:rPr lang="en-US" sz="1400" dirty="0">
                <a:solidFill>
                  <a:srgbClr val="0000FF"/>
                </a:solidFill>
              </a:rPr>
              <a:t>2    22.4</a:t>
            </a:r>
          </a:p>
          <a:p>
            <a:r>
              <a:rPr lang="en-US" sz="1400" dirty="0" err="1">
                <a:solidFill>
                  <a:srgbClr val="0000FF"/>
                </a:solidFill>
              </a:rPr>
              <a:t>dtype</a:t>
            </a:r>
            <a:r>
              <a:rPr lang="en-US" sz="1400" dirty="0">
                <a:solidFill>
                  <a:srgbClr val="0000FF"/>
                </a:solidFill>
              </a:rPr>
              <a:t>: float64</a:t>
            </a:r>
          </a:p>
          <a:p>
            <a:endParaRPr lang="en-US" sz="1400" dirty="0">
              <a:solidFill>
                <a:srgbClr val="0000FF"/>
              </a:solidFill>
            </a:endParaRPr>
          </a:p>
          <a:p>
            <a:r>
              <a:rPr lang="en-US" sz="1600" dirty="0" err="1"/>
              <a:t>sGnum.loc</a:t>
            </a:r>
            <a:r>
              <a:rPr lang="en-US" sz="1600" dirty="0"/>
              <a:t>[99]</a:t>
            </a:r>
          </a:p>
          <a:p>
            <a:pPr marL="0" indent="0"/>
            <a:r>
              <a:rPr lang="en-US" sz="1100" dirty="0" err="1">
                <a:solidFill>
                  <a:srgbClr val="C00000"/>
                </a:solidFill>
              </a:rPr>
              <a:t>KeyError</a:t>
            </a:r>
            <a:r>
              <a:rPr lang="en-US" sz="1100" dirty="0">
                <a:solidFill>
                  <a:srgbClr val="C00000"/>
                </a:solidFill>
              </a:rPr>
              <a:t>: 'the label [99] is not in the [index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5160256" y="1268760"/>
            <a:ext cx="3240000" cy="4176000"/>
          </a:xfrm>
        </p:spPr>
        <p:txBody>
          <a:bodyPr>
            <a:normAutofit/>
          </a:bodyPr>
          <a:lstStyle/>
          <a:p>
            <a:r>
              <a:rPr lang="pt-BR" sz="1600" dirty="0" err="1"/>
              <a:t>sGdia.iloc</a:t>
            </a:r>
            <a:r>
              <a:rPr lang="pt-BR" sz="1600" dirty="0"/>
              <a:t>[2]</a:t>
            </a:r>
          </a:p>
          <a:p>
            <a:r>
              <a:rPr lang="pt-BR" sz="1400" dirty="0">
                <a:solidFill>
                  <a:srgbClr val="0000FF"/>
                </a:solidFill>
              </a:rPr>
              <a:t>22.4</a:t>
            </a:r>
          </a:p>
          <a:p>
            <a:pPr>
              <a:spcBef>
                <a:spcPts val="1200"/>
              </a:spcBef>
            </a:pPr>
            <a:r>
              <a:rPr lang="pt-BR" sz="1600" dirty="0" err="1"/>
              <a:t>sGdia.iloc</a:t>
            </a:r>
            <a:r>
              <a:rPr lang="pt-BR" sz="1600" dirty="0"/>
              <a:t>[0:2]</a:t>
            </a:r>
          </a:p>
          <a:p>
            <a:r>
              <a:rPr lang="nb-NO" sz="1400" dirty="0">
                <a:solidFill>
                  <a:srgbClr val="0000FF"/>
                </a:solidFill>
              </a:rPr>
              <a:t>Seg    10.0</a:t>
            </a:r>
          </a:p>
          <a:p>
            <a:r>
              <a:rPr lang="nb-NO" sz="1400" dirty="0">
                <a:solidFill>
                  <a:srgbClr val="0000FF"/>
                </a:solidFill>
              </a:rPr>
              <a:t>Ter    23.0</a:t>
            </a:r>
          </a:p>
          <a:p>
            <a:r>
              <a:rPr lang="nb-NO" sz="1400" dirty="0">
                <a:solidFill>
                  <a:srgbClr val="0000FF"/>
                </a:solidFill>
              </a:rPr>
              <a:t>dtype: float64</a:t>
            </a:r>
            <a:endParaRPr lang="pt-BR" sz="1400" dirty="0"/>
          </a:p>
          <a:p>
            <a:pPr>
              <a:spcBef>
                <a:spcPts val="1200"/>
              </a:spcBef>
            </a:pPr>
            <a:r>
              <a:rPr lang="en-US" sz="1600" dirty="0" err="1"/>
              <a:t>sGnum.iloc</a:t>
            </a:r>
            <a:r>
              <a:rPr lang="en-US" sz="1600" dirty="0"/>
              <a:t>[0:2]</a:t>
            </a:r>
          </a:p>
          <a:p>
            <a:r>
              <a:rPr lang="en-US" sz="1400" dirty="0">
                <a:solidFill>
                  <a:srgbClr val="0000FF"/>
                </a:solidFill>
              </a:rPr>
              <a:t>0    10.0</a:t>
            </a:r>
          </a:p>
          <a:p>
            <a:r>
              <a:rPr lang="en-US" sz="1400" dirty="0">
                <a:solidFill>
                  <a:srgbClr val="0000FF"/>
                </a:solidFill>
              </a:rPr>
              <a:t>1    23.0</a:t>
            </a:r>
          </a:p>
          <a:p>
            <a:r>
              <a:rPr lang="en-US" sz="1400" dirty="0" err="1">
                <a:solidFill>
                  <a:srgbClr val="0000FF"/>
                </a:solidFill>
              </a:rPr>
              <a:t>dtype</a:t>
            </a:r>
            <a:r>
              <a:rPr lang="en-US" sz="1400" dirty="0">
                <a:solidFill>
                  <a:srgbClr val="0000FF"/>
                </a:solidFill>
              </a:rPr>
              <a:t>: float64</a:t>
            </a:r>
            <a:endParaRPr lang="pt-BR" sz="14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pt-BR" sz="1600" dirty="0" err="1"/>
              <a:t>sGdia.iloc</a:t>
            </a:r>
            <a:r>
              <a:rPr lang="pt-BR" sz="1600" dirty="0"/>
              <a:t>[9]</a:t>
            </a:r>
          </a:p>
          <a:p>
            <a:pPr marL="0" indent="0"/>
            <a:r>
              <a:rPr lang="en-US" sz="1100" dirty="0" err="1">
                <a:solidFill>
                  <a:srgbClr val="C00000"/>
                </a:solidFill>
              </a:rPr>
              <a:t>IndexError</a:t>
            </a:r>
            <a:r>
              <a:rPr lang="en-US" sz="1100" dirty="0">
                <a:solidFill>
                  <a:srgbClr val="C00000"/>
                </a:solidFill>
              </a:rPr>
              <a:t>: single positional indexer is out-of-bounds</a:t>
            </a:r>
            <a:endParaRPr lang="pt-BR" sz="11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1"/>
          </p:nvPr>
        </p:nvSpPr>
        <p:spPr>
          <a:xfrm>
            <a:off x="8616640" y="1268760"/>
            <a:ext cx="3240000" cy="4176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400" dirty="0" err="1"/>
              <a:t>sGdia.loc</a:t>
            </a:r>
            <a:r>
              <a:rPr lang="pt-BR" sz="1400" dirty="0"/>
              <a:t>[</a:t>
            </a:r>
            <a:r>
              <a:rPr lang="pt-BR" sz="1400" dirty="0">
                <a:solidFill>
                  <a:srgbClr val="00B050"/>
                </a:solidFill>
              </a:rPr>
              <a:t>'</a:t>
            </a:r>
            <a:r>
              <a:rPr lang="pt-BR" sz="1400" dirty="0" err="1">
                <a:solidFill>
                  <a:srgbClr val="00B050"/>
                </a:solidFill>
              </a:rPr>
              <a:t>Qua</a:t>
            </a:r>
            <a:r>
              <a:rPr lang="pt-BR" sz="1400" dirty="0">
                <a:solidFill>
                  <a:srgbClr val="00B050"/>
                </a:solidFill>
              </a:rPr>
              <a:t>'</a:t>
            </a:r>
            <a:r>
              <a:rPr lang="pt-BR" sz="1400" dirty="0"/>
              <a:t>]</a:t>
            </a:r>
          </a:p>
          <a:p>
            <a:r>
              <a:rPr lang="pt-BR" sz="1400" dirty="0">
                <a:solidFill>
                  <a:srgbClr val="0000FF"/>
                </a:solidFill>
              </a:rPr>
              <a:t>22.4</a:t>
            </a:r>
          </a:p>
          <a:p>
            <a:pPr>
              <a:spcBef>
                <a:spcPts val="1200"/>
              </a:spcBef>
            </a:pPr>
            <a:r>
              <a:rPr lang="pt-BR" sz="1400" dirty="0" err="1"/>
              <a:t>sGdia.loc</a:t>
            </a:r>
            <a:r>
              <a:rPr lang="pt-BR" sz="1400" dirty="0"/>
              <a:t>[</a:t>
            </a:r>
            <a:r>
              <a:rPr lang="pt-BR" sz="1400" dirty="0">
                <a:solidFill>
                  <a:srgbClr val="00B050"/>
                </a:solidFill>
              </a:rPr>
              <a:t>'</a:t>
            </a:r>
            <a:r>
              <a:rPr lang="pt-BR" sz="1400" dirty="0" err="1">
                <a:solidFill>
                  <a:srgbClr val="00B050"/>
                </a:solidFill>
              </a:rPr>
              <a:t>Seg</a:t>
            </a:r>
            <a:r>
              <a:rPr lang="pt-BR" sz="1400" dirty="0">
                <a:solidFill>
                  <a:srgbClr val="00B050"/>
                </a:solidFill>
              </a:rPr>
              <a:t>'</a:t>
            </a:r>
            <a:r>
              <a:rPr lang="pt-BR" sz="1400" dirty="0"/>
              <a:t>:</a:t>
            </a:r>
            <a:r>
              <a:rPr lang="pt-BR" sz="1400" dirty="0">
                <a:solidFill>
                  <a:srgbClr val="00B050"/>
                </a:solidFill>
              </a:rPr>
              <a:t>'</a:t>
            </a:r>
            <a:r>
              <a:rPr lang="pt-BR" sz="1400" dirty="0" err="1">
                <a:solidFill>
                  <a:srgbClr val="00B050"/>
                </a:solidFill>
              </a:rPr>
              <a:t>Qua</a:t>
            </a:r>
            <a:r>
              <a:rPr lang="pt-BR" sz="1400" dirty="0">
                <a:solidFill>
                  <a:srgbClr val="00B050"/>
                </a:solidFill>
              </a:rPr>
              <a:t>'</a:t>
            </a:r>
            <a:r>
              <a:rPr lang="pt-BR" sz="1400" dirty="0"/>
              <a:t>]</a:t>
            </a:r>
          </a:p>
          <a:p>
            <a:r>
              <a:rPr lang="en-US" sz="1400" dirty="0">
                <a:solidFill>
                  <a:srgbClr val="0000FF"/>
                </a:solidFill>
              </a:rPr>
              <a:t>Seg    10.0</a:t>
            </a:r>
          </a:p>
          <a:p>
            <a:r>
              <a:rPr lang="en-US" sz="1400" dirty="0">
                <a:solidFill>
                  <a:srgbClr val="0000FF"/>
                </a:solidFill>
              </a:rPr>
              <a:t>Ter    23.0</a:t>
            </a:r>
          </a:p>
          <a:p>
            <a:r>
              <a:rPr lang="en-US" sz="1400" dirty="0">
                <a:solidFill>
                  <a:srgbClr val="0000FF"/>
                </a:solidFill>
              </a:rPr>
              <a:t>Qua    22.4</a:t>
            </a:r>
          </a:p>
          <a:p>
            <a:r>
              <a:rPr lang="en-US" sz="1400" dirty="0" err="1">
                <a:solidFill>
                  <a:srgbClr val="0000FF"/>
                </a:solidFill>
              </a:rPr>
              <a:t>dtype</a:t>
            </a:r>
            <a:r>
              <a:rPr lang="en-US" sz="1400" dirty="0">
                <a:solidFill>
                  <a:srgbClr val="0000FF"/>
                </a:solidFill>
              </a:rPr>
              <a:t>: float64</a:t>
            </a:r>
            <a:endParaRPr lang="pt-BR" sz="14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1400" dirty="0" err="1"/>
              <a:t>sGdia.loc</a:t>
            </a:r>
            <a:r>
              <a:rPr lang="en-US" sz="1400" dirty="0"/>
              <a:t>[[</a:t>
            </a:r>
            <a:r>
              <a:rPr lang="en-US" sz="1400" dirty="0">
                <a:solidFill>
                  <a:srgbClr val="00B050"/>
                </a:solidFill>
              </a:rPr>
              <a:t>'Seg'</a:t>
            </a:r>
            <a:r>
              <a:rPr lang="en-US" sz="1400" dirty="0"/>
              <a:t>,</a:t>
            </a:r>
            <a:r>
              <a:rPr lang="en-US" sz="1400" dirty="0">
                <a:solidFill>
                  <a:srgbClr val="00B050"/>
                </a:solidFill>
              </a:rPr>
              <a:t>'Qua'</a:t>
            </a:r>
            <a:r>
              <a:rPr lang="en-US" sz="1400" dirty="0"/>
              <a:t>]]</a:t>
            </a:r>
          </a:p>
          <a:p>
            <a:r>
              <a:rPr lang="en-US" sz="1400" dirty="0">
                <a:solidFill>
                  <a:srgbClr val="0000FF"/>
                </a:solidFill>
              </a:rPr>
              <a:t>Seg    10.0</a:t>
            </a:r>
          </a:p>
          <a:p>
            <a:r>
              <a:rPr lang="en-US" sz="1400" dirty="0">
                <a:solidFill>
                  <a:srgbClr val="0000FF"/>
                </a:solidFill>
              </a:rPr>
              <a:t>Qua    22.4</a:t>
            </a:r>
          </a:p>
          <a:p>
            <a:r>
              <a:rPr lang="en-US" sz="1400" dirty="0" err="1">
                <a:solidFill>
                  <a:srgbClr val="0000FF"/>
                </a:solidFill>
              </a:rPr>
              <a:t>dtype</a:t>
            </a:r>
            <a:r>
              <a:rPr lang="en-US" sz="1400" dirty="0">
                <a:solidFill>
                  <a:srgbClr val="0000FF"/>
                </a:solidFill>
              </a:rPr>
              <a:t>: float64</a:t>
            </a:r>
          </a:p>
          <a:p>
            <a:endParaRPr lang="en-US" sz="1400" dirty="0"/>
          </a:p>
          <a:p>
            <a:r>
              <a:rPr lang="en-US" sz="1400" dirty="0" err="1"/>
              <a:t>sGdia.loc</a:t>
            </a:r>
            <a:r>
              <a:rPr lang="en-US" sz="1400" dirty="0"/>
              <a:t>[</a:t>
            </a:r>
            <a:r>
              <a:rPr lang="en-US" sz="1400" dirty="0">
                <a:solidFill>
                  <a:srgbClr val="00B050"/>
                </a:solidFill>
              </a:rPr>
              <a:t>'oi'</a:t>
            </a:r>
            <a:r>
              <a:rPr lang="en-US" sz="1400" dirty="0"/>
              <a:t>]</a:t>
            </a:r>
          </a:p>
          <a:p>
            <a:pPr marL="0" indent="0"/>
            <a:r>
              <a:rPr lang="en-US" sz="1400" dirty="0" err="1">
                <a:solidFill>
                  <a:srgbClr val="C00000"/>
                </a:solidFill>
              </a:rPr>
              <a:t>KeyError</a:t>
            </a:r>
            <a:r>
              <a:rPr lang="en-US" sz="1400" dirty="0">
                <a:solidFill>
                  <a:srgbClr val="C00000"/>
                </a:solidFill>
              </a:rPr>
              <a:t>: 'the label [oi] is not in the [index]'</a:t>
            </a:r>
            <a:endParaRPr lang="pt-BR" sz="1400" dirty="0">
              <a:solidFill>
                <a:srgbClr val="C00000"/>
              </a:solidFill>
            </a:endParaRPr>
          </a:p>
          <a:p>
            <a:endParaRPr lang="pt-BR" sz="1400" dirty="0">
              <a:solidFill>
                <a:srgbClr val="0000FF"/>
              </a:solidFill>
            </a:endParaRPr>
          </a:p>
          <a:p>
            <a:endParaRPr lang="pt-BR" sz="1400" dirty="0"/>
          </a:p>
        </p:txBody>
      </p:sp>
      <p:sp>
        <p:nvSpPr>
          <p:cNvPr id="12" name="Espaço Reservado para Conteúdo 5"/>
          <p:cNvSpPr txBox="1">
            <a:spLocks/>
          </p:cNvSpPr>
          <p:nvPr/>
        </p:nvSpPr>
        <p:spPr>
          <a:xfrm>
            <a:off x="329125" y="3613248"/>
            <a:ext cx="1061843" cy="1828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u="sng" dirty="0" err="1">
                <a:latin typeface="+mj-lt"/>
              </a:rPr>
              <a:t>sGdia</a:t>
            </a:r>
            <a:endParaRPr lang="pt-BR" sz="1400" b="1" u="sng" dirty="0">
              <a:latin typeface="+mj-lt"/>
            </a:endParaRPr>
          </a:p>
          <a:p>
            <a:r>
              <a:rPr lang="nb-NO" sz="1400" dirty="0">
                <a:solidFill>
                  <a:srgbClr val="C00000"/>
                </a:solidFill>
                <a:latin typeface="+mj-lt"/>
              </a:rPr>
              <a:t>Seg      10</a:t>
            </a:r>
          </a:p>
          <a:p>
            <a:r>
              <a:rPr lang="nb-NO" sz="1400" dirty="0">
                <a:solidFill>
                  <a:srgbClr val="C00000"/>
                </a:solidFill>
                <a:latin typeface="+mj-lt"/>
              </a:rPr>
              <a:t>Ter      23</a:t>
            </a:r>
          </a:p>
          <a:p>
            <a:r>
              <a:rPr lang="nb-NO" sz="1400" dirty="0">
                <a:solidFill>
                  <a:srgbClr val="C00000"/>
                </a:solidFill>
                <a:latin typeface="+mj-lt"/>
              </a:rPr>
              <a:t>Qua    22.4</a:t>
            </a:r>
          </a:p>
          <a:p>
            <a:r>
              <a:rPr lang="nb-NO" sz="1400" dirty="0">
                <a:solidFill>
                  <a:srgbClr val="C00000"/>
                </a:solidFill>
                <a:latin typeface="+mj-lt"/>
              </a:rPr>
              <a:t>Qui      10</a:t>
            </a:r>
          </a:p>
          <a:p>
            <a:r>
              <a:rPr lang="nb-NO" sz="1400" dirty="0">
                <a:solidFill>
                  <a:srgbClr val="C00000"/>
                </a:solidFill>
                <a:latin typeface="+mj-lt"/>
              </a:rPr>
              <a:t>Sex      15</a:t>
            </a:r>
          </a:p>
          <a:p>
            <a:r>
              <a:rPr lang="nb-NO" sz="1400" dirty="0">
                <a:solidFill>
                  <a:srgbClr val="C00000"/>
                </a:solidFill>
                <a:latin typeface="+mj-lt"/>
              </a:rPr>
              <a:t>Sab      12</a:t>
            </a:r>
          </a:p>
          <a:p>
            <a:r>
              <a:rPr lang="nb-NO" sz="1400" dirty="0">
                <a:solidFill>
                  <a:srgbClr val="C00000"/>
                </a:solidFill>
                <a:latin typeface="+mj-lt"/>
              </a:rPr>
              <a:t>Dom    25</a:t>
            </a:r>
          </a:p>
          <a:p>
            <a:endParaRPr lang="nb-NO" sz="14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4" name="Espaço Reservado para Conteúdo 5"/>
          <p:cNvSpPr txBox="1">
            <a:spLocks/>
          </p:cNvSpPr>
          <p:nvPr/>
        </p:nvSpPr>
        <p:spPr>
          <a:xfrm>
            <a:off x="329125" y="1340768"/>
            <a:ext cx="1061843" cy="193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400" b="1" u="sng" dirty="0">
                <a:latin typeface="+mj-lt"/>
              </a:rPr>
              <a:t>sGnum</a:t>
            </a:r>
          </a:p>
          <a:p>
            <a:r>
              <a:rPr lang="pt-BR" sz="1400" dirty="0">
                <a:solidFill>
                  <a:srgbClr val="C00000"/>
                </a:solidFill>
                <a:latin typeface="+mj-lt"/>
              </a:rPr>
              <a:t>0    10.0</a:t>
            </a:r>
          </a:p>
          <a:p>
            <a:r>
              <a:rPr lang="pt-BR" sz="1400" dirty="0">
                <a:solidFill>
                  <a:srgbClr val="C00000"/>
                </a:solidFill>
                <a:latin typeface="+mj-lt"/>
              </a:rPr>
              <a:t>1    23.0</a:t>
            </a:r>
          </a:p>
          <a:p>
            <a:r>
              <a:rPr lang="pt-BR" sz="1400" dirty="0">
                <a:solidFill>
                  <a:srgbClr val="C00000"/>
                </a:solidFill>
                <a:latin typeface="+mj-lt"/>
              </a:rPr>
              <a:t>2    22.4</a:t>
            </a:r>
          </a:p>
          <a:p>
            <a:r>
              <a:rPr lang="pt-BR" sz="1400" dirty="0">
                <a:solidFill>
                  <a:srgbClr val="C00000"/>
                </a:solidFill>
                <a:latin typeface="+mj-lt"/>
              </a:rPr>
              <a:t>3    10.0</a:t>
            </a:r>
          </a:p>
          <a:p>
            <a:r>
              <a:rPr lang="pt-BR" sz="1400" dirty="0">
                <a:solidFill>
                  <a:srgbClr val="C00000"/>
                </a:solidFill>
                <a:latin typeface="+mj-lt"/>
              </a:rPr>
              <a:t>4    15.0</a:t>
            </a:r>
          </a:p>
          <a:p>
            <a:r>
              <a:rPr lang="pt-BR" sz="1400" dirty="0">
                <a:solidFill>
                  <a:srgbClr val="C00000"/>
                </a:solidFill>
                <a:latin typeface="+mj-lt"/>
              </a:rPr>
              <a:t>5    12.0</a:t>
            </a:r>
          </a:p>
          <a:p>
            <a:r>
              <a:rPr lang="pt-BR" sz="1400" dirty="0">
                <a:solidFill>
                  <a:srgbClr val="C00000"/>
                </a:solidFill>
                <a:latin typeface="+mj-lt"/>
              </a:rPr>
              <a:t>6    25.0</a:t>
            </a:r>
          </a:p>
        </p:txBody>
      </p:sp>
    </p:spTree>
    <p:extLst>
      <p:ext uri="{BB962C8B-B14F-4D97-AF65-F5344CB8AC3E}">
        <p14:creationId xmlns:p14="http://schemas.microsoft.com/office/powerpoint/2010/main" val="101482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uiExpand="1" build="p" animBg="1"/>
      <p:bldP spid="5" grpId="0" build="p" animBg="1"/>
      <p:bldP spid="12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Exemplo: Alteração/Inclusão de valores na </a:t>
            </a:r>
            <a:r>
              <a:rPr lang="pt-BR" sz="3600" i="1" dirty="0"/>
              <a:t>Series</a:t>
            </a:r>
            <a:endParaRPr lang="pt-BR" sz="36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500" dirty="0"/>
              <a:t>&gt;&gt;&gt; sInsc2.loc[</a:t>
            </a:r>
            <a:r>
              <a:rPr lang="pt-BR" sz="1500" dirty="0">
                <a:solidFill>
                  <a:srgbClr val="00B050"/>
                </a:solidFill>
              </a:rPr>
              <a:t>'33E'</a:t>
            </a:r>
            <a:r>
              <a:rPr lang="pt-BR" sz="1500" dirty="0"/>
              <a:t>]=18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&gt;&gt;&gt;sInsc2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33A     4.0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33C     1.0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33E    18.0</a:t>
            </a:r>
          </a:p>
          <a:p>
            <a:pPr>
              <a:lnSpc>
                <a:spcPct val="90000"/>
              </a:lnSpc>
            </a:pPr>
            <a:r>
              <a:rPr lang="pt-BR" sz="1500" dirty="0" err="1">
                <a:solidFill>
                  <a:srgbClr val="0000FF"/>
                </a:solidFill>
              </a:rPr>
              <a:t>dtype</a:t>
            </a:r>
            <a:r>
              <a:rPr lang="pt-BR" sz="1500" dirty="0">
                <a:solidFill>
                  <a:srgbClr val="0000FF"/>
                </a:solidFill>
              </a:rPr>
              <a:t>: float64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500" dirty="0"/>
              <a:t>&gt;&gt;&gt;sInsc2.iloc[1:]=[5,3]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&gt;&gt;&gt;sInsc2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33A     4.0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33C     5.0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0000FF"/>
                </a:solidFill>
              </a:rPr>
              <a:t>33E     3.0</a:t>
            </a:r>
          </a:p>
          <a:p>
            <a:pPr>
              <a:lnSpc>
                <a:spcPct val="90000"/>
              </a:lnSpc>
            </a:pPr>
            <a:r>
              <a:rPr lang="pt-BR" sz="1500" dirty="0" err="1">
                <a:solidFill>
                  <a:srgbClr val="0000FF"/>
                </a:solidFill>
              </a:rPr>
              <a:t>dtype</a:t>
            </a:r>
            <a:r>
              <a:rPr lang="pt-BR" sz="1500" dirty="0">
                <a:solidFill>
                  <a:srgbClr val="0000FF"/>
                </a:solidFill>
              </a:rPr>
              <a:t>: float64</a:t>
            </a:r>
          </a:p>
          <a:p>
            <a:endParaRPr lang="pt-BR" sz="1500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1500" dirty="0"/>
              <a:t>&gt;&gt;&gt;sInsc2.iloc[1:]=2</a:t>
            </a:r>
          </a:p>
          <a:p>
            <a:r>
              <a:rPr lang="pt-BR" sz="1500" dirty="0"/>
              <a:t>&gt;&gt;&gt;sInsc2</a:t>
            </a:r>
          </a:p>
          <a:p>
            <a:r>
              <a:rPr lang="pt-BR" sz="1500" dirty="0">
                <a:solidFill>
                  <a:srgbClr val="0000FF"/>
                </a:solidFill>
              </a:rPr>
              <a:t>33A     4.0</a:t>
            </a:r>
          </a:p>
          <a:p>
            <a:r>
              <a:rPr lang="pt-BR" sz="1500" dirty="0">
                <a:solidFill>
                  <a:srgbClr val="0000FF"/>
                </a:solidFill>
              </a:rPr>
              <a:t>33C     2.0</a:t>
            </a:r>
          </a:p>
          <a:p>
            <a:r>
              <a:rPr lang="pt-BR" sz="1500" dirty="0">
                <a:solidFill>
                  <a:srgbClr val="0000FF"/>
                </a:solidFill>
              </a:rPr>
              <a:t>33E     2.0</a:t>
            </a:r>
          </a:p>
          <a:p>
            <a:r>
              <a:rPr lang="pt-BR" sz="1500" dirty="0" err="1">
                <a:solidFill>
                  <a:srgbClr val="0000FF"/>
                </a:solidFill>
              </a:rPr>
              <a:t>dtype</a:t>
            </a:r>
            <a:r>
              <a:rPr lang="pt-BR" sz="1500" dirty="0">
                <a:solidFill>
                  <a:srgbClr val="0000FF"/>
                </a:solidFill>
              </a:rPr>
              <a:t>: float64</a:t>
            </a:r>
          </a:p>
          <a:p>
            <a:pPr>
              <a:spcBef>
                <a:spcPts val="1200"/>
              </a:spcBef>
            </a:pPr>
            <a:r>
              <a:rPr lang="pt-BR" sz="1500" dirty="0"/>
              <a:t>&gt;&gt;&gt;sInsc2.loc[</a:t>
            </a:r>
            <a:r>
              <a:rPr lang="pt-BR" sz="1500" dirty="0">
                <a:solidFill>
                  <a:srgbClr val="00B050"/>
                </a:solidFill>
              </a:rPr>
              <a:t>'33B'</a:t>
            </a:r>
            <a:r>
              <a:rPr lang="pt-BR" sz="1500" dirty="0"/>
              <a:t>]=9</a:t>
            </a:r>
          </a:p>
          <a:p>
            <a:r>
              <a:rPr lang="pt-BR" sz="1500" dirty="0"/>
              <a:t>&gt;&gt;&gt;sInsc2</a:t>
            </a:r>
          </a:p>
          <a:p>
            <a:r>
              <a:rPr lang="pt-BR" sz="1500" dirty="0">
                <a:solidFill>
                  <a:srgbClr val="0000FF"/>
                </a:solidFill>
              </a:rPr>
              <a:t>33A     4.0</a:t>
            </a:r>
          </a:p>
          <a:p>
            <a:r>
              <a:rPr lang="pt-BR" sz="1500" dirty="0">
                <a:solidFill>
                  <a:srgbClr val="0000FF"/>
                </a:solidFill>
              </a:rPr>
              <a:t>33C     2.0</a:t>
            </a:r>
          </a:p>
          <a:p>
            <a:r>
              <a:rPr lang="pt-BR" sz="1500" dirty="0">
                <a:solidFill>
                  <a:srgbClr val="0000FF"/>
                </a:solidFill>
              </a:rPr>
              <a:t>33E     2.0</a:t>
            </a:r>
          </a:p>
          <a:p>
            <a:r>
              <a:rPr lang="pt-BR" sz="1500" dirty="0">
                <a:solidFill>
                  <a:srgbClr val="0000FF"/>
                </a:solidFill>
              </a:rPr>
              <a:t>33B     9.0</a:t>
            </a:r>
          </a:p>
          <a:p>
            <a:r>
              <a:rPr lang="pt-BR" sz="1500" dirty="0" err="1">
                <a:solidFill>
                  <a:srgbClr val="0000FF"/>
                </a:solidFill>
              </a:rPr>
              <a:t>dtype</a:t>
            </a:r>
            <a:r>
              <a:rPr lang="pt-BR" sz="1500" dirty="0">
                <a:solidFill>
                  <a:srgbClr val="0000FF"/>
                </a:solidFill>
              </a:rPr>
              <a:t>: float64</a:t>
            </a:r>
          </a:p>
          <a:p>
            <a:endParaRPr lang="pt-BR" sz="1500" dirty="0">
              <a:solidFill>
                <a:srgbClr val="0000FF"/>
              </a:solidFill>
            </a:endParaRPr>
          </a:p>
          <a:p>
            <a:endParaRPr lang="pt-BR" sz="1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564749" y="1013342"/>
            <a:ext cx="11341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>
                <a:latin typeface="+mn-lt"/>
                <a:cs typeface="Courier New" panose="02070309020205020404" pitchFamily="49" charset="0"/>
              </a:rPr>
              <a:t>dInsc2:</a:t>
            </a:r>
          </a:p>
          <a:p>
            <a:r>
              <a:rPr lang="en-US" dirty="0">
                <a:solidFill>
                  <a:srgbClr val="C00000"/>
                </a:solidFill>
              </a:rPr>
              <a:t>33A    4</a:t>
            </a:r>
          </a:p>
          <a:p>
            <a:r>
              <a:rPr lang="en-US" dirty="0">
                <a:solidFill>
                  <a:srgbClr val="C00000"/>
                </a:solidFill>
              </a:rPr>
              <a:t>33C    1</a:t>
            </a:r>
          </a:p>
          <a:p>
            <a:r>
              <a:rPr lang="en-US" dirty="0">
                <a:solidFill>
                  <a:srgbClr val="C00000"/>
                </a:solidFill>
              </a:rPr>
              <a:t>33E     </a:t>
            </a:r>
            <a:r>
              <a:rPr lang="en-US" dirty="0" err="1">
                <a:solidFill>
                  <a:srgbClr val="C00000"/>
                </a:solidFill>
              </a:rPr>
              <a:t>NaN</a:t>
            </a:r>
            <a:endParaRPr lang="en-US" dirty="0">
              <a:solidFill>
                <a:srgbClr val="C00000"/>
              </a:solidFill>
            </a:endParaRPr>
          </a:p>
          <a:p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8" y="1169605"/>
            <a:ext cx="4804064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8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uiExpand="1" build="p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Descarte de  elementos da Series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983431" y="2757848"/>
            <a:ext cx="4932000" cy="383950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</a:pPr>
            <a:r>
              <a:rPr lang="pt-BR" sz="1600" dirty="0"/>
              <a:t>&gt;&gt;&gt;</a:t>
            </a:r>
            <a:r>
              <a:rPr lang="pt-BR" sz="1600" dirty="0" err="1"/>
              <a:t>s.drop</a:t>
            </a:r>
            <a:r>
              <a:rPr lang="pt-BR" sz="1600" dirty="0"/>
              <a:t>([</a:t>
            </a:r>
            <a:r>
              <a:rPr lang="pt-BR" sz="1600" dirty="0">
                <a:solidFill>
                  <a:srgbClr val="00B050"/>
                </a:solidFill>
              </a:rPr>
              <a:t>'33A'</a:t>
            </a:r>
            <a:r>
              <a:rPr lang="pt-BR" sz="1600" dirty="0"/>
              <a:t>,</a:t>
            </a:r>
            <a:r>
              <a:rPr lang="pt-BR" sz="1600" dirty="0">
                <a:solidFill>
                  <a:srgbClr val="00B050"/>
                </a:solidFill>
              </a:rPr>
              <a:t>'33E'</a:t>
            </a:r>
            <a:r>
              <a:rPr lang="pt-BR" sz="1600" dirty="0"/>
              <a:t>])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33B    15.0</a:t>
            </a:r>
          </a:p>
          <a:p>
            <a:r>
              <a:rPr lang="en-US" sz="1600" dirty="0">
                <a:solidFill>
                  <a:srgbClr val="0000FF"/>
                </a:solidFill>
              </a:rPr>
              <a:t>33C    18.0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dtype</a:t>
            </a:r>
            <a:r>
              <a:rPr lang="en-US" sz="1600" dirty="0">
                <a:solidFill>
                  <a:srgbClr val="0000FF"/>
                </a:solidFill>
              </a:rPr>
              <a:t>: float64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&gt;&gt;&gt;s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</a:rPr>
              <a:t>33A    40.0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</a:rPr>
              <a:t>33B    15.0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</a:rPr>
              <a:t>33C    18.0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</a:rPr>
              <a:t>33E     </a:t>
            </a:r>
            <a:r>
              <a:rPr lang="en-US" sz="1600" dirty="0" err="1">
                <a:solidFill>
                  <a:srgbClr val="0000FF"/>
                </a:solidFill>
              </a:rPr>
              <a:t>NaN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</a:rPr>
              <a:t>33A    46.0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0000FF"/>
                </a:solidFill>
              </a:rPr>
              <a:t>dtype</a:t>
            </a:r>
            <a:r>
              <a:rPr lang="en-US" sz="1600" dirty="0">
                <a:solidFill>
                  <a:srgbClr val="0000FF"/>
                </a:solidFill>
              </a:rPr>
              <a:t>: float64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5027198" y="1092100"/>
            <a:ext cx="11341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>
                <a:latin typeface="+mn-lt"/>
                <a:cs typeface="Courier New" panose="02070309020205020404" pitchFamily="49" charset="0"/>
              </a:rPr>
              <a:t>s:</a:t>
            </a:r>
          </a:p>
          <a:p>
            <a:r>
              <a:rPr lang="en-US" dirty="0">
                <a:solidFill>
                  <a:srgbClr val="C00000"/>
                </a:solidFill>
              </a:rPr>
              <a:t>33A    40.0</a:t>
            </a:r>
          </a:p>
          <a:p>
            <a:r>
              <a:rPr lang="en-US" dirty="0">
                <a:solidFill>
                  <a:srgbClr val="C00000"/>
                </a:solidFill>
              </a:rPr>
              <a:t>33B    15.0</a:t>
            </a:r>
          </a:p>
          <a:p>
            <a:r>
              <a:rPr lang="en-US" dirty="0">
                <a:solidFill>
                  <a:srgbClr val="C00000"/>
                </a:solidFill>
              </a:rPr>
              <a:t>33C    18.0</a:t>
            </a:r>
          </a:p>
          <a:p>
            <a:r>
              <a:rPr lang="en-US" dirty="0">
                <a:solidFill>
                  <a:srgbClr val="C00000"/>
                </a:solidFill>
              </a:rPr>
              <a:t>33E     </a:t>
            </a:r>
            <a:r>
              <a:rPr lang="en-US" dirty="0" err="1">
                <a:solidFill>
                  <a:srgbClr val="C00000"/>
                </a:solidFill>
              </a:rPr>
              <a:t>NaN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33A    46.0</a:t>
            </a:r>
          </a:p>
          <a:p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6168008" y="2757848"/>
            <a:ext cx="4991404" cy="383950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</a:pPr>
            <a:r>
              <a:rPr lang="pt-BR" sz="1600" dirty="0"/>
              <a:t>&gt;&gt;&gt;</a:t>
            </a:r>
            <a:r>
              <a:rPr lang="pt-BR" sz="1600" dirty="0" err="1"/>
              <a:t>s.drop</a:t>
            </a:r>
            <a:r>
              <a:rPr lang="pt-BR" sz="1600" dirty="0"/>
              <a:t>([</a:t>
            </a:r>
            <a:r>
              <a:rPr lang="pt-BR" sz="1600" dirty="0">
                <a:solidFill>
                  <a:srgbClr val="00B050"/>
                </a:solidFill>
              </a:rPr>
              <a:t>'33A'</a:t>
            </a:r>
            <a:r>
              <a:rPr lang="pt-BR" sz="1600" dirty="0"/>
              <a:t>,</a:t>
            </a:r>
            <a:r>
              <a:rPr lang="pt-BR" sz="1600" dirty="0">
                <a:solidFill>
                  <a:srgbClr val="00B050"/>
                </a:solidFill>
              </a:rPr>
              <a:t>'33E'</a:t>
            </a:r>
            <a:r>
              <a:rPr lang="pt-BR" sz="1600" dirty="0"/>
              <a:t>],</a:t>
            </a:r>
            <a:r>
              <a:rPr lang="pt-BR" sz="1600" dirty="0" err="1"/>
              <a:t>inplace</a:t>
            </a:r>
            <a:r>
              <a:rPr lang="pt-BR" sz="1600" dirty="0"/>
              <a:t>=</a:t>
            </a:r>
            <a:r>
              <a:rPr lang="pt-BR" sz="1600" dirty="0" err="1"/>
              <a:t>True</a:t>
            </a:r>
            <a:r>
              <a:rPr lang="pt-BR" sz="1600" dirty="0"/>
              <a:t>)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33B    15.0</a:t>
            </a:r>
          </a:p>
          <a:p>
            <a:r>
              <a:rPr lang="en-US" sz="1600" dirty="0">
                <a:solidFill>
                  <a:srgbClr val="0000FF"/>
                </a:solidFill>
              </a:rPr>
              <a:t>33C    18.0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dtype</a:t>
            </a:r>
            <a:r>
              <a:rPr lang="en-US" sz="1600" dirty="0">
                <a:solidFill>
                  <a:srgbClr val="0000FF"/>
                </a:solidFill>
              </a:rPr>
              <a:t>: float64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&gt;&gt;&gt;s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</a:rPr>
              <a:t>33B    15.0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</a:rPr>
              <a:t>33C    18.0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0000FF"/>
                </a:solidFill>
              </a:rPr>
              <a:t>dtype</a:t>
            </a:r>
            <a:r>
              <a:rPr lang="en-US" sz="1600" dirty="0">
                <a:solidFill>
                  <a:srgbClr val="0000FF"/>
                </a:solidFill>
              </a:rPr>
              <a:t>: float64</a:t>
            </a:r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4416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3" grpId="0"/>
      <p:bldP spid="15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Dados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</a:t>
            </a:fld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52910"/>
              </p:ext>
            </p:extLst>
          </p:nvPr>
        </p:nvGraphicFramePr>
        <p:xfrm>
          <a:off x="4096079" y="1997968"/>
          <a:ext cx="1244600" cy="2286000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y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Distância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N.º faltas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9,0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13,0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15,0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19,0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21,0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682619"/>
              </p:ext>
            </p:extLst>
          </p:nvPr>
        </p:nvGraphicFramePr>
        <p:xfrm>
          <a:off x="6485433" y="2004366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eta para a direita 5"/>
          <p:cNvSpPr/>
          <p:nvPr/>
        </p:nvSpPr>
        <p:spPr>
          <a:xfrm>
            <a:off x="5773868" y="2987831"/>
            <a:ext cx="284223" cy="18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63352" y="5933221"/>
            <a:ext cx="1130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231F20"/>
                </a:solidFill>
                <a:latin typeface="Verdana" panose="020B0604030504040204" pitchFamily="34" charset="0"/>
              </a:rPr>
              <a:t>O gráfico mostra uma associação, de sentido contrário, entre o número de faltas e a distância. </a:t>
            </a:r>
          </a:p>
          <a:p>
            <a:pPr algn="ctr"/>
            <a:r>
              <a:rPr lang="pt-BR" dirty="0">
                <a:solidFill>
                  <a:srgbClr val="231F20"/>
                </a:solidFill>
                <a:latin typeface="Verdana" panose="020B0604030504040204" pitchFamily="34" charset="0"/>
              </a:rPr>
              <a:t>Assim, quanto maior é a distância de casa, menor é a tendência para faltar!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27218" y="1326960"/>
            <a:ext cx="3890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n-lt"/>
              </a:rPr>
              <a:t>2) Agrupar e Totalizar os dados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464152" y="1326960"/>
            <a:ext cx="2614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n-lt"/>
              </a:rPr>
              <a:t>3) Visualizar os dados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2345"/>
              </p:ext>
            </p:extLst>
          </p:nvPr>
        </p:nvGraphicFramePr>
        <p:xfrm>
          <a:off x="1995371" y="1806098"/>
          <a:ext cx="1153939" cy="3849827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matr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dist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Falta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210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211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231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210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212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210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253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4,3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212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1,0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232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3,0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210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0,5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211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1,0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251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4,2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233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2,1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6/1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231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2,1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234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2,9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252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5,0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282</a:t>
                      </a:r>
                      <a:endParaRPr lang="pt-BR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6,0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i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10/1</a:t>
                      </a:r>
                      <a:endParaRPr lang="pt-BR" sz="800" b="0" i="1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3" name="Seta para a direita 12"/>
          <p:cNvSpPr/>
          <p:nvPr/>
        </p:nvSpPr>
        <p:spPr>
          <a:xfrm>
            <a:off x="3520778" y="2973364"/>
            <a:ext cx="284223" cy="18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849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Úteis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30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9243"/>
              </p:ext>
            </p:extLst>
          </p:nvPr>
        </p:nvGraphicFramePr>
        <p:xfrm>
          <a:off x="379499" y="1556792"/>
          <a:ext cx="11477142" cy="321056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1639784523"/>
                    </a:ext>
                  </a:extLst>
                </a:gridCol>
                <a:gridCol w="5356462">
                  <a:extLst>
                    <a:ext uri="{9D8B030D-6E8A-4147-A177-3AD203B41FA5}">
                      <a16:colId xmlns:a16="http://schemas.microsoft.com/office/drawing/2014/main" val="2180998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35607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unique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+mn-lt"/>
                        </a:rPr>
                        <a:t>Retorna os valores exclusivos da Series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18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35607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nunique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+mn-lt"/>
                        </a:rPr>
                        <a:t>Retornar o número de valores exclusivos na Series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36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35607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sort_values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)*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+mn-lt"/>
                        </a:rPr>
                        <a:t>Retorna</a:t>
                      </a:r>
                      <a:r>
                        <a:rPr lang="pt-BR" sz="1600" baseline="0" dirty="0">
                          <a:latin typeface="+mn-lt"/>
                        </a:rPr>
                        <a:t> uma cópia da Series ordenada pelos valores</a:t>
                      </a:r>
                    </a:p>
                    <a:p>
                      <a:pPr marL="2332038" marR="0" indent="-1884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com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inplace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+mn-lt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realiza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en-US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operação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na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Series, </a:t>
                      </a:r>
                      <a:r>
                        <a:rPr lang="en-US" sz="1600" b="1" u="sng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não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cria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uma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cópia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95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35607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sort_index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)*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+mn-lt"/>
                        </a:rPr>
                        <a:t>Retorna</a:t>
                      </a:r>
                      <a:r>
                        <a:rPr lang="pt-BR" sz="1600" baseline="0" dirty="0">
                          <a:latin typeface="+mn-lt"/>
                        </a:rPr>
                        <a:t> uma cópia da Series ordenada pelos </a:t>
                      </a:r>
                      <a:r>
                        <a:rPr lang="pt-BR" sz="1600" baseline="0" dirty="0" err="1">
                          <a:latin typeface="+mn-lt"/>
                        </a:rPr>
                        <a:t>labels</a:t>
                      </a:r>
                      <a:r>
                        <a:rPr lang="pt-BR" sz="1600" baseline="0" dirty="0">
                          <a:latin typeface="+mn-lt"/>
                        </a:rPr>
                        <a:t> do index</a:t>
                      </a:r>
                    </a:p>
                    <a:p>
                      <a:pPr marL="2332038" marR="0" indent="-1884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com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inplace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+mn-lt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realiza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en-US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operação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na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Series, </a:t>
                      </a:r>
                      <a:r>
                        <a:rPr lang="en-US" sz="1600" b="1" u="sng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não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cria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uma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</a:rPr>
                        <a:t>cópia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37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35607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reindex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+mn-lt"/>
                        </a:rPr>
                        <a:t>Retorna uma cópia da Series na ordem especificada pela</a:t>
                      </a:r>
                      <a:r>
                        <a:rPr lang="pt-BR" sz="1600" baseline="0" dirty="0">
                          <a:latin typeface="+mn-lt"/>
                        </a:rPr>
                        <a:t> sequência de </a:t>
                      </a:r>
                      <a:r>
                        <a:rPr lang="pt-BR" sz="1600" dirty="0">
                          <a:latin typeface="+mn-lt"/>
                        </a:rPr>
                        <a:t> </a:t>
                      </a:r>
                      <a:r>
                        <a:rPr lang="pt-BR" sz="1600" dirty="0" err="1">
                          <a:latin typeface="+mn-lt"/>
                        </a:rPr>
                        <a:t>labels</a:t>
                      </a:r>
                      <a:r>
                        <a:rPr lang="pt-BR" sz="1600" baseline="0" dirty="0">
                          <a:latin typeface="+mn-lt"/>
                        </a:rPr>
                        <a:t> recebida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aseline="0" dirty="0">
                          <a:latin typeface="+mn-lt"/>
                        </a:rPr>
                        <a:t>Não pode ser aplicado sobre índices com repetição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7192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79783"/>
              </p:ext>
            </p:extLst>
          </p:nvPr>
        </p:nvGraphicFramePr>
        <p:xfrm>
          <a:off x="487138" y="5294576"/>
          <a:ext cx="11477142" cy="13208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1639784523"/>
                    </a:ext>
                  </a:extLst>
                </a:gridCol>
                <a:gridCol w="6004534">
                  <a:extLst>
                    <a:ext uri="{9D8B030D-6E8A-4147-A177-3AD203B41FA5}">
                      <a16:colId xmlns:a16="http://schemas.microsoft.com/office/drawing/2014/main" val="2180998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35607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series.index.unique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+mn-lt"/>
                        </a:rPr>
                        <a:t>Retorna os valores exclusivos do</a:t>
                      </a:r>
                      <a:r>
                        <a:rPr lang="pt-PT" sz="1600" baseline="0" dirty="0">
                          <a:latin typeface="+mn-lt"/>
                        </a:rPr>
                        <a:t> Index</a:t>
                      </a:r>
                      <a:endParaRPr lang="pt-BR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8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35607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series.index.nunique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dropna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+mn-lt"/>
                        </a:rPr>
                        <a:t>Retornar o número de valores exclusivos no Index</a:t>
                      </a:r>
                      <a:endParaRPr lang="pt-BR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6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get_loc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600" dirty="0">
                          <a:latin typeface="+mn-lt"/>
                        </a:rPr>
                        <a:t>Retorna: a posição do </a:t>
                      </a:r>
                      <a:r>
                        <a:rPr lang="pt-BR" sz="1600" dirty="0" err="1">
                          <a:latin typeface="+mn-lt"/>
                        </a:rPr>
                        <a:t>label</a:t>
                      </a:r>
                      <a:r>
                        <a:rPr lang="pt-BR" sz="1600" dirty="0">
                          <a:latin typeface="+mn-lt"/>
                        </a:rPr>
                        <a:t> no índice, </a:t>
                      </a:r>
                      <a:r>
                        <a:rPr lang="pt-BR" sz="1600" dirty="0" err="1">
                          <a:latin typeface="+mn-lt"/>
                        </a:rPr>
                        <a:t>qdo</a:t>
                      </a:r>
                      <a:r>
                        <a:rPr lang="pt-BR" sz="1600" dirty="0">
                          <a:latin typeface="+mn-lt"/>
                        </a:rPr>
                        <a:t> são exclusivos  ou  um </a:t>
                      </a:r>
                      <a:r>
                        <a:rPr lang="pt-BR" sz="1600" dirty="0" err="1">
                          <a:latin typeface="+mn-lt"/>
                        </a:rPr>
                        <a:t>array</a:t>
                      </a:r>
                      <a:r>
                        <a:rPr lang="pt-BR" sz="1600" dirty="0">
                          <a:latin typeface="+mn-lt"/>
                        </a:rPr>
                        <a:t> de booleanos: </a:t>
                      </a:r>
                      <a:r>
                        <a:rPr lang="pt-BR" sz="1600" dirty="0" err="1">
                          <a:latin typeface="+mn-lt"/>
                        </a:rPr>
                        <a:t>qdo</a:t>
                      </a:r>
                      <a:r>
                        <a:rPr lang="pt-BR" sz="1600" dirty="0">
                          <a:latin typeface="+mn-lt"/>
                        </a:rPr>
                        <a:t> há repetição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79815"/>
                  </a:ext>
                </a:extLst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-240704" y="4743420"/>
            <a:ext cx="4032448" cy="7063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ts val="600"/>
              </a:spcBef>
              <a:buNone/>
              <a:defRPr sz="4000" kern="1200" baseline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defRPr>
            </a:lvl1pPr>
          </a:lstStyle>
          <a:p>
            <a:r>
              <a:rPr lang="pt-BR" sz="2400" dirty="0"/>
              <a:t>sobre o </a:t>
            </a:r>
            <a:r>
              <a:rPr lang="pt-BR" sz="2400" i="1" dirty="0"/>
              <a:t>Index</a:t>
            </a:r>
            <a:r>
              <a:rPr lang="pt-BR" sz="2400" dirty="0"/>
              <a:t> 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-240704" y="918120"/>
            <a:ext cx="4032448" cy="7063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ts val="600"/>
              </a:spcBef>
              <a:buNone/>
              <a:defRPr sz="4000" kern="1200" baseline="0">
                <a:solidFill>
                  <a:srgbClr val="0033CC"/>
                </a:solidFill>
                <a:latin typeface="+mn-lt"/>
                <a:ea typeface="+mj-ea"/>
                <a:cs typeface="Calibri" pitchFamily="34" charset="0"/>
              </a:defRPr>
            </a:lvl1pPr>
          </a:lstStyle>
          <a:p>
            <a:r>
              <a:rPr lang="pt-BR" sz="2400" dirty="0"/>
              <a:t>sobre a Series </a:t>
            </a:r>
          </a:p>
        </p:txBody>
      </p:sp>
    </p:spTree>
    <p:extLst>
      <p:ext uri="{BB962C8B-B14F-4D97-AF65-F5344CB8AC3E}">
        <p14:creationId xmlns:p14="http://schemas.microsoft.com/office/powerpoint/2010/main" val="375579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Aplicando uma função sobre valores da Series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133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Aplicando função sobre elementos de uma Series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1991544" y="2971371"/>
            <a:ext cx="3528392" cy="28572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pt-BR" sz="1600" dirty="0"/>
              <a:t> </a:t>
            </a:r>
            <a:r>
              <a:rPr lang="pt-BR" sz="1600" dirty="0" err="1"/>
              <a:t>math</a:t>
            </a:r>
            <a:endParaRPr lang="pt-BR" sz="1600" dirty="0"/>
          </a:p>
          <a:p>
            <a:pPr>
              <a:spcBef>
                <a:spcPts val="600"/>
              </a:spcBef>
            </a:pPr>
            <a:r>
              <a:rPr lang="en-US" sz="1600" dirty="0" err="1"/>
              <a:t>s.apply</a:t>
            </a:r>
            <a:r>
              <a:rPr lang="en-US" sz="1600" dirty="0"/>
              <a:t>('{:.2f}'.format))</a:t>
            </a:r>
          </a:p>
          <a:p>
            <a:pPr marL="0" indent="0"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</a:rPr>
              <a:t>33A    6.32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</a:rPr>
              <a:t>33B    3.87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</a:rPr>
              <a:t>33C    4.24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</a:rPr>
              <a:t>33E     </a:t>
            </a:r>
            <a:r>
              <a:rPr lang="en-US" sz="1600" dirty="0" err="1">
                <a:solidFill>
                  <a:srgbClr val="0000FF"/>
                </a:solidFill>
              </a:rPr>
              <a:t>NaN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</a:rPr>
              <a:t>33A    6.78</a:t>
            </a:r>
          </a:p>
          <a:p>
            <a:pPr marL="0" indent="0"/>
            <a:r>
              <a:rPr lang="en-US" sz="1600" dirty="0" err="1">
                <a:solidFill>
                  <a:srgbClr val="0000FF"/>
                </a:solidFill>
              </a:rPr>
              <a:t>dtype</a:t>
            </a:r>
            <a:r>
              <a:rPr lang="en-US" sz="1600" dirty="0">
                <a:solidFill>
                  <a:srgbClr val="0000FF"/>
                </a:solidFill>
              </a:rPr>
              <a:t>: : object</a:t>
            </a:r>
            <a:endParaRPr lang="pt-BR" sz="1600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7726964" y="3027390"/>
            <a:ext cx="4230679" cy="359210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</a:pP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/>
              <a:t>altera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):</a:t>
            </a:r>
          </a:p>
          <a:p>
            <a:pPr marL="0" indent="0">
              <a:lnSpc>
                <a:spcPct val="110000"/>
              </a:lnSpc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 </a:t>
            </a:r>
            <a:r>
              <a:rPr lang="en-US" sz="1600" dirty="0" err="1"/>
              <a:t>x%y</a:t>
            </a:r>
            <a:r>
              <a:rPr lang="en-US" sz="1600" dirty="0"/>
              <a:t>==0:</a:t>
            </a:r>
          </a:p>
          <a:p>
            <a:pPr marL="0" indent="0">
              <a:lnSpc>
                <a:spcPct val="110000"/>
              </a:lnSpc>
            </a:pPr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90</a:t>
            </a:r>
          </a:p>
          <a:p>
            <a:pPr marL="0" indent="0">
              <a:lnSpc>
                <a:spcPct val="110000"/>
              </a:lnSpc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/>
              <a:t>:</a:t>
            </a:r>
          </a:p>
          <a:p>
            <a:pPr marL="0" indent="0">
              <a:lnSpc>
                <a:spcPct val="110000"/>
              </a:lnSpc>
            </a:pPr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x</a:t>
            </a:r>
          </a:p>
          <a:p>
            <a:pPr marL="0" indent="0">
              <a:spcBef>
                <a:spcPts val="600"/>
              </a:spcBef>
            </a:pPr>
            <a:r>
              <a:rPr lang="en-US" sz="1600" dirty="0">
                <a:solidFill>
                  <a:srgbClr val="C00000"/>
                </a:solidFill>
              </a:rPr>
              <a:t># </a:t>
            </a:r>
            <a:r>
              <a:rPr lang="en-US" sz="1600" dirty="0" err="1">
                <a:solidFill>
                  <a:srgbClr val="C00000"/>
                </a:solidFill>
              </a:rPr>
              <a:t>torna</a:t>
            </a:r>
            <a:r>
              <a:rPr lang="en-US" sz="1600" dirty="0">
                <a:solidFill>
                  <a:srgbClr val="C00000"/>
                </a:solidFill>
              </a:rPr>
              <a:t> 90 </a:t>
            </a:r>
            <a:r>
              <a:rPr lang="en-US" sz="1600" dirty="0" err="1">
                <a:solidFill>
                  <a:srgbClr val="C00000"/>
                </a:solidFill>
              </a:rPr>
              <a:t>os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múltiplos</a:t>
            </a:r>
            <a:r>
              <a:rPr lang="en-US" sz="1600" dirty="0">
                <a:solidFill>
                  <a:srgbClr val="C00000"/>
                </a:solidFill>
              </a:rPr>
              <a:t> de 3</a:t>
            </a:r>
            <a:r>
              <a:rPr lang="en-US" sz="1600" dirty="0"/>
              <a:t> </a:t>
            </a:r>
            <a:endParaRPr lang="pt-BR" sz="1600" dirty="0"/>
          </a:p>
          <a:p>
            <a:pPr marL="0" indent="0">
              <a:spcBef>
                <a:spcPts val="600"/>
              </a:spcBef>
            </a:pPr>
            <a:r>
              <a:rPr lang="pt-BR" sz="1600" dirty="0" err="1"/>
              <a:t>s.apply</a:t>
            </a:r>
            <a:r>
              <a:rPr lang="pt-BR" sz="1600" dirty="0"/>
              <a:t>(</a:t>
            </a:r>
            <a:r>
              <a:rPr lang="pt-BR" sz="1600" dirty="0" err="1"/>
              <a:t>altera,args</a:t>
            </a:r>
            <a:r>
              <a:rPr lang="pt-BR" sz="1600" dirty="0"/>
              <a:t>=(3,))</a:t>
            </a:r>
          </a:p>
          <a:p>
            <a:pPr marL="0" indent="0"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</a:rPr>
              <a:t>33A    40.0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</a:rPr>
              <a:t>33B    90.0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</a:rPr>
              <a:t>33C    90.0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</a:rPr>
              <a:t>33E     </a:t>
            </a:r>
            <a:r>
              <a:rPr lang="en-US" sz="1600" dirty="0" err="1">
                <a:solidFill>
                  <a:srgbClr val="0000FF"/>
                </a:solidFill>
              </a:rPr>
              <a:t>NaN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</a:rPr>
              <a:t>33A    46.0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rgbClr val="0000FF"/>
                </a:solidFill>
              </a:rPr>
              <a:t>dtype</a:t>
            </a:r>
            <a:r>
              <a:rPr lang="en-US" sz="1600" dirty="0">
                <a:solidFill>
                  <a:srgbClr val="0000FF"/>
                </a:solidFill>
              </a:rPr>
              <a:t>: float64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0"/>
          </p:nvPr>
        </p:nvSpPr>
        <p:spPr>
          <a:xfrm>
            <a:off x="191343" y="2709360"/>
            <a:ext cx="1584177" cy="3960000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7" name="Shape 232"/>
          <p:cNvSpPr txBox="1"/>
          <p:nvPr/>
        </p:nvSpPr>
        <p:spPr>
          <a:xfrm>
            <a:off x="1760494" y="932135"/>
            <a:ext cx="10096147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=(…))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74041" y="101679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74041" y="1805220"/>
            <a:ext cx="11382600" cy="903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800" dirty="0">
                <a:latin typeface="+mn-lt"/>
                <a:cs typeface="Courier New" panose="02070309020205020404" pitchFamily="49" charset="0"/>
              </a:rPr>
              <a:t>Aplica a função nos valores da Series, retornando uma nova Series. </a:t>
            </a:r>
            <a:r>
              <a:rPr lang="pt-BR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anose="02070309020205020404" pitchFamily="49" charset="0"/>
              </a:rPr>
              <a:t>Função</a:t>
            </a:r>
            <a:r>
              <a:rPr lang="pt-BR" sz="1800" dirty="0">
                <a:latin typeface="+mn-lt"/>
                <a:cs typeface="Courier New" panose="02070309020205020404" pitchFamily="49" charset="0"/>
              </a:rPr>
              <a:t> pode ser do Python ou definida pelo programador que opere sobre valores individuais da series. </a:t>
            </a:r>
          </a:p>
          <a:p>
            <a:r>
              <a:rPr lang="pt-BR" sz="1800" dirty="0" err="1">
                <a:latin typeface="+mn-lt"/>
                <a:cs typeface="Courier New" panose="02070309020205020404" pitchFamily="49" charset="0"/>
              </a:rPr>
              <a:t>args</a:t>
            </a:r>
            <a:r>
              <a:rPr lang="pt-BR" sz="1800" dirty="0">
                <a:latin typeface="+mn-lt"/>
                <a:cs typeface="Courier New" panose="02070309020205020404" pitchFamily="49" charset="0"/>
              </a:rPr>
              <a:t> = (...) argumentos opcionais fornecidos à função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329409" y="3119141"/>
            <a:ext cx="11341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u="sng" dirty="0">
                <a:latin typeface="+mn-lt"/>
                <a:cs typeface="Courier New" panose="02070309020205020404" pitchFamily="49" charset="0"/>
              </a:rPr>
              <a:t>s: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</a:rPr>
              <a:t>33A    40.0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</a:rPr>
              <a:t>33B    15.0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</a:rPr>
              <a:t>33C    18.0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</a:rPr>
              <a:t>33E     </a:t>
            </a:r>
            <a:r>
              <a:rPr lang="en-US" dirty="0" err="1">
                <a:solidFill>
                  <a:srgbClr val="C00000"/>
                </a:solidFill>
              </a:rPr>
              <a:t>NaN</a:t>
            </a:r>
            <a:endParaRPr lang="en-US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</a:rPr>
              <a:t>33A    46.0</a:t>
            </a:r>
          </a:p>
          <a:p>
            <a:pPr>
              <a:spcBef>
                <a:spcPts val="600"/>
              </a:spcBef>
            </a:pPr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26964" y="2923994"/>
            <a:ext cx="15526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u="sng" dirty="0">
                <a:latin typeface="+mn-lt"/>
                <a:cs typeface="Courier New" panose="02070309020205020404" pitchFamily="49" charset="0"/>
              </a:rPr>
              <a:t>s:</a:t>
            </a:r>
          </a:p>
          <a:p>
            <a:pPr>
              <a:spcBef>
                <a:spcPts val="600"/>
              </a:spcBef>
            </a:pPr>
            <a:r>
              <a:rPr lang="pt-BR" dirty="0">
                <a:solidFill>
                  <a:srgbClr val="C00000"/>
                </a:solidFill>
              </a:rPr>
              <a:t>33A    6.324555</a:t>
            </a:r>
          </a:p>
          <a:p>
            <a:pPr>
              <a:spcBef>
                <a:spcPts val="600"/>
              </a:spcBef>
            </a:pPr>
            <a:r>
              <a:rPr lang="pt-BR" dirty="0">
                <a:solidFill>
                  <a:srgbClr val="C00000"/>
                </a:solidFill>
              </a:rPr>
              <a:t>33B    3.872983</a:t>
            </a:r>
          </a:p>
          <a:p>
            <a:pPr>
              <a:spcBef>
                <a:spcPts val="600"/>
              </a:spcBef>
            </a:pPr>
            <a:r>
              <a:rPr lang="pt-BR" dirty="0">
                <a:solidFill>
                  <a:srgbClr val="C00000"/>
                </a:solidFill>
              </a:rPr>
              <a:t>33C    4.242641</a:t>
            </a:r>
          </a:p>
          <a:p>
            <a:pPr>
              <a:spcBef>
                <a:spcPts val="600"/>
              </a:spcBef>
            </a:pPr>
            <a:r>
              <a:rPr lang="pt-BR" dirty="0">
                <a:solidFill>
                  <a:srgbClr val="C00000"/>
                </a:solidFill>
              </a:rPr>
              <a:t>33E         </a:t>
            </a:r>
            <a:r>
              <a:rPr lang="pt-BR" dirty="0" err="1">
                <a:solidFill>
                  <a:srgbClr val="C00000"/>
                </a:solidFill>
              </a:rPr>
              <a:t>NaN</a:t>
            </a:r>
            <a:endParaRPr lang="pt-BR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pt-BR" dirty="0">
                <a:solidFill>
                  <a:srgbClr val="C00000"/>
                </a:solidFill>
              </a:rPr>
              <a:t>33A    6.782330</a:t>
            </a:r>
          </a:p>
          <a:p>
            <a:pPr>
              <a:spcBef>
                <a:spcPts val="600"/>
              </a:spcBef>
            </a:pPr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1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2" grpId="0" uiExpand="1" build="p" animBg="1"/>
      <p:bldP spid="3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i="1" dirty="0"/>
              <a:t>Simulação do funcionamento :   </a:t>
            </a:r>
            <a:r>
              <a:rPr lang="pt-BR" sz="3600" dirty="0" err="1"/>
              <a:t>s.apply</a:t>
            </a:r>
            <a:r>
              <a:rPr lang="pt-BR" sz="3600" dirty="0"/>
              <a:t>(</a:t>
            </a:r>
            <a:r>
              <a:rPr lang="pt-BR" sz="3600" dirty="0" err="1"/>
              <a:t>altera,args</a:t>
            </a:r>
            <a:r>
              <a:rPr lang="pt-BR" sz="3600" dirty="0"/>
              <a:t>=(3,))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559496" y="2227634"/>
            <a:ext cx="11341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pt-BR" b="1" u="sng" dirty="0">
                <a:latin typeface="+mn-lt"/>
                <a:cs typeface="Courier New" panose="02070309020205020404" pitchFamily="49" charset="0"/>
              </a:rPr>
              <a:t>s: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C00000"/>
                </a:solidFill>
              </a:rPr>
              <a:t>33A    40.0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C00000"/>
                </a:solidFill>
              </a:rPr>
              <a:t>33B    15.0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C00000"/>
                </a:solidFill>
              </a:rPr>
              <a:t>33A    45.0</a:t>
            </a:r>
          </a:p>
          <a:p>
            <a:pPr>
              <a:spcBef>
                <a:spcPts val="1800"/>
              </a:spcBef>
            </a:pPr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33161" y="5001717"/>
            <a:ext cx="7416824" cy="1477328"/>
          </a:xfrm>
          <a:prstGeom prst="rect">
            <a:avLst/>
          </a:prstGeom>
          <a:solidFill>
            <a:srgbClr val="FBCB6B"/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sNova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()</a:t>
            </a:r>
          </a:p>
          <a:p>
            <a:pPr>
              <a:spcBef>
                <a:spcPts val="600"/>
              </a:spcBef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 </a:t>
            </a:r>
            <a:r>
              <a:rPr lang="en-US" dirty="0" err="1"/>
              <a:t>elemento</a:t>
            </a:r>
            <a:r>
              <a:rPr lang="en-US" dirty="0"/>
              <a:t> de s</a:t>
            </a:r>
          </a:p>
          <a:p>
            <a:pPr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novoValor</a:t>
            </a:r>
            <a:r>
              <a:rPr lang="en-US" dirty="0"/>
              <a:t>=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valor do </a:t>
            </a:r>
            <a:r>
              <a:rPr lang="en-US" dirty="0" err="1"/>
              <a:t>elemento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                  </a:t>
            </a:r>
            <a:r>
              <a:rPr lang="en-US" dirty="0" err="1"/>
              <a:t>sNova.loc</a:t>
            </a:r>
            <a:r>
              <a:rPr lang="en-US" dirty="0"/>
              <a:t>[</a:t>
            </a:r>
            <a:r>
              <a:rPr lang="en-US" dirty="0" err="1"/>
              <a:t>índice</a:t>
            </a:r>
            <a:r>
              <a:rPr lang="en-US" dirty="0"/>
              <a:t> do </a:t>
            </a:r>
            <a:r>
              <a:rPr lang="en-US" dirty="0" err="1"/>
              <a:t>elemento</a:t>
            </a:r>
            <a:r>
              <a:rPr lang="en-US" dirty="0"/>
              <a:t>] = </a:t>
            </a:r>
            <a:r>
              <a:rPr lang="en-US" dirty="0" err="1"/>
              <a:t>novoValor</a:t>
            </a:r>
            <a:endParaRPr lang="en-US" dirty="0"/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58976" y="1332977"/>
            <a:ext cx="2213672" cy="1548116"/>
          </a:xfrm>
          <a:prstGeom prst="rect">
            <a:avLst/>
          </a:pr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x%y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==0:</a:t>
            </a:r>
          </a:p>
          <a:p>
            <a:pPr marL="0" indent="0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90</a:t>
            </a:r>
          </a:p>
          <a:p>
            <a:pPr marL="0" indent="0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x</a:t>
            </a:r>
          </a:p>
          <a:p>
            <a:pPr marL="0" indent="0">
              <a:spcBef>
                <a:spcPts val="600"/>
              </a:spcBef>
            </a:pP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693680" y="1528633"/>
            <a:ext cx="2032219" cy="135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 rot="19767043">
            <a:off x="3146995" y="1961648"/>
            <a:ext cx="953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n-lt"/>
              </a:rPr>
              <a:t>40.0    3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072648" y="1736321"/>
            <a:ext cx="2239416" cy="90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 rot="1505810">
            <a:off x="7197371" y="1631604"/>
            <a:ext cx="953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n-lt"/>
              </a:rPr>
              <a:t>40.0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9562710" y="2434256"/>
            <a:ext cx="11341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pt-BR" b="1" u="sng" dirty="0" err="1">
                <a:latin typeface="+mn-lt"/>
                <a:cs typeface="Courier New" panose="02070309020205020404" pitchFamily="49" charset="0"/>
              </a:rPr>
              <a:t>sNova</a:t>
            </a:r>
            <a:endParaRPr lang="pt-BR" b="1" u="sng" dirty="0">
              <a:latin typeface="+mn-lt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C00000"/>
                </a:solidFill>
              </a:rPr>
              <a:t>33A    40.0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C00000"/>
                </a:solidFill>
              </a:rPr>
              <a:t>33B    90.0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C00000"/>
                </a:solidFill>
              </a:rPr>
              <a:t>33A    90.0</a:t>
            </a:r>
          </a:p>
          <a:p>
            <a:pPr>
              <a:spcBef>
                <a:spcPts val="1800"/>
              </a:spcBef>
            </a:pPr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20" name="Conector de Seta Reta 19"/>
          <p:cNvCxnSpPr>
            <a:stCxn id="4" idx="3"/>
          </p:cNvCxnSpPr>
          <p:nvPr/>
        </p:nvCxnSpPr>
        <p:spPr>
          <a:xfrm flipV="1">
            <a:off x="2693680" y="1870997"/>
            <a:ext cx="2165296" cy="14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 rot="19787242">
            <a:off x="3327970" y="2333714"/>
            <a:ext cx="953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n-lt"/>
              </a:rPr>
              <a:t>15.0    3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7190179" y="2284720"/>
            <a:ext cx="2004353" cy="102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 rot="1505810">
            <a:off x="7644472" y="2476588"/>
            <a:ext cx="953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n-lt"/>
              </a:rPr>
              <a:t>90.0</a:t>
            </a: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2713003" y="2284720"/>
            <a:ext cx="2145973" cy="125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 rot="19787242">
            <a:off x="3480370" y="2608028"/>
            <a:ext cx="953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n-lt"/>
              </a:rPr>
              <a:t>45.0    3</a:t>
            </a: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7190179" y="2636912"/>
            <a:ext cx="213743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 rot="2028176">
            <a:off x="7796872" y="3052652"/>
            <a:ext cx="953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n-lt"/>
              </a:rPr>
              <a:t>90.0</a:t>
            </a:r>
          </a:p>
        </p:txBody>
      </p:sp>
    </p:spTree>
    <p:extLst>
      <p:ext uri="{BB962C8B-B14F-4D97-AF65-F5344CB8AC3E}">
        <p14:creationId xmlns:p14="http://schemas.microsoft.com/office/powerpoint/2010/main" val="7120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  <p:bldP spid="21" grpId="0"/>
      <p:bldP spid="26" grpId="1"/>
      <p:bldP spid="29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Visualização Gráfica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157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369" y="3926406"/>
            <a:ext cx="11675117" cy="268897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pt-BR" sz="2400" dirty="0"/>
              <a:t> </a:t>
            </a:r>
            <a:r>
              <a:rPr lang="pt-BR" sz="2000" dirty="0"/>
              <a:t>Há métodos específicos para os gráficos mais utilizados:</a:t>
            </a:r>
          </a:p>
          <a:p>
            <a:pPr marL="1143000" lvl="1">
              <a:spcBef>
                <a:spcPts val="1200"/>
              </a:spcBef>
            </a:pPr>
            <a:r>
              <a:rPr lang="pt-BR" sz="2000" dirty="0"/>
              <a:t>de linha -  </a:t>
            </a:r>
            <a:r>
              <a:rPr lang="pt-BR" sz="2000" dirty="0" err="1"/>
              <a:t>serie.plot.line</a:t>
            </a:r>
            <a:r>
              <a:rPr lang="pt-BR" sz="2000" dirty="0"/>
              <a:t>()</a:t>
            </a:r>
          </a:p>
          <a:p>
            <a:pPr marL="1143000" lvl="1">
              <a:spcBef>
                <a:spcPts val="1200"/>
              </a:spcBef>
            </a:pPr>
            <a:r>
              <a:rPr lang="pt-BR" sz="2000" dirty="0"/>
              <a:t>de barra - </a:t>
            </a:r>
            <a:r>
              <a:rPr lang="pt-BR" sz="2000" dirty="0" err="1"/>
              <a:t>serie.plot.bar</a:t>
            </a:r>
            <a:r>
              <a:rPr lang="pt-BR" sz="2000" dirty="0"/>
              <a:t>()</a:t>
            </a:r>
          </a:p>
          <a:p>
            <a:pPr marL="1143000" lvl="1">
              <a:spcBef>
                <a:spcPts val="1200"/>
              </a:spcBef>
            </a:pPr>
            <a:r>
              <a:rPr lang="pt-BR" sz="2000" dirty="0"/>
              <a:t>histograma - </a:t>
            </a:r>
            <a:r>
              <a:rPr lang="pt-BR" sz="2000" dirty="0" err="1"/>
              <a:t>serie.plot.hist</a:t>
            </a:r>
            <a:r>
              <a:rPr lang="pt-BR" sz="2000" dirty="0"/>
              <a:t>()</a:t>
            </a:r>
          </a:p>
          <a:p>
            <a:pPr marL="1143000" lvl="1">
              <a:spcBef>
                <a:spcPts val="1200"/>
              </a:spcBef>
            </a:pPr>
            <a:r>
              <a:rPr lang="pt-BR" sz="2000" dirty="0"/>
              <a:t>de pizza - </a:t>
            </a:r>
            <a:r>
              <a:rPr lang="pt-BR" sz="2000" dirty="0" err="1"/>
              <a:t>serie.plot.pie</a:t>
            </a:r>
            <a:r>
              <a:rPr lang="pt-BR" sz="2000" dirty="0"/>
              <a:t>()</a:t>
            </a:r>
          </a:p>
          <a:p>
            <a:pPr marL="1143000" lvl="1">
              <a:spcBef>
                <a:spcPts val="1200"/>
              </a:spcBef>
            </a:pPr>
            <a:r>
              <a:rPr lang="pt-BR" sz="2000" dirty="0"/>
              <a:t>de dispersão - </a:t>
            </a:r>
            <a:r>
              <a:rPr lang="pt-BR" sz="2000" dirty="0" err="1"/>
              <a:t>serie.plot.scatter</a:t>
            </a:r>
            <a:r>
              <a:rPr lang="pt-BR" sz="2000" dirty="0"/>
              <a:t>()  </a:t>
            </a:r>
            <a:r>
              <a:rPr lang="pt-BR" sz="2000" i="1" dirty="0"/>
              <a:t>(apenas para </a:t>
            </a:r>
            <a:r>
              <a:rPr lang="pt-BR" sz="2000" i="1" dirty="0" err="1"/>
              <a:t>DataFrame</a:t>
            </a:r>
            <a:r>
              <a:rPr lang="pt-BR" sz="2000" i="1" dirty="0"/>
              <a:t>)</a:t>
            </a:r>
          </a:p>
          <a:p>
            <a:pPr>
              <a:spcBef>
                <a:spcPts val="1200"/>
              </a:spcBef>
            </a:pP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para Gráficos no Pandas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5" name="Shape 232"/>
          <p:cNvSpPr txBox="1"/>
          <p:nvPr/>
        </p:nvSpPr>
        <p:spPr>
          <a:xfrm>
            <a:off x="1487488" y="1052736"/>
            <a:ext cx="10167348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2057400" indent="-2057400"/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sz="16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=False, …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0399" y="10209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0399" y="1820614"/>
            <a:ext cx="11292127" cy="19082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</a:rPr>
              <a:t>kind</a:t>
            </a:r>
            <a:r>
              <a:rPr lang="en-US" sz="1800" b="1" dirty="0">
                <a:latin typeface="+mn-lt"/>
              </a:rPr>
              <a:t>= </a:t>
            </a:r>
            <a:r>
              <a:rPr lang="pt-BR" sz="1800" b="1" dirty="0">
                <a:solidFill>
                  <a:srgbClr val="C00000"/>
                </a:solidFill>
                <a:latin typeface="+mn-lt"/>
              </a:rPr>
              <a:t> 	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'</a:t>
            </a:r>
            <a:r>
              <a:rPr lang="pt-BR" sz="1800" dirty="0" err="1">
                <a:solidFill>
                  <a:srgbClr val="00B050"/>
                </a:solidFill>
                <a:latin typeface="+mn-lt"/>
              </a:rPr>
              <a:t>line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' </a:t>
            </a:r>
            <a:r>
              <a:rPr lang="pt-BR" sz="1800" dirty="0">
                <a:latin typeface="+mn-lt"/>
              </a:rPr>
              <a:t>: linha (default)	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'bar' </a:t>
            </a:r>
            <a:r>
              <a:rPr lang="pt-BR" sz="1800" dirty="0">
                <a:latin typeface="+mn-lt"/>
              </a:rPr>
              <a:t>: barra vertical        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 '</a:t>
            </a:r>
            <a:r>
              <a:rPr lang="pt-BR" sz="1800" dirty="0" err="1">
                <a:solidFill>
                  <a:srgbClr val="00B050"/>
                </a:solidFill>
                <a:latin typeface="+mn-lt"/>
              </a:rPr>
              <a:t>barh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' </a:t>
            </a:r>
            <a:r>
              <a:rPr lang="pt-BR" sz="1800" dirty="0">
                <a:latin typeface="+mn-lt"/>
              </a:rPr>
              <a:t>: barra horizontal	</a:t>
            </a:r>
          </a:p>
          <a:p>
            <a:r>
              <a:rPr lang="pt-BR" sz="1800" dirty="0">
                <a:latin typeface="+mn-lt"/>
              </a:rPr>
              <a:t>	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'</a:t>
            </a:r>
            <a:r>
              <a:rPr lang="pt-BR" sz="1800" dirty="0" err="1">
                <a:solidFill>
                  <a:srgbClr val="00B050"/>
                </a:solidFill>
                <a:latin typeface="+mn-lt"/>
              </a:rPr>
              <a:t>hist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'</a:t>
            </a:r>
            <a:r>
              <a:rPr lang="pt-BR" sz="1800" dirty="0">
                <a:latin typeface="+mn-lt"/>
              </a:rPr>
              <a:t> : histograma		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'box' </a:t>
            </a:r>
            <a:r>
              <a:rPr lang="pt-BR" sz="1800" dirty="0">
                <a:latin typeface="+mn-lt"/>
              </a:rPr>
              <a:t>: </a:t>
            </a:r>
            <a:r>
              <a:rPr lang="pt-BR" sz="1800" dirty="0" err="1">
                <a:latin typeface="+mn-lt"/>
              </a:rPr>
              <a:t>boxplot</a:t>
            </a:r>
            <a:r>
              <a:rPr lang="pt-BR" sz="1800" dirty="0">
                <a:latin typeface="+mn-lt"/>
              </a:rPr>
              <a:t>	         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'</a:t>
            </a:r>
            <a:r>
              <a:rPr lang="pt-BR" sz="1800" dirty="0" err="1">
                <a:solidFill>
                  <a:srgbClr val="00B050"/>
                </a:solidFill>
                <a:latin typeface="+mn-lt"/>
              </a:rPr>
              <a:t>area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' </a:t>
            </a:r>
            <a:r>
              <a:rPr lang="pt-BR" sz="1800" dirty="0">
                <a:latin typeface="+mn-lt"/>
              </a:rPr>
              <a:t>: </a:t>
            </a:r>
            <a:r>
              <a:rPr lang="pt-BR" sz="1800" dirty="0" err="1">
                <a:latin typeface="+mn-lt"/>
              </a:rPr>
              <a:t>area</a:t>
            </a:r>
            <a:r>
              <a:rPr lang="pt-BR" sz="1800" dirty="0">
                <a:latin typeface="+mn-lt"/>
              </a:rPr>
              <a:t> </a:t>
            </a:r>
            <a:r>
              <a:rPr lang="pt-BR" sz="1800" dirty="0" err="1">
                <a:latin typeface="+mn-lt"/>
              </a:rPr>
              <a:t>plot</a:t>
            </a:r>
            <a:r>
              <a:rPr lang="pt-BR" sz="1800" dirty="0">
                <a:latin typeface="+mn-lt"/>
              </a:rPr>
              <a:t>	</a:t>
            </a:r>
            <a:r>
              <a:rPr lang="pt-BR" sz="1800" dirty="0">
                <a:solidFill>
                  <a:srgbClr val="00B050"/>
                </a:solidFill>
                <a:latin typeface="+mn-lt"/>
              </a:rPr>
              <a:t>'pie' </a:t>
            </a:r>
            <a:r>
              <a:rPr lang="pt-BR" sz="1800" dirty="0">
                <a:latin typeface="+mn-lt"/>
              </a:rPr>
              <a:t>: pizza		</a:t>
            </a:r>
            <a:r>
              <a:rPr lang="pt-BR" sz="1800" i="1" dirty="0">
                <a:latin typeface="+mn-lt"/>
              </a:rPr>
              <a:t>entre outros</a:t>
            </a:r>
          </a:p>
          <a:p>
            <a:pPr marL="985520" indent="-985520" algn="just">
              <a:spcBef>
                <a:spcPts val="400"/>
              </a:spcBef>
            </a:pPr>
            <a:r>
              <a:rPr lang="pt-BR" sz="1800" b="1" dirty="0" err="1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figsize</a:t>
            </a:r>
            <a:r>
              <a:rPr lang="pt-BR" sz="1800" b="1" dirty="0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2060"/>
                </a:solidFill>
                <a:latin typeface="+mn-lt"/>
              </a:rPr>
              <a:t>= </a:t>
            </a:r>
            <a:r>
              <a:rPr lang="pt-BR" sz="1800" i="1" dirty="0">
                <a:solidFill>
                  <a:schemeClr val="tx1"/>
                </a:solidFill>
                <a:latin typeface="+mn-lt"/>
              </a:rPr>
              <a:t>(</a:t>
            </a:r>
            <a:r>
              <a:rPr lang="pt-BR" sz="1800" i="1" dirty="0" err="1">
                <a:solidFill>
                  <a:schemeClr val="tx1"/>
                </a:solidFill>
                <a:latin typeface="+mn-lt"/>
              </a:rPr>
              <a:t>altura,largura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) em polegadas</a:t>
            </a:r>
            <a:endParaRPr lang="pt-BR" sz="1800" u="sng" dirty="0">
              <a:latin typeface="+mn-lt"/>
            </a:endParaRPr>
          </a:p>
          <a:p>
            <a:pPr marL="896620" indent="-896620" algn="just">
              <a:spcBef>
                <a:spcPts val="400"/>
              </a:spcBef>
            </a:pPr>
            <a:r>
              <a:rPr lang="pt-BR" sz="1800" b="1" i="1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title</a:t>
            </a:r>
            <a:r>
              <a:rPr lang="pt-BR" sz="1800" b="1" dirty="0">
                <a:solidFill>
                  <a:srgbClr val="7030A0"/>
                </a:solidFill>
                <a:latin typeface="+mn-lt"/>
              </a:rPr>
              <a:t> = 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título do gráfico</a:t>
            </a:r>
          </a:p>
          <a:p>
            <a:pPr marL="896620" indent="-896620" algn="just">
              <a:spcBef>
                <a:spcPts val="400"/>
              </a:spcBef>
            </a:pPr>
            <a:r>
              <a:rPr lang="en-US" sz="18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o que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representa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eixo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pt-BR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0366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Usuais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36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2800"/>
              </p:ext>
            </p:extLst>
          </p:nvPr>
        </p:nvGraphicFramePr>
        <p:xfrm>
          <a:off x="379498" y="2492895"/>
          <a:ext cx="11477143" cy="417576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897309">
                  <a:extLst>
                    <a:ext uri="{9D8B030D-6E8A-4147-A177-3AD203B41FA5}">
                      <a16:colId xmlns:a16="http://schemas.microsoft.com/office/drawing/2014/main" val="3573638438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1639784523"/>
                    </a:ext>
                  </a:extLst>
                </a:gridCol>
                <a:gridCol w="5971322">
                  <a:extLst>
                    <a:ext uri="{9D8B030D-6E8A-4147-A177-3AD203B41FA5}">
                      <a16:colId xmlns:a16="http://schemas.microsoft.com/office/drawing/2014/main" val="2180998388"/>
                    </a:ext>
                  </a:extLst>
                </a:gridCol>
              </a:tblGrid>
              <a:tr h="1408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Linha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plot.line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Desenha um gráfico de linha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Principais atributos ajustáveis: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color – a cor e pode ser r(</a:t>
                      </a:r>
                      <a:r>
                        <a:rPr lang="pt-BR" sz="1600" dirty="0" err="1">
                          <a:latin typeface="+mn-lt"/>
                          <a:cs typeface="Courier New" panose="02070309020205020404" pitchFamily="49" charset="0"/>
                        </a:rPr>
                        <a:t>red</a:t>
                      </a: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), b(blue), k(</a:t>
                      </a:r>
                      <a:r>
                        <a:rPr lang="pt-BR" sz="1600" dirty="0" err="1">
                          <a:latin typeface="+mn-lt"/>
                          <a:cs typeface="Courier New" panose="02070309020205020404" pitchFamily="49" charset="0"/>
                        </a:rPr>
                        <a:t>black</a:t>
                      </a: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)...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600" dirty="0" err="1">
                          <a:latin typeface="+mn-lt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 – o formato da linha. Não contínua: '-'.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600" dirty="0" err="1">
                          <a:latin typeface="+mn-lt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 – espessura da linha.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600" dirty="0" err="1">
                          <a:latin typeface="+mn-lt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 – o formato dos pontos: 's' (</a:t>
                      </a:r>
                      <a:r>
                        <a:rPr lang="pt-BR" sz="1600" dirty="0" err="1">
                          <a:latin typeface="+mn-lt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) - quadrados, '^'- triângulos, '*',etc.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43665"/>
                  </a:ext>
                </a:extLst>
              </a:tr>
              <a:tr h="749926">
                <a:tc rowSpan="2"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Vertical: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plot.bar</a:t>
                      </a:r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457200" lvl="1" indent="-457200"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Desenha um gráfico de barra</a:t>
                      </a:r>
                    </a:p>
                    <a:p>
                      <a:pPr marL="457200" lvl="1" indent="-457200"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Principais atributos ajustáveis: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x - posição das barras no eixo X 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y - altura das barras no eixo Y 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>
                          <a:latin typeface="+mn-lt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 - espessura das barras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color -  cor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80504"/>
                  </a:ext>
                </a:extLst>
              </a:tr>
              <a:tr h="38683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Horizontal: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plot.barh</a:t>
                      </a:r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sz="16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4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Pizza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35607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plot.pie</a:t>
                      </a:r>
                      <a:r>
                        <a:rPr lang="en-US" sz="1800" b="1" dirty="0">
                          <a:solidFill>
                            <a:srgbClr val="35607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lvl="1" indent="-457200"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Desenha um gráfico de pizza</a:t>
                      </a:r>
                    </a:p>
                    <a:p>
                      <a:pPr marL="457200" lvl="1" indent="-457200"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latin typeface="+mn-lt"/>
                          <a:cs typeface="Courier New" panose="02070309020205020404" pitchFamily="49" charset="0"/>
                        </a:rPr>
                        <a:t>Principais atributos ajustáveis: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autopct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="%.1f“  - Valor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percentual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da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faixa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87950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05502"/>
              </p:ext>
            </p:extLst>
          </p:nvPr>
        </p:nvGraphicFramePr>
        <p:xfrm>
          <a:off x="356847" y="1157682"/>
          <a:ext cx="6754051" cy="899375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4271447545"/>
                    </a:ext>
                  </a:extLst>
                </a:gridCol>
                <a:gridCol w="4370896">
                  <a:extLst>
                    <a:ext uri="{9D8B030D-6E8A-4147-A177-3AD203B41FA5}">
                      <a16:colId xmlns:a16="http://schemas.microsoft.com/office/drawing/2014/main" val="1106012589"/>
                    </a:ext>
                  </a:extLst>
                </a:gridCol>
              </a:tblGrid>
              <a:tr h="899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+mn-lt"/>
                          <a:cs typeface="Courier New" panose="02070309020205020404" pitchFamily="49" charset="0"/>
                        </a:rPr>
                        <a:t>Atributos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+mn-lt"/>
                          <a:cs typeface="Courier New" panose="02070309020205020404" pitchFamily="49" charset="0"/>
                        </a:rPr>
                        <a:t>comuns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>
                          <a:latin typeface="+mn-lt"/>
                        </a:rPr>
                        <a:t>title</a:t>
                      </a:r>
                      <a:r>
                        <a:rPr lang="pt-BR" sz="1600" dirty="0">
                          <a:latin typeface="+mn-lt"/>
                        </a:rPr>
                        <a:t>="título", padrão ''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>
                          <a:latin typeface="+mn-lt"/>
                        </a:rPr>
                        <a:t>figsize</a:t>
                      </a:r>
                      <a:r>
                        <a:rPr lang="pt-BR" sz="1600" dirty="0">
                          <a:latin typeface="+mn-lt"/>
                        </a:rPr>
                        <a:t>=(</a:t>
                      </a:r>
                      <a:r>
                        <a:rPr lang="pt-BR" sz="1600" dirty="0" err="1">
                          <a:latin typeface="+mn-lt"/>
                        </a:rPr>
                        <a:t>a,l</a:t>
                      </a:r>
                      <a:r>
                        <a:rPr lang="pt-BR" sz="1600" dirty="0">
                          <a:latin typeface="+mn-lt"/>
                        </a:rPr>
                        <a:t>),  padrão </a:t>
                      </a:r>
                      <a:r>
                        <a:rPr lang="pt-BR" sz="1600" dirty="0" err="1">
                          <a:latin typeface="+mn-lt"/>
                        </a:rPr>
                        <a:t>None</a:t>
                      </a:r>
                      <a:endParaRPr lang="pt-BR" sz="1600" dirty="0">
                        <a:latin typeface="+mn-lt"/>
                      </a:endParaRP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>
                          <a:latin typeface="+mn-lt"/>
                        </a:rPr>
                        <a:t>legend</a:t>
                      </a:r>
                      <a:r>
                        <a:rPr lang="pt-BR" sz="1600" dirty="0">
                          <a:latin typeface="+mn-lt"/>
                        </a:rPr>
                        <a:t>=</a:t>
                      </a:r>
                      <a:r>
                        <a:rPr lang="pt-BR" sz="1600" dirty="0" err="1">
                          <a:latin typeface="+mn-lt"/>
                        </a:rPr>
                        <a:t>True</a:t>
                      </a:r>
                      <a:r>
                        <a:rPr lang="pt-BR" sz="1600" dirty="0">
                          <a:latin typeface="+mn-lt"/>
                        </a:rPr>
                        <a:t>/False  padrão False</a:t>
                      </a:r>
                      <a:endParaRPr lang="pt-BR" sz="16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755106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824192" y="1184887"/>
            <a:ext cx="3557148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Valores do eixo x: </a:t>
            </a:r>
            <a:r>
              <a:rPr lang="pt-BR" altLang="pt-BR" sz="16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os índices da Series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Valores do eixo y</a:t>
            </a:r>
            <a:r>
              <a:rPr lang="pt-BR" altLang="pt-BR" sz="16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: os valores da Series</a:t>
            </a: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74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indent="-342900" defTabSz="72000">
              <a:lnSpc>
                <a:spcPct val="120000"/>
              </a:lnSpc>
              <a:spcBef>
                <a:spcPts val="1200"/>
              </a:spcBef>
            </a:pPr>
            <a:r>
              <a:rPr lang="pt-BR" sz="1800" dirty="0">
                <a:latin typeface="+mn-lt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Exemplos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05" y="4301370"/>
            <a:ext cx="2727497" cy="194421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0026" y="999679"/>
            <a:ext cx="11816615" cy="30346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1162050" indent="-1162050">
              <a:lnSpc>
                <a:spcPct val="120000"/>
              </a:lnSpc>
            </a:pPr>
            <a:r>
              <a:rPr lang="pt-BR" sz="18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sGastos</a:t>
            </a:r>
            <a:r>
              <a:rPr lang="pt-BR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pt-BR" sz="18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pd.read_excel</a:t>
            </a:r>
            <a:r>
              <a:rPr lang="pt-BR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pt-BR" kern="1200" dirty="0">
                <a:solidFill>
                  <a:srgbClr val="00B050"/>
                </a:solidFill>
                <a:latin typeface="Calibri"/>
                <a:ea typeface="+mn-ea"/>
                <a:cs typeface="Courier New" pitchFamily="49" charset="0"/>
              </a:rPr>
              <a:t>"gastosAlimPai.xlsx"</a:t>
            </a:r>
            <a:r>
              <a:rPr lang="pt-BR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pt-BR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header=</a:t>
            </a:r>
            <a:r>
              <a:rPr lang="pt-BR" sz="1800" kern="1200" dirty="0" err="1">
                <a:solidFill>
                  <a:srgbClr val="FFC000">
                    <a:lumMod val="75000"/>
                  </a:srgbClr>
                </a:solidFill>
                <a:latin typeface="Courier New" pitchFamily="49" charset="0"/>
                <a:ea typeface="+mn-ea"/>
                <a:cs typeface="Courier New" pitchFamily="49" charset="0"/>
              </a:rPr>
              <a:t>None</a:t>
            </a:r>
            <a:r>
              <a:rPr lang="pt-BR" sz="18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,index_col</a:t>
            </a:r>
            <a:r>
              <a:rPr lang="pt-BR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=0, </a:t>
            </a:r>
            <a:r>
              <a:rPr lang="pt-BR" sz="18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squeeze</a:t>
            </a:r>
            <a:r>
              <a:rPr lang="pt-BR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pt-BR" sz="1800" kern="1200" dirty="0" err="1">
                <a:solidFill>
                  <a:srgbClr val="FFC000">
                    <a:lumMod val="75000"/>
                  </a:srgbClr>
                </a:solidFill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  <a:r>
              <a:rPr lang="pt-BR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decimal=</a:t>
            </a:r>
            <a:r>
              <a:rPr lang="pt-BR" sz="1800" kern="1200" dirty="0">
                <a:solidFill>
                  <a:srgbClr val="00B050"/>
                </a:solidFill>
                <a:latin typeface="Calibri"/>
                <a:ea typeface="+mn-ea"/>
                <a:cs typeface="Courier New" pitchFamily="49" charset="0"/>
              </a:rPr>
              <a:t>','</a:t>
            </a:r>
            <a:r>
              <a:rPr lang="pt-BR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</a:pPr>
            <a:r>
              <a:rPr lang="pt-BR" sz="18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sGastos.plot.line</a:t>
            </a:r>
            <a:r>
              <a:rPr lang="pt-BR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pt-BR" sz="18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title</a:t>
            </a:r>
            <a:r>
              <a:rPr lang="pt-BR" sz="1800" kern="1200" dirty="0">
                <a:solidFill>
                  <a:prstClr val="black"/>
                </a:solidFill>
                <a:latin typeface="+mn-lt"/>
                <a:ea typeface="+mn-ea"/>
                <a:cs typeface="Courier New" pitchFamily="49" charset="0"/>
              </a:rPr>
              <a:t>=</a:t>
            </a:r>
            <a:r>
              <a:rPr lang="pt-BR" sz="1800" kern="1200" dirty="0">
                <a:solidFill>
                  <a:srgbClr val="00B050"/>
                </a:solidFill>
                <a:latin typeface="+mn-lt"/>
                <a:ea typeface="+mn-ea"/>
                <a:cs typeface="Courier New" pitchFamily="49" charset="0"/>
              </a:rPr>
              <a:t>"</a:t>
            </a:r>
            <a:r>
              <a:rPr lang="pt-BR" sz="1200" kern="1200" dirty="0">
                <a:solidFill>
                  <a:srgbClr val="00B050"/>
                </a:solidFill>
                <a:latin typeface="+mn-lt"/>
                <a:ea typeface="+mn-ea"/>
                <a:cs typeface="Courier New" pitchFamily="49" charset="0"/>
              </a:rPr>
              <a:t>Gastos com o Pai"</a:t>
            </a:r>
            <a:r>
              <a:rPr lang="pt-BR" sz="1800" kern="1200" dirty="0">
                <a:solidFill>
                  <a:srgbClr val="00B050"/>
                </a:solidFill>
                <a:latin typeface="+mn-lt"/>
                <a:ea typeface="+mn-ea"/>
                <a:cs typeface="Courier New" pitchFamily="49" charset="0"/>
              </a:rPr>
              <a:t>,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'--'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=3.0, color=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pt-BR" sz="1800" kern="1200" dirty="0">
                <a:solidFill>
                  <a:prstClr val="black"/>
                </a:solidFill>
                <a:cs typeface="Courier New" pitchFamily="49" charset="0"/>
              </a:rPr>
              <a:t>)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</a:pPr>
            <a:r>
              <a:rPr lang="pt-BR" sz="1800" kern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sGastos.plot.bar</a:t>
            </a:r>
            <a:r>
              <a:rPr lang="pt-BR" sz="1800" kern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kern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kern="1200" dirty="0">
                <a:solidFill>
                  <a:prstClr val="black"/>
                </a:solidFill>
                <a:latin typeface="+mn-lt"/>
                <a:cs typeface="Courier New" pitchFamily="49" charset="0"/>
              </a:rPr>
              <a:t>=</a:t>
            </a:r>
            <a:r>
              <a:rPr lang="pt-BR" kern="1200" dirty="0">
                <a:solidFill>
                  <a:srgbClr val="00B050"/>
                </a:solidFill>
                <a:latin typeface="+mn-lt"/>
                <a:cs typeface="Courier New" pitchFamily="49" charset="0"/>
              </a:rPr>
              <a:t>"Gastos com o Pai",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color=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'y'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0.5</a:t>
            </a:r>
            <a:r>
              <a:rPr lang="pt-BR" sz="1800" kern="1200" dirty="0">
                <a:solidFill>
                  <a:prstClr val="black"/>
                </a:solidFill>
                <a:cs typeface="Courier New" pitchFamily="49" charset="0"/>
              </a:rPr>
              <a:t>)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</a:pPr>
            <a:r>
              <a:rPr lang="pt-BR" sz="1800" kern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sGastos.plot.barh</a:t>
            </a:r>
            <a:r>
              <a:rPr lang="pt-BR" sz="1800" kern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kern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kern="1200" dirty="0">
                <a:solidFill>
                  <a:prstClr val="black"/>
                </a:solidFill>
                <a:latin typeface="+mn-lt"/>
                <a:cs typeface="Courier New" pitchFamily="49" charset="0"/>
              </a:rPr>
              <a:t>=</a:t>
            </a:r>
            <a:r>
              <a:rPr lang="pt-BR" kern="1200" dirty="0">
                <a:solidFill>
                  <a:srgbClr val="00B050"/>
                </a:solidFill>
                <a:latin typeface="+mn-lt"/>
                <a:cs typeface="Courier New" pitchFamily="49" charset="0"/>
              </a:rPr>
              <a:t>"Gastos com o Pai",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color=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0.8</a:t>
            </a:r>
            <a:r>
              <a:rPr lang="pt-BR" sz="1800" kern="1200" dirty="0">
                <a:solidFill>
                  <a:prstClr val="black"/>
                </a:solidFill>
                <a:cs typeface="Courier New" pitchFamily="49" charset="0"/>
              </a:rPr>
              <a:t>)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</a:pPr>
            <a:r>
              <a:rPr lang="pt-BR" sz="1800" kern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sGastos.plot.pie</a:t>
            </a:r>
            <a:r>
              <a:rPr lang="pt-BR" sz="1800" kern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kern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kern="1200" dirty="0">
                <a:solidFill>
                  <a:prstClr val="black"/>
                </a:solidFill>
                <a:latin typeface="+mn-lt"/>
                <a:cs typeface="Courier New" pitchFamily="49" charset="0"/>
              </a:rPr>
              <a:t>=</a:t>
            </a:r>
            <a:r>
              <a:rPr lang="pt-BR" kern="1200" dirty="0">
                <a:solidFill>
                  <a:srgbClr val="00B050"/>
                </a:solidFill>
                <a:latin typeface="+mn-lt"/>
                <a:cs typeface="Courier New" pitchFamily="49" charset="0"/>
              </a:rPr>
              <a:t>"Gastos com o Pai",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['</a:t>
            </a:r>
            <a:r>
              <a:rPr lang="pt-B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c','m','r','b','k','g','y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marL="457200" indent="-457200">
              <a:lnSpc>
                <a:spcPct val="120000"/>
              </a:lnSpc>
            </a:pP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pt-B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autopct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"%.1f"</a:t>
            </a:r>
            <a:r>
              <a:rPr lang="pt-BR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figsize=(10,10)</a:t>
            </a:r>
            <a:r>
              <a:rPr lang="pt-BR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lnSpc>
                <a:spcPct val="120000"/>
              </a:lnSpc>
            </a:pPr>
            <a:endParaRPr lang="pt-BR" sz="1800" kern="1200" dirty="0">
              <a:solidFill>
                <a:prstClr val="black"/>
              </a:solidFill>
              <a:latin typeface="+mn-lt"/>
              <a:ea typeface="+mn-ea"/>
              <a:cs typeface="Courier New" pitchFamily="49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100" y="4282085"/>
            <a:ext cx="2582642" cy="202723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396" y="4301370"/>
            <a:ext cx="2667908" cy="17741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019" y="4079044"/>
            <a:ext cx="2419952" cy="23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28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biblioteca </a:t>
            </a:r>
            <a:r>
              <a:rPr lang="pt-BR" sz="2000" b="1" i="1" dirty="0" err="1"/>
              <a:t>matplotlib</a:t>
            </a:r>
            <a:r>
              <a:rPr lang="pt-BR" sz="2000" dirty="0"/>
              <a:t> do Python é utilizada para a visualização de dados e criação de gráficos 2D.  Apresenta uma série de possibilidades gráficas como gráficos de barra, linha, pizza, histogramas, entre muitos outros. </a:t>
            </a:r>
          </a:p>
          <a:p>
            <a:r>
              <a:rPr lang="pt-BR" sz="2000" b="1" u="sng" dirty="0"/>
              <a:t>Forma básica para utilizar o </a:t>
            </a:r>
            <a:r>
              <a:rPr lang="pt-BR" sz="2000" b="1" u="sng" dirty="0" err="1"/>
              <a:t>MatPlotLib</a:t>
            </a:r>
            <a:r>
              <a:rPr lang="pt-BR" sz="2000" b="1" u="sng" dirty="0"/>
              <a:t>:</a:t>
            </a:r>
          </a:p>
          <a:p>
            <a:pPr marL="352425" lvl="1" indent="-176213" algn="l">
              <a:lnSpc>
                <a:spcPct val="120000"/>
              </a:lnSpc>
              <a:spcBef>
                <a:spcPts val="1800"/>
              </a:spcBef>
            </a:pPr>
            <a:r>
              <a:rPr lang="nl-NL" sz="2000" b="1" dirty="0"/>
              <a:t>1º Passo)</a:t>
            </a:r>
            <a:r>
              <a:rPr lang="nl-NL" sz="2000" dirty="0"/>
              <a:t> Importar o(s) módulo(s):</a:t>
            </a:r>
          </a:p>
          <a:p>
            <a:pPr marL="625475" indent="898525">
              <a:spcBef>
                <a:spcPts val="0"/>
              </a:spcBef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pandas as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5475" indent="898525">
              <a:spcBef>
                <a:spcPts val="0"/>
              </a:spcBef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5475" indent="898525">
              <a:spcBef>
                <a:spcPts val="0"/>
              </a:spcBef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2425" lvl="1" indent="-255588" algn="l">
              <a:lnSpc>
                <a:spcPct val="120000"/>
              </a:lnSpc>
              <a:spcBef>
                <a:spcPts val="1800"/>
              </a:spcBef>
            </a:pPr>
            <a:r>
              <a:rPr lang="nl-NL" sz="2000" b="1" dirty="0">
                <a:cs typeface="Consolas" panose="020B0609020204030204" pitchFamily="49" charset="0"/>
              </a:rPr>
              <a:t>2º Passo) </a:t>
            </a:r>
            <a:r>
              <a:rPr lang="pt-BR" sz="2000" dirty="0"/>
              <a:t>Carregar o conjunto de dados e exibi-los:</a:t>
            </a:r>
          </a:p>
          <a:p>
            <a:pPr marL="0" lvl="1" indent="152400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#Entrega os dados a exibir</a:t>
            </a:r>
          </a:p>
          <a:p>
            <a:pPr indent="1524000">
              <a:spcBef>
                <a:spcPts val="0"/>
              </a:spcBef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([0,10,20,30]) </a:t>
            </a:r>
          </a:p>
          <a:p>
            <a:pPr indent="1524000"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#Exibe </a:t>
            </a:r>
            <a:r>
              <a:rPr lang="pt-BR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(Padrão: gráfico de linha)</a:t>
            </a:r>
          </a:p>
          <a:p>
            <a:pPr indent="1524000">
              <a:spcBef>
                <a:spcPts val="0"/>
              </a:spcBef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MatPlotLib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282477" y="28529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latin typeface="+mn-lt"/>
              </a:rPr>
              <a:t>Antes de exibir é possível realizar várias alterações  no gráfico como criação da área, traçado dos pontos, mudança do </a:t>
            </a:r>
            <a:r>
              <a:rPr lang="pt-BR" sz="1600" dirty="0" err="1">
                <a:latin typeface="+mn-lt"/>
              </a:rPr>
              <a:t>label</a:t>
            </a:r>
            <a:r>
              <a:rPr lang="pt-BR" sz="1600" dirty="0">
                <a:latin typeface="+mn-lt"/>
              </a:rPr>
              <a:t> nos eixos, etc.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309" y="4043973"/>
            <a:ext cx="3024336" cy="208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69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Descrição e Sumarização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763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pais de um bebê recém nascido que dividem seu atendimento noturno acham que o outro está mais descansado. Cada um registrou as horas de sono durante 30 dias e desejam compará-las.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2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526077" y="6010300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n-lt"/>
              </a:rPr>
              <a:t>Como compará-las?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97884" y="272015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</a:rPr>
              <a:t>Registro da mãe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973688" y="272015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</a:rPr>
              <a:t>Registro do pai</a:t>
            </a:r>
          </a:p>
        </p:txBody>
      </p:sp>
      <p:sp>
        <p:nvSpPr>
          <p:cNvPr id="7" name="Multiplicar 6"/>
          <p:cNvSpPr/>
          <p:nvPr/>
        </p:nvSpPr>
        <p:spPr>
          <a:xfrm>
            <a:off x="5118622" y="3754477"/>
            <a:ext cx="312824" cy="2784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6567"/>
              </p:ext>
            </p:extLst>
          </p:nvPr>
        </p:nvGraphicFramePr>
        <p:xfrm>
          <a:off x="2797884" y="3228950"/>
          <a:ext cx="1828800" cy="2000250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4,0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6,0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5,8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10,0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9,0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7,9</a:t>
                      </a:r>
                      <a:endParaRPr lang="pt-BR" sz="800" b="0" i="0" u="none" strike="noStrike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58906"/>
              </p:ext>
            </p:extLst>
          </p:nvPr>
        </p:nvGraphicFramePr>
        <p:xfrm>
          <a:off x="5923384" y="3228950"/>
          <a:ext cx="1828800" cy="2000250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7,1</a:t>
                      </a:r>
                      <a:endParaRPr lang="pt-BR" sz="800" b="0" i="0" u="none" strike="noStrike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7,4</a:t>
                      </a:r>
                      <a:endParaRPr lang="pt-BR" sz="800" b="0" i="0" u="none" strike="noStrike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7,8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6,2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6,2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6,2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8,2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8,8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7,1</a:t>
                      </a:r>
                      <a:endParaRPr lang="pt-BR" sz="800" b="0" i="0" u="none" strike="noStrike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458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Descrição e Sumarização</a:t>
            </a:r>
            <a:br>
              <a:rPr lang="pt-BR" dirty="0"/>
            </a:br>
            <a:r>
              <a:rPr lang="pt-BR" sz="2400" dirty="0"/>
              <a:t>Medidas de Tendência Central ou Posição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40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0366589" y="1976576"/>
            <a:ext cx="845840" cy="1815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rgbClr val="000099"/>
                </a:solidFill>
              </a:rPr>
              <a:t>s:</a:t>
            </a:r>
          </a:p>
          <a:p>
            <a:r>
              <a:rPr lang="pt-BR" dirty="0">
                <a:solidFill>
                  <a:srgbClr val="C00000"/>
                </a:solidFill>
              </a:rPr>
              <a:t>a    10</a:t>
            </a:r>
          </a:p>
          <a:p>
            <a:r>
              <a:rPr lang="pt-BR" dirty="0">
                <a:solidFill>
                  <a:srgbClr val="C00000"/>
                </a:solidFill>
              </a:rPr>
              <a:t>b    30</a:t>
            </a:r>
          </a:p>
          <a:p>
            <a:r>
              <a:rPr lang="pt-BR" dirty="0">
                <a:solidFill>
                  <a:srgbClr val="C00000"/>
                </a:solidFill>
              </a:rPr>
              <a:t>c    50</a:t>
            </a:r>
          </a:p>
          <a:p>
            <a:r>
              <a:rPr lang="pt-BR" dirty="0">
                <a:solidFill>
                  <a:srgbClr val="C00000"/>
                </a:solidFill>
              </a:rPr>
              <a:t>a    30</a:t>
            </a:r>
          </a:p>
          <a:p>
            <a:r>
              <a:rPr lang="pt-BR" dirty="0">
                <a:solidFill>
                  <a:srgbClr val="C00000"/>
                </a:solidFill>
              </a:rPr>
              <a:t>b    15</a:t>
            </a:r>
          </a:p>
          <a:p>
            <a:r>
              <a:rPr lang="pt-BR" dirty="0">
                <a:solidFill>
                  <a:srgbClr val="C00000"/>
                </a:solidFill>
              </a:rPr>
              <a:t>c    40</a:t>
            </a:r>
          </a:p>
          <a:p>
            <a:r>
              <a:rPr lang="pt-BR" dirty="0">
                <a:solidFill>
                  <a:srgbClr val="C00000"/>
                </a:solidFill>
              </a:rPr>
              <a:t>a    45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93328"/>
              </p:ext>
            </p:extLst>
          </p:nvPr>
        </p:nvGraphicFramePr>
        <p:xfrm>
          <a:off x="407366" y="1061116"/>
          <a:ext cx="9206165" cy="556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4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1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1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Média: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.mean</a:t>
                      </a: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pt-BR" sz="17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[1]</a:t>
                      </a:r>
                      <a:endParaRPr kumimoji="0" lang="pt-B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</a:t>
                      </a: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s.mean</a:t>
                      </a: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kumimoji="0" lang="pt-B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  <a:sym typeface="Wingdings" panose="05000000000000000000" pitchFamily="2" charset="2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31.428571428571427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&gt;&gt;&gt;</a:t>
                      </a:r>
                      <a:r>
                        <a:rPr kumimoji="0" lang="en-US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s.mean</a:t>
                      </a: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(level=0)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a    28.333333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b    22.500000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c    45.000000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dtype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: float64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  <a:sym typeface="Wingdings" panose="05000000000000000000" pitchFamily="2" charset="2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Mediana: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.median</a:t>
                      </a: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pt-BR" sz="17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[1]</a:t>
                      </a:r>
                      <a:endParaRPr kumimoji="0" lang="pt-B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</a:t>
                      </a: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s.median</a:t>
                      </a: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30.0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&gt;&gt;&gt;</a:t>
                      </a:r>
                      <a:r>
                        <a:rPr kumimoji="0" lang="en-US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s.median</a:t>
                      </a: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(level=0)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a    30.0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b    22.5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c    45.0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dtype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: float64</a:t>
                      </a:r>
                      <a:endParaRPr kumimoji="0" lang="pt-B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  <a:sym typeface="Wingdings" panose="05000000000000000000" pitchFamily="2" charset="2"/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452">
                <a:tc>
                  <a:txBody>
                    <a:bodyPr/>
                    <a:lstStyle/>
                    <a:p>
                      <a:pPr marL="0" indent="0"/>
                      <a:r>
                        <a:rPr lang="pt-BR" sz="1700" dirty="0">
                          <a:latin typeface="+mn-lt"/>
                        </a:rPr>
                        <a:t>Moda:</a:t>
                      </a:r>
                      <a:r>
                        <a:rPr lang="pt-BR" sz="1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indent="0"/>
                      <a:r>
                        <a:rPr lang="pt-BR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pt-B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.mode</a:t>
                      </a:r>
                      <a:r>
                        <a:rPr lang="pt-B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pt-BR" sz="14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pt-BR" sz="1400" dirty="0"/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</a:t>
                      </a: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s.mode</a:t>
                      </a: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0    30</a:t>
                      </a: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9613532" y="6093296"/>
            <a:ext cx="235195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1 – Com </a:t>
            </a:r>
            <a:r>
              <a:rPr lang="pt-BR" sz="1200" dirty="0" err="1"/>
              <a:t>level</a:t>
            </a:r>
            <a:r>
              <a:rPr lang="pt-BR" sz="1200" dirty="0"/>
              <a:t> = 0,  operação agrupada por índice</a:t>
            </a:r>
          </a:p>
        </p:txBody>
      </p:sp>
    </p:spTree>
    <p:extLst>
      <p:ext uri="{BB962C8B-B14F-4D97-AF65-F5344CB8AC3E}">
        <p14:creationId xmlns:p14="http://schemas.microsoft.com/office/powerpoint/2010/main" val="1686669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Descrição e Sumarização</a:t>
            </a:r>
            <a:br>
              <a:rPr lang="pt-BR" dirty="0"/>
            </a:br>
            <a:r>
              <a:rPr lang="pt-BR" sz="2400" dirty="0"/>
              <a:t>Medidas de Tendência Central ou Posição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336360" y="5537430"/>
            <a:ext cx="235195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1 – Com </a:t>
            </a:r>
            <a:r>
              <a:rPr lang="pt-BR" sz="1200" dirty="0" err="1"/>
              <a:t>level</a:t>
            </a:r>
            <a:r>
              <a:rPr lang="pt-BR" sz="1200" dirty="0"/>
              <a:t> = 0,  operação agrupada por índice</a:t>
            </a:r>
          </a:p>
          <a:p>
            <a:pPr algn="ctr"/>
            <a:r>
              <a:rPr lang="pt-BR" sz="1200" dirty="0"/>
              <a:t>2 – Operação aceita no atributo index</a:t>
            </a:r>
          </a:p>
        </p:txBody>
      </p:sp>
      <p:sp>
        <p:nvSpPr>
          <p:cNvPr id="7" name="Retângulo 6"/>
          <p:cNvSpPr/>
          <p:nvPr/>
        </p:nvSpPr>
        <p:spPr>
          <a:xfrm>
            <a:off x="9840416" y="2227710"/>
            <a:ext cx="845840" cy="1815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tx1"/>
                </a:solidFill>
              </a:rPr>
              <a:t>s:</a:t>
            </a:r>
          </a:p>
          <a:p>
            <a:r>
              <a:rPr lang="pt-BR" dirty="0">
                <a:solidFill>
                  <a:srgbClr val="C00000"/>
                </a:solidFill>
              </a:rPr>
              <a:t>a    10</a:t>
            </a:r>
          </a:p>
          <a:p>
            <a:r>
              <a:rPr lang="pt-BR" dirty="0">
                <a:solidFill>
                  <a:srgbClr val="C00000"/>
                </a:solidFill>
              </a:rPr>
              <a:t>b    30</a:t>
            </a:r>
          </a:p>
          <a:p>
            <a:r>
              <a:rPr lang="pt-BR" dirty="0">
                <a:solidFill>
                  <a:srgbClr val="C00000"/>
                </a:solidFill>
              </a:rPr>
              <a:t>c    50</a:t>
            </a:r>
          </a:p>
          <a:p>
            <a:r>
              <a:rPr lang="pt-BR" dirty="0">
                <a:solidFill>
                  <a:srgbClr val="C00000"/>
                </a:solidFill>
              </a:rPr>
              <a:t>a    30</a:t>
            </a:r>
          </a:p>
          <a:p>
            <a:r>
              <a:rPr lang="pt-BR" dirty="0">
                <a:solidFill>
                  <a:srgbClr val="C00000"/>
                </a:solidFill>
              </a:rPr>
              <a:t>b    15</a:t>
            </a:r>
          </a:p>
          <a:p>
            <a:r>
              <a:rPr lang="pt-BR" dirty="0">
                <a:solidFill>
                  <a:srgbClr val="C00000"/>
                </a:solidFill>
              </a:rPr>
              <a:t>c    40</a:t>
            </a:r>
          </a:p>
          <a:p>
            <a:r>
              <a:rPr lang="pt-BR" dirty="0">
                <a:solidFill>
                  <a:srgbClr val="C00000"/>
                </a:solidFill>
              </a:rPr>
              <a:t>a    45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794776" y="2227710"/>
            <a:ext cx="845840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tx1"/>
                </a:solidFill>
              </a:rPr>
              <a:t>q:</a:t>
            </a:r>
          </a:p>
          <a:p>
            <a:r>
              <a:rPr lang="pt-BR" dirty="0">
                <a:solidFill>
                  <a:srgbClr val="C00000"/>
                </a:solidFill>
              </a:rPr>
              <a:t>a    1</a:t>
            </a:r>
          </a:p>
          <a:p>
            <a:r>
              <a:rPr lang="pt-BR" dirty="0">
                <a:solidFill>
                  <a:srgbClr val="C00000"/>
                </a:solidFill>
              </a:rPr>
              <a:t>b    3</a:t>
            </a:r>
          </a:p>
          <a:p>
            <a:r>
              <a:rPr lang="pt-BR" dirty="0">
                <a:solidFill>
                  <a:srgbClr val="C00000"/>
                </a:solidFill>
              </a:rPr>
              <a:t>c    5</a:t>
            </a:r>
          </a:p>
          <a:p>
            <a:r>
              <a:rPr lang="pt-BR" dirty="0">
                <a:solidFill>
                  <a:srgbClr val="C00000"/>
                </a:solidFill>
              </a:rPr>
              <a:t>a    3</a:t>
            </a:r>
          </a:p>
          <a:p>
            <a:r>
              <a:rPr lang="pt-BR" dirty="0">
                <a:solidFill>
                  <a:srgbClr val="C00000"/>
                </a:solidFill>
              </a:rPr>
              <a:t>b    1</a:t>
            </a:r>
          </a:p>
          <a:p>
            <a:r>
              <a:rPr lang="pt-BR" dirty="0">
                <a:solidFill>
                  <a:srgbClr val="C00000"/>
                </a:solidFill>
              </a:rPr>
              <a:t>c    4</a:t>
            </a:r>
          </a:p>
          <a:p>
            <a:r>
              <a:rPr lang="pt-BR" dirty="0">
                <a:solidFill>
                  <a:srgbClr val="C00000"/>
                </a:solidFill>
              </a:rPr>
              <a:t>a    4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16150"/>
              </p:ext>
            </p:extLst>
          </p:nvPr>
        </p:nvGraphicFramePr>
        <p:xfrm>
          <a:off x="407367" y="1268758"/>
          <a:ext cx="8928993" cy="5099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5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834">
                <a:tc>
                  <a:txBody>
                    <a:bodyPr/>
                    <a:lstStyle/>
                    <a:p>
                      <a:pPr marL="0" lvl="1" indent="88900">
                        <a:spcBef>
                          <a:spcPts val="12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/>
                        <a:t>Máximo: </a:t>
                      </a:r>
                      <a:r>
                        <a:rPr lang="pt-BR" sz="1600" dirty="0" err="1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series</a:t>
                      </a:r>
                      <a:r>
                        <a:rPr lang="pt-BR" sz="1600" dirty="0" err="1">
                          <a:latin typeface="Courier New"/>
                          <a:cs typeface="Courier New"/>
                        </a:rPr>
                        <a:t>.max</a:t>
                      </a:r>
                      <a:r>
                        <a:rPr lang="pt-BR" sz="1600" dirty="0">
                          <a:latin typeface="Courier New"/>
                          <a:cs typeface="Courier New"/>
                        </a:rPr>
                        <a:t>()</a:t>
                      </a:r>
                      <a:r>
                        <a:rPr lang="pt-BR" sz="1600" baseline="300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lang="pt-BR" sz="1600" baseline="30000" dirty="0"/>
                        <a:t>1][2]</a:t>
                      </a:r>
                    </a:p>
                    <a:p>
                      <a:pPr marL="0" lvl="1" indent="8890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/>
                        <a:t>Mínimo: </a:t>
                      </a:r>
                      <a:r>
                        <a:rPr lang="pt-BR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.min</a:t>
                      </a:r>
                      <a:r>
                        <a:rPr lang="pt-BR" sz="1600" dirty="0"/>
                        <a:t>()</a:t>
                      </a:r>
                      <a:r>
                        <a:rPr lang="pt-BR" sz="1600" baseline="30000" dirty="0"/>
                        <a:t>[1][2]</a:t>
                      </a:r>
                      <a:endParaRPr lang="pt-BR" sz="1600" dirty="0"/>
                    </a:p>
                    <a:p>
                      <a:pPr marL="0" lvl="1" indent="8890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/>
                        <a:t>Índice 1º Mínimo: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 err="1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series.</a:t>
                      </a:r>
                      <a:r>
                        <a:rPr lang="pt-BR" sz="1600" dirty="0" err="1"/>
                        <a:t>idxmin</a:t>
                      </a:r>
                      <a:r>
                        <a:rPr lang="pt-BR" sz="1600" dirty="0"/>
                        <a:t>()</a:t>
                      </a:r>
                    </a:p>
                    <a:p>
                      <a:pPr marL="0" marR="0" lvl="0" indent="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600" dirty="0"/>
                        <a:t>Índice 1º Máximo: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 err="1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series.</a:t>
                      </a:r>
                      <a:r>
                        <a:rPr lang="pt-BR" sz="1600" dirty="0" err="1"/>
                        <a:t>idxmax</a:t>
                      </a:r>
                      <a:r>
                        <a:rPr lang="pt-BR" sz="1600" dirty="0"/>
                        <a:t>()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pt-BR" sz="1600" dirty="0"/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s.max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– 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s.min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600" dirty="0"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400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40 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		</a:t>
                      </a:r>
                      <a:r>
                        <a:rPr lang="pt-BR" sz="1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#(50 – 10)</a:t>
                      </a:r>
                    </a:p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&gt;&gt;&gt;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s.max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(level=0)</a:t>
                      </a:r>
                    </a:p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a    45</a:t>
                      </a:r>
                    </a:p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b    30</a:t>
                      </a:r>
                    </a:p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c    50</a:t>
                      </a:r>
                      <a:endParaRPr lang="pt-BR" sz="1400" dirty="0">
                        <a:solidFill>
                          <a:srgbClr val="0000FF"/>
                        </a:solidFill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Quantil</a:t>
                      </a: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.quantile</a:t>
                      </a: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(q=%)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padrão q=0.5</a:t>
                      </a:r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</a:t>
                      </a: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s.quantile</a:t>
                      </a: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30.0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Courier New"/>
                        </a:rPr>
                        <a:t>print(</a:t>
                      </a:r>
                      <a:r>
                        <a:rPr kumimoji="0" lang="pt-BR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Courier New"/>
                        </a:rPr>
                        <a:t>s.quantile</a:t>
                      </a: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Courier New"/>
                        </a:rPr>
                        <a:t>(0.9))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47.0</a:t>
                      </a: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76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Descrição e Sumarização</a:t>
            </a:r>
            <a:br>
              <a:rPr lang="pt-BR" dirty="0"/>
            </a:br>
            <a:r>
              <a:rPr lang="pt-BR" sz="2400" dirty="0"/>
              <a:t>Medidas de Dispersão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360670" y="5661248"/>
            <a:ext cx="235195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1 – Com </a:t>
            </a:r>
            <a:r>
              <a:rPr lang="pt-BR" sz="1200" dirty="0" err="1"/>
              <a:t>level</a:t>
            </a:r>
            <a:r>
              <a:rPr lang="pt-BR" sz="1200" dirty="0"/>
              <a:t> = 0,  operação agrupada por índice</a:t>
            </a:r>
          </a:p>
          <a:p>
            <a:pPr algn="ctr"/>
            <a:r>
              <a:rPr lang="pt-BR" sz="1200" dirty="0"/>
              <a:t>2 – Operação aceita no atributo index</a:t>
            </a:r>
          </a:p>
        </p:txBody>
      </p:sp>
      <p:sp>
        <p:nvSpPr>
          <p:cNvPr id="7" name="Retângulo 6"/>
          <p:cNvSpPr/>
          <p:nvPr/>
        </p:nvSpPr>
        <p:spPr>
          <a:xfrm>
            <a:off x="9768408" y="2356997"/>
            <a:ext cx="845840" cy="1815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tx1"/>
                </a:solidFill>
              </a:rPr>
              <a:t>s:</a:t>
            </a:r>
          </a:p>
          <a:p>
            <a:r>
              <a:rPr lang="pt-BR" dirty="0">
                <a:solidFill>
                  <a:srgbClr val="C00000"/>
                </a:solidFill>
              </a:rPr>
              <a:t>a    10</a:t>
            </a:r>
          </a:p>
          <a:p>
            <a:r>
              <a:rPr lang="pt-BR" dirty="0">
                <a:solidFill>
                  <a:srgbClr val="C00000"/>
                </a:solidFill>
              </a:rPr>
              <a:t>b    30</a:t>
            </a:r>
          </a:p>
          <a:p>
            <a:r>
              <a:rPr lang="pt-BR" dirty="0">
                <a:solidFill>
                  <a:srgbClr val="C00000"/>
                </a:solidFill>
              </a:rPr>
              <a:t>c    50</a:t>
            </a:r>
          </a:p>
          <a:p>
            <a:r>
              <a:rPr lang="pt-BR" dirty="0">
                <a:solidFill>
                  <a:srgbClr val="C00000"/>
                </a:solidFill>
              </a:rPr>
              <a:t>a    30</a:t>
            </a:r>
          </a:p>
          <a:p>
            <a:r>
              <a:rPr lang="pt-BR" dirty="0">
                <a:solidFill>
                  <a:srgbClr val="C00000"/>
                </a:solidFill>
              </a:rPr>
              <a:t>b    15</a:t>
            </a:r>
          </a:p>
          <a:p>
            <a:r>
              <a:rPr lang="pt-BR" dirty="0">
                <a:solidFill>
                  <a:srgbClr val="C00000"/>
                </a:solidFill>
              </a:rPr>
              <a:t>c    40</a:t>
            </a:r>
          </a:p>
          <a:p>
            <a:r>
              <a:rPr lang="pt-BR" dirty="0">
                <a:solidFill>
                  <a:srgbClr val="C00000"/>
                </a:solidFill>
              </a:rPr>
              <a:t>a    45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722768" y="2356997"/>
            <a:ext cx="845840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tx1"/>
                </a:solidFill>
              </a:rPr>
              <a:t>q:</a:t>
            </a:r>
          </a:p>
          <a:p>
            <a:r>
              <a:rPr lang="pt-BR" dirty="0">
                <a:solidFill>
                  <a:srgbClr val="C00000"/>
                </a:solidFill>
              </a:rPr>
              <a:t>a    1</a:t>
            </a:r>
          </a:p>
          <a:p>
            <a:r>
              <a:rPr lang="pt-BR" dirty="0">
                <a:solidFill>
                  <a:srgbClr val="C00000"/>
                </a:solidFill>
              </a:rPr>
              <a:t>b    3</a:t>
            </a:r>
          </a:p>
          <a:p>
            <a:r>
              <a:rPr lang="pt-BR" dirty="0">
                <a:solidFill>
                  <a:srgbClr val="C00000"/>
                </a:solidFill>
              </a:rPr>
              <a:t>c    5</a:t>
            </a:r>
          </a:p>
          <a:p>
            <a:r>
              <a:rPr lang="pt-BR" dirty="0">
                <a:solidFill>
                  <a:srgbClr val="C00000"/>
                </a:solidFill>
              </a:rPr>
              <a:t>a    3</a:t>
            </a:r>
          </a:p>
          <a:p>
            <a:r>
              <a:rPr lang="pt-BR" dirty="0">
                <a:solidFill>
                  <a:srgbClr val="C00000"/>
                </a:solidFill>
              </a:rPr>
              <a:t>b    1</a:t>
            </a:r>
          </a:p>
          <a:p>
            <a:r>
              <a:rPr lang="pt-BR" dirty="0">
                <a:solidFill>
                  <a:srgbClr val="C00000"/>
                </a:solidFill>
              </a:rPr>
              <a:t>c    4</a:t>
            </a:r>
          </a:p>
          <a:p>
            <a:r>
              <a:rPr lang="pt-BR" dirty="0">
                <a:solidFill>
                  <a:srgbClr val="C00000"/>
                </a:solidFill>
              </a:rPr>
              <a:t>a    4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99385"/>
              </p:ext>
            </p:extLst>
          </p:nvPr>
        </p:nvGraphicFramePr>
        <p:xfrm>
          <a:off x="431421" y="1071640"/>
          <a:ext cx="8881090" cy="552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1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0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49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/>
                        <a:t>Amplitude: </a:t>
                      </a:r>
                      <a:r>
                        <a:rPr lang="pt-BR" sz="1600" dirty="0" err="1"/>
                        <a:t>val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max</a:t>
                      </a:r>
                      <a:r>
                        <a:rPr lang="pt-BR" sz="1600" dirty="0"/>
                        <a:t> -  </a:t>
                      </a:r>
                      <a:r>
                        <a:rPr lang="pt-BR" sz="1600" dirty="0" err="1"/>
                        <a:t>val</a:t>
                      </a:r>
                      <a:r>
                        <a:rPr lang="pt-BR" sz="1600" dirty="0"/>
                        <a:t> min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pt-BR" sz="1600" dirty="0"/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s.max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– 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s.min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600" dirty="0"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400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40 </a:t>
                      </a:r>
                      <a:r>
                        <a:rPr lang="pt-BR" sz="1400" dirty="0">
                          <a:sym typeface="Wingdings" panose="05000000000000000000" pitchFamily="2" charset="2"/>
                        </a:rPr>
                        <a:t>		</a:t>
                      </a:r>
                      <a:r>
                        <a:rPr lang="pt-BR" sz="140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#(50 – 10)</a:t>
                      </a: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9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/>
                        <a:t>Variância: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6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600" baseline="30000" dirty="0"/>
                        <a:t>1]</a:t>
                      </a:r>
                      <a:endParaRPr lang="pt-BR" sz="1600" dirty="0"/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s.var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400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222.61904761904762</a:t>
                      </a:r>
                      <a:endParaRPr lang="pt-BR" sz="1400" dirty="0">
                        <a:solidFill>
                          <a:srgbClr val="0000FF"/>
                        </a:solidFill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9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/>
                        <a:t>Desvio Padrão: 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.std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6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600" baseline="30000" dirty="0"/>
                        <a:t>1]  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pt-BR" sz="1600" dirty="0"/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s.std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400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14.920423841803142</a:t>
                      </a:r>
                      <a:endParaRPr lang="pt-BR" sz="1400" dirty="0">
                        <a:solidFill>
                          <a:srgbClr val="0000FF"/>
                        </a:solidFill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49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/>
                        <a:t>Covariância: 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.cov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pt-BR" sz="16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pt-BR" sz="1600" dirty="0"/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s.cov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(q) </a:t>
                      </a:r>
                    </a:p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400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22.5</a:t>
                      </a:r>
                      <a:endParaRPr lang="pt-BR" sz="1400" dirty="0">
                        <a:solidFill>
                          <a:srgbClr val="0000FF"/>
                        </a:solidFill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49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/>
                        <a:t>Correlação: </a:t>
                      </a:r>
                    </a:p>
                    <a:p>
                      <a:pPr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pt-BR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.corr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pt-BR" sz="1600" dirty="0"/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s.corr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(q)</a:t>
                      </a:r>
                      <a:r>
                        <a:rPr lang="pt-B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pt-BR" sz="1400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0.98721777257162646</a:t>
                      </a:r>
                      <a:endParaRPr lang="pt-BR" sz="1400" dirty="0">
                        <a:solidFill>
                          <a:srgbClr val="0000FF"/>
                        </a:solidFill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821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Descrição e Sumarização</a:t>
            </a:r>
            <a:br>
              <a:rPr lang="pt-BR" dirty="0"/>
            </a:br>
            <a:r>
              <a:rPr lang="pt-BR" sz="2400" dirty="0"/>
              <a:t>Totalizações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43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312511" y="5892954"/>
            <a:ext cx="235195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1 – Com </a:t>
            </a:r>
            <a:r>
              <a:rPr lang="pt-BR" sz="1200" dirty="0" err="1"/>
              <a:t>level</a:t>
            </a:r>
            <a:r>
              <a:rPr lang="pt-BR" sz="1200" dirty="0"/>
              <a:t> = 0,  operação agrupada por índice</a:t>
            </a:r>
          </a:p>
          <a:p>
            <a:pPr algn="ctr"/>
            <a:r>
              <a:rPr lang="pt-BR" sz="1200" dirty="0"/>
              <a:t>2 – Operação aceita no atributo index</a:t>
            </a:r>
          </a:p>
        </p:txBody>
      </p:sp>
      <p:sp>
        <p:nvSpPr>
          <p:cNvPr id="7" name="Retângulo 6"/>
          <p:cNvSpPr/>
          <p:nvPr/>
        </p:nvSpPr>
        <p:spPr>
          <a:xfrm>
            <a:off x="9624392" y="2420888"/>
            <a:ext cx="845840" cy="1815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tx1"/>
                </a:solidFill>
              </a:rPr>
              <a:t>s:</a:t>
            </a:r>
          </a:p>
          <a:p>
            <a:r>
              <a:rPr lang="pt-BR" dirty="0">
                <a:solidFill>
                  <a:srgbClr val="C00000"/>
                </a:solidFill>
              </a:rPr>
              <a:t>a    10</a:t>
            </a:r>
          </a:p>
          <a:p>
            <a:r>
              <a:rPr lang="pt-BR" dirty="0">
                <a:solidFill>
                  <a:srgbClr val="C00000"/>
                </a:solidFill>
              </a:rPr>
              <a:t>b    30</a:t>
            </a:r>
          </a:p>
          <a:p>
            <a:r>
              <a:rPr lang="pt-BR" dirty="0">
                <a:solidFill>
                  <a:srgbClr val="C00000"/>
                </a:solidFill>
              </a:rPr>
              <a:t>c    50</a:t>
            </a:r>
          </a:p>
          <a:p>
            <a:r>
              <a:rPr lang="pt-BR" dirty="0">
                <a:solidFill>
                  <a:srgbClr val="C00000"/>
                </a:solidFill>
              </a:rPr>
              <a:t>a    30</a:t>
            </a:r>
          </a:p>
          <a:p>
            <a:r>
              <a:rPr lang="pt-BR" dirty="0">
                <a:solidFill>
                  <a:srgbClr val="C00000"/>
                </a:solidFill>
              </a:rPr>
              <a:t>b    15</a:t>
            </a:r>
          </a:p>
          <a:p>
            <a:r>
              <a:rPr lang="pt-BR" dirty="0">
                <a:solidFill>
                  <a:srgbClr val="C00000"/>
                </a:solidFill>
              </a:rPr>
              <a:t>c    40</a:t>
            </a:r>
          </a:p>
          <a:p>
            <a:r>
              <a:rPr lang="pt-BR" dirty="0">
                <a:solidFill>
                  <a:srgbClr val="C00000"/>
                </a:solidFill>
              </a:rPr>
              <a:t>a    45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578752" y="2420888"/>
            <a:ext cx="845840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tx1"/>
                </a:solidFill>
              </a:rPr>
              <a:t>q:</a:t>
            </a:r>
          </a:p>
          <a:p>
            <a:r>
              <a:rPr lang="pt-BR" dirty="0">
                <a:solidFill>
                  <a:srgbClr val="C00000"/>
                </a:solidFill>
              </a:rPr>
              <a:t>a    1</a:t>
            </a:r>
          </a:p>
          <a:p>
            <a:r>
              <a:rPr lang="pt-BR" dirty="0">
                <a:solidFill>
                  <a:srgbClr val="C00000"/>
                </a:solidFill>
              </a:rPr>
              <a:t>b    3</a:t>
            </a:r>
          </a:p>
          <a:p>
            <a:r>
              <a:rPr lang="pt-BR" dirty="0">
                <a:solidFill>
                  <a:srgbClr val="C00000"/>
                </a:solidFill>
              </a:rPr>
              <a:t>c    5</a:t>
            </a:r>
          </a:p>
          <a:p>
            <a:r>
              <a:rPr lang="pt-BR" dirty="0">
                <a:solidFill>
                  <a:srgbClr val="C00000"/>
                </a:solidFill>
              </a:rPr>
              <a:t>a    3</a:t>
            </a:r>
          </a:p>
          <a:p>
            <a:r>
              <a:rPr lang="pt-BR" dirty="0">
                <a:solidFill>
                  <a:srgbClr val="C00000"/>
                </a:solidFill>
              </a:rPr>
              <a:t>b    1</a:t>
            </a:r>
          </a:p>
          <a:p>
            <a:r>
              <a:rPr lang="pt-BR" dirty="0">
                <a:solidFill>
                  <a:srgbClr val="C00000"/>
                </a:solidFill>
              </a:rPr>
              <a:t>c    4</a:t>
            </a:r>
          </a:p>
          <a:p>
            <a:r>
              <a:rPr lang="pt-BR" dirty="0">
                <a:solidFill>
                  <a:srgbClr val="C00000"/>
                </a:solidFill>
              </a:rPr>
              <a:t>a    4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08960"/>
              </p:ext>
            </p:extLst>
          </p:nvPr>
        </p:nvGraphicFramePr>
        <p:xfrm>
          <a:off x="383721" y="1052736"/>
          <a:ext cx="8928790" cy="5738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8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Soma: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series</a:t>
                      </a: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.sum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kumimoji="0" lang="pt-B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[1]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lvl="1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pt-BR" sz="1600" dirty="0"/>
                    </a:p>
                    <a:p>
                      <a:pPr lvl="1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pt-BR" sz="16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pt-BR" sz="1600" dirty="0"/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</a:t>
                      </a: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s.sum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220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s.sum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(level=0)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a    85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b    45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c    90</a:t>
                      </a:r>
                      <a:endParaRPr lang="pt-BR" sz="1400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Quantidade: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.count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</a:t>
                      </a: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s.count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</a:t>
                      </a: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3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Contagem de valores exclusivos: </a:t>
                      </a: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series</a:t>
                      </a: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.value_counts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kumimoji="0" lang="pt-B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[2]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(Tabela de frequências)</a:t>
                      </a:r>
                    </a:p>
                    <a:p>
                      <a:endParaRPr lang="pt-PT" sz="1800" dirty="0">
                        <a:latin typeface="+mn-lt"/>
                      </a:endParaRPr>
                    </a:p>
                    <a:p>
                      <a:r>
                        <a:rPr lang="pt-PT" sz="1400" dirty="0">
                          <a:latin typeface="+mn-lt"/>
                        </a:rPr>
                        <a:t>Ordenada</a:t>
                      </a:r>
                      <a:r>
                        <a:rPr lang="pt-PT" sz="1400" baseline="0" dirty="0">
                          <a:latin typeface="+mn-lt"/>
                        </a:rPr>
                        <a:t> decrescentemente pela quantidade de ocorrências</a:t>
                      </a:r>
                    </a:p>
                    <a:p>
                      <a:r>
                        <a:rPr kumimoji="0" lang="pt-PT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Exclui valores de NA por padrão</a:t>
                      </a:r>
                    </a:p>
                    <a:p>
                      <a:r>
                        <a:rPr lang="pt-BR" sz="1400" dirty="0">
                          <a:latin typeface="+mn-lt"/>
                        </a:rPr>
                        <a:t>Alguns Parâmetros – Todos Opcionais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>
                          <a:latin typeface="+mn-lt"/>
                        </a:rPr>
                        <a:t>normalize: </a:t>
                      </a:r>
                      <a:r>
                        <a:rPr lang="pt-BR" sz="1400" dirty="0" err="1">
                          <a:latin typeface="+mn-lt"/>
                        </a:rPr>
                        <a:t>boolean</a:t>
                      </a:r>
                      <a:r>
                        <a:rPr lang="pt-BR" sz="1400" dirty="0">
                          <a:latin typeface="+mn-lt"/>
                        </a:rPr>
                        <a:t>, default False. Se </a:t>
                      </a:r>
                      <a:r>
                        <a:rPr lang="pt-BR" sz="1400" dirty="0" err="1">
                          <a:latin typeface="+mn-lt"/>
                        </a:rPr>
                        <a:t>True</a:t>
                      </a:r>
                      <a:r>
                        <a:rPr lang="pt-BR" sz="1400" dirty="0">
                          <a:latin typeface="+mn-lt"/>
                        </a:rPr>
                        <a:t>, frequências relativas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err="1">
                          <a:latin typeface="+mn-lt"/>
                        </a:rPr>
                        <a:t>sort</a:t>
                      </a:r>
                      <a:r>
                        <a:rPr lang="pt-BR" sz="1400" dirty="0">
                          <a:latin typeface="+mn-lt"/>
                        </a:rPr>
                        <a:t>: booleano, padrão </a:t>
                      </a:r>
                      <a:r>
                        <a:rPr lang="pt-BR" sz="1400" dirty="0" err="1">
                          <a:latin typeface="+mn-lt"/>
                        </a:rPr>
                        <a:t>True</a:t>
                      </a:r>
                      <a:r>
                        <a:rPr lang="pt-BR" sz="1400" dirty="0">
                          <a:latin typeface="+mn-lt"/>
                        </a:rPr>
                        <a:t>.  Classificar ou não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err="1">
                          <a:latin typeface="+mn-lt"/>
                        </a:rPr>
                        <a:t>ascending</a:t>
                      </a:r>
                      <a:r>
                        <a:rPr lang="pt-BR" sz="1400" dirty="0">
                          <a:latin typeface="+mn-lt"/>
                        </a:rPr>
                        <a:t>: em ordem crescente de valores. , padrão False.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err="1">
                          <a:latin typeface="+mn-lt"/>
                        </a:rPr>
                        <a:t>dropna</a:t>
                      </a:r>
                      <a:r>
                        <a:rPr lang="pt-BR" sz="1400" dirty="0">
                          <a:latin typeface="+mn-lt"/>
                        </a:rPr>
                        <a:t>: booleano, padrão </a:t>
                      </a:r>
                      <a:r>
                        <a:rPr lang="pt-BR" sz="1400" dirty="0" err="1">
                          <a:latin typeface="+mn-lt"/>
                        </a:rPr>
                        <a:t>True</a:t>
                      </a:r>
                      <a:r>
                        <a:rPr lang="pt-BR" sz="1400" dirty="0">
                          <a:latin typeface="+mn-lt"/>
                        </a:rPr>
                        <a:t>.  Não inclui contagens de </a:t>
                      </a:r>
                      <a:r>
                        <a:rPr lang="pt-BR" sz="1400" dirty="0" err="1">
                          <a:latin typeface="+mn-lt"/>
                        </a:rPr>
                        <a:t>NaN</a:t>
                      </a:r>
                      <a:r>
                        <a:rPr lang="pt-BR" sz="1400" dirty="0"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pt-BR" sz="1600" dirty="0"/>
                    </a:p>
                  </a:txBody>
                  <a:tcPr marL="108000" marR="0" marT="108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s.value_counts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dirty="0">
                          <a:solidFill>
                            <a:srgbClr val="0000FF"/>
                          </a:solidFill>
                        </a:rPr>
                        <a:t>30    2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dirty="0">
                          <a:solidFill>
                            <a:srgbClr val="0000FF"/>
                          </a:solidFill>
                        </a:rPr>
                        <a:t>15    1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dirty="0">
                          <a:solidFill>
                            <a:srgbClr val="0000FF"/>
                          </a:solidFill>
                        </a:rPr>
                        <a:t>45    1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dirty="0">
                          <a:solidFill>
                            <a:srgbClr val="0000FF"/>
                          </a:solidFill>
                        </a:rPr>
                        <a:t>10    1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dirty="0">
                          <a:solidFill>
                            <a:srgbClr val="0000FF"/>
                          </a:solidFill>
                        </a:rPr>
                        <a:t>50    1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dirty="0">
                          <a:solidFill>
                            <a:srgbClr val="0000FF"/>
                          </a:solidFill>
                        </a:rPr>
                        <a:t>40    1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dirty="0" err="1">
                          <a:solidFill>
                            <a:srgbClr val="0000FF"/>
                          </a:solidFill>
                        </a:rPr>
                        <a:t>dtype</a:t>
                      </a:r>
                      <a:r>
                        <a:rPr lang="pt-BR" sz="1400" dirty="0">
                          <a:solidFill>
                            <a:srgbClr val="0000FF"/>
                          </a:solidFill>
                        </a:rPr>
                        <a:t>: int64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s.index.value_counts</a:t>
                      </a:r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a    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c    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b    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err="1">
                          <a:solidFill>
                            <a:srgbClr val="0000FF"/>
                          </a:solidFill>
                        </a:rPr>
                        <a:t>dtype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: int64</a:t>
                      </a:r>
                      <a:endParaRPr lang="pt-BR" sz="1400" dirty="0">
                        <a:solidFill>
                          <a:srgbClr val="0000FF"/>
                        </a:solidFill>
                      </a:endParaRPr>
                    </a:p>
                  </a:txBody>
                  <a:tcPr marL="216000" marR="0" marT="108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347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Descrição e Sumarização</a:t>
            </a:r>
            <a:br>
              <a:rPr lang="pt-BR" dirty="0"/>
            </a:br>
            <a:r>
              <a:rPr lang="pt-BR" sz="2400" dirty="0"/>
              <a:t>Resumo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44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0434241" y="1340768"/>
            <a:ext cx="845840" cy="1815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tx1"/>
                </a:solidFill>
              </a:rPr>
              <a:t>s:</a:t>
            </a:r>
          </a:p>
          <a:p>
            <a:r>
              <a:rPr lang="pt-BR" dirty="0">
                <a:solidFill>
                  <a:srgbClr val="C00000"/>
                </a:solidFill>
              </a:rPr>
              <a:t>a    10</a:t>
            </a:r>
          </a:p>
          <a:p>
            <a:r>
              <a:rPr lang="pt-BR" dirty="0">
                <a:solidFill>
                  <a:srgbClr val="C00000"/>
                </a:solidFill>
              </a:rPr>
              <a:t>b    30</a:t>
            </a:r>
          </a:p>
          <a:p>
            <a:r>
              <a:rPr lang="pt-BR" dirty="0">
                <a:solidFill>
                  <a:srgbClr val="C00000"/>
                </a:solidFill>
              </a:rPr>
              <a:t>c    50</a:t>
            </a:r>
          </a:p>
          <a:p>
            <a:r>
              <a:rPr lang="pt-BR" dirty="0">
                <a:solidFill>
                  <a:srgbClr val="C00000"/>
                </a:solidFill>
              </a:rPr>
              <a:t>a    30</a:t>
            </a:r>
          </a:p>
          <a:p>
            <a:r>
              <a:rPr lang="pt-BR" dirty="0">
                <a:solidFill>
                  <a:srgbClr val="C00000"/>
                </a:solidFill>
              </a:rPr>
              <a:t>b    15</a:t>
            </a:r>
          </a:p>
          <a:p>
            <a:r>
              <a:rPr lang="pt-BR" dirty="0">
                <a:solidFill>
                  <a:srgbClr val="C00000"/>
                </a:solidFill>
              </a:rPr>
              <a:t>c    40</a:t>
            </a:r>
          </a:p>
          <a:p>
            <a:r>
              <a:rPr lang="pt-BR" dirty="0">
                <a:solidFill>
                  <a:srgbClr val="C00000"/>
                </a:solidFill>
              </a:rPr>
              <a:t>a    45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29251"/>
              </p:ext>
            </p:extLst>
          </p:nvPr>
        </p:nvGraphicFramePr>
        <p:xfrm>
          <a:off x="354175" y="1052736"/>
          <a:ext cx="8995505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4576">
                <a:tc>
                  <a:txBody>
                    <a:bodyPr/>
                    <a:lstStyle/>
                    <a:p>
                      <a:pPr marL="0" indent="0">
                        <a:spcBef>
                          <a:spcPts val="1200"/>
                        </a:spcBef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Resumo</a:t>
                      </a:r>
                      <a:r>
                        <a:rPr lang="pt-BR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pPr marL="0" indent="0">
                        <a:spcBef>
                          <a:spcPts val="1200"/>
                        </a:spcBef>
                      </a:pPr>
                      <a:r>
                        <a:rPr lang="pt-BR" sz="1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pt-BR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.describe</a:t>
                      </a:r>
                      <a:r>
                        <a:rPr lang="pt-BR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08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pt-BR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s.describe</a:t>
                      </a:r>
                      <a:r>
                        <a:rPr lang="pt-BR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182563"/>
                      <a:r>
                        <a:rPr lang="en-US" sz="16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count     7.000000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mean     31.428571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std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  14.920424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min      10.000000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25%      22.500000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50%      30.000000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75%      42.500000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max      50.000000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dtype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 float64</a:t>
                      </a:r>
                      <a:endParaRPr lang="pt-BR" sz="16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spcBef>
                          <a:spcPts val="600"/>
                        </a:spcBef>
                      </a:pPr>
                      <a:endParaRPr lang="pt-BR" sz="1400" dirty="0">
                        <a:solidFill>
                          <a:srgbClr val="0000FF"/>
                        </a:solidFill>
                      </a:endParaRPr>
                    </a:p>
                  </a:txBody>
                  <a:tcPr marL="216000" marR="0" marT="72000" marB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44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pt-BR" dirty="0"/>
              <a:t>Horas de Sono</a:t>
            </a:r>
          </a:p>
          <a:p>
            <a:pPr marL="457200" indent="-457200">
              <a:buAutoNum type="arabicParenR"/>
            </a:pPr>
            <a:r>
              <a:rPr lang="pt-BR" dirty="0"/>
              <a:t>Horas telefone</a:t>
            </a:r>
          </a:p>
          <a:p>
            <a:pPr marL="457200" indent="-457200">
              <a:buAutoNum type="arabicParenR"/>
            </a:pPr>
            <a:r>
              <a:rPr lang="pt-BR" dirty="0"/>
              <a:t>Tempo de </a:t>
            </a:r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056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Unir, Substituir e Atualizar Series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805981" y="4737767"/>
            <a:ext cx="2934326" cy="1858605"/>
          </a:xfrm>
        </p:spPr>
        <p:txBody>
          <a:bodyPr>
            <a:noAutofit/>
          </a:bodyPr>
          <a:lstStyle/>
          <a:p>
            <a:r>
              <a:rPr lang="pt-BR" sz="1600" dirty="0"/>
              <a:t>&gt;&gt;&gt;</a:t>
            </a:r>
            <a:r>
              <a:rPr lang="pt-BR" sz="1600" dirty="0" err="1"/>
              <a:t>sC</a:t>
            </a:r>
            <a:r>
              <a:rPr lang="pt-BR" sz="1600" dirty="0"/>
              <a:t>=s1.append(s2)</a:t>
            </a:r>
          </a:p>
          <a:p>
            <a:r>
              <a:rPr lang="pt-BR" sz="1600" dirty="0"/>
              <a:t>&gt;&gt;&gt;</a:t>
            </a:r>
            <a:r>
              <a:rPr lang="pt-BR" sz="1600" dirty="0" err="1"/>
              <a:t>sC</a:t>
            </a: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Frios     1.5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Leite     1.0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Pão      10.0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Frios     1.5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Leite     4.0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Chá       1.5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Pão       3.0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46</a:t>
            </a:fld>
            <a:endParaRPr lang="pt-BR" dirty="0"/>
          </a:p>
        </p:txBody>
      </p:sp>
      <p:sp>
        <p:nvSpPr>
          <p:cNvPr id="17" name="Espaço Reservado para Conteúdo 5"/>
          <p:cNvSpPr txBox="1">
            <a:spLocks/>
          </p:cNvSpPr>
          <p:nvPr/>
        </p:nvSpPr>
        <p:spPr>
          <a:xfrm>
            <a:off x="2135593" y="3406429"/>
            <a:ext cx="1816064" cy="118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sz="1400" b="1" u="sng" dirty="0"/>
              <a:t>s1</a:t>
            </a:r>
            <a:r>
              <a:rPr lang="pt-BR" sz="1400" b="1" dirty="0"/>
              <a:t>: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 1.5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Leite   1.0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10.0</a:t>
            </a:r>
            <a:endParaRPr lang="nb-NO" sz="1400" dirty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it-IT" sz="1400" dirty="0"/>
          </a:p>
        </p:txBody>
      </p:sp>
      <p:sp>
        <p:nvSpPr>
          <p:cNvPr id="18" name="Espaço Reservado para Conteúdo 5"/>
          <p:cNvSpPr txBox="1">
            <a:spLocks/>
          </p:cNvSpPr>
          <p:nvPr/>
        </p:nvSpPr>
        <p:spPr>
          <a:xfrm>
            <a:off x="4183858" y="3406429"/>
            <a:ext cx="1825169" cy="118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it-IT" sz="1400" b="1" u="sng" dirty="0"/>
              <a:t>s2</a:t>
            </a:r>
            <a:r>
              <a:rPr lang="it-IT" sz="1400" b="1" dirty="0"/>
              <a:t>: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  1.5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Leite    4.0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Chá      1.5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  3.0</a:t>
            </a:r>
          </a:p>
        </p:txBody>
      </p:sp>
      <p:sp>
        <p:nvSpPr>
          <p:cNvPr id="19" name="Espaço Reservado para Conteúdo 5"/>
          <p:cNvSpPr txBox="1">
            <a:spLocks/>
          </p:cNvSpPr>
          <p:nvPr/>
        </p:nvSpPr>
        <p:spPr>
          <a:xfrm>
            <a:off x="6241228" y="3371120"/>
            <a:ext cx="1917947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it-IT" sz="1400" b="1" u="sng" dirty="0"/>
              <a:t>s3</a:t>
            </a:r>
            <a:r>
              <a:rPr lang="it-IT" sz="1400" b="1" dirty="0"/>
              <a:t>: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Cereal     3.0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Ovo        2.0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Pão       10.0</a:t>
            </a:r>
          </a:p>
          <a:p>
            <a:pPr>
              <a:lnSpc>
                <a:spcPct val="110000"/>
              </a:lnSpc>
            </a:pPr>
            <a:r>
              <a:rPr lang="pt-BR" sz="1400" dirty="0">
                <a:solidFill>
                  <a:srgbClr val="C00000"/>
                </a:solidFill>
              </a:rPr>
              <a:t>Frios     90.0</a:t>
            </a:r>
          </a:p>
        </p:txBody>
      </p:sp>
      <p:sp>
        <p:nvSpPr>
          <p:cNvPr id="16" name="Shape 232"/>
          <p:cNvSpPr txBox="1"/>
          <p:nvPr/>
        </p:nvSpPr>
        <p:spPr>
          <a:xfrm>
            <a:off x="1775519" y="1104857"/>
            <a:ext cx="10081121" cy="351214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2959100" indent="-2959100"/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600" dirty="0">
                <a:latin typeface="+mn-lt"/>
              </a:rPr>
              <a:t>Cria </a:t>
            </a:r>
            <a:r>
              <a:rPr lang="pt-BR" sz="1600" b="1" u="sng" dirty="0">
                <a:latin typeface="+mn-lt"/>
              </a:rPr>
              <a:t>uma cópia</a:t>
            </a:r>
            <a:r>
              <a:rPr lang="pt-BR" sz="1600" dirty="0">
                <a:latin typeface="+mn-lt"/>
              </a:rPr>
              <a:t> com os elementos da Series recebida incluídos no final</a:t>
            </a:r>
            <a:endParaRPr lang="en-US" sz="1600" b="1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79376" y="105596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22" name="Shape 232"/>
          <p:cNvSpPr txBox="1"/>
          <p:nvPr/>
        </p:nvSpPr>
        <p:spPr>
          <a:xfrm>
            <a:off x="1775520" y="1554027"/>
            <a:ext cx="10081121" cy="582181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2955925" indent="-2955925"/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to_replace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 - </a:t>
            </a:r>
            <a:r>
              <a:rPr lang="pt-BR" sz="1600" dirty="0">
                <a:latin typeface="+mn-lt"/>
              </a:rPr>
              <a:t>Cria </a:t>
            </a:r>
            <a:r>
              <a:rPr lang="pt-BR" sz="1600" b="1" u="sng" dirty="0">
                <a:latin typeface="+mn-lt"/>
              </a:rPr>
              <a:t>uma cópia</a:t>
            </a:r>
            <a:r>
              <a:rPr lang="pt-BR" sz="1600" dirty="0">
                <a:latin typeface="+mn-lt"/>
              </a:rPr>
              <a:t>, substituindo todas as ocorrências de valor por novo </a:t>
            </a:r>
            <a:r>
              <a:rPr lang="en-US" sz="1600" b="1" dirty="0">
                <a:latin typeface="+mn-lt"/>
              </a:rPr>
              <a:t> </a:t>
            </a:r>
            <a:endParaRPr lang="en-US" sz="1600" b="1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8" name="Shape 232"/>
          <p:cNvSpPr txBox="1"/>
          <p:nvPr/>
        </p:nvSpPr>
        <p:spPr>
          <a:xfrm>
            <a:off x="1775520" y="2269577"/>
            <a:ext cx="10064123" cy="584775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2959100" indent="-2959100"/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series.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600" b="1" u="sng" dirty="0">
                <a:latin typeface="+mn-lt"/>
              </a:rPr>
              <a:t>Altera atuais valores</a:t>
            </a:r>
            <a:r>
              <a:rPr lang="pt-BR" sz="1600" dirty="0">
                <a:latin typeface="+mn-lt"/>
              </a:rPr>
              <a:t> pelos valores da Series recebida, alinhando pelo índice</a:t>
            </a:r>
            <a:r>
              <a:rPr lang="en-US" sz="1600" b="1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939818" y="4793388"/>
            <a:ext cx="2391549" cy="18586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&gt;&gt;&gt;s1.update(s2)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Frios    1.5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Leite    4.0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Pão      3.0</a:t>
            </a:r>
          </a:p>
        </p:txBody>
      </p:sp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7121827" y="4737767"/>
            <a:ext cx="4843659" cy="18592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3388" indent="-1703388"/>
            <a:r>
              <a:rPr lang="pt-BR" sz="1600" dirty="0"/>
              <a:t>&gt;&gt;&gt;</a:t>
            </a:r>
            <a:r>
              <a:rPr lang="pt-BR" sz="1600" dirty="0" err="1"/>
              <a:t>sC.replace</a:t>
            </a:r>
            <a:r>
              <a:rPr lang="pt-BR" sz="1600" dirty="0"/>
              <a:t>(</a:t>
            </a:r>
            <a:r>
              <a:rPr lang="pt-BR" sz="1600" dirty="0" err="1"/>
              <a:t>to_replace</a:t>
            </a:r>
            <a:r>
              <a:rPr lang="pt-BR" sz="1600" dirty="0"/>
              <a:t>=1.5,value=99)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Frios    99.0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Leite     1.0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Pão      10.0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Frios    99.0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Leite     4.0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Chá      99.0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rgbClr val="0000FF"/>
                </a:solidFill>
              </a:rPr>
              <a:t>Pão       3.0</a:t>
            </a:r>
          </a:p>
        </p:txBody>
      </p:sp>
      <p:sp>
        <p:nvSpPr>
          <p:cNvPr id="14" name="Shape 232"/>
          <p:cNvSpPr txBox="1"/>
          <p:nvPr/>
        </p:nvSpPr>
        <p:spPr>
          <a:xfrm>
            <a:off x="479376" y="3023386"/>
            <a:ext cx="11431687" cy="2397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0" rIns="91425" bIns="0" anchor="ctr" anchorCtr="0">
            <a:noAutofit/>
          </a:bodyPr>
          <a:lstStyle/>
          <a:p>
            <a:pPr marL="2959100" indent="-2959100"/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realiza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operação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Series, </a:t>
            </a:r>
            <a:r>
              <a:rPr lang="en-US" b="1" u="sng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cópia</a:t>
            </a:r>
            <a:endParaRPr lang="en-US" dirty="0">
              <a:solidFill>
                <a:schemeClr val="accent5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1" animBg="1"/>
      <p:bldP spid="18" grpId="1" animBg="1"/>
      <p:bldP spid="19" grpId="1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03512" y="1289815"/>
            <a:ext cx="223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n-lt"/>
              </a:rPr>
              <a:t>Registro da mãe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221444" y="1248910"/>
            <a:ext cx="223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n-lt"/>
              </a:rPr>
              <a:t>Registro do pai</a:t>
            </a:r>
          </a:p>
        </p:txBody>
      </p:sp>
      <p:sp>
        <p:nvSpPr>
          <p:cNvPr id="15" name="Multiplicar 14"/>
          <p:cNvSpPr/>
          <p:nvPr/>
        </p:nvSpPr>
        <p:spPr>
          <a:xfrm>
            <a:off x="5069280" y="2375090"/>
            <a:ext cx="403896" cy="2784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703512" y="1705547"/>
          <a:ext cx="2361222" cy="2000250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78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8,7</a:t>
                      </a:r>
                      <a:endParaRPr lang="pt-BR" sz="800" b="0" i="0" u="none" strike="noStrike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4,0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6,0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5,8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10,0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9,0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9,6</a:t>
                      </a:r>
                      <a:endParaRPr lang="pt-BR" sz="800" b="0" i="0" u="none" strike="noStrike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7,9</a:t>
                      </a:r>
                      <a:endParaRPr lang="pt-BR" sz="800" b="0" i="0" u="none" strike="noStrike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255058" y="1667529"/>
          <a:ext cx="2361222" cy="2000250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78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7,8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6,2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6,2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6,2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8,2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8,8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7,1</a:t>
                      </a:r>
                      <a:endParaRPr lang="pt-BR" sz="800" b="0" i="0" u="none" strike="noStrike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/>
        </p:nvGraphicFramePr>
        <p:xfrm>
          <a:off x="2854952" y="4114800"/>
          <a:ext cx="49692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5069280" y="3927291"/>
            <a:ext cx="201948" cy="299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direito 16"/>
          <p:cNvSpPr/>
          <p:nvPr/>
        </p:nvSpPr>
        <p:spPr>
          <a:xfrm rot="5400000">
            <a:off x="5121450" y="2649585"/>
            <a:ext cx="97606" cy="23138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8234020" y="5147846"/>
            <a:ext cx="223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n-lt"/>
              </a:rPr>
              <a:t>Não esclarecedor...</a:t>
            </a:r>
          </a:p>
        </p:txBody>
      </p:sp>
    </p:spTree>
    <p:extLst>
      <p:ext uri="{BB962C8B-B14F-4D97-AF65-F5344CB8AC3E}">
        <p14:creationId xmlns:p14="http://schemas.microsoft.com/office/powerpoint/2010/main" val="384831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847528" y="119675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n-lt"/>
              </a:rPr>
              <a:t>Registro da mãe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246472" y="118450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n-lt"/>
              </a:rPr>
              <a:t>Registro do pai</a:t>
            </a:r>
          </a:p>
        </p:txBody>
      </p:sp>
      <p:sp>
        <p:nvSpPr>
          <p:cNvPr id="15" name="Multiplicar 14"/>
          <p:cNvSpPr/>
          <p:nvPr/>
        </p:nvSpPr>
        <p:spPr>
          <a:xfrm>
            <a:off x="3855442" y="2375090"/>
            <a:ext cx="312824" cy="2784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843975"/>
              </p:ext>
            </p:extLst>
          </p:nvPr>
        </p:nvGraphicFramePr>
        <p:xfrm>
          <a:off x="1847528" y="1705547"/>
          <a:ext cx="1828800" cy="2000250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4,0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6,0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5,8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10,0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4,7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9,0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9,6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7,9</a:t>
                      </a:r>
                      <a:endParaRPr lang="pt-BR" sz="800" b="0" i="0" u="none" strike="noStrike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92952"/>
              </p:ext>
            </p:extLst>
          </p:nvPr>
        </p:nvGraphicFramePr>
        <p:xfrm>
          <a:off x="4349909" y="1667529"/>
          <a:ext cx="1828800" cy="2000250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7,1</a:t>
                      </a:r>
                      <a:endParaRPr lang="pt-BR" sz="800" b="0" i="0" u="none" strike="noStrike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9,5</a:t>
                      </a:r>
                      <a:endParaRPr lang="pt-BR" sz="800" b="0" i="0" u="none" strike="noStrike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8,3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7,9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7,8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6,2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6,2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6,2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8,2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8,4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7,7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6,6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8,5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8,1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7,6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8,8</a:t>
                      </a:r>
                      <a:endParaRPr lang="pt-BR" sz="800" b="0" i="0" u="none" strike="noStrike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7,1</a:t>
                      </a:r>
                      <a:endParaRPr lang="pt-BR" sz="800" b="0" i="0" u="none" strike="noStrike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6487"/>
              </p:ext>
            </p:extLst>
          </p:nvPr>
        </p:nvGraphicFramePr>
        <p:xfrm>
          <a:off x="3278069" y="4878749"/>
          <a:ext cx="1467570" cy="1554480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621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Resumo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Mãe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Pai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Media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7,1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7,6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Moda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5,4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7,1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Mediana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6,8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7,6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Variância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Desvio Padrão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0,8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29432"/>
              </p:ext>
            </p:extLst>
          </p:nvPr>
        </p:nvGraphicFramePr>
        <p:xfrm>
          <a:off x="6978672" y="1830122"/>
          <a:ext cx="2095500" cy="1400175"/>
        </p:xfrm>
        <a:graphic>
          <a:graphicData uri="http://schemas.openxmlformats.org/drawingml/2006/table">
            <a:tbl>
              <a:tblPr>
                <a:tableStyleId>{C8EE9D87-8515-4C12-B6AC-71DFEA15BFF5}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Tempo(em h)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Mãe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Pai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 a 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 a 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 a 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 a 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7 a 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8 ou mais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Seta para baixo 22"/>
          <p:cNvSpPr/>
          <p:nvPr/>
        </p:nvSpPr>
        <p:spPr>
          <a:xfrm>
            <a:off x="8026422" y="3455969"/>
            <a:ext cx="156412" cy="299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6326662" y="2461380"/>
            <a:ext cx="504056" cy="185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978672" y="1328975"/>
            <a:ext cx="209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n-lt"/>
              </a:rPr>
              <a:t>Dias por intervalo</a:t>
            </a:r>
          </a:p>
        </p:txBody>
      </p:sp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143955"/>
              </p:ext>
            </p:extLst>
          </p:nvPr>
        </p:nvGraphicFramePr>
        <p:xfrm>
          <a:off x="5909102" y="4115947"/>
          <a:ext cx="4234640" cy="2439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42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pt-BR" dirty="0"/>
              <a:t>A maioria das áreas de conhecimento, sobretudo áreas de ciências sociais, biológica, saúde e negócios, recorrem à análise de dados para confirmar e/ou propor novas teorias.</a:t>
            </a:r>
          </a:p>
          <a:p>
            <a:pPr>
              <a:spcBef>
                <a:spcPts val="1800"/>
              </a:spcBef>
            </a:pPr>
            <a:r>
              <a:rPr lang="pt-BR" dirty="0"/>
              <a:t>Os dados são instrumentos essenciais à compreensão do mundo.</a:t>
            </a:r>
          </a:p>
          <a:p>
            <a:pPr>
              <a:spcBef>
                <a:spcPts val="1800"/>
              </a:spcBef>
            </a:pPr>
            <a:r>
              <a:rPr lang="pt-BR" dirty="0"/>
              <a:t> A análise de dados busca descrever e resumir dados, identificar relações e diferenças entre variáveis, comparar variáveis e fazer previsões.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Estatística de Dados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4006863"/>
            <a:ext cx="5112568" cy="24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9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725170" lvl="1" indent="-457200">
              <a:spcBef>
                <a:spcPts val="1200"/>
              </a:spcBef>
              <a:buFont typeface="+mj-lt"/>
              <a:buAutoNum type="alphaUcPeriod"/>
            </a:pPr>
            <a:r>
              <a:rPr lang="pt-BR" dirty="0"/>
              <a:t>a partir de resultados experimentais (dados), descrever uma lei que os explique</a:t>
            </a:r>
            <a:endParaRPr lang="en-US" dirty="0"/>
          </a:p>
          <a:p>
            <a:pPr marL="725170" lvl="1" indent="-457200">
              <a:spcBef>
                <a:spcPts val="1200"/>
              </a:spcBef>
              <a:buFont typeface="+mj-lt"/>
              <a:buAutoNum type="alphaUcPeriod"/>
            </a:pPr>
            <a:r>
              <a:rPr lang="pt-BR" dirty="0"/>
              <a:t>a partir de respostas de um questionário sobre um produto (dados), mensurar o grau de satisfação com o produto e melhorias desejadas pelos mesmos;</a:t>
            </a:r>
          </a:p>
          <a:p>
            <a:pPr marL="725170" lvl="1" indent="-457200">
              <a:spcBef>
                <a:spcPts val="1200"/>
              </a:spcBef>
              <a:buFont typeface="+mj-lt"/>
              <a:buAutoNum type="alphaUcPeriod"/>
            </a:pPr>
            <a:r>
              <a:rPr lang="pt-BR" dirty="0"/>
              <a:t>a partir de características de composição de alimentos, como teores de calorias, glicídios, proteínas, lipídios, cálcio, fósforo, ferro (dados), encontrar graus de similaridade ou adequação para dietas específicas em determinadas doenças;</a:t>
            </a:r>
          </a:p>
          <a:p>
            <a:pPr marL="725170" lvl="1" indent="-457200">
              <a:spcBef>
                <a:spcPts val="1200"/>
              </a:spcBef>
              <a:buFont typeface="+mj-lt"/>
              <a:buAutoNum type="alphaUcPeriod"/>
            </a:pPr>
            <a:r>
              <a:rPr lang="pt-BR" dirty="0"/>
              <a:t>a partir do monitoramento de reações de grupos distintos em diferentes situações simuladas via realidade virtual(dados), encontrar um padrão de comportamento; </a:t>
            </a:r>
          </a:p>
          <a:p>
            <a:pPr marL="725170" lvl="1" indent="-457200">
              <a:spcBef>
                <a:spcPts val="1200"/>
              </a:spcBef>
              <a:buFont typeface="+mj-lt"/>
              <a:buAutoNum type="alphaUcPeriod"/>
            </a:pPr>
            <a:r>
              <a:rPr lang="pt-BR" dirty="0"/>
              <a:t>a partir de indicadores socioeconômicos por micro áreas (dados), caracterizar regiões urbanas em relação ao risco à saúde.</a:t>
            </a:r>
          </a:p>
          <a:p>
            <a:pPr marL="725170" lvl="1" indent="-457200">
              <a:spcBef>
                <a:spcPts val="1200"/>
              </a:spcBef>
              <a:buFont typeface="+mj-lt"/>
              <a:buAutoNum type="alphaUcPeriod"/>
            </a:pPr>
            <a:r>
              <a:rPr lang="pt-BR" dirty="0"/>
              <a:t>a partir do monitoramento do tráfego virtual (dados), determinar o impacto de uma notícia em diferentes perfis</a:t>
            </a:r>
          </a:p>
          <a:p>
            <a:pPr marL="361950" indent="-93345">
              <a:spcBef>
                <a:spcPts val="1200"/>
              </a:spcBef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Estatística de Dados: exemplos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60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É uma técnica analítica, com objetivo definido, pela qual se dá </a:t>
            </a:r>
            <a:r>
              <a:rPr lang="pt-BR" sz="2000" u="sng" dirty="0"/>
              <a:t>ordem</a:t>
            </a:r>
            <a:r>
              <a:rPr lang="pt-BR" sz="2000" dirty="0"/>
              <a:t>, </a:t>
            </a:r>
            <a:r>
              <a:rPr lang="pt-BR" sz="2000" u="sng" dirty="0"/>
              <a:t>estrutura</a:t>
            </a:r>
            <a:r>
              <a:rPr lang="pt-BR" sz="2000" dirty="0"/>
              <a:t> e </a:t>
            </a:r>
            <a:r>
              <a:rPr lang="pt-BR" sz="2000" u="sng" dirty="0"/>
              <a:t>significado</a:t>
            </a:r>
            <a:r>
              <a:rPr lang="pt-BR" sz="2000" dirty="0"/>
              <a:t> aos dados, que podem ser quantitativos ou qualitativos.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Utiliza-se de tecnologias da informação para tratar e transformar grandes   volumes de dados, buscando identificar respostas, soluções, tendências, regras, padrões, diferenças e variações a partir de um volume de dados.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Na primeira fase, conhecida como análise exploratória, onde os dados são organizados em tabelas e gráficos e deseja-se resumos descritivos como a média, a mediana, a moda, o desvio padrão, entre outras, a tecnologia permite o armazenamento organizado dos dados, cálculo automático dos resumos e várias formas de visualização.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Na fase seguinte, onde se inferem possíveis modelos de comportamento, distribuição e agrupamento, entre outros, a tecnologia fornece várias ferramentas que os interpretam, incluindo operações como a identificação de divergências ou de padrões.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Estatística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7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modelopuc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33351</TotalTime>
  <Words>5433</Words>
  <Application>Microsoft Office PowerPoint</Application>
  <PresentationFormat>Widescreen</PresentationFormat>
  <Paragraphs>1367</Paragraphs>
  <Slides>46</Slides>
  <Notes>15</Notes>
  <HiddenSlides>2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4" baseType="lpstr">
      <vt:lpstr>Calibri</vt:lpstr>
      <vt:lpstr>Wingdings</vt:lpstr>
      <vt:lpstr>Courier New</vt:lpstr>
      <vt:lpstr>Arial</vt:lpstr>
      <vt:lpstr>Verdana</vt:lpstr>
      <vt:lpstr>Calibri Light</vt:lpstr>
      <vt:lpstr>Times New Roman</vt:lpstr>
      <vt:lpstr>1_modelopuc</vt:lpstr>
      <vt:lpstr>Problema 1</vt:lpstr>
      <vt:lpstr>Análise da Solução</vt:lpstr>
      <vt:lpstr>Análise dos Dados</vt:lpstr>
      <vt:lpstr>Problema 2</vt:lpstr>
      <vt:lpstr>Análise dos Dados</vt:lpstr>
      <vt:lpstr>Análise dos Dados</vt:lpstr>
      <vt:lpstr>Análise Estatística de Dados </vt:lpstr>
      <vt:lpstr>Análise Estatística de Dados: exemplos</vt:lpstr>
      <vt:lpstr>Análise Estatística de Dados</vt:lpstr>
      <vt:lpstr>Análise Exploratória de Dados</vt:lpstr>
      <vt:lpstr>Classificação dos Dados</vt:lpstr>
      <vt:lpstr>Etapas na Análise de Dados Quantitativos</vt:lpstr>
      <vt:lpstr>Distribuição de Frequência</vt:lpstr>
      <vt:lpstr>Variáveis quantitativas</vt:lpstr>
      <vt:lpstr>Variáveis quantitativas</vt:lpstr>
      <vt:lpstr>Excel</vt:lpstr>
      <vt:lpstr>Pandas</vt:lpstr>
      <vt:lpstr>Pandas</vt:lpstr>
      <vt:lpstr>Pandas: Como usá-lo</vt:lpstr>
      <vt:lpstr>Array</vt:lpstr>
      <vt:lpstr>Series do Pandas</vt:lpstr>
      <vt:lpstr>Esquema simplificado do objeto Series</vt:lpstr>
      <vt:lpstr>Criar/Acessar/Alterar/Incluir/Excluir</vt:lpstr>
      <vt:lpstr>Construindo uma Series</vt:lpstr>
      <vt:lpstr>Atributos e Exibição</vt:lpstr>
      <vt:lpstr>Operações Básicas</vt:lpstr>
      <vt:lpstr>Exemplo: Acesso de valores da Series</vt:lpstr>
      <vt:lpstr>Exemplo: Alteração/Inclusão de valores na Series</vt:lpstr>
      <vt:lpstr>Exemplo: Descarte de  elementos da Series</vt:lpstr>
      <vt:lpstr>Métodos Úteis</vt:lpstr>
      <vt:lpstr>Aplicando uma função sobre valores da Series</vt:lpstr>
      <vt:lpstr>Aplicando função sobre elementos de uma Series</vt:lpstr>
      <vt:lpstr>Simulação do funcionamento :   s.apply(altera,args=(3,))</vt:lpstr>
      <vt:lpstr>Visualização Gráfica</vt:lpstr>
      <vt:lpstr>Métodos para Gráficos no Pandas</vt:lpstr>
      <vt:lpstr>Gráficos Usuais</vt:lpstr>
      <vt:lpstr>Exemplos</vt:lpstr>
      <vt:lpstr>MatPlotLib</vt:lpstr>
      <vt:lpstr>Descrição e Sumarização</vt:lpstr>
      <vt:lpstr>Descrição e Sumarização Medidas de Tendência Central ou Posição</vt:lpstr>
      <vt:lpstr>Descrição e Sumarização Medidas de Tendência Central ou Posição</vt:lpstr>
      <vt:lpstr>Descrição e Sumarização Medidas de Dispersão</vt:lpstr>
      <vt:lpstr>Descrição e Sumarização Totalizações</vt:lpstr>
      <vt:lpstr>Descrição e Sumarização Resumo</vt:lpstr>
      <vt:lpstr>Exercícios</vt:lpstr>
      <vt:lpstr>Unir, Substituir e Atualizar Series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claudia ferlin</dc:creator>
  <cp:lastModifiedBy>Daniel</cp:lastModifiedBy>
  <cp:revision>1190</cp:revision>
  <dcterms:created xsi:type="dcterms:W3CDTF">2017-02-11T12:11:05Z</dcterms:created>
  <dcterms:modified xsi:type="dcterms:W3CDTF">2020-05-15T00:51:58Z</dcterms:modified>
</cp:coreProperties>
</file>