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522" r:id="rId2"/>
    <p:sldId id="642" r:id="rId3"/>
    <p:sldId id="649" r:id="rId4"/>
    <p:sldId id="949" r:id="rId5"/>
    <p:sldId id="863" r:id="rId6"/>
    <p:sldId id="984" r:id="rId7"/>
    <p:sldId id="992" r:id="rId8"/>
    <p:sldId id="985" r:id="rId9"/>
    <p:sldId id="986" r:id="rId10"/>
    <p:sldId id="993" r:id="rId11"/>
    <p:sldId id="1015" r:id="rId12"/>
    <p:sldId id="1014" r:id="rId13"/>
    <p:sldId id="997" r:id="rId14"/>
    <p:sldId id="998" r:id="rId15"/>
    <p:sldId id="999" r:id="rId16"/>
    <p:sldId id="1000" r:id="rId17"/>
    <p:sldId id="1016" r:id="rId18"/>
    <p:sldId id="1018" r:id="rId19"/>
    <p:sldId id="1001" r:id="rId20"/>
    <p:sldId id="1002" r:id="rId21"/>
    <p:sldId id="1003" r:id="rId22"/>
    <p:sldId id="1005" r:id="rId23"/>
    <p:sldId id="1006" r:id="rId24"/>
    <p:sldId id="1007" r:id="rId25"/>
    <p:sldId id="1008" r:id="rId26"/>
    <p:sldId id="1020" r:id="rId27"/>
    <p:sldId id="1019" r:id="rId28"/>
    <p:sldId id="994" r:id="rId29"/>
    <p:sldId id="897" r:id="rId30"/>
    <p:sldId id="898" r:id="rId31"/>
    <p:sldId id="899" r:id="rId32"/>
  </p:sldIdLst>
  <p:sldSz cx="12192000" cy="6858000"/>
  <p:notesSz cx="7099300" cy="10234613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E02A8"/>
    <a:srgbClr val="EA7322"/>
    <a:srgbClr val="FFFFFF"/>
    <a:srgbClr val="000099"/>
    <a:srgbClr val="FBCB6B"/>
    <a:srgbClr val="FFDE81"/>
    <a:srgbClr val="FFFF66"/>
    <a:srgbClr val="FFDF79"/>
    <a:srgbClr val="FFC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106" autoAdjust="0"/>
  </p:normalViewPr>
  <p:slideViewPr>
    <p:cSldViewPr>
      <p:cViewPr varScale="1">
        <p:scale>
          <a:sx n="67" d="100"/>
          <a:sy n="67" d="100"/>
        </p:scale>
        <p:origin x="56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2725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1812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7737" y="4860925"/>
            <a:ext cx="5199061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0813" y="773113"/>
            <a:ext cx="6794500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297612" y="9799636"/>
            <a:ext cx="987425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53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72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48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08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91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2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60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846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62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88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277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52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05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7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853938"/>
            <a:ext cx="4932000" cy="2761437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861048"/>
            <a:ext cx="4932000" cy="27813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877018"/>
            <a:ext cx="1584177" cy="2761437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56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60599" y="2439376"/>
            <a:ext cx="1398897" cy="41760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616640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14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9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37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112224" y="3429000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23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0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3282460"/>
            <a:ext cx="5760000" cy="321197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3284984"/>
            <a:ext cx="5760000" cy="324036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54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620687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69" y="1124744"/>
            <a:ext cx="11675117" cy="5377940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4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11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70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0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083640"/>
            <a:ext cx="11702133" cy="553173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88" y="1700808"/>
            <a:ext cx="11672329" cy="491456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204864"/>
            <a:ext cx="11702133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2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708920"/>
            <a:ext cx="11630125" cy="390645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9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09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8648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236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2348880"/>
            <a:ext cx="1584177" cy="4289576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4383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469686"/>
            <a:ext cx="4932000" cy="314568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474028"/>
            <a:ext cx="4932000" cy="316835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492766"/>
            <a:ext cx="1584177" cy="3145689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8961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5520" y="58392"/>
            <a:ext cx="10189966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185" y="1062050"/>
            <a:ext cx="11713301" cy="536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78286" y="854736"/>
            <a:ext cx="11887200" cy="94844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8286" y="116635"/>
            <a:ext cx="1697234" cy="64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713" r:id="rId4"/>
    <p:sldLayoutId id="2147483715" r:id="rId5"/>
    <p:sldLayoutId id="2147483719" r:id="rId6"/>
    <p:sldLayoutId id="2147483672" r:id="rId7"/>
    <p:sldLayoutId id="2147483711" r:id="rId8"/>
    <p:sldLayoutId id="2147483718" r:id="rId9"/>
    <p:sldLayoutId id="2147483720" r:id="rId10"/>
    <p:sldLayoutId id="2147483714" r:id="rId11"/>
    <p:sldLayoutId id="2147483716" r:id="rId12"/>
    <p:sldLayoutId id="2147483712" r:id="rId13"/>
    <p:sldLayoutId id="2147483717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702" r:id="rId21"/>
    <p:sldLayoutId id="2147483703" r:id="rId22"/>
    <p:sldLayoutId id="2147483706" r:id="rId23"/>
    <p:sldLayoutId id="2147483709" r:id="rId24"/>
    <p:sldLayoutId id="2147483710" r:id="rId25"/>
    <p:sldLayoutId id="2147483721" r:id="rId26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40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cut</a:t>
            </a:r>
            <a:r>
              <a:rPr lang="pt-BR" dirty="0"/>
              <a:t>: </a:t>
            </a:r>
            <a:r>
              <a:rPr lang="pt-BR" dirty="0" err="1"/>
              <a:t>bins</a:t>
            </a:r>
            <a:r>
              <a:rPr lang="pt-BR" dirty="0"/>
              <a:t> = </a:t>
            </a:r>
            <a:r>
              <a:rPr lang="pt-BR" b="1" i="1" dirty="0">
                <a:solidFill>
                  <a:srgbClr val="C00000"/>
                </a:solidFill>
              </a:rPr>
              <a:t>sequência de escalares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2207568" y="1854550"/>
            <a:ext cx="4392488" cy="43239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1300" dirty="0" err="1"/>
              <a:t>pd.cut</a:t>
            </a:r>
            <a:r>
              <a:rPr lang="pt-BR" sz="1300" dirty="0"/>
              <a:t>(</a:t>
            </a:r>
            <a:r>
              <a:rPr lang="pt-BR" sz="1300" dirty="0" err="1"/>
              <a:t>sIdade</a:t>
            </a:r>
            <a:r>
              <a:rPr lang="pt-BR" sz="1300" dirty="0"/>
              <a:t>, </a:t>
            </a:r>
            <a:r>
              <a:rPr lang="pt-BR" sz="1300" dirty="0" err="1"/>
              <a:t>bins</a:t>
            </a:r>
            <a:r>
              <a:rPr lang="pt-BR" sz="1300" dirty="0"/>
              <a:t>=[30,40,50,80])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a    (30, 40]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b    (40, 50]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    (40, 50]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d    (30, 40]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e     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f     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g     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h     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i</a:t>
            </a:r>
            <a:r>
              <a:rPr lang="en-US" sz="1300" dirty="0">
                <a:solidFill>
                  <a:srgbClr val="0000FF"/>
                </a:solidFill>
              </a:rPr>
              <a:t>     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j    (30, 40]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dtype</a:t>
            </a:r>
            <a:r>
              <a:rPr lang="en-US" sz="1300" dirty="0">
                <a:solidFill>
                  <a:srgbClr val="0000FF"/>
                </a:solidFill>
              </a:rPr>
              <a:t>: category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Categories (3, interval[int64]):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          [(30, 40] &lt; (40, 50] &lt; (50, 80]]</a:t>
            </a:r>
            <a:endParaRPr lang="pt-BR" sz="1300" dirty="0"/>
          </a:p>
        </p:txBody>
      </p:sp>
      <p:sp>
        <p:nvSpPr>
          <p:cNvPr id="7" name="Shape 232"/>
          <p:cNvSpPr txBox="1"/>
          <p:nvPr/>
        </p:nvSpPr>
        <p:spPr>
          <a:xfrm>
            <a:off x="1415480" y="1037129"/>
            <a:ext cx="10441161" cy="35125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right=True, labels=None,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5359" y="10203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4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6873624" y="1849696"/>
            <a:ext cx="4756156" cy="4323968"/>
          </a:xfrm>
        </p:spPr>
        <p:txBody>
          <a:bodyPr>
            <a:noAutofit/>
          </a:bodyPr>
          <a:lstStyle/>
          <a:p>
            <a:pPr marL="1524000" indent="-1524000">
              <a:lnSpc>
                <a:spcPct val="90000"/>
              </a:lnSpc>
              <a:spcBef>
                <a:spcPts val="600"/>
              </a:spcBef>
            </a:pPr>
            <a:r>
              <a:rPr lang="pt-BR" sz="1300" dirty="0" err="1"/>
              <a:t>pd.cut</a:t>
            </a:r>
            <a:r>
              <a:rPr lang="pt-BR" sz="1300" dirty="0"/>
              <a:t>(</a:t>
            </a:r>
            <a:r>
              <a:rPr lang="pt-BR" sz="1300" dirty="0" err="1"/>
              <a:t>sIdade</a:t>
            </a:r>
            <a:r>
              <a:rPr lang="pt-BR" sz="1300" dirty="0"/>
              <a:t>, </a:t>
            </a:r>
            <a:r>
              <a:rPr lang="pt-BR" sz="1300" dirty="0" err="1"/>
              <a:t>bins</a:t>
            </a:r>
            <a:r>
              <a:rPr lang="pt-BR" sz="1300" dirty="0"/>
              <a:t>=[30,40,50,80], 	    </a:t>
            </a:r>
            <a:r>
              <a:rPr lang="pt-BR" sz="1300" dirty="0" err="1"/>
              <a:t>labels</a:t>
            </a:r>
            <a:r>
              <a:rPr lang="pt-BR" sz="1300" dirty="0"/>
              <a:t>=['</a:t>
            </a:r>
            <a:r>
              <a:rPr lang="pt-BR" sz="1300" dirty="0" err="1"/>
              <a:t>inf</a:t>
            </a:r>
            <a:r>
              <a:rPr lang="pt-BR" sz="1300" dirty="0"/>
              <a:t>','</a:t>
            </a:r>
            <a:r>
              <a:rPr lang="pt-BR" sz="1300" dirty="0" err="1"/>
              <a:t>med</a:t>
            </a:r>
            <a:r>
              <a:rPr lang="pt-BR" sz="1300" dirty="0"/>
              <a:t>','</a:t>
            </a:r>
            <a:r>
              <a:rPr lang="pt-BR" sz="1300" dirty="0" err="1"/>
              <a:t>sup</a:t>
            </a:r>
            <a:r>
              <a:rPr lang="pt-BR" sz="1300" dirty="0"/>
              <a:t>'])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a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b    med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    med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d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e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f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g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h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i</a:t>
            </a:r>
            <a:r>
              <a:rPr lang="en-US" sz="1300" dirty="0">
                <a:solidFill>
                  <a:srgbClr val="0000FF"/>
                </a:solidFill>
              </a:rPr>
              <a:t>    </a:t>
            </a:r>
            <a:r>
              <a:rPr lang="en-US" sz="1300" dirty="0" err="1">
                <a:solidFill>
                  <a:srgbClr val="0000FF"/>
                </a:solidFill>
              </a:rPr>
              <a:t>NaN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j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dtype</a:t>
            </a:r>
            <a:r>
              <a:rPr lang="en-US" sz="1300" dirty="0">
                <a:solidFill>
                  <a:srgbClr val="0000FF"/>
                </a:solidFill>
              </a:rPr>
              <a:t>: category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Categories (3, object): [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r>
              <a:rPr lang="en-US" sz="1300" dirty="0">
                <a:solidFill>
                  <a:srgbClr val="0000FF"/>
                </a:solidFill>
              </a:rPr>
              <a:t> &lt; med &lt; sup]</a:t>
            </a:r>
            <a:endParaRPr lang="pt-BR" sz="1300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335359" y="1916832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sIdade</a:t>
            </a:r>
            <a:endParaRPr lang="pt-B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45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47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37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21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19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30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Agrupando pelas Categorias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625432" y="1098013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sIdade</a:t>
            </a:r>
            <a:endParaRPr lang="pt-BR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45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57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37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21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19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30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20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20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40</a:t>
            </a:r>
          </a:p>
          <a:p>
            <a:pPr>
              <a:spcBef>
                <a:spcPts val="0"/>
              </a:spcBef>
            </a:pP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2555327" y="1117630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sNota</a:t>
            </a:r>
            <a:endParaRPr lang="pt-BR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3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6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10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9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7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8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5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 7</a:t>
            </a:r>
          </a:p>
          <a:p>
            <a:pPr>
              <a:spcBef>
                <a:spcPts val="0"/>
              </a:spcBef>
            </a:pP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4605625" y="1094438"/>
            <a:ext cx="3028602" cy="3054642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1400" b="1" dirty="0" err="1">
                <a:solidFill>
                  <a:srgbClr val="0000FF"/>
                </a:solidFill>
              </a:rPr>
              <a:t>cCatI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a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b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c     idoso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d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e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f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g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h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i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j    adulto</a:t>
            </a:r>
          </a:p>
          <a:p>
            <a:r>
              <a:rPr lang="pt-BR" sz="1400" b="1" dirty="0" err="1">
                <a:solidFill>
                  <a:srgbClr val="0000FF"/>
                </a:solidFill>
              </a:rPr>
              <a:t>dtype</a:t>
            </a:r>
            <a:r>
              <a:rPr lang="pt-BR" sz="1400" b="1" dirty="0">
                <a:solidFill>
                  <a:srgbClr val="0000FF"/>
                </a:solidFill>
              </a:rPr>
              <a:t>: </a:t>
            </a:r>
            <a:r>
              <a:rPr lang="pt-BR" sz="1400" b="1" dirty="0" err="1">
                <a:solidFill>
                  <a:srgbClr val="0000FF"/>
                </a:solidFill>
              </a:rPr>
              <a:t>category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 err="1">
                <a:solidFill>
                  <a:srgbClr val="0000FF"/>
                </a:solidFill>
              </a:rPr>
              <a:t>Categories</a:t>
            </a:r>
            <a:r>
              <a:rPr lang="pt-BR" sz="1400" b="1" dirty="0">
                <a:solidFill>
                  <a:srgbClr val="0000FF"/>
                </a:solidFill>
              </a:rPr>
              <a:t> (3, </a:t>
            </a:r>
            <a:r>
              <a:rPr lang="pt-BR" sz="1400" b="1" dirty="0" err="1">
                <a:solidFill>
                  <a:srgbClr val="0000FF"/>
                </a:solidFill>
              </a:rPr>
              <a:t>object</a:t>
            </a:r>
            <a:r>
              <a:rPr lang="pt-BR" sz="1400" b="1" dirty="0">
                <a:solidFill>
                  <a:srgbClr val="0000FF"/>
                </a:solidFill>
              </a:rPr>
              <a:t>): 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[jovem &lt; adulto &lt; idoso]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4439816" y="4922584"/>
            <a:ext cx="3468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cCatI</a:t>
            </a:r>
            <a:r>
              <a:rPr lang="pt-BR" dirty="0"/>
              <a:t>=</a:t>
            </a:r>
            <a:r>
              <a:rPr lang="pt-BR" dirty="0" err="1"/>
              <a:t>pd.cut</a:t>
            </a:r>
            <a:r>
              <a:rPr lang="pt-BR" dirty="0"/>
              <a:t>(</a:t>
            </a:r>
            <a:r>
              <a:rPr lang="pt-BR" dirty="0" err="1"/>
              <a:t>sIdade</a:t>
            </a:r>
            <a:r>
              <a:rPr lang="pt-BR" dirty="0"/>
              <a:t>,</a:t>
            </a:r>
          </a:p>
          <a:p>
            <a:pPr indent="449263"/>
            <a:r>
              <a:rPr lang="pt-BR" dirty="0"/>
              <a:t>  </a:t>
            </a:r>
            <a:r>
              <a:rPr lang="pt-BR" dirty="0" err="1"/>
              <a:t>bins</a:t>
            </a:r>
            <a:r>
              <a:rPr lang="pt-BR" dirty="0"/>
              <a:t>=[0,21,50,sIdade.max()],</a:t>
            </a:r>
          </a:p>
          <a:p>
            <a:pPr indent="546100"/>
            <a:r>
              <a:rPr lang="pt-BR" dirty="0" err="1"/>
              <a:t>labels</a:t>
            </a:r>
            <a:r>
              <a:rPr lang="pt-BR" dirty="0"/>
              <a:t>=['</a:t>
            </a:r>
            <a:r>
              <a:rPr lang="pt-BR" dirty="0" err="1"/>
              <a:t>jovem','adulto','idoso</a:t>
            </a:r>
            <a:r>
              <a:rPr lang="pt-BR" dirty="0"/>
              <a:t>'])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459983" y="1094438"/>
            <a:ext cx="2808312" cy="3054642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1400" b="1" dirty="0" err="1">
                <a:solidFill>
                  <a:srgbClr val="0000FF"/>
                </a:solidFill>
              </a:rPr>
              <a:t>cCatN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a     </a:t>
            </a:r>
            <a:r>
              <a:rPr lang="pt-BR" sz="1400" b="1" dirty="0" err="1">
                <a:solidFill>
                  <a:srgbClr val="0000FF"/>
                </a:solidFill>
              </a:rPr>
              <a:t>ot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b     </a:t>
            </a:r>
            <a:r>
              <a:rPr lang="pt-BR" sz="1400" b="1" dirty="0" err="1">
                <a:solidFill>
                  <a:srgbClr val="0000FF"/>
                </a:solidFill>
              </a:rPr>
              <a:t>bx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c     </a:t>
            </a:r>
            <a:r>
              <a:rPr lang="pt-BR" sz="1400" b="1" dirty="0" err="1">
                <a:solidFill>
                  <a:srgbClr val="0000FF"/>
                </a:solidFill>
              </a:rPr>
              <a:t>bx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d     </a:t>
            </a:r>
            <a:r>
              <a:rPr lang="pt-BR" sz="1400" b="1" dirty="0" err="1">
                <a:solidFill>
                  <a:srgbClr val="0000FF"/>
                </a:solidFill>
              </a:rPr>
              <a:t>bx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e     </a:t>
            </a:r>
            <a:r>
              <a:rPr lang="pt-BR" sz="1400" b="1" dirty="0" err="1">
                <a:solidFill>
                  <a:srgbClr val="0000FF"/>
                </a:solidFill>
              </a:rPr>
              <a:t>ot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f     </a:t>
            </a:r>
            <a:r>
              <a:rPr lang="pt-BR" sz="1400" b="1" dirty="0" err="1">
                <a:solidFill>
                  <a:srgbClr val="0000FF"/>
                </a:solidFill>
              </a:rPr>
              <a:t>ot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g    </a:t>
            </a:r>
            <a:r>
              <a:rPr lang="pt-BR" sz="1400" b="1" dirty="0" err="1">
                <a:solidFill>
                  <a:srgbClr val="0000FF"/>
                </a:solidFill>
              </a:rPr>
              <a:t>med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h    </a:t>
            </a:r>
            <a:r>
              <a:rPr lang="pt-BR" sz="1400" b="1" dirty="0" err="1">
                <a:solidFill>
                  <a:srgbClr val="0000FF"/>
                </a:solidFill>
              </a:rPr>
              <a:t>med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i     </a:t>
            </a:r>
            <a:r>
              <a:rPr lang="pt-BR" sz="1400" b="1" dirty="0" err="1">
                <a:solidFill>
                  <a:srgbClr val="0000FF"/>
                </a:solidFill>
              </a:rPr>
              <a:t>bx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j    </a:t>
            </a:r>
            <a:r>
              <a:rPr lang="pt-BR" sz="1400" b="1" dirty="0" err="1">
                <a:solidFill>
                  <a:srgbClr val="0000FF"/>
                </a:solidFill>
              </a:rPr>
              <a:t>med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 err="1">
                <a:solidFill>
                  <a:srgbClr val="0000FF"/>
                </a:solidFill>
              </a:rPr>
              <a:t>dtype</a:t>
            </a:r>
            <a:r>
              <a:rPr lang="pt-BR" sz="1400" b="1" dirty="0">
                <a:solidFill>
                  <a:srgbClr val="0000FF"/>
                </a:solidFill>
              </a:rPr>
              <a:t>: </a:t>
            </a:r>
            <a:r>
              <a:rPr lang="pt-BR" sz="1400" b="1" dirty="0" err="1">
                <a:solidFill>
                  <a:srgbClr val="0000FF"/>
                </a:solidFill>
              </a:rPr>
              <a:t>category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 err="1">
                <a:solidFill>
                  <a:srgbClr val="0000FF"/>
                </a:solidFill>
              </a:rPr>
              <a:t>Categories</a:t>
            </a:r>
            <a:r>
              <a:rPr lang="pt-BR" sz="1400" b="1" dirty="0">
                <a:solidFill>
                  <a:srgbClr val="0000FF"/>
                </a:solidFill>
              </a:rPr>
              <a:t> (3, </a:t>
            </a:r>
            <a:r>
              <a:rPr lang="pt-BR" sz="1400" b="1" dirty="0" err="1">
                <a:solidFill>
                  <a:srgbClr val="0000FF"/>
                </a:solidFill>
              </a:rPr>
              <a:t>object</a:t>
            </a:r>
            <a:r>
              <a:rPr lang="pt-BR" sz="1400" b="1" dirty="0">
                <a:solidFill>
                  <a:srgbClr val="0000FF"/>
                </a:solidFill>
              </a:rPr>
              <a:t>): [</a:t>
            </a:r>
            <a:r>
              <a:rPr lang="pt-BR" sz="1400" b="1" dirty="0" err="1">
                <a:solidFill>
                  <a:srgbClr val="0000FF"/>
                </a:solidFill>
              </a:rPr>
              <a:t>bx</a:t>
            </a:r>
            <a:r>
              <a:rPr lang="pt-BR" sz="1400" b="1" dirty="0">
                <a:solidFill>
                  <a:srgbClr val="0000FF"/>
                </a:solidFill>
              </a:rPr>
              <a:t> &lt; </a:t>
            </a:r>
            <a:r>
              <a:rPr lang="pt-BR" sz="1400" b="1" dirty="0" err="1">
                <a:solidFill>
                  <a:srgbClr val="0000FF"/>
                </a:solidFill>
              </a:rPr>
              <a:t>med</a:t>
            </a:r>
            <a:r>
              <a:rPr lang="pt-BR" sz="1400" b="1" dirty="0">
                <a:solidFill>
                  <a:srgbClr val="0000FF"/>
                </a:solidFill>
              </a:rPr>
              <a:t> &lt; </a:t>
            </a:r>
            <a:r>
              <a:rPr lang="pt-BR" sz="1400" b="1" dirty="0" err="1">
                <a:solidFill>
                  <a:srgbClr val="0000FF"/>
                </a:solidFill>
              </a:rPr>
              <a:t>ot</a:t>
            </a:r>
            <a:r>
              <a:rPr lang="pt-BR" sz="1400" b="1" dirty="0">
                <a:solidFill>
                  <a:srgbClr val="0000FF"/>
                </a:solidFill>
              </a:rPr>
              <a:t>]</a:t>
            </a:r>
            <a:endParaRPr lang="pt-BR" sz="1400" b="1" dirty="0"/>
          </a:p>
        </p:txBody>
      </p:sp>
      <p:sp>
        <p:nvSpPr>
          <p:cNvPr id="16" name="Retângulo 15"/>
          <p:cNvSpPr/>
          <p:nvPr/>
        </p:nvSpPr>
        <p:spPr>
          <a:xfrm>
            <a:off x="8420009" y="4922584"/>
            <a:ext cx="295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cCatN</a:t>
            </a:r>
            <a:r>
              <a:rPr lang="pt-BR" dirty="0"/>
              <a:t>=</a:t>
            </a:r>
            <a:r>
              <a:rPr lang="pt-BR" dirty="0" err="1"/>
              <a:t>pd.cut</a:t>
            </a:r>
            <a:r>
              <a:rPr lang="pt-BR" dirty="0"/>
              <a:t>(</a:t>
            </a:r>
            <a:r>
              <a:rPr lang="pt-BR" dirty="0" err="1"/>
              <a:t>sNota</a:t>
            </a:r>
            <a:r>
              <a:rPr lang="pt-BR" dirty="0"/>
              <a:t>, </a:t>
            </a:r>
          </a:p>
          <a:p>
            <a:pPr indent="449263"/>
            <a:r>
              <a:rPr lang="pt-BR" dirty="0" err="1"/>
              <a:t>bins</a:t>
            </a:r>
            <a:r>
              <a:rPr lang="pt-BR" dirty="0"/>
              <a:t>=[0,6,8,sIdade.max()],</a:t>
            </a:r>
          </a:p>
          <a:p>
            <a:pPr indent="449263"/>
            <a:r>
              <a:rPr lang="pt-BR" dirty="0" err="1"/>
              <a:t>labels</a:t>
            </a:r>
            <a:r>
              <a:rPr lang="pt-BR" dirty="0"/>
              <a:t>=['</a:t>
            </a:r>
            <a:r>
              <a:rPr lang="pt-BR" dirty="0" err="1"/>
              <a:t>bx</a:t>
            </a:r>
            <a:r>
              <a:rPr lang="pt-BR" dirty="0"/>
              <a:t>','</a:t>
            </a:r>
            <a:r>
              <a:rPr lang="pt-BR" dirty="0" err="1"/>
              <a:t>med</a:t>
            </a:r>
            <a:r>
              <a:rPr lang="pt-BR" dirty="0"/>
              <a:t>','</a:t>
            </a:r>
            <a:r>
              <a:rPr lang="pt-BR" dirty="0" err="1"/>
              <a:t>ot</a:t>
            </a:r>
            <a:r>
              <a:rPr lang="pt-BR" dirty="0"/>
              <a:t>'])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Agrupamentos:</a:t>
            </a:r>
            <a:br>
              <a:rPr lang="pt-BR" dirty="0"/>
            </a:br>
            <a:r>
              <a:rPr lang="pt-BR" dirty="0"/>
              <a:t>dividir, aplicar e combinar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55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Processo que envolve um ou mais dos seguintes passos:</a:t>
            </a:r>
          </a:p>
          <a:p>
            <a:pPr marL="1143000" lvl="1">
              <a:spcBef>
                <a:spcPts val="1200"/>
              </a:spcBef>
            </a:pPr>
            <a:r>
              <a:rPr lang="pt-BR" dirty="0"/>
              <a:t>Dividir os dados em grupos com base em alguns critérios</a:t>
            </a:r>
          </a:p>
          <a:p>
            <a:pPr marL="1143000" lvl="1">
              <a:spcBef>
                <a:spcPts val="1200"/>
              </a:spcBef>
            </a:pPr>
            <a:r>
              <a:rPr lang="pt-BR" dirty="0"/>
              <a:t>Aplicar uma função a cada grupo de forma independente:</a:t>
            </a:r>
          </a:p>
          <a:p>
            <a:pPr marL="1600200" lvl="2"/>
            <a:r>
              <a:rPr lang="pt-BR" u="sng" dirty="0"/>
              <a:t>Agregação</a:t>
            </a:r>
            <a:r>
              <a:rPr lang="pt-BR" dirty="0"/>
              <a:t>: computação de resumo (ou estatísticas) sobre cada grupo, como por exemplo:</a:t>
            </a:r>
          </a:p>
          <a:p>
            <a:pPr marL="2000250" lvl="3"/>
            <a:r>
              <a:rPr lang="pt-BR" dirty="0"/>
              <a:t>soma ou média dos grupos</a:t>
            </a:r>
          </a:p>
          <a:p>
            <a:pPr marL="2000250" lvl="3"/>
            <a:r>
              <a:rPr lang="pt-BR" dirty="0"/>
              <a:t> Tamanho / contagens nos grupos</a:t>
            </a:r>
          </a:p>
          <a:p>
            <a:pPr marL="1600200" lvl="2"/>
            <a:r>
              <a:rPr lang="pt-BR" u="sng" dirty="0"/>
              <a:t>Transformação</a:t>
            </a:r>
            <a:r>
              <a:rPr lang="pt-BR" dirty="0"/>
              <a:t>: execução de operações específicas ao grupo, retornando uma estrutura similar,  como por exemplo:</a:t>
            </a:r>
          </a:p>
          <a:p>
            <a:pPr marL="2000250" lvl="3"/>
            <a:r>
              <a:rPr lang="pt-BR" dirty="0"/>
              <a:t>Padronizar dados dentro do grupo</a:t>
            </a:r>
          </a:p>
          <a:p>
            <a:pPr marL="2000250" lvl="3"/>
            <a:r>
              <a:rPr lang="pt-BR" dirty="0"/>
              <a:t>Preencher valores ausentes com um valor derivado do grupo</a:t>
            </a:r>
          </a:p>
          <a:p>
            <a:pPr marL="1600200" lvl="2"/>
            <a:r>
              <a:rPr lang="pt-BR" u="sng" dirty="0"/>
              <a:t>Filtro</a:t>
            </a:r>
            <a:r>
              <a:rPr lang="pt-BR" dirty="0"/>
              <a:t>: descartar valores a partir de computações que retornam V/F,  como por exemplo:</a:t>
            </a:r>
          </a:p>
          <a:p>
            <a:pPr marL="2000250" lvl="3"/>
            <a:r>
              <a:rPr lang="pt-BR" dirty="0"/>
              <a:t>Descartar dados usando a soma ou a média do grupo</a:t>
            </a:r>
          </a:p>
          <a:p>
            <a:pPr marL="2000250" lvl="3"/>
            <a:r>
              <a:rPr lang="pt-BR" dirty="0"/>
              <a:t>Descartar dados que pertençam a grupo com poucos elementos</a:t>
            </a:r>
          </a:p>
          <a:p>
            <a:pPr marL="1143000" lvl="1">
              <a:spcBef>
                <a:spcPts val="1200"/>
              </a:spcBef>
            </a:pPr>
            <a:r>
              <a:rPr lang="pt-BR" dirty="0"/>
              <a:t>Combinar os resultados em uma estrutura de dados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Agrupamentos "</a:t>
            </a:r>
            <a:r>
              <a:rPr lang="pt-BR" i="1" dirty="0" err="1"/>
              <a:t>Group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dirty="0"/>
              <a:t>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85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Series pelo índice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import</a:t>
            </a:r>
            <a:r>
              <a:rPr lang="pt-BR" sz="1800" dirty="0"/>
              <a:t> pandas as </a:t>
            </a:r>
            <a:r>
              <a:rPr lang="pt-BR" sz="1800" dirty="0" err="1"/>
              <a:t>pd</a:t>
            </a:r>
            <a:endParaRPr lang="pt-BR" sz="1800" dirty="0"/>
          </a:p>
          <a:p>
            <a:r>
              <a:rPr lang="pt-BR" sz="1800" dirty="0" err="1"/>
              <a:t>sNotas</a:t>
            </a:r>
            <a:r>
              <a:rPr lang="pt-BR" sz="1800" dirty="0"/>
              <a:t> = </a:t>
            </a:r>
            <a:r>
              <a:rPr lang="pt-BR" sz="1800" dirty="0" err="1"/>
              <a:t>pd.read_excel</a:t>
            </a:r>
            <a:r>
              <a:rPr lang="pt-B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("notas.xlsx", header=</a:t>
            </a:r>
            <a:r>
              <a:rPr lang="pt-BR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None,index_col</a:t>
            </a:r>
            <a:r>
              <a:rPr lang="pt-B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=0,squeeze=</a:t>
            </a:r>
            <a:r>
              <a:rPr lang="pt-BR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pt-B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pt-BR" sz="1800" dirty="0" err="1"/>
              <a:t>gAgrupL</a:t>
            </a:r>
            <a:r>
              <a:rPr lang="pt-BR" sz="1800" dirty="0"/>
              <a:t> = </a:t>
            </a:r>
            <a:r>
              <a:rPr lang="pt-BR" sz="1800" dirty="0" err="1"/>
              <a:t>sNotas.groupby</a:t>
            </a:r>
            <a:r>
              <a:rPr lang="pt-BR" sz="1800" dirty="0"/>
              <a:t>(</a:t>
            </a:r>
            <a:r>
              <a:rPr lang="pt-BR" sz="1800" dirty="0" err="1"/>
              <a:t>level</a:t>
            </a:r>
            <a:r>
              <a:rPr lang="pt-BR" sz="1800" dirty="0"/>
              <a:t>=0)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55130" y="1040868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(level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101927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9536" y="1765611"/>
            <a:ext cx="10699032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</a:rPr>
              <a:t>Agrupa elementos com mesmo índice, atribuindo o valor do índice ao nome do grupo</a:t>
            </a:r>
          </a:p>
          <a:p>
            <a:r>
              <a:rPr lang="pt-BR" sz="1800" dirty="0">
                <a:latin typeface="+mn-lt"/>
              </a:rPr>
              <a:t>Retorna um objeto </a:t>
            </a:r>
            <a:r>
              <a:rPr lang="pt-BR" sz="1800" dirty="0" err="1">
                <a:latin typeface="+mn-lt"/>
              </a:rPr>
              <a:t>GroupBy</a:t>
            </a:r>
            <a:r>
              <a:rPr lang="pt-BR" sz="1800" dirty="0">
                <a:latin typeface="+mn-lt"/>
              </a:rPr>
              <a:t>  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7583561" y="4193702"/>
            <a:ext cx="1962608" cy="2473263"/>
            <a:chOff x="4324359" y="4337687"/>
            <a:chExt cx="1962608" cy="247326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359" y="4650950"/>
              <a:ext cx="640580" cy="2160000"/>
            </a:xfrm>
            <a:prstGeom prst="rect">
              <a:avLst/>
            </a:prstGeom>
          </p:spPr>
        </p:pic>
        <p:grpSp>
          <p:nvGrpSpPr>
            <p:cNvPr id="37" name="Grupo 36"/>
            <p:cNvGrpSpPr/>
            <p:nvPr/>
          </p:nvGrpSpPr>
          <p:grpSpPr>
            <a:xfrm>
              <a:off x="4997039" y="4337687"/>
              <a:ext cx="1289928" cy="338554"/>
              <a:chOff x="4997039" y="4337687"/>
              <a:chExt cx="1289928" cy="338554"/>
            </a:xfrm>
          </p:grpSpPr>
          <p:sp>
            <p:nvSpPr>
              <p:cNvPr id="30" name="CaixaDeTexto 29"/>
              <p:cNvSpPr txBox="1"/>
              <p:nvPr/>
            </p:nvSpPr>
            <p:spPr>
              <a:xfrm>
                <a:off x="5318783" y="4337687"/>
                <a:ext cx="968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gAgrupL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31" name="Conector em curva 30"/>
              <p:cNvCxnSpPr/>
              <p:nvPr/>
            </p:nvCxnSpPr>
            <p:spPr>
              <a:xfrm rot="10800000" flipV="1">
                <a:off x="4997039" y="4529205"/>
                <a:ext cx="320469" cy="12925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o 31"/>
          <p:cNvGrpSpPr/>
          <p:nvPr/>
        </p:nvGrpSpPr>
        <p:grpSpPr>
          <a:xfrm>
            <a:off x="5364020" y="5394247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4937058" y="4769167"/>
            <a:ext cx="228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sNotas.groupby</a:t>
            </a:r>
            <a:r>
              <a:rPr lang="pt-BR" sz="1600" dirty="0">
                <a:latin typeface="+mn-lt"/>
              </a:rPr>
              <a:t>(</a:t>
            </a:r>
            <a:r>
              <a:rPr lang="pt-BR" sz="1600" dirty="0" err="1">
                <a:latin typeface="+mn-lt"/>
              </a:rPr>
              <a:t>level</a:t>
            </a:r>
            <a:r>
              <a:rPr lang="pt-BR" sz="1600" dirty="0">
                <a:latin typeface="+mn-lt"/>
              </a:rPr>
              <a:t>= 0)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2927648" y="4261867"/>
            <a:ext cx="1720031" cy="2427339"/>
            <a:chOff x="1403647" y="4261866"/>
            <a:chExt cx="1720031" cy="2427339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099" y="4529205"/>
              <a:ext cx="640579" cy="216000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1403647" y="4261866"/>
              <a:ext cx="79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+mn-lt"/>
                </a:rPr>
                <a:t>sNotas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2" name="Conector em curva 41"/>
            <p:cNvCxnSpPr/>
            <p:nvPr/>
          </p:nvCxnSpPr>
          <p:spPr>
            <a:xfrm>
              <a:off x="2091360" y="4506964"/>
              <a:ext cx="320400" cy="1296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uxograma: Armazenamento interno 21"/>
          <p:cNvSpPr/>
          <p:nvPr/>
        </p:nvSpPr>
        <p:spPr>
          <a:xfrm>
            <a:off x="3835733" y="4256914"/>
            <a:ext cx="790053" cy="2423927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Armazenamento interno 23"/>
          <p:cNvSpPr/>
          <p:nvPr/>
        </p:nvSpPr>
        <p:spPr>
          <a:xfrm>
            <a:off x="7462383" y="4205245"/>
            <a:ext cx="790053" cy="2423927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Series pelo índice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gAgrupL.groups</a:t>
            </a:r>
            <a:endParaRPr lang="pt-BR" sz="1800" dirty="0"/>
          </a:p>
          <a:p>
            <a:r>
              <a:rPr lang="pt-BR" sz="1800" dirty="0" err="1"/>
              <a:t>gAgrupL.indices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70807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.groups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.indices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160" y="1103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016204" y="4769987"/>
            <a:ext cx="2146588" cy="820060"/>
            <a:chOff x="2016204" y="4769987"/>
            <a:chExt cx="2146588" cy="820060"/>
          </a:xfrm>
        </p:grpSpPr>
        <p:grpSp>
          <p:nvGrpSpPr>
            <p:cNvPr id="32" name="Grupo 31"/>
            <p:cNvGrpSpPr/>
            <p:nvPr/>
          </p:nvGrpSpPr>
          <p:grpSpPr>
            <a:xfrm>
              <a:off x="2368990" y="5230006"/>
              <a:ext cx="1384216" cy="360041"/>
              <a:chOff x="2123728" y="3501007"/>
              <a:chExt cx="648072" cy="360041"/>
            </a:xfrm>
          </p:grpSpPr>
          <p:sp>
            <p:nvSpPr>
              <p:cNvPr id="33" name="Divisa 32"/>
              <p:cNvSpPr/>
              <p:nvPr/>
            </p:nvSpPr>
            <p:spPr>
              <a:xfrm>
                <a:off x="2123728" y="3501007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Divisa 33"/>
              <p:cNvSpPr/>
              <p:nvPr/>
            </p:nvSpPr>
            <p:spPr>
              <a:xfrm>
                <a:off x="2339752" y="3518148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ivisa 34"/>
              <p:cNvSpPr/>
              <p:nvPr/>
            </p:nvSpPr>
            <p:spPr>
              <a:xfrm>
                <a:off x="2555776" y="3517050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aixaDeTexto 35"/>
            <p:cNvSpPr txBox="1"/>
            <p:nvPr/>
          </p:nvSpPr>
          <p:spPr>
            <a:xfrm>
              <a:off x="2016204" y="4769987"/>
              <a:ext cx="2146588" cy="31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+mn-lt"/>
                </a:rPr>
                <a:t>sNotas.groupby</a:t>
              </a:r>
              <a:r>
                <a:rPr lang="pt-BR" dirty="0">
                  <a:latin typeface="+mn-lt"/>
                </a:rPr>
                <a:t>(</a:t>
              </a:r>
              <a:r>
                <a:rPr lang="pt-BR" dirty="0" err="1">
                  <a:latin typeface="+mn-lt"/>
                </a:rPr>
                <a:t>level</a:t>
              </a:r>
              <a:r>
                <a:rPr lang="pt-BR" dirty="0">
                  <a:latin typeface="+mn-lt"/>
                </a:rPr>
                <a:t>= 0)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004215" y="3602927"/>
            <a:ext cx="826058" cy="2649315"/>
            <a:chOff x="1883532" y="3696146"/>
            <a:chExt cx="826058" cy="2649315"/>
          </a:xfrm>
        </p:grpSpPr>
        <p:sp>
          <p:nvSpPr>
            <p:cNvPr id="26" name="Fluxograma: Armazenamento interno 25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tângulo 23"/>
          <p:cNvSpPr/>
          <p:nvPr/>
        </p:nvSpPr>
        <p:spPr>
          <a:xfrm>
            <a:off x="610098" y="1863700"/>
            <a:ext cx="10094414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 err="1">
                <a:latin typeface="+mn-lt"/>
              </a:rPr>
              <a:t>GroupBy.groups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labels</a:t>
            </a:r>
            <a:r>
              <a:rPr lang="pt-BR" sz="1800" dirty="0">
                <a:latin typeface="+mn-lt"/>
              </a:rPr>
              <a:t>  dos índices do grupo}</a:t>
            </a:r>
          </a:p>
          <a:p>
            <a:r>
              <a:rPr lang="pt-BR" sz="1800" dirty="0" err="1">
                <a:latin typeface="+mn-lt"/>
              </a:rPr>
              <a:t>GroupBy.indices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array</a:t>
            </a:r>
            <a:r>
              <a:rPr lang="pt-BR" sz="1800" dirty="0">
                <a:latin typeface="+mn-lt"/>
              </a:rPr>
              <a:t> com a posição dos índices do grupo}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80584" y="539293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{'P1':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([0, 4, 6],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'P2':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([2, 8],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'T1':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([1, 5, 7],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'T2':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([3, 9],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=int64)}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750375" y="35191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{'P1': Index(['P1', 'P1', 'P1'],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'P2': Index(['P2', 'P2'],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'T1': Index(['T1', 'T1', 'T1'],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'T2': Index(['T2', 'T2'],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=0)}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000678" y="3212976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groups</a:t>
            </a:r>
            <a:r>
              <a:rPr lang="pt-BR" dirty="0"/>
              <a:t>: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08603" y="5085156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indices</a:t>
            </a:r>
            <a:r>
              <a:rPr lang="pt-BR" dirty="0"/>
              <a:t>:</a:t>
            </a:r>
          </a:p>
        </p:txBody>
      </p:sp>
      <p:sp>
        <p:nvSpPr>
          <p:cNvPr id="27" name="Fluxograma: Armazenamento interno 26"/>
          <p:cNvSpPr/>
          <p:nvPr/>
        </p:nvSpPr>
        <p:spPr>
          <a:xfrm>
            <a:off x="4512626" y="4052570"/>
            <a:ext cx="790053" cy="2292890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4454716" y="3684011"/>
            <a:ext cx="921204" cy="2673496"/>
            <a:chOff x="3004749" y="3902139"/>
            <a:chExt cx="921204" cy="2673496"/>
          </a:xfrm>
        </p:grpSpPr>
        <p:grpSp>
          <p:nvGrpSpPr>
            <p:cNvPr id="38" name="Grupo 37"/>
            <p:cNvGrpSpPr/>
            <p:nvPr/>
          </p:nvGrpSpPr>
          <p:grpSpPr>
            <a:xfrm>
              <a:off x="3004749" y="3902139"/>
              <a:ext cx="921204" cy="2673496"/>
              <a:chOff x="5116972" y="3798702"/>
              <a:chExt cx="921204" cy="2673496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827" y="4312198"/>
                <a:ext cx="640580" cy="2160000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5116972" y="3798702"/>
                <a:ext cx="921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gAgrupL</a:t>
                </a:r>
                <a:endParaRPr lang="pt-BR" sz="1600" dirty="0">
                  <a:latin typeface="+mn-lt"/>
                </a:endParaRPr>
              </a:p>
            </p:txBody>
          </p:sp>
        </p:grpSp>
        <p:cxnSp>
          <p:nvCxnSpPr>
            <p:cNvPr id="29" name="Conector em curva 28"/>
            <p:cNvCxnSpPr/>
            <p:nvPr/>
          </p:nvCxnSpPr>
          <p:spPr>
            <a:xfrm rot="16200000" flipH="1">
              <a:off x="3264287" y="419333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88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Series por função/Series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>
          <a:xfrm>
            <a:off x="165330" y="3286211"/>
            <a:ext cx="11820845" cy="22378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800" dirty="0" err="1"/>
              <a:t>def</a:t>
            </a:r>
            <a:r>
              <a:rPr lang="pt-BR" sz="1800" dirty="0"/>
              <a:t> </a:t>
            </a:r>
            <a:r>
              <a:rPr lang="pt-BR" sz="1800" dirty="0" err="1"/>
              <a:t>fTipo</a:t>
            </a:r>
            <a:r>
              <a:rPr lang="pt-BR" sz="1800" dirty="0"/>
              <a:t>(x):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if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B050"/>
                </a:solidFill>
              </a:rPr>
              <a:t>'P'</a:t>
            </a:r>
            <a:r>
              <a:rPr lang="pt-BR" sz="1800" dirty="0"/>
              <a:t> in x: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    </a:t>
            </a:r>
            <a:r>
              <a:rPr lang="pt-BR" sz="1800" dirty="0" err="1"/>
              <a:t>return</a:t>
            </a:r>
            <a:r>
              <a:rPr lang="pt-BR" sz="1800" dirty="0"/>
              <a:t> 'Prova'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else</a:t>
            </a:r>
            <a:r>
              <a:rPr lang="pt-BR" sz="1800" dirty="0"/>
              <a:t>: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    </a:t>
            </a:r>
            <a:r>
              <a:rPr lang="pt-BR" sz="1800" dirty="0" err="1"/>
              <a:t>return</a:t>
            </a:r>
            <a:r>
              <a:rPr lang="pt-BR" sz="1800" dirty="0"/>
              <a:t> 'Teste'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sNotas</a:t>
            </a:r>
            <a:r>
              <a:rPr lang="pt-BR" sz="1800" dirty="0"/>
              <a:t> = </a:t>
            </a:r>
            <a:r>
              <a:rPr lang="pt-BR" sz="1800" dirty="0" err="1"/>
              <a:t>pd.read_excel</a:t>
            </a:r>
            <a:r>
              <a:rPr lang="pt-BR" sz="1800" dirty="0"/>
              <a:t>(...)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gAgrupF</a:t>
            </a:r>
            <a:r>
              <a:rPr lang="pt-BR" sz="1800" dirty="0"/>
              <a:t>=</a:t>
            </a:r>
            <a:r>
              <a:rPr lang="pt-BR" sz="1800" dirty="0" err="1"/>
              <a:t>sNotas.groupby</a:t>
            </a:r>
            <a:r>
              <a:rPr lang="pt-BR" sz="1800" dirty="0"/>
              <a:t>(</a:t>
            </a:r>
            <a:r>
              <a:rPr lang="pt-BR" sz="1800" dirty="0" err="1"/>
              <a:t>by</a:t>
            </a:r>
            <a:r>
              <a:rPr lang="pt-BR" sz="1800" dirty="0"/>
              <a:t>=</a:t>
            </a:r>
            <a:r>
              <a:rPr lang="pt-BR" sz="1800" dirty="0" err="1"/>
              <a:t>fTipo</a:t>
            </a:r>
            <a:r>
              <a:rPr lang="pt-BR" sz="18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18188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mapeador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iterável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10687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02648" y="1738268"/>
            <a:ext cx="10461904" cy="14576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</a:rPr>
              <a:t>Usado para determinar os membros do grupo. Retorna um objeto </a:t>
            </a:r>
            <a:r>
              <a:rPr lang="pt-BR" sz="1800" dirty="0" err="1">
                <a:latin typeface="+mn-lt"/>
              </a:rPr>
              <a:t>GroupBy</a:t>
            </a:r>
            <a:r>
              <a:rPr lang="pt-BR" sz="1800" dirty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Se for uma função, ela será chamada para cada </a:t>
            </a:r>
            <a:r>
              <a:rPr lang="pt-BR" sz="1800" dirty="0" err="1">
                <a:latin typeface="+mn-lt"/>
              </a:rPr>
              <a:t>label</a:t>
            </a:r>
            <a:r>
              <a:rPr lang="pt-BR" sz="1800" dirty="0">
                <a:latin typeface="+mn-lt"/>
              </a:rPr>
              <a:t> do </a:t>
            </a:r>
            <a:r>
              <a:rPr lang="pt-BR" sz="1800" i="1" dirty="0">
                <a:latin typeface="+mn-lt"/>
              </a:rPr>
              <a:t>index.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Se for um dicionário ou uma Series </a:t>
            </a:r>
            <a:r>
              <a:rPr lang="pt-BR" sz="1800" i="1" dirty="0">
                <a:latin typeface="+mn-lt"/>
              </a:rPr>
              <a:t>os valores da Series/Dicionário </a:t>
            </a:r>
            <a:r>
              <a:rPr lang="pt-BR" sz="1800" dirty="0">
                <a:latin typeface="+mn-lt"/>
              </a:rPr>
              <a:t>serão usados para determinar os grupos </a:t>
            </a:r>
            <a:r>
              <a:rPr lang="pt-BR" sz="1800" i="1" dirty="0">
                <a:latin typeface="+mn-lt"/>
              </a:rPr>
              <a:t>(os valores da série são alinhados primeiro)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7552472" y="4851284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7129674" y="4206455"/>
            <a:ext cx="245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sNotas.groupby</a:t>
            </a:r>
            <a:r>
              <a:rPr lang="pt-BR" sz="1600" dirty="0">
                <a:latin typeface="+mn-lt"/>
              </a:rPr>
              <a:t>(</a:t>
            </a:r>
            <a:r>
              <a:rPr lang="pt-BR" sz="1600" dirty="0" err="1">
                <a:latin typeface="+mn-lt"/>
              </a:rPr>
              <a:t>by</a:t>
            </a:r>
            <a:r>
              <a:rPr lang="pt-BR" sz="1600" dirty="0">
                <a:latin typeface="+mn-lt"/>
              </a:rPr>
              <a:t>=</a:t>
            </a:r>
            <a:r>
              <a:rPr lang="pt-BR" sz="1600" dirty="0" err="1">
                <a:latin typeface="+mn-lt"/>
              </a:rPr>
              <a:t>fTipo</a:t>
            </a:r>
            <a:r>
              <a:rPr lang="pt-BR" sz="1600" dirty="0">
                <a:latin typeface="+mn-lt"/>
              </a:rPr>
              <a:t>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956076" y="3861048"/>
            <a:ext cx="1884219" cy="2292890"/>
            <a:chOff x="2763460" y="4454989"/>
            <a:chExt cx="1884219" cy="2292890"/>
          </a:xfrm>
        </p:grpSpPr>
        <p:sp>
          <p:nvSpPr>
            <p:cNvPr id="22" name="Fluxograma: Armazenamento interno 21"/>
            <p:cNvSpPr/>
            <p:nvPr/>
          </p:nvSpPr>
          <p:spPr>
            <a:xfrm>
              <a:off x="3857397" y="4454989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763460" y="4560435"/>
              <a:ext cx="1884219" cy="2160000"/>
              <a:chOff x="1239459" y="4529205"/>
              <a:chExt cx="1884219" cy="2160000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3099" y="4529205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239459" y="455762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flipV="1">
                <a:off x="1900240" y="4636565"/>
                <a:ext cx="511521" cy="9033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upo 5"/>
          <p:cNvGrpSpPr/>
          <p:nvPr/>
        </p:nvGrpSpPr>
        <p:grpSpPr>
          <a:xfrm>
            <a:off x="9495286" y="3884809"/>
            <a:ext cx="2145330" cy="2292890"/>
            <a:chOff x="7302670" y="4478750"/>
            <a:chExt cx="2145330" cy="2292890"/>
          </a:xfrm>
        </p:grpSpPr>
        <p:sp>
          <p:nvSpPr>
            <p:cNvPr id="23" name="Fluxograma: Armazenamento interno 22"/>
            <p:cNvSpPr/>
            <p:nvPr/>
          </p:nvSpPr>
          <p:spPr>
            <a:xfrm>
              <a:off x="7302670" y="4478750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7438354" y="4568001"/>
              <a:ext cx="2009646" cy="2180855"/>
              <a:chOff x="5722860" y="4536770"/>
              <a:chExt cx="2009646" cy="2180855"/>
            </a:xfrm>
          </p:grpSpPr>
          <p:grpSp>
            <p:nvGrpSpPr>
              <p:cNvPr id="37" name="Grupo 36"/>
              <p:cNvGrpSpPr/>
              <p:nvPr/>
            </p:nvGrpSpPr>
            <p:grpSpPr>
              <a:xfrm>
                <a:off x="6364070" y="4536770"/>
                <a:ext cx="1368436" cy="338554"/>
                <a:chOff x="6133332" y="4575175"/>
                <a:chExt cx="1368436" cy="33855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6591240" y="4575175"/>
                  <a:ext cx="9105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gAgrupF</a:t>
                  </a:r>
                  <a:endParaRPr lang="pt-BR" sz="1600" dirty="0">
                    <a:latin typeface="+mn-lt"/>
                  </a:endParaRPr>
                </a:p>
              </p:txBody>
            </p:sp>
            <p:cxnSp>
              <p:nvCxnSpPr>
                <p:cNvPr id="31" name="Conector em curva 30"/>
                <p:cNvCxnSpPr/>
                <p:nvPr/>
              </p:nvCxnSpPr>
              <p:spPr>
                <a:xfrm rot="10800000">
                  <a:off x="6133332" y="4658461"/>
                  <a:ext cx="468269" cy="1491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2860" y="4557625"/>
                <a:ext cx="640580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782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Agrupando </a:t>
            </a:r>
            <a:r>
              <a:rPr lang="pt-BR" dirty="0" err="1"/>
              <a:t>sNota</a:t>
            </a:r>
            <a:r>
              <a:rPr lang="pt-BR" dirty="0"/>
              <a:t> por </a:t>
            </a:r>
            <a:r>
              <a:rPr lang="pt-BR" dirty="0" err="1"/>
              <a:t>cCatN</a:t>
            </a:r>
            <a:endParaRPr lang="pt-BR" dirty="0"/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2555327" y="1117629"/>
            <a:ext cx="2050298" cy="4255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sNota</a:t>
            </a:r>
            <a:endParaRPr lang="pt-BR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10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3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6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10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9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7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8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5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 7</a:t>
            </a:r>
          </a:p>
        </p:txBody>
      </p:sp>
      <p:sp>
        <p:nvSpPr>
          <p:cNvPr id="15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5231904" y="1144396"/>
            <a:ext cx="2808312" cy="4228819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2400" b="1" dirty="0" err="1">
                <a:solidFill>
                  <a:srgbClr val="0000FF"/>
                </a:solidFill>
              </a:rPr>
              <a:t>cCatN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a     </a:t>
            </a:r>
            <a:r>
              <a:rPr lang="pt-BR" sz="2400" b="1" dirty="0" err="1">
                <a:solidFill>
                  <a:srgbClr val="0000FF"/>
                </a:solidFill>
              </a:rPr>
              <a:t>ot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b     </a:t>
            </a:r>
            <a:r>
              <a:rPr lang="pt-BR" sz="2400" b="1" dirty="0" err="1">
                <a:solidFill>
                  <a:srgbClr val="0000FF"/>
                </a:solidFill>
              </a:rPr>
              <a:t>bx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c     </a:t>
            </a:r>
            <a:r>
              <a:rPr lang="pt-BR" sz="2400" b="1" dirty="0" err="1">
                <a:solidFill>
                  <a:srgbClr val="0000FF"/>
                </a:solidFill>
              </a:rPr>
              <a:t>bx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d     </a:t>
            </a:r>
            <a:r>
              <a:rPr lang="pt-BR" sz="2400" b="1" dirty="0" err="1">
                <a:solidFill>
                  <a:srgbClr val="0000FF"/>
                </a:solidFill>
              </a:rPr>
              <a:t>bx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e     </a:t>
            </a:r>
            <a:r>
              <a:rPr lang="pt-BR" sz="2400" b="1" dirty="0" err="1">
                <a:solidFill>
                  <a:srgbClr val="0000FF"/>
                </a:solidFill>
              </a:rPr>
              <a:t>ot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f     </a:t>
            </a:r>
            <a:r>
              <a:rPr lang="pt-BR" sz="2400" b="1" dirty="0" err="1">
                <a:solidFill>
                  <a:srgbClr val="0000FF"/>
                </a:solidFill>
              </a:rPr>
              <a:t>ot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g    </a:t>
            </a:r>
            <a:r>
              <a:rPr lang="pt-BR" sz="2400" b="1" dirty="0" err="1">
                <a:solidFill>
                  <a:srgbClr val="0000FF"/>
                </a:solidFill>
              </a:rPr>
              <a:t>med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h    </a:t>
            </a:r>
            <a:r>
              <a:rPr lang="pt-BR" sz="2400" b="1" dirty="0" err="1">
                <a:solidFill>
                  <a:srgbClr val="0000FF"/>
                </a:solidFill>
              </a:rPr>
              <a:t>med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i     </a:t>
            </a:r>
            <a:r>
              <a:rPr lang="pt-BR" sz="2400" b="1" dirty="0" err="1">
                <a:solidFill>
                  <a:srgbClr val="0000FF"/>
                </a:solidFill>
              </a:rPr>
              <a:t>bx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j    </a:t>
            </a:r>
            <a:r>
              <a:rPr lang="pt-BR" sz="2400" b="1" dirty="0" err="1">
                <a:solidFill>
                  <a:srgbClr val="0000FF"/>
                </a:solidFill>
              </a:rPr>
              <a:t>med</a:t>
            </a:r>
            <a:endParaRPr lang="pt-BR" sz="2400" b="1" dirty="0">
              <a:solidFill>
                <a:srgbClr val="0000FF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55327" y="572613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gNtCatN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sNotas.groupby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cCatN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248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Agrupando </a:t>
            </a:r>
            <a:r>
              <a:rPr lang="pt-BR" dirty="0" err="1"/>
              <a:t>sNota</a:t>
            </a:r>
            <a:r>
              <a:rPr lang="pt-BR" dirty="0"/>
              <a:t> por </a:t>
            </a:r>
            <a:r>
              <a:rPr lang="pt-BR" dirty="0" err="1"/>
              <a:t>cCatN</a:t>
            </a:r>
            <a:endParaRPr lang="pt-BR" dirty="0"/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2555327" y="1117630"/>
            <a:ext cx="2050298" cy="491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sNota</a:t>
            </a:r>
            <a:endParaRPr lang="pt-BR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10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3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6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10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9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BE02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7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BE02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8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5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rgbClr val="BE02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 7</a:t>
            </a:r>
          </a:p>
        </p:txBody>
      </p:sp>
      <p:sp>
        <p:nvSpPr>
          <p:cNvPr id="15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5231904" y="1144396"/>
            <a:ext cx="2808312" cy="4156811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2400" b="1" dirty="0" err="1">
                <a:solidFill>
                  <a:srgbClr val="0000FF"/>
                </a:solidFill>
              </a:rPr>
              <a:t>cCatN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FF0000"/>
                </a:solidFill>
              </a:rPr>
              <a:t>a     </a:t>
            </a:r>
            <a:r>
              <a:rPr lang="pt-BR" sz="2400" b="1" dirty="0" err="1">
                <a:solidFill>
                  <a:srgbClr val="FF0000"/>
                </a:solidFill>
              </a:rPr>
              <a:t>ot</a:t>
            </a: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b     </a:t>
            </a:r>
            <a:r>
              <a:rPr lang="pt-BR" sz="2400" b="1" dirty="0" err="1">
                <a:solidFill>
                  <a:srgbClr val="00B050"/>
                </a:solidFill>
              </a:rPr>
              <a:t>bx</a:t>
            </a:r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c     </a:t>
            </a:r>
            <a:r>
              <a:rPr lang="pt-BR" sz="2400" b="1" dirty="0" err="1">
                <a:solidFill>
                  <a:srgbClr val="00B050"/>
                </a:solidFill>
              </a:rPr>
              <a:t>bx</a:t>
            </a:r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d     </a:t>
            </a:r>
            <a:r>
              <a:rPr lang="pt-BR" sz="2400" b="1" dirty="0" err="1">
                <a:solidFill>
                  <a:srgbClr val="00B050"/>
                </a:solidFill>
              </a:rPr>
              <a:t>bx</a:t>
            </a:r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FF0000"/>
                </a:solidFill>
              </a:rPr>
              <a:t>e     </a:t>
            </a:r>
            <a:r>
              <a:rPr lang="pt-BR" sz="2400" b="1" dirty="0" err="1">
                <a:solidFill>
                  <a:srgbClr val="FF0000"/>
                </a:solidFill>
              </a:rPr>
              <a:t>ot</a:t>
            </a: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FF0000"/>
                </a:solidFill>
              </a:rPr>
              <a:t>f     </a:t>
            </a:r>
            <a:r>
              <a:rPr lang="pt-BR" sz="2400" b="1" dirty="0" err="1">
                <a:solidFill>
                  <a:srgbClr val="FF0000"/>
                </a:solidFill>
              </a:rPr>
              <a:t>ot</a:t>
            </a: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BE02A8"/>
                </a:solidFill>
              </a:rPr>
              <a:t>g    </a:t>
            </a:r>
            <a:r>
              <a:rPr lang="pt-BR" sz="2400" b="1" dirty="0" err="1">
                <a:solidFill>
                  <a:srgbClr val="BE02A8"/>
                </a:solidFill>
              </a:rPr>
              <a:t>med</a:t>
            </a:r>
            <a:endParaRPr lang="pt-BR" sz="2400" b="1" dirty="0">
              <a:solidFill>
                <a:srgbClr val="BE02A8"/>
              </a:solidFill>
            </a:endParaRPr>
          </a:p>
          <a:p>
            <a:r>
              <a:rPr lang="pt-BR" sz="2400" b="1" dirty="0">
                <a:solidFill>
                  <a:srgbClr val="BE02A8"/>
                </a:solidFill>
              </a:rPr>
              <a:t>h    </a:t>
            </a:r>
            <a:r>
              <a:rPr lang="pt-BR" sz="2400" b="1" dirty="0" err="1">
                <a:solidFill>
                  <a:srgbClr val="BE02A8"/>
                </a:solidFill>
              </a:rPr>
              <a:t>med</a:t>
            </a:r>
            <a:endParaRPr lang="pt-BR" sz="2400" b="1" dirty="0">
              <a:solidFill>
                <a:srgbClr val="BE02A8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i     </a:t>
            </a:r>
            <a:r>
              <a:rPr lang="pt-BR" sz="2400" b="1" dirty="0" err="1">
                <a:solidFill>
                  <a:srgbClr val="00B050"/>
                </a:solidFill>
              </a:rPr>
              <a:t>bx</a:t>
            </a:r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BE02A8"/>
                </a:solidFill>
              </a:rPr>
              <a:t>j    </a:t>
            </a:r>
            <a:r>
              <a:rPr lang="pt-BR" sz="2400" b="1" dirty="0" err="1">
                <a:solidFill>
                  <a:srgbClr val="BE02A8"/>
                </a:solidFill>
              </a:rPr>
              <a:t>med</a:t>
            </a:r>
            <a:endParaRPr lang="pt-BR" sz="2400" b="1" dirty="0">
              <a:solidFill>
                <a:srgbClr val="BE02A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55327" y="572613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gNtCatN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sNotas.groupby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cCatN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0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Series por função/Series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gAgrupF.groups</a:t>
            </a:r>
            <a:endParaRPr lang="pt-BR" sz="1800" dirty="0"/>
          </a:p>
          <a:p>
            <a:r>
              <a:rPr lang="pt-BR" sz="1800" dirty="0" err="1"/>
              <a:t>gAgrupF.indices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15013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.groups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.indices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23393" y="95638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911584" y="5230005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639616" y="4769986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</a:t>
            </a:r>
            <a:r>
              <a:rPr lang="pt-BR" sz="1300" dirty="0">
                <a:latin typeface="+mn-lt"/>
              </a:rPr>
              <a:t>(</a:t>
            </a:r>
            <a:r>
              <a:rPr lang="pt-BR" sz="1300" dirty="0" err="1">
                <a:latin typeface="+mn-lt"/>
              </a:rPr>
              <a:t>by</a:t>
            </a:r>
            <a:r>
              <a:rPr lang="pt-BR" sz="1300" dirty="0">
                <a:latin typeface="+mn-lt"/>
              </a:rPr>
              <a:t>=</a:t>
            </a:r>
            <a:r>
              <a:rPr lang="pt-BR" sz="1300" dirty="0" err="1">
                <a:latin typeface="+mn-lt"/>
              </a:rPr>
              <a:t>fTipo</a:t>
            </a:r>
            <a:r>
              <a:rPr lang="pt-BR" sz="1300" dirty="0">
                <a:latin typeface="+mn-lt"/>
              </a:rPr>
              <a:t>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01401" y="1693488"/>
            <a:ext cx="11455240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 err="1">
                <a:latin typeface="+mn-lt"/>
              </a:rPr>
              <a:t>GroupBy.groups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labels</a:t>
            </a:r>
            <a:r>
              <a:rPr lang="pt-BR" sz="1800" dirty="0">
                <a:latin typeface="+mn-lt"/>
              </a:rPr>
              <a:t>  dos índices do grupo}</a:t>
            </a:r>
          </a:p>
          <a:p>
            <a:r>
              <a:rPr lang="pt-BR" sz="1800" dirty="0" err="1">
                <a:latin typeface="+mn-lt"/>
              </a:rPr>
              <a:t>GroupBy.indices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array</a:t>
            </a:r>
            <a:r>
              <a:rPr lang="pt-BR" sz="1800" dirty="0">
                <a:latin typeface="+mn-lt"/>
              </a:rPr>
              <a:t> com a posição dos índices do grupo}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874329" y="555928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{'Prova':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([0, 2, 4, 6, 8],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'Teste':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([1, 3, 5, 7, 9],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=int64)}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457696" y="3973478"/>
            <a:ext cx="5131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+mn-lt"/>
              </a:rPr>
              <a:t>{'Prova': Index(['P1', 'P2', 'P1', 'P1', 'P2'], 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='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object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', 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name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  <a:latin typeface="+mn-lt"/>
              </a:rPr>
              <a:t> 'Teste': Index(['T1', 'T2', 'T1', 'T1', 'T2'], 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='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object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', </a:t>
            </a:r>
            <a:r>
              <a:rPr lang="pt-BR" dirty="0" err="1">
                <a:solidFill>
                  <a:srgbClr val="0000FF"/>
                </a:solidFill>
                <a:latin typeface="+mn-lt"/>
              </a:rPr>
              <a:t>name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=0)}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094423" y="3667355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groups</a:t>
            </a:r>
            <a:r>
              <a:rPr lang="pt-BR" dirty="0"/>
              <a:t>: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002348" y="5251503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indices</a:t>
            </a:r>
            <a:r>
              <a:rPr lang="pt-BR" dirty="0"/>
              <a:t>:</a:t>
            </a:r>
          </a:p>
        </p:txBody>
      </p:sp>
      <p:sp>
        <p:nvSpPr>
          <p:cNvPr id="27" name="Fluxograma: Armazenamento interno 26"/>
          <p:cNvSpPr/>
          <p:nvPr/>
        </p:nvSpPr>
        <p:spPr>
          <a:xfrm>
            <a:off x="4391179" y="4034699"/>
            <a:ext cx="790053" cy="2292890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Armazenamento interno 27"/>
          <p:cNvSpPr/>
          <p:nvPr/>
        </p:nvSpPr>
        <p:spPr>
          <a:xfrm>
            <a:off x="1919537" y="4022565"/>
            <a:ext cx="790053" cy="2292890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4367807" y="3684012"/>
            <a:ext cx="1089888" cy="2669111"/>
            <a:chOff x="2930715" y="3684011"/>
            <a:chExt cx="1089888" cy="2669111"/>
          </a:xfrm>
        </p:grpSpPr>
        <p:grpSp>
          <p:nvGrpSpPr>
            <p:cNvPr id="16" name="Grupo 15"/>
            <p:cNvGrpSpPr/>
            <p:nvPr/>
          </p:nvGrpSpPr>
          <p:grpSpPr>
            <a:xfrm>
              <a:off x="2930715" y="3684011"/>
              <a:ext cx="1089888" cy="462964"/>
              <a:chOff x="3004748" y="3902139"/>
              <a:chExt cx="1089888" cy="462964"/>
            </a:xfrm>
          </p:grpSpPr>
          <p:sp>
            <p:nvSpPr>
              <p:cNvPr id="30" name="CaixaDeTexto 29"/>
              <p:cNvSpPr txBox="1"/>
              <p:nvPr/>
            </p:nvSpPr>
            <p:spPr>
              <a:xfrm>
                <a:off x="3004748" y="3902139"/>
                <a:ext cx="1089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gAgrupF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29" name="Conector em curva 28"/>
              <p:cNvCxnSpPr/>
              <p:nvPr/>
            </p:nvCxnSpPr>
            <p:spPr>
              <a:xfrm rot="16200000" flipH="1">
                <a:off x="3264287" y="419333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292" y="4193122"/>
              <a:ext cx="640580" cy="2160000"/>
            </a:xfrm>
            <a:prstGeom prst="rect">
              <a:avLst/>
            </a:prstGeom>
          </p:spPr>
        </p:pic>
      </p:grpSp>
      <p:grpSp>
        <p:nvGrpSpPr>
          <p:cNvPr id="48" name="Grupo 47"/>
          <p:cNvGrpSpPr/>
          <p:nvPr/>
        </p:nvGrpSpPr>
        <p:grpSpPr>
          <a:xfrm>
            <a:off x="1883532" y="3696146"/>
            <a:ext cx="804923" cy="2649315"/>
            <a:chOff x="1511658" y="3696145"/>
            <a:chExt cx="804923" cy="2649315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002" y="4185460"/>
              <a:ext cx="640579" cy="21600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8" name="CaixaDeTexto 17"/>
            <p:cNvSpPr txBox="1"/>
            <p:nvPr/>
          </p:nvSpPr>
          <p:spPr>
            <a:xfrm>
              <a:off x="1511658" y="3696145"/>
              <a:ext cx="79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+mn-lt"/>
                </a:rPr>
                <a:t>sNotas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2" name="Conector em curva 41"/>
            <p:cNvCxnSpPr/>
            <p:nvPr/>
          </p:nvCxnSpPr>
          <p:spPr>
            <a:xfrm rot="16200000" flipH="1">
              <a:off x="1735933" y="401222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73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1800"/>
              </a:spcBef>
            </a:pPr>
            <a:endParaRPr lang="pt-BR" sz="2000" u="sng" dirty="0"/>
          </a:p>
          <a:p>
            <a:pPr>
              <a:spcBef>
                <a:spcPts val="1800"/>
              </a:spcBef>
            </a:pPr>
            <a:endParaRPr lang="en-US" sz="2000" dirty="0">
              <a:cs typeface="Consolas"/>
            </a:endParaRPr>
          </a:p>
          <a:p>
            <a:pPr indent="90488">
              <a:spcBef>
                <a:spcPts val="1800"/>
              </a:spcBef>
            </a:pPr>
            <a:r>
              <a:rPr lang="en-US" sz="1800" dirty="0" err="1">
                <a:cs typeface="Consolas"/>
              </a:rPr>
              <a:t>Estrutura</a:t>
            </a:r>
            <a:r>
              <a:rPr lang="en-US" sz="1800" dirty="0">
                <a:cs typeface="Consolas"/>
              </a:rPr>
              <a:t> serial, </a:t>
            </a:r>
            <a:r>
              <a:rPr lang="pt-BR" sz="1800" dirty="0">
                <a:cs typeface="Consolas"/>
              </a:rPr>
              <a:t>similar a um vetor, lista, linha ou coluna de uma tabela, </a:t>
            </a:r>
            <a:r>
              <a:rPr lang="en-US" sz="1800" dirty="0" err="1">
                <a:cs typeface="Consolas"/>
              </a:rPr>
              <a:t>composta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: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valores</a:t>
            </a:r>
            <a:r>
              <a:rPr lang="en-US" sz="1800" dirty="0">
                <a:cs typeface="Consolas"/>
              </a:rPr>
              <a:t>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int</a:t>
            </a:r>
            <a:r>
              <a:rPr lang="en-US" sz="1800" dirty="0">
                <a:cs typeface="Consolas"/>
              </a:rPr>
              <a:t>, string, float, list, </a:t>
            </a:r>
            <a:r>
              <a:rPr lang="en-US" sz="1800" dirty="0" err="1">
                <a:cs typeface="Consolas"/>
              </a:rPr>
              <a:t>dict</a:t>
            </a:r>
            <a:r>
              <a:rPr lang="en-US" sz="1800" dirty="0">
                <a:cs typeface="Consolas"/>
              </a:rPr>
              <a:t>, </a:t>
            </a:r>
            <a:r>
              <a:rPr lang="en-US" sz="1800" dirty="0" err="1">
                <a:cs typeface="Consolas"/>
              </a:rPr>
              <a:t>objetos</a:t>
            </a:r>
            <a:r>
              <a:rPr lang="en-US" sz="1800" dirty="0">
                <a:cs typeface="Consolas"/>
              </a:rPr>
              <a:t> Python, etc.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índices</a:t>
            </a:r>
            <a:r>
              <a:rPr lang="en-US" sz="1800" i="1" dirty="0">
                <a:cs typeface="Consolas"/>
              </a:rPr>
              <a:t> </a:t>
            </a:r>
            <a:r>
              <a:rPr lang="en-US" sz="1800" dirty="0">
                <a:cs typeface="Consolas"/>
              </a:rPr>
              <a:t>(um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 valor):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números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ou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rótulos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quaisquer</a:t>
            </a:r>
            <a:r>
              <a:rPr lang="en-US" sz="1800" dirty="0">
                <a:cs typeface="Consolas"/>
              </a:rPr>
              <a:t> (</a:t>
            </a:r>
            <a:r>
              <a:rPr lang="en-US" sz="1800" i="1" dirty="0">
                <a:cs typeface="Consolas"/>
              </a:rPr>
              <a:t>labels)</a:t>
            </a:r>
          </a:p>
          <a:p>
            <a:pPr marL="714375" indent="-271463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</a:t>
            </a:r>
            <a:r>
              <a:rPr lang="pt-BR" sz="1800" dirty="0"/>
              <a:t>não precisam ser exclusivos. Por padrão, variam de 0 a itens -1</a:t>
            </a:r>
            <a:endParaRPr lang="en-US" sz="1800" dirty="0">
              <a:cs typeface="Consolas"/>
            </a:endParaRPr>
          </a:p>
          <a:p>
            <a:pPr>
              <a:spcBef>
                <a:spcPts val="1800"/>
              </a:spcBef>
            </a:pPr>
            <a:r>
              <a:rPr lang="pt-BR" sz="1800" b="1" dirty="0"/>
              <a:t>Exemplo: </a:t>
            </a:r>
            <a:r>
              <a:rPr lang="pt-BR" sz="1800" dirty="0"/>
              <a:t>Duas </a:t>
            </a:r>
            <a:r>
              <a:rPr lang="pt-BR" sz="1800" i="1" dirty="0"/>
              <a:t>Series</a:t>
            </a:r>
            <a:r>
              <a:rPr lang="pt-BR" sz="1800" dirty="0"/>
              <a:t> que armazenam os gastos com alimentação em cada dia da semana</a:t>
            </a:r>
          </a:p>
          <a:p>
            <a:pPr>
              <a:spcBef>
                <a:spcPts val="18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Series 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919536" y="1340768"/>
            <a:ext cx="842493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>
                <a:latin typeface="+mn-lt"/>
              </a:rPr>
              <a:t>Series</a:t>
            </a:r>
            <a:r>
              <a:rPr lang="pt-BR" sz="2000" dirty="0">
                <a:latin typeface="+mn-lt"/>
              </a:rPr>
              <a:t>: 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unidimensional indexado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5630"/>
              </p:ext>
            </p:extLst>
          </p:nvPr>
        </p:nvGraphicFramePr>
        <p:xfrm>
          <a:off x="3623118" y="4869160"/>
          <a:ext cx="5017772" cy="15113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247775" y="4753074"/>
            <a:ext cx="1080120" cy="864096"/>
          </a:xfrm>
          <a:prstGeom prst="cloudCallout">
            <a:avLst>
              <a:gd name="adj1" fmla="val 57872"/>
              <a:gd name="adj2" fmla="val 5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Padrão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5063309" y="4724276"/>
            <a:ext cx="989624" cy="864096"/>
          </a:xfrm>
          <a:prstGeom prst="cloudCallout">
            <a:avLst>
              <a:gd name="adj1" fmla="val 66171"/>
              <a:gd name="adj2" fmla="val 38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Dado</a:t>
            </a:r>
          </a:p>
        </p:txBody>
      </p:sp>
    </p:spTree>
    <p:extLst>
      <p:ext uri="{BB962C8B-B14F-4D97-AF65-F5344CB8AC3E}">
        <p14:creationId xmlns:p14="http://schemas.microsoft.com/office/powerpoint/2010/main" val="7757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Series a partir de grupo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gAgrupF.get_group</a:t>
            </a:r>
            <a:r>
              <a:rPr lang="pt-BR" sz="1800" dirty="0"/>
              <a:t>('Prova')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82211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.get_group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376" y="10846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738739" y="5083812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466771" y="4623793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</a:t>
            </a:r>
            <a:r>
              <a:rPr lang="pt-BR" sz="1300" dirty="0">
                <a:latin typeface="+mn-lt"/>
              </a:rPr>
              <a:t>(</a:t>
            </a:r>
            <a:r>
              <a:rPr lang="pt-BR" sz="1300" dirty="0" err="1">
                <a:latin typeface="+mn-lt"/>
              </a:rPr>
              <a:t>by</a:t>
            </a:r>
            <a:r>
              <a:rPr lang="pt-BR" sz="1300" dirty="0">
                <a:latin typeface="+mn-lt"/>
              </a:rPr>
              <a:t>=</a:t>
            </a:r>
            <a:r>
              <a:rPr lang="pt-BR" sz="1300" dirty="0" err="1">
                <a:latin typeface="+mn-lt"/>
              </a:rPr>
              <a:t>fTipo</a:t>
            </a:r>
            <a:r>
              <a:rPr lang="pt-BR" sz="1300" dirty="0">
                <a:latin typeface="+mn-lt"/>
              </a:rPr>
              <a:t>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7025" y="3591523"/>
            <a:ext cx="826058" cy="2649315"/>
            <a:chOff x="1883532" y="3696146"/>
            <a:chExt cx="826058" cy="2649315"/>
          </a:xfrm>
        </p:grpSpPr>
        <p:sp>
          <p:nvSpPr>
            <p:cNvPr id="28" name="Fluxograma: Armazenamento interno 27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tângulo 23"/>
          <p:cNvSpPr/>
          <p:nvPr/>
        </p:nvSpPr>
        <p:spPr>
          <a:xfrm>
            <a:off x="479376" y="1855162"/>
            <a:ext cx="10585176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Constrói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uma</a:t>
            </a:r>
            <a:r>
              <a:rPr lang="en-US" sz="1800" dirty="0">
                <a:latin typeface="+mn-lt"/>
              </a:rPr>
              <a:t> Series com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do </a:t>
            </a:r>
            <a:r>
              <a:rPr lang="en-US" sz="1800" dirty="0" err="1">
                <a:latin typeface="+mn-lt"/>
              </a:rPr>
              <a:t>grupo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cujo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nome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fornecido</a:t>
            </a:r>
            <a:endParaRPr lang="pt-BR" sz="1800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12100" y="4221088"/>
            <a:ext cx="2708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8.0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P2    7.0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3.0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5.0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P2    6.0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Name: 1, </a:t>
            </a:r>
            <a:r>
              <a:rPr lang="en-US" sz="1800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: float64</a:t>
            </a:r>
            <a:endParaRPr lang="pt-BR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037644" y="4769987"/>
            <a:ext cx="214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+mn-lt"/>
              </a:rPr>
              <a:t>gAgrupF.get_group</a:t>
            </a:r>
            <a:r>
              <a:rPr lang="pt-BR" sz="1200" dirty="0">
                <a:latin typeface="+mn-lt"/>
              </a:rPr>
              <a:t>('Prova')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6269848" y="5186566"/>
            <a:ext cx="1384216" cy="360041"/>
            <a:chOff x="2123728" y="3501007"/>
            <a:chExt cx="648072" cy="360041"/>
          </a:xfrm>
        </p:grpSpPr>
        <p:sp>
          <p:nvSpPr>
            <p:cNvPr id="41" name="Divisa 40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Divisa 42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4" name="Divisa 43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858840" y="3753289"/>
            <a:ext cx="1089888" cy="2693132"/>
            <a:chOff x="4310408" y="3652328"/>
            <a:chExt cx="1089888" cy="2693132"/>
          </a:xfrm>
        </p:grpSpPr>
        <p:sp>
          <p:nvSpPr>
            <p:cNvPr id="31" name="Fluxograma: Armazenamento interno 30"/>
            <p:cNvSpPr/>
            <p:nvPr/>
          </p:nvSpPr>
          <p:spPr>
            <a:xfrm>
              <a:off x="4400906" y="4052570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310408" y="3652328"/>
              <a:ext cx="1089888" cy="2669111"/>
              <a:chOff x="2930715" y="3684011"/>
              <a:chExt cx="1089888" cy="266911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2930715" y="3684011"/>
                <a:ext cx="1089888" cy="462964"/>
                <a:chOff x="3004748" y="3902139"/>
                <a:chExt cx="1089888" cy="46296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004748" y="3902139"/>
                  <a:ext cx="1089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gAgrupF</a:t>
                  </a:r>
                  <a:endParaRPr lang="pt-BR" sz="1600" dirty="0">
                    <a:latin typeface="+mn-lt"/>
                  </a:endParaRPr>
                </a:p>
              </p:txBody>
            </p:sp>
            <p:cxnSp>
              <p:nvCxnSpPr>
                <p:cNvPr id="29" name="Conector em curva 28"/>
                <p:cNvCxnSpPr/>
                <p:nvPr/>
              </p:nvCxnSpPr>
              <p:spPr>
                <a:xfrm rot="16200000" flipH="1">
                  <a:off x="3264287" y="4193334"/>
                  <a:ext cx="183339" cy="1602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292" y="4193122"/>
                <a:ext cx="640580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023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um grupo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gAgrupF.size</a:t>
            </a:r>
            <a:r>
              <a:rPr lang="pt-BR" sz="1800" dirty="0"/>
              <a:t>()</a:t>
            </a:r>
          </a:p>
          <a:p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805680" y="1094507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376" y="101646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709259" y="5171855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437291" y="4711836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</a:t>
            </a:r>
            <a:r>
              <a:rPr lang="pt-BR" sz="1300" dirty="0">
                <a:latin typeface="+mn-lt"/>
              </a:rPr>
              <a:t>(</a:t>
            </a:r>
            <a:r>
              <a:rPr lang="pt-BR" sz="1300" dirty="0" err="1">
                <a:latin typeface="+mn-lt"/>
              </a:rPr>
              <a:t>by</a:t>
            </a:r>
            <a:r>
              <a:rPr lang="pt-BR" sz="1300" dirty="0">
                <a:latin typeface="+mn-lt"/>
              </a:rPr>
              <a:t>=</a:t>
            </a:r>
            <a:r>
              <a:rPr lang="pt-BR" sz="1300" dirty="0" err="1">
                <a:latin typeface="+mn-lt"/>
              </a:rPr>
              <a:t>fTipo</a:t>
            </a:r>
            <a:r>
              <a:rPr lang="pt-BR" sz="1300" dirty="0">
                <a:latin typeface="+mn-lt"/>
              </a:rPr>
              <a:t>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93896" y="1707112"/>
            <a:ext cx="10066600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Retorna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quantidade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cada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grupo</a:t>
            </a:r>
            <a:endParaRPr lang="pt-BR" sz="1800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324596" y="4648770"/>
            <a:ext cx="2708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+mn-lt"/>
              </a:rPr>
              <a:t>Prova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    5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Teste    5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Name: 1, </a:t>
            </a:r>
            <a:r>
              <a:rPr lang="en-US" sz="1800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: int64</a:t>
            </a:r>
            <a:endParaRPr lang="pt-BR" sz="18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096349" y="5171855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5824381" y="4711836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sNotas.groupby.size</a:t>
            </a:r>
            <a:r>
              <a:rPr lang="pt-BR" sz="1300" dirty="0">
                <a:latin typeface="+mn-lt"/>
              </a:rPr>
              <a:t>()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68705" y="3590717"/>
            <a:ext cx="826058" cy="2649315"/>
            <a:chOff x="1883532" y="3696146"/>
            <a:chExt cx="826058" cy="2649315"/>
          </a:xfrm>
        </p:grpSpPr>
        <p:sp>
          <p:nvSpPr>
            <p:cNvPr id="28" name="Fluxograma: Armazenamento interno 27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o 8"/>
          <p:cNvGrpSpPr/>
          <p:nvPr/>
        </p:nvGrpSpPr>
        <p:grpSpPr>
          <a:xfrm>
            <a:off x="4594887" y="3669669"/>
            <a:ext cx="1089888" cy="2669110"/>
            <a:chOff x="4367807" y="3684011"/>
            <a:chExt cx="1089888" cy="2669110"/>
          </a:xfrm>
        </p:grpSpPr>
        <p:sp>
          <p:nvSpPr>
            <p:cNvPr id="31" name="Fluxograma: Armazenamento interno 30"/>
            <p:cNvSpPr/>
            <p:nvPr/>
          </p:nvSpPr>
          <p:spPr>
            <a:xfrm>
              <a:off x="4404090" y="4036821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367807" y="3684011"/>
              <a:ext cx="1089888" cy="2669110"/>
              <a:chOff x="2930715" y="3684011"/>
              <a:chExt cx="1089888" cy="2669110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2930715" y="3684011"/>
                <a:ext cx="1089888" cy="462964"/>
                <a:chOff x="3004748" y="3902139"/>
                <a:chExt cx="1089888" cy="46296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004748" y="3902139"/>
                  <a:ext cx="1089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gAgrupF</a:t>
                  </a:r>
                  <a:endParaRPr lang="pt-BR" sz="1600" dirty="0">
                    <a:latin typeface="+mn-lt"/>
                  </a:endParaRPr>
                </a:p>
              </p:txBody>
            </p:sp>
            <p:cxnSp>
              <p:nvCxnSpPr>
                <p:cNvPr id="29" name="Conector em curva 28"/>
                <p:cNvCxnSpPr/>
                <p:nvPr/>
              </p:nvCxnSpPr>
              <p:spPr>
                <a:xfrm rot="16200000" flipH="1">
                  <a:off x="3264287" y="4193334"/>
                  <a:ext cx="183339" cy="1602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292" y="4193121"/>
                <a:ext cx="640580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001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33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144640" y="2988654"/>
            <a:ext cx="11820845" cy="3626722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69213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pré-definida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funções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101577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01723" y="1750421"/>
            <a:ext cx="11354918" cy="90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defTabSz="1185863"/>
            <a:r>
              <a:rPr lang="pt-BR" sz="1800" dirty="0">
                <a:latin typeface="+mn-lt"/>
              </a:rPr>
              <a:t>As funções  fornecidas para agregação reduzem a dimensão do objeto fornecido. </a:t>
            </a:r>
            <a:r>
              <a:rPr lang="en-US" sz="1800" dirty="0">
                <a:latin typeface="+mn-lt"/>
              </a:rPr>
              <a:t>S</a:t>
            </a:r>
            <a:r>
              <a:rPr lang="pt-BR" sz="1800" dirty="0" err="1">
                <a:latin typeface="+mn-lt"/>
              </a:rPr>
              <a:t>ão</a:t>
            </a:r>
            <a:r>
              <a:rPr lang="pt-BR" sz="1800" dirty="0">
                <a:latin typeface="+mn-lt"/>
              </a:rPr>
              <a:t> aplicadas sobre os valores do grupo e retornam um resultado para o conjunto.  </a:t>
            </a:r>
          </a:p>
          <a:p>
            <a:pPr defTabSz="1185863"/>
            <a:r>
              <a:rPr lang="pt-BR" sz="1800" dirty="0">
                <a:latin typeface="+mn-lt"/>
              </a:rPr>
              <a:t>As mais comuns são </a:t>
            </a:r>
            <a:r>
              <a:rPr lang="en-US" sz="1800" i="1" dirty="0">
                <a:latin typeface="+mn-lt"/>
              </a:rPr>
              <a:t>mean, sum, size, count, </a:t>
            </a:r>
            <a:r>
              <a:rPr lang="en-US" sz="1800" i="1" dirty="0" err="1">
                <a:latin typeface="+mn-lt"/>
              </a:rPr>
              <a:t>std</a:t>
            </a:r>
            <a:r>
              <a:rPr lang="en-US" sz="1800" i="1" dirty="0">
                <a:latin typeface="+mn-lt"/>
              </a:rPr>
              <a:t>, </a:t>
            </a:r>
            <a:r>
              <a:rPr lang="en-US" sz="1800" i="1" dirty="0" err="1">
                <a:latin typeface="+mn-lt"/>
              </a:rPr>
              <a:t>var</a:t>
            </a:r>
            <a:r>
              <a:rPr lang="en-US" sz="1800" i="1" dirty="0">
                <a:latin typeface="+mn-lt"/>
              </a:rPr>
              <a:t>, </a:t>
            </a:r>
            <a:r>
              <a:rPr lang="en-US" sz="1800" i="1" dirty="0" err="1">
                <a:latin typeface="+mn-lt"/>
              </a:rPr>
              <a:t>sem</a:t>
            </a:r>
            <a:r>
              <a:rPr lang="en-US" sz="1800" i="1" dirty="0">
                <a:latin typeface="+mn-lt"/>
              </a:rPr>
              <a:t>, describe, first, last, nth, min, max</a:t>
            </a:r>
            <a:r>
              <a:rPr lang="en-US" sz="1800" dirty="0">
                <a:latin typeface="+mn-lt"/>
              </a:rPr>
              <a:t>. </a:t>
            </a:r>
            <a:endParaRPr lang="pt-BR" sz="1800" dirty="0">
              <a:latin typeface="+mn-lt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019616" y="4941167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5934905" y="4481819"/>
            <a:ext cx="1817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gAgrupL.agg</a:t>
            </a:r>
            <a:r>
              <a:rPr lang="pt-BR" sz="1300" dirty="0">
                <a:latin typeface="+mn-lt"/>
              </a:rPr>
              <a:t>(função)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2704370" y="4902986"/>
            <a:ext cx="1384216" cy="360041"/>
            <a:chOff x="2123728" y="3501007"/>
            <a:chExt cx="648072" cy="360041"/>
          </a:xfrm>
        </p:grpSpPr>
        <p:sp>
          <p:nvSpPr>
            <p:cNvPr id="37" name="Divisa 3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Divisa 37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Divisa 38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2351584" y="4442967"/>
            <a:ext cx="2146588" cy="3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n-lt"/>
              </a:rPr>
              <a:t>sNotas.groupby</a:t>
            </a:r>
            <a:r>
              <a:rPr lang="pt-BR" dirty="0">
                <a:latin typeface="+mn-lt"/>
              </a:rPr>
              <a:t>(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= 0)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3074" y="3362328"/>
            <a:ext cx="838751" cy="2652161"/>
            <a:chOff x="2099556" y="3369127"/>
            <a:chExt cx="838751" cy="2652161"/>
          </a:xfrm>
        </p:grpSpPr>
        <p:sp>
          <p:nvSpPr>
            <p:cNvPr id="88" name="Fluxograma: Armazenamento interno 87"/>
            <p:cNvSpPr/>
            <p:nvPr/>
          </p:nvSpPr>
          <p:spPr>
            <a:xfrm>
              <a:off x="2148254" y="3707680"/>
              <a:ext cx="790053" cy="2313608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2099556" y="3369127"/>
              <a:ext cx="804923" cy="2649315"/>
              <a:chOff x="1511658" y="3696145"/>
              <a:chExt cx="804923" cy="2649315"/>
            </a:xfrm>
          </p:grpSpPr>
          <p:pic>
            <p:nvPicPr>
              <p:cNvPr id="43" name="Imagem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4" name="CaixaDeTexto 43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5" name="Conector em curva 44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o 8"/>
          <p:cNvGrpSpPr/>
          <p:nvPr/>
        </p:nvGrpSpPr>
        <p:grpSpPr>
          <a:xfrm>
            <a:off x="4670740" y="3356992"/>
            <a:ext cx="1062808" cy="2707513"/>
            <a:chOff x="4670740" y="3356992"/>
            <a:chExt cx="1062808" cy="2707513"/>
          </a:xfrm>
        </p:grpSpPr>
        <p:sp>
          <p:nvSpPr>
            <p:cNvPr id="89" name="Fluxograma: Armazenamento interno 88"/>
            <p:cNvSpPr/>
            <p:nvPr/>
          </p:nvSpPr>
          <p:spPr>
            <a:xfrm>
              <a:off x="4709301" y="3750897"/>
              <a:ext cx="790053" cy="2313608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4670740" y="3356992"/>
              <a:ext cx="1062808" cy="2673496"/>
              <a:chOff x="3004749" y="3902139"/>
              <a:chExt cx="1062808" cy="2673496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3004749" y="3902139"/>
                <a:ext cx="1062808" cy="2673496"/>
                <a:chOff x="5116972" y="3798702"/>
                <a:chExt cx="1062808" cy="2673496"/>
              </a:xfrm>
            </p:grpSpPr>
            <p:pic>
              <p:nvPicPr>
                <p:cNvPr id="55" name="Imagem 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9827" y="4312198"/>
                  <a:ext cx="640580" cy="2160000"/>
                </a:xfrm>
                <a:prstGeom prst="rect">
                  <a:avLst/>
                </a:prstGeom>
              </p:spPr>
            </p:pic>
            <p:sp>
              <p:nvSpPr>
                <p:cNvPr id="56" name="CaixaDeTexto 55"/>
                <p:cNvSpPr txBox="1"/>
                <p:nvPr/>
              </p:nvSpPr>
              <p:spPr>
                <a:xfrm>
                  <a:off x="5116972" y="3798702"/>
                  <a:ext cx="10628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gAgrupL</a:t>
                  </a:r>
                  <a:endParaRPr lang="pt-BR" sz="1600" dirty="0">
                    <a:latin typeface="+mn-lt"/>
                  </a:endParaRPr>
                </a:p>
              </p:txBody>
            </p:sp>
          </p:grpSp>
          <p:cxnSp>
            <p:nvCxnSpPr>
              <p:cNvPr id="54" name="Conector em curva 53"/>
              <p:cNvCxnSpPr/>
              <p:nvPr/>
            </p:nvCxnSpPr>
            <p:spPr>
              <a:xfrm rot="16200000" flipH="1">
                <a:off x="3264287" y="419333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upo 9"/>
          <p:cNvGrpSpPr/>
          <p:nvPr/>
        </p:nvGrpSpPr>
        <p:grpSpPr>
          <a:xfrm>
            <a:off x="8130658" y="3356992"/>
            <a:ext cx="2461548" cy="2832513"/>
            <a:chOff x="7450876" y="3437821"/>
            <a:chExt cx="2461548" cy="2832513"/>
          </a:xfrm>
        </p:grpSpPr>
        <p:grpSp>
          <p:nvGrpSpPr>
            <p:cNvPr id="57" name="Grupo 56"/>
            <p:cNvGrpSpPr/>
            <p:nvPr/>
          </p:nvGrpSpPr>
          <p:grpSpPr>
            <a:xfrm>
              <a:off x="8272148" y="3437821"/>
              <a:ext cx="1640276" cy="479589"/>
              <a:chOff x="7108188" y="1508124"/>
              <a:chExt cx="1640276" cy="479589"/>
            </a:xfrm>
          </p:grpSpPr>
          <p:sp>
            <p:nvSpPr>
              <p:cNvPr id="58" name="Elipse 57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" name="Conector de seta reta 58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8272148" y="4350585"/>
              <a:ext cx="1640276" cy="479589"/>
              <a:chOff x="7108188" y="1508124"/>
              <a:chExt cx="1640276" cy="479589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de seta reta 61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>
              <a:off x="8272148" y="5070665"/>
              <a:ext cx="1640276" cy="479589"/>
              <a:chOff x="7108188" y="1508124"/>
              <a:chExt cx="1640276" cy="479589"/>
            </a:xfrm>
          </p:grpSpPr>
          <p:sp>
            <p:nvSpPr>
              <p:cNvPr id="64" name="Elipse 63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" name="Conector de seta reta 64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o 65"/>
            <p:cNvGrpSpPr/>
            <p:nvPr/>
          </p:nvGrpSpPr>
          <p:grpSpPr>
            <a:xfrm>
              <a:off x="8256240" y="5718737"/>
              <a:ext cx="1640276" cy="479589"/>
              <a:chOff x="7108188" y="1508124"/>
              <a:chExt cx="1640276" cy="479589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Conector de seta reta 67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2146" y="3470945"/>
              <a:ext cx="640078" cy="279938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7466116" y="4149080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7450876" y="4773896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7466116" y="5596464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7819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Funções de Agregação</a:t>
            </a:r>
          </a:p>
        </p:txBody>
      </p:sp>
      <p:sp>
        <p:nvSpPr>
          <p:cNvPr id="42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gAgrupI.agg</a:t>
            </a:r>
            <a:r>
              <a:rPr lang="pt-BR" sz="1800" dirty="0"/>
              <a:t>([min,max,sum,"</a:t>
            </a:r>
            <a:r>
              <a:rPr lang="pt-BR" sz="1800" dirty="0" err="1"/>
              <a:t>mean</a:t>
            </a:r>
            <a:r>
              <a:rPr lang="pt-BR" sz="1800" dirty="0"/>
              <a:t>"])</a:t>
            </a:r>
          </a:p>
          <a:p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24</a:t>
            </a:fld>
            <a:endParaRPr lang="pt-BR" dirty="0"/>
          </a:p>
        </p:txBody>
      </p:sp>
      <p:grpSp>
        <p:nvGrpSpPr>
          <p:cNvPr id="46" name="Grupo 45"/>
          <p:cNvGrpSpPr/>
          <p:nvPr/>
        </p:nvGrpSpPr>
        <p:grpSpPr>
          <a:xfrm>
            <a:off x="5659576" y="4326117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5574865" y="3866769"/>
            <a:ext cx="1817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gAgrupL.agg</a:t>
            </a:r>
            <a:r>
              <a:rPr lang="pt-BR" sz="1300" dirty="0">
                <a:latin typeface="+mn-lt"/>
              </a:rPr>
              <a:t>(função)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2226017" y="4357893"/>
            <a:ext cx="1384216" cy="360041"/>
            <a:chOff x="2123728" y="3501007"/>
            <a:chExt cx="648072" cy="360041"/>
          </a:xfrm>
        </p:grpSpPr>
        <p:sp>
          <p:nvSpPr>
            <p:cNvPr id="37" name="Divisa 3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Divisa 37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Divisa 38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1873231" y="3897874"/>
            <a:ext cx="2146588" cy="3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n-lt"/>
              </a:rPr>
              <a:t>sNotas.groupby</a:t>
            </a:r>
            <a:r>
              <a:rPr lang="pt-BR" dirty="0">
                <a:latin typeface="+mn-lt"/>
              </a:rPr>
              <a:t>(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= 0)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818300" y="2834499"/>
            <a:ext cx="804923" cy="2649315"/>
            <a:chOff x="1511658" y="3696145"/>
            <a:chExt cx="804923" cy="2649315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02" y="4185460"/>
              <a:ext cx="640579" cy="2160000"/>
            </a:xfrm>
            <a:prstGeom prst="rect">
              <a:avLst/>
            </a:prstGeom>
          </p:spPr>
        </p:pic>
        <p:sp>
          <p:nvSpPr>
            <p:cNvPr id="44" name="CaixaDeTexto 43"/>
            <p:cNvSpPr txBox="1"/>
            <p:nvPr/>
          </p:nvSpPr>
          <p:spPr>
            <a:xfrm>
              <a:off x="1511658" y="3696145"/>
              <a:ext cx="79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+mn-lt"/>
                </a:rPr>
                <a:t>sNotas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5" name="Conector em curva 44"/>
            <p:cNvCxnSpPr/>
            <p:nvPr/>
          </p:nvCxnSpPr>
          <p:spPr>
            <a:xfrm rot="16200000" flipH="1">
              <a:off x="1735933" y="401222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4397824" y="2780928"/>
            <a:ext cx="978096" cy="2726642"/>
            <a:chOff x="3004749" y="3902139"/>
            <a:chExt cx="978096" cy="2726642"/>
          </a:xfrm>
        </p:grpSpPr>
        <p:grpSp>
          <p:nvGrpSpPr>
            <p:cNvPr id="53" name="Grupo 52"/>
            <p:cNvGrpSpPr/>
            <p:nvPr/>
          </p:nvGrpSpPr>
          <p:grpSpPr>
            <a:xfrm>
              <a:off x="3004749" y="3902139"/>
              <a:ext cx="978096" cy="2726642"/>
              <a:chOff x="5116972" y="3798702"/>
              <a:chExt cx="978096" cy="2726642"/>
            </a:xfrm>
          </p:grpSpPr>
          <p:pic>
            <p:nvPicPr>
              <p:cNvPr id="55" name="Imagem 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827" y="4312198"/>
                <a:ext cx="656341" cy="2213146"/>
              </a:xfrm>
              <a:prstGeom prst="rect">
                <a:avLst/>
              </a:prstGeom>
            </p:spPr>
          </p:pic>
          <p:sp>
            <p:nvSpPr>
              <p:cNvPr id="56" name="CaixaDeTexto 55"/>
              <p:cNvSpPr txBox="1"/>
              <p:nvPr/>
            </p:nvSpPr>
            <p:spPr>
              <a:xfrm>
                <a:off x="5116972" y="3798702"/>
                <a:ext cx="978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gAgrupL</a:t>
                </a:r>
                <a:endParaRPr lang="pt-BR" sz="1600" dirty="0">
                  <a:latin typeface="+mn-lt"/>
                </a:endParaRPr>
              </a:p>
            </p:txBody>
          </p:sp>
        </p:grpSp>
        <p:cxnSp>
          <p:nvCxnSpPr>
            <p:cNvPr id="54" name="Conector em curva 53"/>
            <p:cNvCxnSpPr/>
            <p:nvPr/>
          </p:nvCxnSpPr>
          <p:spPr>
            <a:xfrm rot="16200000" flipH="1">
              <a:off x="3264287" y="419333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7628320" y="2912905"/>
            <a:ext cx="3724264" cy="2799389"/>
            <a:chOff x="6816081" y="2912905"/>
            <a:chExt cx="3724264" cy="2799389"/>
          </a:xfrm>
        </p:grpSpPr>
        <p:sp>
          <p:nvSpPr>
            <p:cNvPr id="3" name="Retângulo 2"/>
            <p:cNvSpPr/>
            <p:nvPr/>
          </p:nvSpPr>
          <p:spPr>
            <a:xfrm>
              <a:off x="8023863" y="3620101"/>
              <a:ext cx="251648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       min  </a:t>
              </a:r>
              <a:r>
                <a:rPr lang="pt-BR" dirty="0" err="1">
                  <a:solidFill>
                    <a:srgbClr val="0000FF"/>
                  </a:solidFill>
                  <a:latin typeface="+mn-lt"/>
                </a:rPr>
                <a:t>max</a:t>
              </a:r>
              <a:r>
                <a:rPr lang="pt-BR" dirty="0">
                  <a:solidFill>
                    <a:srgbClr val="0000FF"/>
                  </a:solidFill>
                  <a:latin typeface="+mn-lt"/>
                </a:rPr>
                <a:t>   sum      </a:t>
              </a:r>
              <a:r>
                <a:rPr lang="pt-BR" dirty="0" err="1">
                  <a:solidFill>
                    <a:srgbClr val="0000FF"/>
                  </a:solidFill>
                  <a:latin typeface="+mn-lt"/>
                </a:rPr>
                <a:t>mean</a:t>
              </a:r>
              <a:endParaRPr lang="pt-BR" dirty="0">
                <a:solidFill>
                  <a:srgbClr val="0000FF"/>
                </a:solidFill>
                <a:latin typeface="+mn-lt"/>
              </a:endParaRPr>
            </a:p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0                           </a:t>
              </a:r>
            </a:p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P1   3.0    8.0    16.0    5.333333</a:t>
              </a:r>
            </a:p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P2   6.0    7.0    13.0    6.500000</a:t>
              </a:r>
            </a:p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T1   5.0    9.0    20.5    6.833333</a:t>
              </a:r>
            </a:p>
            <a:p>
              <a:r>
                <a:rPr lang="pt-BR" dirty="0">
                  <a:solidFill>
                    <a:srgbClr val="0000FF"/>
                  </a:solidFill>
                  <a:latin typeface="+mn-lt"/>
                </a:rPr>
                <a:t>T2   4.5    9.0    13.5    6.750000</a:t>
              </a: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7549194" y="3474112"/>
              <a:ext cx="535155" cy="28132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>
              <a:off x="7549194" y="4083649"/>
              <a:ext cx="535155" cy="828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632" y="2912905"/>
              <a:ext cx="640078" cy="2799389"/>
            </a:xfrm>
            <a:prstGeom prst="rect">
              <a:avLst/>
            </a:prstGeom>
          </p:spPr>
        </p:pic>
        <p:cxnSp>
          <p:nvCxnSpPr>
            <p:cNvPr id="70" name="Conector de seta reta 69"/>
            <p:cNvCxnSpPr/>
            <p:nvPr/>
          </p:nvCxnSpPr>
          <p:spPr>
            <a:xfrm flipV="1">
              <a:off x="7549194" y="4550339"/>
              <a:ext cx="551937" cy="13472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V="1">
              <a:off x="7572165" y="5044440"/>
              <a:ext cx="527328" cy="33523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>
              <a:off x="6816081" y="3573016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816081" y="4213072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816081" y="5050880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389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Funções de Agregação</a:t>
            </a:r>
          </a:p>
        </p:txBody>
      </p:sp>
      <p:sp>
        <p:nvSpPr>
          <p:cNvPr id="42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 err="1">
                <a:solidFill>
                  <a:srgbClr val="0000FF"/>
                </a:solidFill>
              </a:rPr>
              <a:t>def</a:t>
            </a:r>
            <a:r>
              <a:rPr lang="pt-BR" sz="1600" dirty="0"/>
              <a:t> amplitude(x):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rgbClr val="0000FF"/>
                </a:solidFill>
              </a:rPr>
              <a:t>return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(x) - min(x)</a:t>
            </a:r>
          </a:p>
          <a:p>
            <a:r>
              <a:rPr lang="pt-BR" sz="1600" dirty="0" err="1"/>
              <a:t>sNotas</a:t>
            </a:r>
            <a:r>
              <a:rPr lang="pt-BR" sz="1600" dirty="0"/>
              <a:t> = </a:t>
            </a:r>
            <a:r>
              <a:rPr lang="pt-BR" sz="1600" dirty="0" err="1"/>
              <a:t>pd.read_excel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"notas.xlsx"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header=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None,index_col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=0,squeeze=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gAgrupL</a:t>
            </a:r>
            <a:r>
              <a:rPr lang="pt-BR" sz="1600" dirty="0"/>
              <a:t>=</a:t>
            </a:r>
            <a:r>
              <a:rPr lang="pt-BR" sz="1600" dirty="0" err="1"/>
              <a:t>sNotas.groupby</a:t>
            </a:r>
            <a:r>
              <a:rPr lang="pt-BR" sz="1600" dirty="0"/>
              <a:t>(</a:t>
            </a:r>
            <a:r>
              <a:rPr lang="pt-BR" sz="1600" dirty="0" err="1"/>
              <a:t>level</a:t>
            </a:r>
            <a:r>
              <a:rPr lang="pt-BR" sz="1600" dirty="0"/>
              <a:t>=0)</a:t>
            </a:r>
          </a:p>
          <a:p>
            <a:r>
              <a:rPr lang="pt-BR" sz="1600" dirty="0" err="1"/>
              <a:t>gAgrupL.agg</a:t>
            </a:r>
            <a:r>
              <a:rPr lang="pt-BR" sz="1600" dirty="0"/>
              <a:t>(amplitude)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25</a:t>
            </a:fld>
            <a:endParaRPr lang="pt-BR" dirty="0"/>
          </a:p>
        </p:txBody>
      </p:sp>
      <p:grpSp>
        <p:nvGrpSpPr>
          <p:cNvPr id="46" name="Grupo 45"/>
          <p:cNvGrpSpPr/>
          <p:nvPr/>
        </p:nvGrpSpPr>
        <p:grpSpPr>
          <a:xfrm>
            <a:off x="6311075" y="4830173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6096000" y="4370825"/>
            <a:ext cx="1817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gAgrupL.agg</a:t>
            </a:r>
            <a:r>
              <a:rPr lang="pt-BR" sz="1300" dirty="0">
                <a:latin typeface="+mn-lt"/>
              </a:rPr>
              <a:t>(amplitude)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2992402" y="4830978"/>
            <a:ext cx="1384216" cy="360041"/>
            <a:chOff x="2123728" y="3501007"/>
            <a:chExt cx="648072" cy="360041"/>
          </a:xfrm>
        </p:grpSpPr>
        <p:sp>
          <p:nvSpPr>
            <p:cNvPr id="37" name="Divisa 3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Divisa 37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Divisa 38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2639616" y="4370959"/>
            <a:ext cx="2146588" cy="3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n-lt"/>
              </a:rPr>
              <a:t>sNotas.groupby</a:t>
            </a:r>
            <a:r>
              <a:rPr lang="pt-BR" dirty="0">
                <a:latin typeface="+mn-lt"/>
              </a:rPr>
              <a:t>(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= 0)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974467" y="3304475"/>
            <a:ext cx="804923" cy="2649315"/>
            <a:chOff x="1511658" y="3696145"/>
            <a:chExt cx="804923" cy="2649315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002" y="4185460"/>
              <a:ext cx="640579" cy="2160000"/>
            </a:xfrm>
            <a:prstGeom prst="rect">
              <a:avLst/>
            </a:prstGeom>
          </p:spPr>
        </p:pic>
        <p:sp>
          <p:nvSpPr>
            <p:cNvPr id="44" name="CaixaDeTexto 43"/>
            <p:cNvSpPr txBox="1"/>
            <p:nvPr/>
          </p:nvSpPr>
          <p:spPr>
            <a:xfrm>
              <a:off x="1511658" y="3696145"/>
              <a:ext cx="79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+mn-lt"/>
                </a:rPr>
                <a:t>sNotas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5" name="Conector em curva 44"/>
            <p:cNvCxnSpPr/>
            <p:nvPr/>
          </p:nvCxnSpPr>
          <p:spPr>
            <a:xfrm rot="16200000" flipH="1">
              <a:off x="1735933" y="401222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4881828" y="3299892"/>
            <a:ext cx="978096" cy="2726642"/>
            <a:chOff x="3004749" y="3902139"/>
            <a:chExt cx="978096" cy="2726642"/>
          </a:xfrm>
        </p:grpSpPr>
        <p:grpSp>
          <p:nvGrpSpPr>
            <p:cNvPr id="53" name="Grupo 52"/>
            <p:cNvGrpSpPr/>
            <p:nvPr/>
          </p:nvGrpSpPr>
          <p:grpSpPr>
            <a:xfrm>
              <a:off x="3004749" y="3902139"/>
              <a:ext cx="978096" cy="2726642"/>
              <a:chOff x="5116972" y="3798702"/>
              <a:chExt cx="978096" cy="2726642"/>
            </a:xfrm>
          </p:grpSpPr>
          <p:pic>
            <p:nvPicPr>
              <p:cNvPr id="55" name="Imagem 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827" y="4312198"/>
                <a:ext cx="656341" cy="2213146"/>
              </a:xfrm>
              <a:prstGeom prst="rect">
                <a:avLst/>
              </a:prstGeom>
            </p:spPr>
          </p:pic>
          <p:sp>
            <p:nvSpPr>
              <p:cNvPr id="56" name="CaixaDeTexto 55"/>
              <p:cNvSpPr txBox="1"/>
              <p:nvPr/>
            </p:nvSpPr>
            <p:spPr>
              <a:xfrm>
                <a:off x="5116972" y="3798702"/>
                <a:ext cx="978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gAgrupL</a:t>
                </a:r>
                <a:endParaRPr lang="pt-BR" sz="1600" dirty="0">
                  <a:latin typeface="+mn-lt"/>
                </a:endParaRPr>
              </a:p>
            </p:txBody>
          </p:sp>
        </p:grpSp>
        <p:cxnSp>
          <p:nvCxnSpPr>
            <p:cNvPr id="54" name="Conector em curva 53"/>
            <p:cNvCxnSpPr/>
            <p:nvPr/>
          </p:nvCxnSpPr>
          <p:spPr>
            <a:xfrm rot="16200000" flipH="1">
              <a:off x="3264287" y="419333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/>
          <p:cNvGrpSpPr/>
          <p:nvPr/>
        </p:nvGrpSpPr>
        <p:grpSpPr>
          <a:xfrm>
            <a:off x="8359141" y="3452935"/>
            <a:ext cx="3240360" cy="2799389"/>
            <a:chOff x="7248128" y="3416961"/>
            <a:chExt cx="3240360" cy="2799389"/>
          </a:xfrm>
        </p:grpSpPr>
        <p:grpSp>
          <p:nvGrpSpPr>
            <p:cNvPr id="5" name="Grupo 4"/>
            <p:cNvGrpSpPr/>
            <p:nvPr/>
          </p:nvGrpSpPr>
          <p:grpSpPr>
            <a:xfrm>
              <a:off x="7248128" y="3416961"/>
              <a:ext cx="1251498" cy="2799389"/>
              <a:chOff x="5577659" y="3725955"/>
              <a:chExt cx="1251498" cy="2799389"/>
            </a:xfrm>
          </p:grpSpPr>
          <p:cxnSp>
            <p:nvCxnSpPr>
              <p:cNvPr id="48" name="Conector de seta reta 47"/>
              <p:cNvCxnSpPr/>
              <p:nvPr/>
            </p:nvCxnSpPr>
            <p:spPr>
              <a:xfrm>
                <a:off x="6277220" y="4287162"/>
                <a:ext cx="535155" cy="2813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/>
              <p:nvPr/>
            </p:nvCxnSpPr>
            <p:spPr>
              <a:xfrm>
                <a:off x="6277220" y="4896699"/>
                <a:ext cx="535155" cy="82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659" y="3725955"/>
                <a:ext cx="640078" cy="2799389"/>
              </a:xfrm>
              <a:prstGeom prst="rect">
                <a:avLst/>
              </a:prstGeom>
            </p:spPr>
          </p:pic>
          <p:cxnSp>
            <p:nvCxnSpPr>
              <p:cNvPr id="70" name="Conector de seta reta 69"/>
              <p:cNvCxnSpPr/>
              <p:nvPr/>
            </p:nvCxnSpPr>
            <p:spPr>
              <a:xfrm flipV="1">
                <a:off x="6277220" y="5363389"/>
                <a:ext cx="551937" cy="1347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/>
              <p:cNvCxnSpPr/>
              <p:nvPr/>
            </p:nvCxnSpPr>
            <p:spPr>
              <a:xfrm flipV="1">
                <a:off x="6300192" y="5857491"/>
                <a:ext cx="527328" cy="335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tângulo 5"/>
            <p:cNvSpPr/>
            <p:nvPr/>
          </p:nvSpPr>
          <p:spPr>
            <a:xfrm>
              <a:off x="8616280" y="4153718"/>
              <a:ext cx="187220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rgbClr val="0000FF"/>
                  </a:solidFill>
                  <a:latin typeface="+mn-lt"/>
                </a:rPr>
                <a:t>0</a:t>
              </a:r>
            </a:p>
            <a:p>
              <a:r>
                <a:rPr lang="pt-BR" sz="1600" dirty="0">
                  <a:solidFill>
                    <a:srgbClr val="0000FF"/>
                  </a:solidFill>
                  <a:latin typeface="+mn-lt"/>
                </a:rPr>
                <a:t>P1    5.0</a:t>
              </a:r>
            </a:p>
            <a:p>
              <a:r>
                <a:rPr lang="pt-BR" sz="1600" dirty="0">
                  <a:solidFill>
                    <a:srgbClr val="0000FF"/>
                  </a:solidFill>
                  <a:latin typeface="+mn-lt"/>
                </a:rPr>
                <a:t>P2    1.0</a:t>
              </a:r>
            </a:p>
            <a:p>
              <a:r>
                <a:rPr lang="pt-BR" sz="1600" dirty="0">
                  <a:solidFill>
                    <a:srgbClr val="0000FF"/>
                  </a:solidFill>
                  <a:latin typeface="+mn-lt"/>
                </a:rPr>
                <a:t>T1    4.0</a:t>
              </a:r>
            </a:p>
            <a:p>
              <a:r>
                <a:rPr lang="pt-BR" sz="1600" dirty="0">
                  <a:solidFill>
                    <a:srgbClr val="0000FF"/>
                  </a:solidFill>
                  <a:latin typeface="+mn-lt"/>
                </a:rPr>
                <a:t>T2    4.5</a:t>
              </a:r>
            </a:p>
            <a:p>
              <a:r>
                <a:rPr lang="pt-BR" sz="1200" dirty="0" err="1">
                  <a:solidFill>
                    <a:srgbClr val="0000FF"/>
                  </a:solidFill>
                  <a:latin typeface="+mn-lt"/>
                </a:rPr>
                <a:t>Name</a:t>
              </a:r>
              <a:r>
                <a:rPr lang="pt-BR" sz="1200" dirty="0">
                  <a:solidFill>
                    <a:srgbClr val="0000FF"/>
                  </a:solidFill>
                  <a:latin typeface="+mn-lt"/>
                </a:rPr>
                <a:t>: 1, </a:t>
              </a:r>
              <a:r>
                <a:rPr lang="pt-BR" sz="1200" dirty="0" err="1">
                  <a:solidFill>
                    <a:srgbClr val="0000FF"/>
                  </a:solidFill>
                  <a:latin typeface="+mn-lt"/>
                </a:rPr>
                <a:t>dtype</a:t>
              </a:r>
              <a:r>
                <a:rPr lang="pt-BR" sz="1200" dirty="0">
                  <a:solidFill>
                    <a:srgbClr val="0000FF"/>
                  </a:solidFill>
                  <a:latin typeface="+mn-lt"/>
                </a:rPr>
                <a:t>: float64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250092" y="4063333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248129" y="4711405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248129" y="5575501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910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Agrupamento </a:t>
            </a:r>
            <a:r>
              <a:rPr lang="pt-BR" dirty="0" err="1"/>
              <a:t>multi-nível</a:t>
            </a:r>
            <a:endParaRPr lang="pt-BR" dirty="0"/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2351584" y="1196752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sNota</a:t>
            </a:r>
            <a:endParaRPr lang="pt-BR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10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3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6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10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9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7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8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5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 7</a:t>
            </a:r>
          </a:p>
          <a:p>
            <a:pPr algn="l">
              <a:spcBef>
                <a:spcPts val="0"/>
              </a:spcBef>
            </a:pP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6852866" y="1191079"/>
            <a:ext cx="4931766" cy="3054642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1400" b="1" dirty="0" err="1">
                <a:solidFill>
                  <a:srgbClr val="0000FF"/>
                </a:solidFill>
              </a:rPr>
              <a:t>cCatI</a:t>
            </a:r>
            <a:endParaRPr lang="pt-BR" sz="1400" b="1" dirty="0">
              <a:solidFill>
                <a:srgbClr val="0000FF"/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a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b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c     idoso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d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e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f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g    adulto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h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i     jovem</a:t>
            </a:r>
          </a:p>
          <a:p>
            <a:r>
              <a:rPr lang="pt-BR" sz="1400" b="1" dirty="0">
                <a:solidFill>
                  <a:srgbClr val="0000FF"/>
                </a:solidFill>
              </a:rPr>
              <a:t>j    adulto</a:t>
            </a:r>
          </a:p>
          <a:p>
            <a:r>
              <a:rPr lang="pt-BR" sz="1400" b="1" dirty="0" err="1">
                <a:solidFill>
                  <a:srgbClr val="0000FF"/>
                </a:solidFill>
              </a:rPr>
              <a:t>dtype</a:t>
            </a:r>
            <a:r>
              <a:rPr lang="pt-BR" sz="1400" b="1" dirty="0">
                <a:solidFill>
                  <a:srgbClr val="0000FF"/>
                </a:solidFill>
              </a:rPr>
              <a:t>: </a:t>
            </a:r>
            <a:r>
              <a:rPr lang="pt-BR" sz="1400" b="1" dirty="0" err="1">
                <a:solidFill>
                  <a:srgbClr val="0000FF"/>
                </a:solidFill>
              </a:rPr>
              <a:t>category</a:t>
            </a:r>
            <a:endParaRPr lang="pt-BR" sz="1400" b="1" dirty="0">
              <a:solidFill>
                <a:srgbClr val="0000FF"/>
              </a:solidFill>
            </a:endParaRPr>
          </a:p>
        </p:txBody>
      </p:sp>
      <p:sp>
        <p:nvSpPr>
          <p:cNvPr id="12" name="Espaço Reservado para Conteúdo 1"/>
          <p:cNvSpPr txBox="1">
            <a:spLocks/>
          </p:cNvSpPr>
          <p:nvPr/>
        </p:nvSpPr>
        <p:spPr>
          <a:xfrm>
            <a:off x="4602225" y="1196752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sSexo</a:t>
            </a:r>
            <a:endParaRPr lang="pt-BR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f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m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f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m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m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</a:t>
            </a: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pt-BR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m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m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f</a:t>
            </a:r>
          </a:p>
          <a:p>
            <a:pPr algn="l">
              <a:spcBef>
                <a:spcPts val="0"/>
              </a:spcBef>
            </a:pP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f</a:t>
            </a:r>
          </a:p>
          <a:p>
            <a:pPr algn="l">
              <a:spcBef>
                <a:spcPts val="0"/>
              </a:spcBef>
            </a:pP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pt-BR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12206"/>
              </p:ext>
            </p:extLst>
          </p:nvPr>
        </p:nvGraphicFramePr>
        <p:xfrm>
          <a:off x="2638845" y="4610159"/>
          <a:ext cx="5433318" cy="10160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97182">
                  <a:extLst>
                    <a:ext uri="{9D8B030D-6E8A-4147-A177-3AD203B41FA5}">
                      <a16:colId xmlns:a16="http://schemas.microsoft.com/office/drawing/2014/main" val="3572121959"/>
                    </a:ext>
                  </a:extLst>
                </a:gridCol>
                <a:gridCol w="1950883">
                  <a:extLst>
                    <a:ext uri="{9D8B030D-6E8A-4147-A177-3AD203B41FA5}">
                      <a16:colId xmlns:a16="http://schemas.microsoft.com/office/drawing/2014/main" val="2161123302"/>
                    </a:ext>
                  </a:extLst>
                </a:gridCol>
                <a:gridCol w="1732873">
                  <a:extLst>
                    <a:ext uri="{9D8B030D-6E8A-4147-A177-3AD203B41FA5}">
                      <a16:colId xmlns:a16="http://schemas.microsoft.com/office/drawing/2014/main" val="1541400525"/>
                    </a:ext>
                  </a:extLst>
                </a:gridCol>
                <a:gridCol w="1352380">
                  <a:extLst>
                    <a:ext uri="{9D8B030D-6E8A-4147-A177-3AD203B41FA5}">
                      <a16:colId xmlns:a16="http://schemas.microsoft.com/office/drawing/2014/main" val="3249515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FF"/>
                          </a:solidFill>
                        </a:rPr>
                        <a:t>Jovem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FF"/>
                          </a:solidFill>
                        </a:rPr>
                        <a:t>Adulto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FF"/>
                          </a:solidFill>
                        </a:rPr>
                        <a:t>Idoso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5050209"/>
                  </a:ext>
                </a:extLst>
              </a:tr>
              <a:tr h="25033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46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menorNota</a:t>
                      </a:r>
                      <a:endParaRPr lang="pt-BR" sz="12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821681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122521" y="5823623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sNota.groupby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sSexo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cCatI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" name="Retângulo 5"/>
          <p:cNvSpPr/>
          <p:nvPr/>
        </p:nvSpPr>
        <p:spPr>
          <a:xfrm>
            <a:off x="9480376" y="5405821"/>
            <a:ext cx="23042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jovem     5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adulto    7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idoso     6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jovem     8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adulto    3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141854" y="616964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g.agg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(min())</a:t>
            </a:r>
          </a:p>
        </p:txBody>
      </p:sp>
    </p:spTree>
    <p:extLst>
      <p:ext uri="{BB962C8B-B14F-4D97-AF65-F5344CB8AC3E}">
        <p14:creationId xmlns:p14="http://schemas.microsoft.com/office/powerpoint/2010/main" val="254188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26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com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32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Operações Aritméticas de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1344" y="3958380"/>
            <a:ext cx="5760000" cy="2536059"/>
          </a:xfrm>
        </p:spPr>
        <p:txBody>
          <a:bodyPr>
            <a:noAutofit/>
          </a:bodyPr>
          <a:lstStyle/>
          <a:p>
            <a:r>
              <a:rPr lang="pt-BR" sz="1600" dirty="0"/>
              <a:t>&gt;&gt;&gt;s2/s1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Frios    2.0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Leite    3.0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Pão      2.0</a:t>
            </a:r>
          </a:p>
          <a:p>
            <a:pPr>
              <a:lnSpc>
                <a:spcPct val="90000"/>
              </a:lnSpc>
            </a:pPr>
            <a:r>
              <a:rPr lang="pt-BR" sz="1600" dirty="0" err="1">
                <a:solidFill>
                  <a:srgbClr val="0000FF"/>
                </a:solidFill>
              </a:rPr>
              <a:t>dtype</a:t>
            </a:r>
            <a:r>
              <a:rPr lang="pt-BR" sz="1600" dirty="0">
                <a:solidFill>
                  <a:srgbClr val="0000FF"/>
                </a:solidFill>
              </a:rPr>
              <a:t>: float64</a:t>
            </a:r>
          </a:p>
          <a:p>
            <a:endParaRPr lang="pt-BR" sz="1600" dirty="0">
              <a:solidFill>
                <a:srgbClr val="0000FF"/>
              </a:solidFill>
            </a:endParaRPr>
          </a:p>
          <a:p>
            <a:r>
              <a:rPr lang="pt-BR" sz="1600" dirty="0"/>
              <a:t>&gt;&gt;&gt;s1 - s2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Frios   -0.5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Leite   -2.0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solidFill>
                  <a:srgbClr val="0000FF"/>
                </a:solidFill>
              </a:rPr>
              <a:t>Pão    -10.0</a:t>
            </a:r>
          </a:p>
          <a:p>
            <a:pPr>
              <a:lnSpc>
                <a:spcPct val="90000"/>
              </a:lnSpc>
            </a:pPr>
            <a:r>
              <a:rPr lang="pt-BR" sz="1600" dirty="0" err="1">
                <a:solidFill>
                  <a:srgbClr val="0000FF"/>
                </a:solidFill>
              </a:rPr>
              <a:t>dtype</a:t>
            </a:r>
            <a:r>
              <a:rPr lang="pt-BR" sz="1600" dirty="0">
                <a:solidFill>
                  <a:srgbClr val="0000FF"/>
                </a:solidFill>
              </a:rPr>
              <a:t>: float64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31841" y="3958380"/>
            <a:ext cx="5760000" cy="256696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pt-BR" sz="1600" dirty="0"/>
              <a:t>&gt;&gt;&gt;s2 + s3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Cereal  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Frios   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Leite   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Ovo     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Pão       30.0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dtype: float64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" name="Shape 232"/>
          <p:cNvSpPr txBox="1"/>
          <p:nvPr/>
        </p:nvSpPr>
        <p:spPr>
          <a:xfrm>
            <a:off x="2274297" y="1070871"/>
            <a:ext cx="7632849" cy="51133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 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operador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series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3783" y="10687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13783" y="1700808"/>
            <a:ext cx="11342858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Objetos de Series semelhantes podem ser combinados com operações aritméticas. </a:t>
            </a:r>
            <a:r>
              <a:rPr lang="en-US" sz="1600" dirty="0" err="1">
                <a:latin typeface="+mj-lt"/>
              </a:rPr>
              <a:t>Os</a:t>
            </a:r>
            <a:r>
              <a:rPr lang="en-US" sz="1600" dirty="0">
                <a:latin typeface="+mj-lt"/>
              </a:rPr>
              <a:t> dados </a:t>
            </a:r>
            <a:r>
              <a:rPr lang="en-US" sz="1600" dirty="0" err="1">
                <a:latin typeface="+mj-lt"/>
              </a:rPr>
              <a:t>são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alinhados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pelo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índice</a:t>
            </a:r>
            <a:r>
              <a:rPr lang="en-US" sz="1600" dirty="0">
                <a:latin typeface="+mj-lt"/>
              </a:rPr>
              <a:t>. </a:t>
            </a:r>
          </a:p>
          <a:p>
            <a:pPr algn="just"/>
            <a:r>
              <a:rPr lang="en-US" sz="1600" dirty="0" err="1">
                <a:latin typeface="+mj-lt"/>
              </a:rPr>
              <a:t>Retorna</a:t>
            </a:r>
            <a:r>
              <a:rPr lang="en-US" sz="1600" dirty="0">
                <a:latin typeface="+mj-lt"/>
              </a:rPr>
              <a:t>  a Series </a:t>
            </a:r>
            <a:r>
              <a:rPr lang="en-US" sz="1600" dirty="0" err="1">
                <a:latin typeface="+mj-lt"/>
              </a:rPr>
              <a:t>resultante</a:t>
            </a:r>
            <a:r>
              <a:rPr lang="en-US" sz="1600" dirty="0">
                <a:latin typeface="+mj-lt"/>
              </a:rPr>
              <a:t> da </a:t>
            </a:r>
            <a:r>
              <a:rPr lang="en-US" sz="1600" dirty="0" err="1">
                <a:latin typeface="+mj-lt"/>
              </a:rPr>
              <a:t>operação</a:t>
            </a:r>
            <a:r>
              <a:rPr lang="en-US" sz="1600" dirty="0">
                <a:latin typeface="+mj-lt"/>
              </a:rPr>
              <a:t>. Se o </a:t>
            </a:r>
            <a:r>
              <a:rPr lang="en-US" sz="1600" dirty="0" err="1">
                <a:latin typeface="+mj-lt"/>
              </a:rPr>
              <a:t>índice</a:t>
            </a:r>
            <a:r>
              <a:rPr lang="en-US" sz="1600" dirty="0">
                <a:latin typeface="+mj-lt"/>
              </a:rPr>
              <a:t> </a:t>
            </a:r>
            <a:r>
              <a:rPr lang="az-Cyrl-AZ" sz="1600" dirty="0">
                <a:latin typeface="+mj-lt"/>
              </a:rPr>
              <a:t>Є</a:t>
            </a:r>
            <a:r>
              <a:rPr lang="pt-BR" sz="1600" dirty="0">
                <a:latin typeface="+mj-lt"/>
              </a:rPr>
              <a:t> às </a:t>
            </a:r>
            <a:r>
              <a:rPr lang="en-US" sz="1600" dirty="0" err="1">
                <a:latin typeface="+mj-lt"/>
              </a:rPr>
              <a:t>duas</a:t>
            </a:r>
            <a:r>
              <a:rPr lang="en-US" sz="1600" dirty="0">
                <a:latin typeface="+mj-lt"/>
              </a:rPr>
              <a:t> Series, </a:t>
            </a:r>
            <a:r>
              <a:rPr lang="en-US" sz="1600" dirty="0" err="1">
                <a:latin typeface="+mj-lt"/>
              </a:rPr>
              <a:t>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valores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operados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nos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demais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casos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retorna</a:t>
            </a:r>
            <a:r>
              <a:rPr lang="pt-BR" sz="1600" dirty="0">
                <a:latin typeface="+mj-lt"/>
              </a:rPr>
              <a:t> </a:t>
            </a:r>
            <a:r>
              <a:rPr lang="pt-BR" sz="1600" i="1" dirty="0" err="1">
                <a:latin typeface="+mj-lt"/>
              </a:rPr>
              <a:t>Null</a:t>
            </a:r>
            <a:r>
              <a:rPr lang="pt-BR" sz="1600" i="1" dirty="0">
                <a:latin typeface="+mj-lt"/>
              </a:rPr>
              <a:t>/</a:t>
            </a:r>
            <a:r>
              <a:rPr lang="pt-BR" sz="1600" i="1" dirty="0" err="1">
                <a:latin typeface="+mj-lt"/>
              </a:rPr>
              <a:t>NaN</a:t>
            </a:r>
            <a:r>
              <a:rPr lang="pt-BR" sz="1600" i="1" dirty="0">
                <a:latin typeface="+mj-lt"/>
              </a:rPr>
              <a:t>.</a:t>
            </a:r>
            <a:r>
              <a:rPr lang="en-US" sz="1600" dirty="0">
                <a:latin typeface="+mj-lt"/>
              </a:rPr>
              <a:t> </a:t>
            </a:r>
            <a:endParaRPr lang="pt-BR" sz="1600" dirty="0">
              <a:latin typeface="+mj-lt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7914407" y="3294600"/>
            <a:ext cx="1781993" cy="216000"/>
          </a:xfrm>
          <a:prstGeom prst="rect">
            <a:avLst/>
          </a:prstGeom>
          <a:noFill/>
          <a:ln w="38100">
            <a:solidFill>
              <a:srgbClr val="F9B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/>
          <p:cNvSpPr/>
          <p:nvPr/>
        </p:nvSpPr>
        <p:spPr>
          <a:xfrm>
            <a:off x="5203410" y="3331715"/>
            <a:ext cx="1781993" cy="216000"/>
          </a:xfrm>
          <a:prstGeom prst="rect">
            <a:avLst/>
          </a:prstGeom>
          <a:noFill/>
          <a:ln w="38100">
            <a:solidFill>
              <a:srgbClr val="F9B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/>
          <p:cNvSpPr/>
          <p:nvPr/>
        </p:nvSpPr>
        <p:spPr>
          <a:xfrm>
            <a:off x="6174378" y="5555812"/>
            <a:ext cx="1781993" cy="25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2639616" y="2511938"/>
            <a:ext cx="1415644" cy="11801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/>
              <a:t>s1</a:t>
            </a:r>
            <a:r>
              <a:rPr lang="pt-BR" sz="1400" b="1" dirty="0"/>
              <a:t>: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0.5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1.0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10.0</a:t>
            </a:r>
            <a:endParaRPr lang="nb-NO" sz="14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it-IT" sz="1400" dirty="0"/>
          </a:p>
        </p:txBody>
      </p:sp>
      <p:sp>
        <p:nvSpPr>
          <p:cNvPr id="18" name="Espaço Reservado para Conteúdo 5"/>
          <p:cNvSpPr txBox="1">
            <a:spLocks/>
          </p:cNvSpPr>
          <p:nvPr/>
        </p:nvSpPr>
        <p:spPr>
          <a:xfrm>
            <a:off x="5341356" y="2557563"/>
            <a:ext cx="1415644" cy="11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s2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1.0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3.0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20.0</a:t>
            </a:r>
          </a:p>
        </p:txBody>
      </p:sp>
      <p:sp>
        <p:nvSpPr>
          <p:cNvPr id="19" name="Espaço Reservado para Conteúdo 5"/>
          <p:cNvSpPr txBox="1">
            <a:spLocks/>
          </p:cNvSpPr>
          <p:nvPr/>
        </p:nvSpPr>
        <p:spPr>
          <a:xfrm>
            <a:off x="8156699" y="2538038"/>
            <a:ext cx="1415644" cy="1178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s3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Cereal  3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Ovo     2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</a:t>
            </a:r>
          </a:p>
        </p:txBody>
      </p:sp>
      <p:sp>
        <p:nvSpPr>
          <p:cNvPr id="12" name="Seta à esquerda, à direita e acima 11"/>
          <p:cNvSpPr/>
          <p:nvPr/>
        </p:nvSpPr>
        <p:spPr>
          <a:xfrm rot="10800000">
            <a:off x="7164230" y="3331716"/>
            <a:ext cx="648073" cy="24785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8251014" y="423899"/>
            <a:ext cx="3401533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operadores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9" grpId="0" animBg="1"/>
      <p:bldP spid="11" grpId="0" animBg="1"/>
      <p:bldP spid="15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10273"/>
              </p:ext>
            </p:extLst>
          </p:nvPr>
        </p:nvGraphicFramePr>
        <p:xfrm>
          <a:off x="5758257" y="1513118"/>
          <a:ext cx="1800200" cy="22250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simplificado do objeto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5102290" y="2440218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82877"/>
              </p:ext>
            </p:extLst>
          </p:nvPr>
        </p:nvGraphicFramePr>
        <p:xfrm>
          <a:off x="8861225" y="1955312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dirty="0" err="1">
                          <a:solidFill>
                            <a:srgbClr val="00B050"/>
                          </a:solidFill>
                        </a:rPr>
                        <a:t>jjj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1828"/>
              </p:ext>
            </p:extLst>
          </p:nvPr>
        </p:nvGraphicFramePr>
        <p:xfrm>
          <a:off x="2625798" y="2440218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'b'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'c'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o Explicativo 1 11"/>
          <p:cNvSpPr/>
          <p:nvPr/>
        </p:nvSpPr>
        <p:spPr>
          <a:xfrm>
            <a:off x="8861225" y="4417186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62265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3230083" y="4482431"/>
            <a:ext cx="2127321" cy="288000"/>
          </a:xfrm>
          <a:prstGeom prst="borderCallout1">
            <a:avLst>
              <a:gd name="adj1" fmla="val 12525"/>
              <a:gd name="adj2" fmla="val 53915"/>
              <a:gd name="adj3" fmla="val -186250"/>
              <a:gd name="adj4" fmla="val 6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05188"/>
              </p:ext>
            </p:extLst>
          </p:nvPr>
        </p:nvGraphicFramePr>
        <p:xfrm>
          <a:off x="3863752" y="1838472"/>
          <a:ext cx="1222939" cy="20624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2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Py_Objetc_HEAD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rot="10800000">
            <a:off x="3192184" y="2587959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1 11"/>
          <p:cNvSpPr/>
          <p:nvPr/>
        </p:nvSpPr>
        <p:spPr>
          <a:xfrm>
            <a:off x="2108579" y="4967693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88081"/>
              <a:gd name="adj4" fmla="val 49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7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Operações Aritméticas de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596" y="4081476"/>
            <a:ext cx="3780000" cy="2545932"/>
          </a:xfrm>
        </p:spPr>
        <p:txBody>
          <a:bodyPr>
            <a:noAutofit/>
          </a:bodyPr>
          <a:lstStyle/>
          <a:p>
            <a:r>
              <a:rPr lang="pt-BR" sz="1800" dirty="0"/>
              <a:t>&gt;&gt;&gt;s2.add(s3)</a:t>
            </a:r>
          </a:p>
          <a:p>
            <a:r>
              <a:rPr lang="pt-BR" sz="1800" dirty="0">
                <a:solidFill>
                  <a:srgbClr val="0000FF"/>
                </a:solidFill>
              </a:rPr>
              <a:t>Cereal     </a:t>
            </a:r>
            <a:r>
              <a:rPr lang="pt-BR" sz="1800" dirty="0" err="1">
                <a:solidFill>
                  <a:srgbClr val="0000FF"/>
                </a:solidFill>
              </a:rPr>
              <a:t>NaN</a:t>
            </a:r>
            <a:endParaRPr lang="pt-BR" sz="1800" dirty="0">
              <a:solidFill>
                <a:srgbClr val="0000FF"/>
              </a:solidFill>
            </a:endParaRPr>
          </a:p>
          <a:p>
            <a:r>
              <a:rPr lang="pt-BR" sz="1800" dirty="0">
                <a:solidFill>
                  <a:srgbClr val="0000FF"/>
                </a:solidFill>
              </a:rPr>
              <a:t>Frios      </a:t>
            </a:r>
            <a:r>
              <a:rPr lang="pt-BR" sz="1800" dirty="0" err="1">
                <a:solidFill>
                  <a:srgbClr val="0000FF"/>
                </a:solidFill>
              </a:rPr>
              <a:t>NaN</a:t>
            </a:r>
            <a:endParaRPr lang="pt-BR" sz="1800" dirty="0">
              <a:solidFill>
                <a:srgbClr val="0000FF"/>
              </a:solidFill>
            </a:endParaRPr>
          </a:p>
          <a:p>
            <a:r>
              <a:rPr lang="pt-BR" sz="1800" dirty="0">
                <a:solidFill>
                  <a:srgbClr val="0000FF"/>
                </a:solidFill>
              </a:rPr>
              <a:t>Leite      </a:t>
            </a:r>
            <a:r>
              <a:rPr lang="pt-BR" sz="1800" dirty="0" err="1">
                <a:solidFill>
                  <a:srgbClr val="0000FF"/>
                </a:solidFill>
              </a:rPr>
              <a:t>NaN</a:t>
            </a:r>
            <a:endParaRPr lang="pt-BR" sz="1800" dirty="0">
              <a:solidFill>
                <a:srgbClr val="0000FF"/>
              </a:solidFill>
            </a:endParaRPr>
          </a:p>
          <a:p>
            <a:r>
              <a:rPr lang="pt-BR" sz="1800" dirty="0">
                <a:solidFill>
                  <a:srgbClr val="0000FF"/>
                </a:solidFill>
              </a:rPr>
              <a:t>Ovo        </a:t>
            </a:r>
            <a:r>
              <a:rPr lang="pt-BR" sz="1800" dirty="0" err="1">
                <a:solidFill>
                  <a:srgbClr val="0000FF"/>
                </a:solidFill>
              </a:rPr>
              <a:t>NaN</a:t>
            </a:r>
            <a:endParaRPr lang="pt-BR" sz="1800" dirty="0">
              <a:solidFill>
                <a:srgbClr val="0000FF"/>
              </a:solidFill>
            </a:endParaRPr>
          </a:p>
          <a:p>
            <a:r>
              <a:rPr lang="pt-BR" sz="1800" dirty="0">
                <a:solidFill>
                  <a:srgbClr val="0000FF"/>
                </a:solidFill>
              </a:rPr>
              <a:t>Pão       30.0</a:t>
            </a:r>
          </a:p>
          <a:p>
            <a:pPr>
              <a:lnSpc>
                <a:spcPct val="90000"/>
              </a:lnSpc>
            </a:pPr>
            <a:r>
              <a:rPr lang="pt-BR" sz="1800" dirty="0" err="1">
                <a:solidFill>
                  <a:srgbClr val="0000FF"/>
                </a:solidFill>
              </a:rPr>
              <a:t>dtype</a:t>
            </a:r>
            <a:r>
              <a:rPr lang="pt-BR" sz="1800" dirty="0">
                <a:solidFill>
                  <a:srgbClr val="0000FF"/>
                </a:solidFill>
              </a:rPr>
              <a:t>: float64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16376" y="4056150"/>
            <a:ext cx="3780000" cy="2571258"/>
          </a:xfrm>
        </p:spPr>
        <p:txBody>
          <a:bodyPr>
            <a:normAutofit/>
          </a:bodyPr>
          <a:lstStyle/>
          <a:p>
            <a:r>
              <a:rPr lang="pt-BR" sz="1800" dirty="0"/>
              <a:t>&gt;&gt;&gt;s2.mul(s1)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0000FF"/>
                </a:solidFill>
              </a:rPr>
              <a:t>Frios    0.5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0000FF"/>
                </a:solidFill>
              </a:rPr>
              <a:t>Leite    3.0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0000FF"/>
                </a:solidFill>
              </a:rPr>
              <a:t>Pão    200.0</a:t>
            </a:r>
          </a:p>
          <a:p>
            <a:pPr>
              <a:lnSpc>
                <a:spcPct val="90000"/>
              </a:lnSpc>
            </a:pPr>
            <a:r>
              <a:rPr lang="pt-BR" sz="1800" dirty="0" err="1">
                <a:solidFill>
                  <a:srgbClr val="0000FF"/>
                </a:solidFill>
              </a:rPr>
              <a:t>dtype</a:t>
            </a:r>
            <a:r>
              <a:rPr lang="pt-BR" sz="18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pt-BR" sz="1800" dirty="0">
              <a:solidFill>
                <a:srgbClr val="0000FF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1"/>
          </p:nvPr>
        </p:nvSpPr>
        <p:spPr>
          <a:xfrm>
            <a:off x="8112224" y="4056150"/>
            <a:ext cx="3780000" cy="25592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pt-BR" sz="1800" dirty="0"/>
              <a:t>&gt;&gt;&gt;s2.add(s3,</a:t>
            </a:r>
            <a:r>
              <a:rPr lang="pt-BR" sz="1800" b="1" dirty="0">
                <a:solidFill>
                  <a:srgbClr val="FF0000"/>
                </a:solidFill>
              </a:rPr>
              <a:t>fill_value=0</a:t>
            </a:r>
            <a:r>
              <a:rPr lang="pt-BR" sz="1800" dirty="0"/>
              <a:t>)</a:t>
            </a:r>
          </a:p>
          <a:p>
            <a:r>
              <a:rPr lang="pt-BR" sz="1800" dirty="0">
                <a:solidFill>
                  <a:srgbClr val="0000FF"/>
                </a:solidFill>
              </a:rPr>
              <a:t>Cereal     3.0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  1.0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Leite      3.0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Ovo        2.0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Pão       30.0</a:t>
            </a:r>
          </a:p>
          <a:p>
            <a:r>
              <a:rPr lang="pt-BR" sz="1800" dirty="0" err="1">
                <a:solidFill>
                  <a:srgbClr val="0000FF"/>
                </a:solidFill>
              </a:rPr>
              <a:t>dtype</a:t>
            </a:r>
            <a:r>
              <a:rPr lang="pt-BR" sz="1800" dirty="0">
                <a:solidFill>
                  <a:srgbClr val="0000FF"/>
                </a:solidFill>
              </a:rPr>
              <a:t>: float64</a:t>
            </a:r>
          </a:p>
          <a:p>
            <a:endParaRPr lang="pt-BR" sz="1800" dirty="0"/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1721788" y="2636912"/>
            <a:ext cx="1415644" cy="11801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/>
              <a:t>s1</a:t>
            </a:r>
            <a:r>
              <a:rPr lang="pt-BR" sz="1400" b="1" dirty="0"/>
              <a:t>: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0.5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1.0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10.0</a:t>
            </a:r>
            <a:endParaRPr lang="nb-NO" sz="14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it-IT" sz="1400" dirty="0"/>
          </a:p>
        </p:txBody>
      </p:sp>
      <p:sp>
        <p:nvSpPr>
          <p:cNvPr id="18" name="Espaço Reservado para Conteúdo 5"/>
          <p:cNvSpPr txBox="1">
            <a:spLocks/>
          </p:cNvSpPr>
          <p:nvPr/>
        </p:nvSpPr>
        <p:spPr>
          <a:xfrm>
            <a:off x="4675078" y="2682950"/>
            <a:ext cx="1415644" cy="11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s2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1.0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3.0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20.0</a:t>
            </a:r>
          </a:p>
        </p:txBody>
      </p:sp>
      <p:sp>
        <p:nvSpPr>
          <p:cNvPr id="19" name="Espaço Reservado para Conteúdo 5"/>
          <p:cNvSpPr txBox="1">
            <a:spLocks/>
          </p:cNvSpPr>
          <p:nvPr/>
        </p:nvSpPr>
        <p:spPr>
          <a:xfrm>
            <a:off x="7490421" y="2663425"/>
            <a:ext cx="1415644" cy="1178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s3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Cereal  3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Ovo     2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</a:t>
            </a:r>
          </a:p>
        </p:txBody>
      </p:sp>
      <p:sp>
        <p:nvSpPr>
          <p:cNvPr id="16" name="Shape 232"/>
          <p:cNvSpPr txBox="1"/>
          <p:nvPr/>
        </p:nvSpPr>
        <p:spPr>
          <a:xfrm>
            <a:off x="1721788" y="1057500"/>
            <a:ext cx="7632849" cy="51133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series.metodoOperação</a:t>
            </a:r>
            <a:r>
              <a:rPr lang="en-US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series, </a:t>
            </a:r>
            <a:r>
              <a:rPr lang="pt-B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07368" y="10311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7368" y="1645555"/>
            <a:ext cx="11558118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Objetos de Series semelhantes podem ser combinados com métodos que implementam as operações aritméticas. </a:t>
            </a:r>
            <a:r>
              <a:rPr lang="en-US" sz="1600" dirty="0" err="1">
                <a:latin typeface="+mj-lt"/>
              </a:rPr>
              <a:t>Os</a:t>
            </a:r>
            <a:r>
              <a:rPr lang="en-US" sz="1600" dirty="0">
                <a:latin typeface="+mj-lt"/>
              </a:rPr>
              <a:t> dados </a:t>
            </a:r>
            <a:r>
              <a:rPr lang="en-US" sz="1600" dirty="0" err="1">
                <a:latin typeface="+mj-lt"/>
              </a:rPr>
              <a:t>são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alinhados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pelo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índice</a:t>
            </a:r>
            <a:r>
              <a:rPr lang="en-US" sz="1600" dirty="0">
                <a:latin typeface="+mj-lt"/>
              </a:rPr>
              <a:t>. </a:t>
            </a:r>
            <a:r>
              <a:rPr lang="en-US" sz="1600" dirty="0" err="1">
                <a:latin typeface="+mj-lt"/>
              </a:rPr>
              <a:t>Retorna</a:t>
            </a:r>
            <a:r>
              <a:rPr lang="en-US" sz="1600" dirty="0">
                <a:latin typeface="+mj-lt"/>
              </a:rPr>
              <a:t>  a Series </a:t>
            </a:r>
            <a:r>
              <a:rPr lang="en-US" sz="1600" dirty="0" err="1">
                <a:latin typeface="+mj-lt"/>
              </a:rPr>
              <a:t>resultante</a:t>
            </a:r>
            <a:r>
              <a:rPr lang="en-US" sz="1600" dirty="0">
                <a:latin typeface="+mj-lt"/>
              </a:rPr>
              <a:t> da </a:t>
            </a:r>
            <a:r>
              <a:rPr lang="en-US" sz="1600" dirty="0" err="1">
                <a:latin typeface="+mj-lt"/>
              </a:rPr>
              <a:t>operação</a:t>
            </a:r>
            <a:r>
              <a:rPr lang="en-US" sz="1600" dirty="0">
                <a:latin typeface="+mj-lt"/>
              </a:rPr>
              <a:t>. Se o </a:t>
            </a:r>
            <a:r>
              <a:rPr lang="pt-BR" sz="1600" dirty="0">
                <a:latin typeface="+mj-lt"/>
              </a:rPr>
              <a:t>argumento </a:t>
            </a:r>
            <a:r>
              <a:rPr lang="pt-BR" sz="1600" dirty="0" err="1">
                <a:latin typeface="+mj-lt"/>
              </a:rPr>
              <a:t>fill_value</a:t>
            </a:r>
            <a:r>
              <a:rPr lang="pt-BR" sz="1600" dirty="0">
                <a:latin typeface="+mj-lt"/>
              </a:rPr>
              <a:t> está presente, quando não há sobreposição nos índices, utiliza </a:t>
            </a:r>
            <a:r>
              <a:rPr lang="pt-BR" sz="1600" i="1" dirty="0">
                <a:latin typeface="+mj-lt"/>
              </a:rPr>
              <a:t>valor </a:t>
            </a:r>
            <a:r>
              <a:rPr lang="pt-BR" sz="1600" dirty="0">
                <a:latin typeface="+mj-lt"/>
              </a:rPr>
              <a:t>para o cálculo. Quando ambas Series tem </a:t>
            </a:r>
            <a:r>
              <a:rPr lang="pt-BR" sz="1600" dirty="0" err="1">
                <a:latin typeface="+mj-lt"/>
              </a:rPr>
              <a:t>NaN</a:t>
            </a:r>
            <a:r>
              <a:rPr lang="pt-BR" sz="1600" dirty="0">
                <a:latin typeface="+mj-lt"/>
              </a:rPr>
              <a:t> no índice, retorna </a:t>
            </a:r>
            <a:r>
              <a:rPr lang="pt-BR" sz="1600" dirty="0" err="1">
                <a:latin typeface="+mj-lt"/>
              </a:rPr>
              <a:t>NaN</a:t>
            </a:r>
            <a:r>
              <a:rPr lang="pt-BR" sz="1600" dirty="0">
                <a:latin typeface="+mj-lt"/>
              </a:rPr>
              <a:t>.</a:t>
            </a:r>
          </a:p>
        </p:txBody>
      </p:sp>
      <p:sp>
        <p:nvSpPr>
          <p:cNvPr id="24" name="Rectangle 15"/>
          <p:cNvSpPr/>
          <p:nvPr/>
        </p:nvSpPr>
        <p:spPr>
          <a:xfrm>
            <a:off x="8198242" y="4493078"/>
            <a:ext cx="2146229" cy="10287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/>
          <p:cNvSpPr/>
          <p:nvPr/>
        </p:nvSpPr>
        <p:spPr>
          <a:xfrm>
            <a:off x="335296" y="5502992"/>
            <a:ext cx="2160304" cy="2701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05298" y="484119"/>
            <a:ext cx="3401533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métodos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Operações Aritméticas de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1344" y="2708920"/>
            <a:ext cx="5760000" cy="3785520"/>
          </a:xfrm>
        </p:spPr>
        <p:txBody>
          <a:bodyPr>
            <a:noAutofit/>
          </a:bodyPr>
          <a:lstStyle/>
          <a:p>
            <a:r>
              <a:rPr lang="pt-BR" sz="1800" dirty="0"/>
              <a:t>&gt;&gt;&gt;s1.add(s2,fill_value=0)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 1.5 	</a:t>
            </a:r>
            <a:r>
              <a:rPr lang="pt-BR" sz="1800" dirty="0">
                <a:solidFill>
                  <a:srgbClr val="00B050"/>
                </a:solidFill>
              </a:rPr>
              <a:t>#0.5 + 1.0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20.5 	</a:t>
            </a:r>
            <a:r>
              <a:rPr lang="pt-BR" sz="1800" dirty="0">
                <a:solidFill>
                  <a:srgbClr val="00B050"/>
                </a:solidFill>
              </a:rPr>
              <a:t>#0.5 + 20.0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 3.5		</a:t>
            </a:r>
            <a:r>
              <a:rPr lang="pt-BR" sz="1800" dirty="0">
                <a:solidFill>
                  <a:srgbClr val="00B050"/>
                </a:solidFill>
              </a:rPr>
              <a:t>#2.5 + 1.0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22.5		</a:t>
            </a:r>
            <a:r>
              <a:rPr lang="pt-BR" sz="1800" dirty="0">
                <a:solidFill>
                  <a:srgbClr val="00B050"/>
                </a:solidFill>
              </a:rPr>
              <a:t>#2.5 + 20.0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Leite     4.0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Leite     5.0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Pão      10.0</a:t>
            </a:r>
          </a:p>
          <a:p>
            <a:r>
              <a:rPr lang="pt-BR" sz="1800" dirty="0" err="1">
                <a:solidFill>
                  <a:srgbClr val="0000FF"/>
                </a:solidFill>
              </a:rPr>
              <a:t>dtype</a:t>
            </a:r>
            <a:r>
              <a:rPr lang="pt-BR" sz="1800" dirty="0">
                <a:solidFill>
                  <a:srgbClr val="0000FF"/>
                </a:solidFill>
              </a:rPr>
              <a:t>: float64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31841" y="2708920"/>
            <a:ext cx="5760000" cy="38164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1800" dirty="0"/>
              <a:t>&gt;&gt;&gt;s1.add(s3,</a:t>
            </a:r>
            <a:r>
              <a:rPr lang="pt-BR" sz="1800" b="1" dirty="0">
                <a:solidFill>
                  <a:srgbClr val="FF0000"/>
                </a:solidFill>
              </a:rPr>
              <a:t>fill_value=0</a:t>
            </a:r>
            <a:r>
              <a:rPr lang="pt-BR" sz="1800" dirty="0"/>
              <a:t>)</a:t>
            </a:r>
          </a:p>
          <a:p>
            <a:r>
              <a:rPr lang="pt-BR" sz="1800" dirty="0">
                <a:solidFill>
                  <a:srgbClr val="0000FF"/>
                </a:solidFill>
              </a:rPr>
              <a:t>Cereal     3.0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  0.5</a:t>
            </a:r>
          </a:p>
          <a:p>
            <a:r>
              <a:rPr lang="pt-BR" sz="1800" dirty="0">
                <a:solidFill>
                  <a:srgbClr val="0000FF"/>
                </a:solidFill>
              </a:rPr>
              <a:t>Frios      2.5</a:t>
            </a:r>
          </a:p>
          <a:p>
            <a:r>
              <a:rPr lang="pt-BR" sz="1800" dirty="0">
                <a:solidFill>
                  <a:srgbClr val="0000FF"/>
                </a:solidFill>
              </a:rPr>
              <a:t>Leite      1.0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Ovo        2.0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Pão       20.0</a:t>
            </a:r>
          </a:p>
          <a:p>
            <a:r>
              <a:rPr lang="pt-BR" sz="1800" dirty="0">
                <a:solidFill>
                  <a:srgbClr val="0000FF"/>
                </a:solidFill>
              </a:rPr>
              <a:t>Pão       13.0</a:t>
            </a:r>
          </a:p>
          <a:p>
            <a:r>
              <a:rPr lang="pt-BR" sz="1800" dirty="0" err="1">
                <a:solidFill>
                  <a:srgbClr val="0000FF"/>
                </a:solidFill>
              </a:rPr>
              <a:t>dtype</a:t>
            </a:r>
            <a:r>
              <a:rPr lang="pt-BR" sz="1800" dirty="0">
                <a:solidFill>
                  <a:srgbClr val="0000FF"/>
                </a:solidFill>
              </a:rPr>
              <a:t>: float64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1740170" y="1124744"/>
            <a:ext cx="1415644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/>
              <a:t>s1</a:t>
            </a:r>
            <a:r>
              <a:rPr lang="pt-BR" sz="1400" b="1" dirty="0"/>
              <a:t>: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0.5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1.0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10.0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2.5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it-IT" sz="1400" dirty="0"/>
          </a:p>
        </p:txBody>
      </p:sp>
      <p:sp>
        <p:nvSpPr>
          <p:cNvPr id="18" name="Espaço Reservado para Conteúdo 5"/>
          <p:cNvSpPr txBox="1">
            <a:spLocks/>
          </p:cNvSpPr>
          <p:nvPr/>
        </p:nvSpPr>
        <p:spPr>
          <a:xfrm>
            <a:off x="4610014" y="1124744"/>
            <a:ext cx="1415644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s2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1.0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3.0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20.0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4.0</a:t>
            </a:r>
          </a:p>
        </p:txBody>
      </p:sp>
      <p:sp>
        <p:nvSpPr>
          <p:cNvPr id="19" name="Espaço Reservado para Conteúdo 5"/>
          <p:cNvSpPr txBox="1">
            <a:spLocks/>
          </p:cNvSpPr>
          <p:nvPr/>
        </p:nvSpPr>
        <p:spPr>
          <a:xfrm>
            <a:off x="7479858" y="1124744"/>
            <a:ext cx="1415644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s3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Cereal  3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Ovo     2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 3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0216" y="455983"/>
            <a:ext cx="3401533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pt-BR" sz="1800" b="1" kern="1200" dirty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rPr>
              <a:t>com índices duplicados</a:t>
            </a:r>
            <a:endParaRPr lang="en-US" sz="1800" b="1" kern="1200" dirty="0">
              <a:solidFill>
                <a:srgbClr val="0033CC"/>
              </a:solidFill>
              <a:latin typeface="+mn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build="p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Alterando Series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Unir, Substituir e Atualizar Series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05981" y="4737767"/>
            <a:ext cx="2934326" cy="1858605"/>
          </a:xfrm>
        </p:spPr>
        <p:txBody>
          <a:bodyPr>
            <a:noAutofit/>
          </a:bodyPr>
          <a:lstStyle/>
          <a:p>
            <a:r>
              <a:rPr lang="pt-BR" sz="1600" dirty="0"/>
              <a:t>&gt;&gt;&gt;</a:t>
            </a:r>
            <a:r>
              <a:rPr lang="pt-BR" sz="1600" dirty="0" err="1"/>
              <a:t>sC</a:t>
            </a:r>
            <a:r>
              <a:rPr lang="pt-BR" sz="1600" dirty="0"/>
              <a:t>=s1.append(s2)</a:t>
            </a:r>
          </a:p>
          <a:p>
            <a:r>
              <a:rPr lang="pt-BR" sz="1600" dirty="0"/>
              <a:t>&gt;&gt;&gt;</a:t>
            </a:r>
            <a:r>
              <a:rPr lang="pt-BR" sz="1600" dirty="0" err="1"/>
              <a:t>sC</a:t>
            </a: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1.0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10.0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Chá  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 3.0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2135593" y="3406429"/>
            <a:ext cx="1816064" cy="118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400" b="1" u="sng" dirty="0"/>
              <a:t>s1</a:t>
            </a:r>
            <a:r>
              <a:rPr lang="pt-BR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1.0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10.0</a:t>
            </a:r>
            <a:endParaRPr lang="nb-NO" sz="14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it-IT" sz="1400" dirty="0"/>
          </a:p>
        </p:txBody>
      </p:sp>
      <p:sp>
        <p:nvSpPr>
          <p:cNvPr id="18" name="Espaço Reservado para Conteúdo 5"/>
          <p:cNvSpPr txBox="1">
            <a:spLocks/>
          </p:cNvSpPr>
          <p:nvPr/>
        </p:nvSpPr>
        <p:spPr>
          <a:xfrm>
            <a:off x="4183858" y="3406429"/>
            <a:ext cx="1825169" cy="118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s2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 4.0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Chá   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  3.0</a:t>
            </a:r>
          </a:p>
        </p:txBody>
      </p:sp>
      <p:sp>
        <p:nvSpPr>
          <p:cNvPr id="19" name="Espaço Reservado para Conteúdo 5"/>
          <p:cNvSpPr txBox="1">
            <a:spLocks/>
          </p:cNvSpPr>
          <p:nvPr/>
        </p:nvSpPr>
        <p:spPr>
          <a:xfrm>
            <a:off x="6241228" y="3371120"/>
            <a:ext cx="1917947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s3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Cereal     3.0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Ovo        2.0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   10.0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  90.0</a:t>
            </a:r>
          </a:p>
        </p:txBody>
      </p:sp>
      <p:sp>
        <p:nvSpPr>
          <p:cNvPr id="16" name="Shape 232"/>
          <p:cNvSpPr txBox="1"/>
          <p:nvPr/>
        </p:nvSpPr>
        <p:spPr>
          <a:xfrm>
            <a:off x="1775519" y="1104857"/>
            <a:ext cx="10081121" cy="351214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dirty="0">
                <a:latin typeface="+mn-lt"/>
              </a:rPr>
              <a:t>Cria </a:t>
            </a:r>
            <a:r>
              <a:rPr lang="pt-BR" sz="1600" b="1" u="sng" dirty="0">
                <a:latin typeface="+mn-lt"/>
              </a:rPr>
              <a:t>uma cópia</a:t>
            </a:r>
            <a:r>
              <a:rPr lang="pt-BR" sz="1600" dirty="0">
                <a:latin typeface="+mn-lt"/>
              </a:rPr>
              <a:t> com os elementos da Series recebida incluídos no final</a:t>
            </a:r>
            <a:endParaRPr lang="en-US" sz="1600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79376" y="105596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2" name="Shape 232"/>
          <p:cNvSpPr txBox="1"/>
          <p:nvPr/>
        </p:nvSpPr>
        <p:spPr>
          <a:xfrm>
            <a:off x="1775520" y="1554027"/>
            <a:ext cx="10081121" cy="58218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5925" indent="-2955925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 - </a:t>
            </a:r>
            <a:r>
              <a:rPr lang="pt-BR" sz="1600" dirty="0">
                <a:latin typeface="+mn-lt"/>
              </a:rPr>
              <a:t>Cria </a:t>
            </a:r>
            <a:r>
              <a:rPr lang="pt-BR" sz="1600" b="1" u="sng" dirty="0">
                <a:latin typeface="+mn-lt"/>
              </a:rPr>
              <a:t>uma cópia</a:t>
            </a:r>
            <a:r>
              <a:rPr lang="pt-BR" sz="1600" dirty="0">
                <a:latin typeface="+mn-lt"/>
              </a:rPr>
              <a:t>, substituindo todas as ocorrências de valor por novo </a:t>
            </a:r>
            <a:r>
              <a:rPr lang="en-US" sz="1600" b="1" dirty="0">
                <a:latin typeface="+mn-lt"/>
              </a:rPr>
              <a:t> </a:t>
            </a:r>
            <a:endParaRPr lang="en-US" sz="1600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8" name="Shape 232"/>
          <p:cNvSpPr txBox="1"/>
          <p:nvPr/>
        </p:nvSpPr>
        <p:spPr>
          <a:xfrm>
            <a:off x="1775520" y="2269577"/>
            <a:ext cx="10064123" cy="584775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b="1" u="sng" dirty="0">
                <a:latin typeface="+mn-lt"/>
              </a:rPr>
              <a:t>Altera atuais valores</a:t>
            </a:r>
            <a:r>
              <a:rPr lang="pt-BR" sz="1600" dirty="0">
                <a:latin typeface="+mn-lt"/>
              </a:rPr>
              <a:t> pelos valores da Series recebida, alinhando pelo índice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939818" y="4793388"/>
            <a:ext cx="2391549" cy="18586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&gt;&gt;&gt;s1.update(s2)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3.0</a:t>
            </a: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7121827" y="4737767"/>
            <a:ext cx="4843659" cy="1859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3388" indent="-1703388"/>
            <a:r>
              <a:rPr lang="pt-BR" sz="1600" dirty="0"/>
              <a:t>&gt;&gt;&gt;</a:t>
            </a:r>
            <a:r>
              <a:rPr lang="pt-BR" sz="1600" dirty="0" err="1"/>
              <a:t>sC.replace</a:t>
            </a:r>
            <a:r>
              <a:rPr lang="pt-BR" sz="1600" dirty="0"/>
              <a:t>(</a:t>
            </a:r>
            <a:r>
              <a:rPr lang="pt-BR" sz="1600" dirty="0" err="1"/>
              <a:t>to_replace</a:t>
            </a:r>
            <a:r>
              <a:rPr lang="pt-BR" sz="1600" dirty="0"/>
              <a:t>=1.5,value=99)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1.0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10.0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Chá  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 3.0</a:t>
            </a:r>
          </a:p>
        </p:txBody>
      </p:sp>
      <p:sp>
        <p:nvSpPr>
          <p:cNvPr id="14" name="Shape 232"/>
          <p:cNvSpPr txBox="1"/>
          <p:nvPr/>
        </p:nvSpPr>
        <p:spPr>
          <a:xfrm>
            <a:off x="479376" y="3023386"/>
            <a:ext cx="11431687" cy="2397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Series,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1" animBg="1"/>
      <p:bldP spid="18" grpId="1" animBg="1"/>
      <p:bldP spid="19" grpId="1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Categorizando os valores da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5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Útil para dados numéricos em escalas muito grandes ou muito </a:t>
            </a:r>
            <a:r>
              <a:rPr lang="pt-BR" dirty="0" err="1"/>
              <a:t>granularizado</a:t>
            </a:r>
            <a:r>
              <a:rPr lang="pt-BR" dirty="0"/>
              <a:t>: </a:t>
            </a:r>
          </a:p>
          <a:p>
            <a:pPr marL="457200" indent="-457200">
              <a:buAutoNum type="alphaLcParenR"/>
            </a:pPr>
            <a:r>
              <a:rPr lang="pt-BR" dirty="0"/>
              <a:t>organiza os valores em faixas/categorias</a:t>
            </a:r>
          </a:p>
          <a:p>
            <a:pPr marL="457200" indent="-457200">
              <a:buAutoNum type="alphaLcParenR"/>
            </a:pPr>
            <a:r>
              <a:rPr lang="pt-BR" dirty="0"/>
              <a:t>executa estatísticas descritivas por faixa/categoria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pandas.cut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856498" y="2770530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sIdade</a:t>
            </a:r>
            <a:endParaRPr lang="pt-B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45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47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37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21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19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30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26876" y="2780928"/>
            <a:ext cx="6768752" cy="158417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 Faixas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3914908" y="3268198"/>
            <a:ext cx="5904000" cy="641685"/>
            <a:chOff x="1631504" y="2283259"/>
            <a:chExt cx="5904000" cy="641685"/>
          </a:xfrm>
        </p:grpSpPr>
        <p:cxnSp>
          <p:nvCxnSpPr>
            <p:cNvPr id="16" name="Conector reto 15"/>
            <p:cNvCxnSpPr/>
            <p:nvPr/>
          </p:nvCxnSpPr>
          <p:spPr>
            <a:xfrm>
              <a:off x="1631504" y="2924944"/>
              <a:ext cx="5904000" cy="0"/>
            </a:xfrm>
            <a:prstGeom prst="line">
              <a:avLst/>
            </a:pr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400300" y="2682062"/>
              <a:ext cx="0" cy="23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691114" y="2682062"/>
              <a:ext cx="0" cy="2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135560" y="2283259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19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403082" y="2301605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47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2381250" y="2904536"/>
              <a:ext cx="4320000" cy="0"/>
            </a:xfrm>
            <a:prstGeom prst="line">
              <a:avLst/>
            </a:prstGeom>
            <a:ln w="63500">
              <a:solidFill>
                <a:srgbClr val="FBC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390775" y="2849885"/>
              <a:ext cx="10800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470775" y="2852936"/>
              <a:ext cx="1080000" cy="0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530874" y="2852360"/>
              <a:ext cx="1080000" cy="0"/>
            </a:xfrm>
            <a:prstGeom prst="line">
              <a:avLst/>
            </a:prstGeom>
            <a:ln w="635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606977" y="2849885"/>
              <a:ext cx="10800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2601491" y="2435677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B0F0"/>
                  </a:solidFill>
                </a:rPr>
                <a:t>fx1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719736" y="2420888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70C0"/>
                  </a:solidFill>
                </a:rPr>
                <a:t>fx2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705289" y="2429805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0099"/>
                  </a:solidFill>
                </a:rPr>
                <a:t>fx3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862962" y="242941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7030A0"/>
                  </a:solidFill>
                </a:rPr>
                <a:t>fx4</a:t>
              </a: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3627371" y="4626912"/>
            <a:ext cx="6768752" cy="1584176"/>
            <a:chOff x="3575658" y="1072978"/>
            <a:chExt cx="6768752" cy="1584176"/>
          </a:xfrm>
        </p:grpSpPr>
        <p:sp>
          <p:nvSpPr>
            <p:cNvPr id="80" name="Retângulo 79"/>
            <p:cNvSpPr/>
            <p:nvPr/>
          </p:nvSpPr>
          <p:spPr>
            <a:xfrm>
              <a:off x="3575658" y="1072978"/>
              <a:ext cx="6768752" cy="158417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 Categorias: 0 a30, 31 a 35, 35 a 45, 45 a ∞</a:t>
              </a:r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4008424" y="1474365"/>
              <a:ext cx="5904000" cy="641685"/>
              <a:chOff x="1631504" y="2283259"/>
              <a:chExt cx="5904000" cy="641685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631504" y="2924944"/>
                <a:ext cx="5904000" cy="0"/>
              </a:xfrm>
              <a:prstGeom prst="line">
                <a:avLst/>
              </a:prstGeom>
              <a:ln w="698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2400300" y="2682062"/>
                <a:ext cx="0" cy="232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6691114" y="2682062"/>
                <a:ext cx="0" cy="21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/>
              <p:cNvSpPr txBox="1"/>
              <p:nvPr/>
            </p:nvSpPr>
            <p:spPr>
              <a:xfrm>
                <a:off x="2135560" y="2283259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19</a:t>
                </a:r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6403082" y="2301605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47</a:t>
                </a:r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2381250" y="2904536"/>
                <a:ext cx="4320000" cy="0"/>
              </a:xfrm>
              <a:prstGeom prst="line">
                <a:avLst/>
              </a:prstGeom>
              <a:ln w="63500">
                <a:solidFill>
                  <a:srgbClr val="FBC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1631504" y="2861500"/>
                <a:ext cx="2088232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/>
              <p:nvPr/>
            </p:nvCxnSpPr>
            <p:spPr>
              <a:xfrm>
                <a:off x="3719736" y="2849885"/>
                <a:ext cx="576064" cy="0"/>
              </a:xfrm>
              <a:prstGeom prst="line">
                <a:avLst/>
              </a:prstGeom>
              <a:ln w="63500">
                <a:solidFill>
                  <a:srgbClr val="BE02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/>
              <p:cNvCxnSpPr/>
              <p:nvPr/>
            </p:nvCxnSpPr>
            <p:spPr>
              <a:xfrm>
                <a:off x="4295800" y="2849885"/>
                <a:ext cx="1315074" cy="247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5606977" y="2849885"/>
                <a:ext cx="1928527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58"/>
              <p:cNvSpPr txBox="1"/>
              <p:nvPr/>
            </p:nvSpPr>
            <p:spPr>
              <a:xfrm>
                <a:off x="2601491" y="2435677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00B0F0"/>
                    </a:solidFill>
                  </a:rPr>
                  <a:t>ct1</a:t>
                </a:r>
              </a:p>
            </p:txBody>
          </p:sp>
          <p:sp>
            <p:nvSpPr>
              <p:cNvPr id="60" name="CaixaDeTexto 59"/>
              <p:cNvSpPr txBox="1"/>
              <p:nvPr/>
            </p:nvSpPr>
            <p:spPr>
              <a:xfrm>
                <a:off x="3719736" y="2420888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BE02A8"/>
                    </a:solidFill>
                  </a:rPr>
                  <a:t>ct2</a:t>
                </a: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4705289" y="2429805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00B050"/>
                    </a:solidFill>
                  </a:rPr>
                  <a:t>ct3</a:t>
                </a: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5862962" y="2429416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FF0000"/>
                    </a:solidFill>
                  </a:rPr>
                  <a:t>ct4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47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MUITO Útil: </a:t>
            </a:r>
            <a:r>
              <a:rPr lang="pt-BR" dirty="0" err="1"/>
              <a:t>cut</a:t>
            </a:r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415480" y="1037129"/>
            <a:ext cx="10441161" cy="35125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right=True, labels=None,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5359" y="10203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0936" y="2303903"/>
            <a:ext cx="11774143" cy="32213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just">
              <a:spcBef>
                <a:spcPts val="400"/>
              </a:spcBef>
            </a:pPr>
            <a:r>
              <a:rPr lang="pt-BR" sz="1800" b="1" dirty="0">
                <a:solidFill>
                  <a:srgbClr val="C00000"/>
                </a:solidFill>
                <a:latin typeface="+mj-lt"/>
              </a:rPr>
              <a:t>x –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unidimensional a ser dividido em categorias ( faixas) </a:t>
            </a:r>
          </a:p>
          <a:p>
            <a:pPr algn="just">
              <a:spcBef>
                <a:spcPts val="400"/>
              </a:spcBef>
            </a:pPr>
            <a:r>
              <a:rPr lang="pt-BR" sz="18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pt-BR" sz="18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latin typeface="+mj-lt"/>
              </a:rPr>
              <a:t>=  </a:t>
            </a:r>
            <a:r>
              <a:rPr lang="pt-BR" sz="1800" b="1" i="1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ou </a:t>
            </a:r>
            <a:r>
              <a:rPr lang="pt-BR" sz="1800" b="1" i="1" dirty="0">
                <a:solidFill>
                  <a:srgbClr val="C00000"/>
                </a:solidFill>
                <a:latin typeface="+mj-lt"/>
              </a:rPr>
              <a:t>uma sequência de escalares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546100" algn="just">
              <a:spcBef>
                <a:spcPts val="400"/>
              </a:spcBef>
            </a:pP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é um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define o número de categorias/faixas nas quais os valores de x serão divididos. Todas as faixas têm a mesma amplitude e o intervalo de  x é estendido por 0,1% de cada lado para incluir os valores mínimo ou máximo de x. </a:t>
            </a:r>
          </a:p>
          <a:p>
            <a:pPr marL="546100" algn="just">
              <a:spcBef>
                <a:spcPts val="400"/>
              </a:spcBef>
            </a:pP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é uma sequência, ela define os limites de cada categoria/faixa. Permite faixas de largura não uniforme. Nenhuma extensão do intervalo de x é feita.</a:t>
            </a:r>
          </a:p>
          <a:p>
            <a:pPr marL="896620" indent="-896620" algn="just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1800" b="1" dirty="0">
                <a:solidFill>
                  <a:srgbClr val="7030A0"/>
                </a:solidFill>
                <a:latin typeface="+mj-lt"/>
              </a:rPr>
              <a:t> =</a:t>
            </a:r>
            <a:r>
              <a:rPr lang="pt-BR" sz="1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– indica se as faixas incluem o limite superior Ex.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= [1,2,3,4] indicam (1,2), (2,3), (3,4).</a:t>
            </a:r>
          </a:p>
          <a:p>
            <a:pPr algn="just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= </a:t>
            </a:r>
            <a:r>
              <a:rPr lang="pt-BR" sz="18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None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ou </a:t>
            </a:r>
            <a:r>
              <a:rPr lang="pt-BR" sz="1800" b="1" i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array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se for especificado um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este será usado como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labels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para as categorias/faixas resultantes. </a:t>
            </a:r>
          </a:p>
          <a:p>
            <a:pPr marL="896620" indent="-896620" algn="just">
              <a:spcBef>
                <a:spcPts val="400"/>
              </a:spcBef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7030A0"/>
                </a:solidFill>
              </a:rPr>
              <a:t>=</a:t>
            </a:r>
            <a:r>
              <a:rPr lang="pt-BR" sz="1800" b="1" dirty="0">
                <a:solidFill>
                  <a:srgbClr val="C00000"/>
                </a:solidFill>
              </a:rPr>
              <a:t>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  <a:r>
              <a:rPr lang="pt-BR" sz="1800" dirty="0">
                <a:solidFill>
                  <a:schemeClr val="tx1"/>
                </a:solidFill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retorna  uma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tupla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onde o segundo elemento  é um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com os limites inferiores  das faixas.</a:t>
            </a:r>
          </a:p>
          <a:p>
            <a:pPr algn="just">
              <a:spcBef>
                <a:spcPts val="400"/>
              </a:spcBef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</a:rPr>
              <a:t>False  </a:t>
            </a:r>
            <a:r>
              <a:rPr lang="pt-BR" sz="1800" b="1" dirty="0">
                <a:solidFill>
                  <a:schemeClr val="tx1"/>
                </a:solidFill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o primeiro escalar da sequência é incluído no intervalo da primeira faixa.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5359" y="1648136"/>
            <a:ext cx="11665298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</a:rPr>
              <a:t>Retorna  os índices das categorias/faixas (</a:t>
            </a:r>
            <a:r>
              <a:rPr lang="pt-BR" sz="1800" i="1" dirty="0" err="1">
                <a:latin typeface="+mn-lt"/>
              </a:rPr>
              <a:t>bins</a:t>
            </a:r>
            <a:r>
              <a:rPr lang="pt-BR" sz="1800" dirty="0">
                <a:latin typeface="+mn-lt"/>
              </a:rPr>
              <a:t>) de cada valor de  x. ( pode ser aplicado sobre o </a:t>
            </a:r>
            <a:r>
              <a:rPr lang="pt-BR" sz="1800" i="1" dirty="0">
                <a:latin typeface="+mn-lt"/>
              </a:rPr>
              <a:t>index)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6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cut</a:t>
            </a:r>
            <a:r>
              <a:rPr lang="pt-BR" dirty="0"/>
              <a:t>: Primeira forma: </a:t>
            </a:r>
            <a:r>
              <a:rPr lang="pt-BR" dirty="0" err="1"/>
              <a:t>bins</a:t>
            </a:r>
            <a:r>
              <a:rPr lang="pt-BR" dirty="0"/>
              <a:t> = </a:t>
            </a:r>
            <a:r>
              <a:rPr lang="pt-BR" b="1" i="1" dirty="0" err="1">
                <a:solidFill>
                  <a:srgbClr val="FF0000"/>
                </a:solidFill>
              </a:rPr>
              <a:t>int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2364606" y="1785467"/>
            <a:ext cx="3947417" cy="43239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1300" dirty="0" err="1"/>
              <a:t>pd.cut</a:t>
            </a:r>
            <a:r>
              <a:rPr lang="pt-BR" sz="1300" dirty="0"/>
              <a:t>(</a:t>
            </a:r>
            <a:r>
              <a:rPr lang="pt-BR" sz="1300" dirty="0" err="1"/>
              <a:t>sIdade,bins</a:t>
            </a:r>
            <a:r>
              <a:rPr lang="pt-BR" sz="1300" dirty="0"/>
              <a:t>=3)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a      (37.667, 47.0]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b      (37.667, 47.0]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      (37.667, 47.0]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d    (28.333, 37.667]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e    (18.972, 28.333]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f    (18.972, 28.333]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g    (28.333, 37.667]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h    (18.972, 28.333]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i</a:t>
            </a:r>
            <a:r>
              <a:rPr lang="en-US" sz="1300" dirty="0">
                <a:solidFill>
                  <a:srgbClr val="0000FF"/>
                </a:solidFill>
              </a:rPr>
              <a:t>    (18.972, 28.333]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j      (37.667, 47.0]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dtype</a:t>
            </a:r>
            <a:r>
              <a:rPr lang="en-US" sz="1300" dirty="0">
                <a:solidFill>
                  <a:srgbClr val="0000FF"/>
                </a:solidFill>
              </a:rPr>
              <a:t>: category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Categories (3, interval[float64]): [(18.972, 28.333] &lt; (28.333, 37.667] &lt; (37.667, 47.0]]</a:t>
            </a:r>
            <a:endParaRPr lang="pt-BR" sz="1300" dirty="0"/>
          </a:p>
        </p:txBody>
      </p:sp>
      <p:sp>
        <p:nvSpPr>
          <p:cNvPr id="7" name="Shape 232"/>
          <p:cNvSpPr txBox="1"/>
          <p:nvPr/>
        </p:nvSpPr>
        <p:spPr>
          <a:xfrm>
            <a:off x="1415480" y="1037129"/>
            <a:ext cx="10441161" cy="35125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right=True, labels=None,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5359" y="10203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4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6528048" y="1809961"/>
            <a:ext cx="5437438" cy="43239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300" dirty="0" err="1"/>
              <a:t>pd.cut</a:t>
            </a:r>
            <a:r>
              <a:rPr lang="pt-BR" sz="1300" dirty="0"/>
              <a:t>(</a:t>
            </a:r>
            <a:r>
              <a:rPr lang="pt-BR" sz="1300" dirty="0" err="1"/>
              <a:t>sIdade</a:t>
            </a:r>
            <a:r>
              <a:rPr lang="pt-BR" sz="1300" dirty="0"/>
              <a:t>, </a:t>
            </a:r>
            <a:r>
              <a:rPr lang="pt-BR" sz="1300" dirty="0" err="1"/>
              <a:t>bins</a:t>
            </a:r>
            <a:r>
              <a:rPr lang="pt-BR" sz="1300" dirty="0"/>
              <a:t>=3,labels=['</a:t>
            </a:r>
            <a:r>
              <a:rPr lang="pt-BR" sz="1300" dirty="0" err="1"/>
              <a:t>inf</a:t>
            </a:r>
            <a:r>
              <a:rPr lang="pt-BR" sz="1300" dirty="0"/>
              <a:t>','</a:t>
            </a:r>
            <a:r>
              <a:rPr lang="pt-BR" sz="1300" dirty="0" err="1"/>
              <a:t>med</a:t>
            </a:r>
            <a:r>
              <a:rPr lang="pt-BR" sz="1300" dirty="0"/>
              <a:t>','</a:t>
            </a:r>
            <a:r>
              <a:rPr lang="pt-BR" sz="1300" dirty="0" err="1"/>
              <a:t>sup</a:t>
            </a:r>
            <a:r>
              <a:rPr lang="pt-BR" sz="1300" dirty="0"/>
              <a:t>'])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a    sup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b    sup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    sup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d    med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e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f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g    med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h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i</a:t>
            </a:r>
            <a:r>
              <a:rPr lang="en-US" sz="1300" dirty="0">
                <a:solidFill>
                  <a:srgbClr val="0000FF"/>
                </a:solidFill>
              </a:rPr>
              <a:t>    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endParaRPr lang="en-US" sz="13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j    sup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 err="1">
                <a:solidFill>
                  <a:srgbClr val="0000FF"/>
                </a:solidFill>
              </a:rPr>
              <a:t>dtype</a:t>
            </a:r>
            <a:r>
              <a:rPr lang="en-US" sz="1300" dirty="0">
                <a:solidFill>
                  <a:srgbClr val="0000FF"/>
                </a:solidFill>
              </a:rPr>
              <a:t>: category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0000FF"/>
                </a:solidFill>
              </a:rPr>
              <a:t>Categories (3, object): [</a:t>
            </a:r>
            <a:r>
              <a:rPr lang="en-US" sz="1300" dirty="0" err="1">
                <a:solidFill>
                  <a:srgbClr val="0000FF"/>
                </a:solidFill>
              </a:rPr>
              <a:t>inf</a:t>
            </a:r>
            <a:r>
              <a:rPr lang="en-US" sz="1300" dirty="0">
                <a:solidFill>
                  <a:srgbClr val="0000FF"/>
                </a:solidFill>
              </a:rPr>
              <a:t> &lt; med &lt; sup]</a:t>
            </a:r>
            <a:endParaRPr lang="pt-BR" sz="1300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335359" y="1916832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sIdade</a:t>
            </a:r>
            <a:endParaRPr lang="pt-B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45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47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37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21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19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30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55239"/>
      </p:ext>
    </p:extLst>
  </p:cSld>
  <p:clrMapOvr>
    <a:masterClrMapping/>
  </p:clrMapOvr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33571</TotalTime>
  <Words>3102</Words>
  <Application>Microsoft Office PowerPoint</Application>
  <PresentationFormat>Widescreen</PresentationFormat>
  <Paragraphs>709</Paragraphs>
  <Slides>31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Calibri</vt:lpstr>
      <vt:lpstr>Wingdings</vt:lpstr>
      <vt:lpstr>Arial</vt:lpstr>
      <vt:lpstr>Courier New</vt:lpstr>
      <vt:lpstr>Calibri Light</vt:lpstr>
      <vt:lpstr>Times New Roman</vt:lpstr>
      <vt:lpstr>1_modelopuc</vt:lpstr>
      <vt:lpstr>Pandas</vt:lpstr>
      <vt:lpstr>Series do Pandas</vt:lpstr>
      <vt:lpstr>Esquema simplificado do objeto Series</vt:lpstr>
      <vt:lpstr>Alterando Series </vt:lpstr>
      <vt:lpstr>Unir, Substituir e Atualizar Series </vt:lpstr>
      <vt:lpstr>Categorizando os valores da Series</vt:lpstr>
      <vt:lpstr>pandas.cut</vt:lpstr>
      <vt:lpstr>Método MUITO Útil: cut</vt:lpstr>
      <vt:lpstr>cut: Primeira forma: bins = int</vt:lpstr>
      <vt:lpstr>cut: bins = sequência de escalares</vt:lpstr>
      <vt:lpstr>Agrupando pelas Categorias</vt:lpstr>
      <vt:lpstr>Agrupamentos: dividir, aplicar e combinar</vt:lpstr>
      <vt:lpstr>Agrupamentos "Group by"</vt:lpstr>
      <vt:lpstr>Agrupando Series pelo índice</vt:lpstr>
      <vt:lpstr>Agrupando Series pelo índice</vt:lpstr>
      <vt:lpstr>Agrupando Series por função/Series</vt:lpstr>
      <vt:lpstr>Agrupando sNota por cCatN</vt:lpstr>
      <vt:lpstr>Agrupando sNota por cCatN</vt:lpstr>
      <vt:lpstr>Agrupando Series por função/Series</vt:lpstr>
      <vt:lpstr>Criando Series a partir de grupo</vt:lpstr>
      <vt:lpstr>Tamanho de um grupo</vt:lpstr>
      <vt:lpstr>Agregação</vt:lpstr>
      <vt:lpstr>Funções de Agregação</vt:lpstr>
      <vt:lpstr>Exemplo Funções de Agregação</vt:lpstr>
      <vt:lpstr>Exemplo Funções de Agregação</vt:lpstr>
      <vt:lpstr>Agrupamento multi-nível</vt:lpstr>
      <vt:lpstr>Apresentação do PowerPoint</vt:lpstr>
      <vt:lpstr>Operações com Series</vt:lpstr>
      <vt:lpstr>Operações Aritméticas de Series</vt:lpstr>
      <vt:lpstr>Operações Aritméticas de Series</vt:lpstr>
      <vt:lpstr>Operações Aritméticas de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1210</cp:revision>
  <dcterms:created xsi:type="dcterms:W3CDTF">2017-02-11T12:11:05Z</dcterms:created>
  <dcterms:modified xsi:type="dcterms:W3CDTF">2020-05-15T00:52:30Z</dcterms:modified>
</cp:coreProperties>
</file>