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4"/>
  </p:notesMasterIdLst>
  <p:sldIdLst>
    <p:sldId id="522" r:id="rId2"/>
    <p:sldId id="642" r:id="rId3"/>
    <p:sldId id="649" r:id="rId4"/>
    <p:sldId id="949" r:id="rId5"/>
    <p:sldId id="984" r:id="rId6"/>
    <p:sldId id="992" r:id="rId7"/>
    <p:sldId id="985" r:id="rId8"/>
    <p:sldId id="1030" r:id="rId9"/>
    <p:sldId id="998" r:id="rId10"/>
    <p:sldId id="999" r:id="rId11"/>
    <p:sldId id="1002" r:id="rId12"/>
    <p:sldId id="1003" r:id="rId13"/>
    <p:sldId id="1005" r:id="rId14"/>
    <p:sldId id="1006" r:id="rId15"/>
    <p:sldId id="1022" r:id="rId16"/>
    <p:sldId id="1023" r:id="rId17"/>
    <p:sldId id="1027" r:id="rId18"/>
    <p:sldId id="1031" r:id="rId19"/>
    <p:sldId id="1019" r:id="rId20"/>
    <p:sldId id="1034" r:id="rId21"/>
    <p:sldId id="1033" r:id="rId22"/>
    <p:sldId id="1036" r:id="rId23"/>
  </p:sldIdLst>
  <p:sldSz cx="12192000" cy="6858000"/>
  <p:notesSz cx="7099300" cy="102346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FFDE81"/>
    <a:srgbClr val="FFFFFF"/>
    <a:srgbClr val="DD4223"/>
    <a:srgbClr val="FEEBC6"/>
    <a:srgbClr val="FBCB6B"/>
    <a:srgbClr val="EB7115"/>
    <a:srgbClr val="D03F30"/>
    <a:srgbClr val="0000FF"/>
    <a:srgbClr val="BE0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106" autoAdjust="0"/>
  </p:normalViewPr>
  <p:slideViewPr>
    <p:cSldViewPr>
      <p:cViewPr varScale="1">
        <p:scale>
          <a:sx n="67" d="100"/>
          <a:sy n="67" d="100"/>
        </p:scale>
        <p:origin x="5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2725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1812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7737" y="4860925"/>
            <a:ext cx="5199061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0813" y="773113"/>
            <a:ext cx="6794500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297612" y="9799636"/>
            <a:ext cx="987425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453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95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846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862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52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05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72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65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24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3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853938"/>
            <a:ext cx="4932000" cy="2761437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861048"/>
            <a:ext cx="4932000" cy="27813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877018"/>
            <a:ext cx="1584177" cy="2761437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7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56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60599" y="2439376"/>
            <a:ext cx="1398897" cy="4176000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616640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149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9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637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112224" y="3429000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236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0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3282460"/>
            <a:ext cx="5760000" cy="321197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3284984"/>
            <a:ext cx="5760000" cy="324036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54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620687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69" y="1124744"/>
            <a:ext cx="11675117" cy="5377940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94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11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03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1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083640"/>
            <a:ext cx="11702133" cy="553173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88" y="1700808"/>
            <a:ext cx="11672329" cy="491456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204864"/>
            <a:ext cx="11702133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2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708920"/>
            <a:ext cx="11630125" cy="390645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9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09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8648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236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2348880"/>
            <a:ext cx="1584177" cy="4289576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4383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469686"/>
            <a:ext cx="4932000" cy="314568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474028"/>
            <a:ext cx="4932000" cy="316835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492766"/>
            <a:ext cx="1584177" cy="3145689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8961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5520" y="58392"/>
            <a:ext cx="10189966" cy="706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185" y="1062050"/>
            <a:ext cx="11713301" cy="536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78286" y="854736"/>
            <a:ext cx="11887200" cy="94844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78286" y="116635"/>
            <a:ext cx="1697234" cy="64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713" r:id="rId4"/>
    <p:sldLayoutId id="2147483715" r:id="rId5"/>
    <p:sldLayoutId id="2147483719" r:id="rId6"/>
    <p:sldLayoutId id="2147483672" r:id="rId7"/>
    <p:sldLayoutId id="2147483711" r:id="rId8"/>
    <p:sldLayoutId id="2147483718" r:id="rId9"/>
    <p:sldLayoutId id="2147483720" r:id="rId10"/>
    <p:sldLayoutId id="2147483714" r:id="rId11"/>
    <p:sldLayoutId id="2147483716" r:id="rId12"/>
    <p:sldLayoutId id="2147483712" r:id="rId13"/>
    <p:sldLayoutId id="2147483717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702" r:id="rId21"/>
    <p:sldLayoutId id="2147483703" r:id="rId22"/>
    <p:sldLayoutId id="2147483706" r:id="rId23"/>
    <p:sldLayoutId id="2147483710" r:id="rId24"/>
    <p:sldLayoutId id="2147483721" r:id="rId25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40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Series pelo índice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gAgrupL.groups</a:t>
            </a:r>
            <a:endParaRPr lang="pt-BR" sz="1800" dirty="0"/>
          </a:p>
          <a:p>
            <a:r>
              <a:rPr lang="pt-BR" sz="1800" dirty="0" err="1"/>
              <a:t>gAgrupL.indices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70807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.groups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.indices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160" y="11031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016204" y="4769987"/>
            <a:ext cx="2146588" cy="820060"/>
            <a:chOff x="2016204" y="4769987"/>
            <a:chExt cx="2146588" cy="820060"/>
          </a:xfrm>
        </p:grpSpPr>
        <p:grpSp>
          <p:nvGrpSpPr>
            <p:cNvPr id="32" name="Grupo 31"/>
            <p:cNvGrpSpPr/>
            <p:nvPr/>
          </p:nvGrpSpPr>
          <p:grpSpPr>
            <a:xfrm>
              <a:off x="2368990" y="5230006"/>
              <a:ext cx="1384216" cy="360041"/>
              <a:chOff x="2123728" y="3501007"/>
              <a:chExt cx="648072" cy="360041"/>
            </a:xfrm>
          </p:grpSpPr>
          <p:sp>
            <p:nvSpPr>
              <p:cNvPr id="33" name="Divisa 32"/>
              <p:cNvSpPr/>
              <p:nvPr/>
            </p:nvSpPr>
            <p:spPr>
              <a:xfrm>
                <a:off x="2123728" y="3501007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Divisa 33"/>
              <p:cNvSpPr/>
              <p:nvPr/>
            </p:nvSpPr>
            <p:spPr>
              <a:xfrm>
                <a:off x="2339752" y="3518148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Divisa 34"/>
              <p:cNvSpPr/>
              <p:nvPr/>
            </p:nvSpPr>
            <p:spPr>
              <a:xfrm>
                <a:off x="2555776" y="3517050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aixaDeTexto 35"/>
            <p:cNvSpPr txBox="1"/>
            <p:nvPr/>
          </p:nvSpPr>
          <p:spPr>
            <a:xfrm>
              <a:off x="2016204" y="4769987"/>
              <a:ext cx="2146588" cy="31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+mn-lt"/>
                </a:rPr>
                <a:t>sNotas.groupby</a:t>
              </a:r>
              <a:r>
                <a:rPr lang="pt-BR" dirty="0">
                  <a:latin typeface="+mn-lt"/>
                </a:rPr>
                <a:t>(</a:t>
              </a:r>
              <a:r>
                <a:rPr lang="pt-BR" dirty="0" err="1">
                  <a:latin typeface="+mn-lt"/>
                </a:rPr>
                <a:t>level</a:t>
              </a:r>
              <a:r>
                <a:rPr lang="pt-BR" dirty="0">
                  <a:latin typeface="+mn-lt"/>
                </a:rPr>
                <a:t>= 0)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004215" y="3602927"/>
            <a:ext cx="826058" cy="2649315"/>
            <a:chOff x="1883532" y="3696146"/>
            <a:chExt cx="826058" cy="2649315"/>
          </a:xfrm>
        </p:grpSpPr>
        <p:sp>
          <p:nvSpPr>
            <p:cNvPr id="26" name="Fluxograma: Armazenamento interno 25"/>
            <p:cNvSpPr/>
            <p:nvPr/>
          </p:nvSpPr>
          <p:spPr>
            <a:xfrm>
              <a:off x="1919537" y="4022565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1883532" y="3696146"/>
              <a:ext cx="804923" cy="2649315"/>
              <a:chOff x="1511658" y="3696145"/>
              <a:chExt cx="804923" cy="2649315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tângulo 23"/>
          <p:cNvSpPr/>
          <p:nvPr/>
        </p:nvSpPr>
        <p:spPr>
          <a:xfrm>
            <a:off x="610098" y="1863700"/>
            <a:ext cx="10094414" cy="626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 err="1">
                <a:latin typeface="+mn-lt"/>
              </a:rPr>
              <a:t>GroupBy.groups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labels</a:t>
            </a:r>
            <a:r>
              <a:rPr lang="pt-BR" sz="1800" dirty="0">
                <a:latin typeface="+mn-lt"/>
              </a:rPr>
              <a:t>  dos índices do grupo}</a:t>
            </a:r>
          </a:p>
          <a:p>
            <a:r>
              <a:rPr lang="pt-BR" sz="1800" dirty="0" err="1">
                <a:latin typeface="+mn-lt"/>
              </a:rPr>
              <a:t>GroupBy.indices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dict</a:t>
            </a:r>
            <a:r>
              <a:rPr lang="pt-BR" sz="1800" dirty="0">
                <a:latin typeface="+mn-lt"/>
              </a:rPr>
              <a:t> {nome do grupo -&gt; </a:t>
            </a:r>
            <a:r>
              <a:rPr lang="pt-BR" sz="1800" dirty="0" err="1">
                <a:latin typeface="+mn-lt"/>
              </a:rPr>
              <a:t>array</a:t>
            </a:r>
            <a:r>
              <a:rPr lang="pt-BR" sz="1800" dirty="0">
                <a:latin typeface="+mn-lt"/>
              </a:rPr>
              <a:t> com a posição dos índices do grupo}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80584" y="539293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{'P1':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([0, 4, 6],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'P2':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([2, 8],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'T1':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([1, 5, 7],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=int64),</a:t>
            </a:r>
          </a:p>
          <a:p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 'T2':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array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([3, 9], </a:t>
            </a:r>
            <a:r>
              <a:rPr lang="pt-BR" sz="1600" kern="1200" dirty="0" err="1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dtype</a:t>
            </a:r>
            <a:r>
              <a:rPr lang="pt-BR" sz="1600" kern="1200" dirty="0">
                <a:solidFill>
                  <a:srgbClr val="0000FF"/>
                </a:solidFill>
                <a:latin typeface="+mn-lt"/>
                <a:ea typeface="+mj-ea"/>
                <a:cs typeface="Calibri" pitchFamily="34" charset="0"/>
              </a:rPr>
              <a:t>=int64)}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750375" y="35191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{'P1': Index(['P1', 'P1', 'P1'],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</a:rPr>
              <a:t> 'P2': Index(['P2', 'P2'],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</a:rPr>
              <a:t> 'T1': Index(['T1', 'T1', 'T1'],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=0),</a:t>
            </a:r>
          </a:p>
          <a:p>
            <a:r>
              <a:rPr lang="pt-BR" dirty="0">
                <a:solidFill>
                  <a:srgbClr val="0000FF"/>
                </a:solidFill>
              </a:rPr>
              <a:t> 'T2': Index(['T2', 'T2'], </a:t>
            </a: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='</a:t>
            </a:r>
            <a:r>
              <a:rPr lang="pt-BR" dirty="0" err="1">
                <a:solidFill>
                  <a:srgbClr val="0000FF"/>
                </a:solidFill>
              </a:rPr>
              <a:t>object</a:t>
            </a:r>
            <a:r>
              <a:rPr lang="pt-BR" dirty="0">
                <a:solidFill>
                  <a:srgbClr val="0000FF"/>
                </a:solidFill>
              </a:rPr>
              <a:t>', </a:t>
            </a:r>
            <a:r>
              <a:rPr lang="pt-BR" dirty="0" err="1">
                <a:solidFill>
                  <a:srgbClr val="0000FF"/>
                </a:solidFill>
              </a:rPr>
              <a:t>name</a:t>
            </a:r>
            <a:r>
              <a:rPr lang="pt-BR" dirty="0">
                <a:solidFill>
                  <a:srgbClr val="0000FF"/>
                </a:solidFill>
              </a:rPr>
              <a:t>=0)}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000678" y="3212976"/>
            <a:ext cx="144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groups</a:t>
            </a:r>
            <a:r>
              <a:rPr lang="pt-BR" dirty="0"/>
              <a:t>: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908603" y="5085156"/>
            <a:ext cx="1445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indices</a:t>
            </a:r>
            <a:r>
              <a:rPr lang="pt-BR" dirty="0"/>
              <a:t>:</a:t>
            </a:r>
          </a:p>
        </p:txBody>
      </p:sp>
      <p:sp>
        <p:nvSpPr>
          <p:cNvPr id="27" name="Fluxograma: Armazenamento interno 26"/>
          <p:cNvSpPr/>
          <p:nvPr/>
        </p:nvSpPr>
        <p:spPr>
          <a:xfrm>
            <a:off x="4512626" y="4052570"/>
            <a:ext cx="790053" cy="2292890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4454716" y="3684011"/>
            <a:ext cx="921204" cy="2673496"/>
            <a:chOff x="3004749" y="3902139"/>
            <a:chExt cx="921204" cy="2673496"/>
          </a:xfrm>
        </p:grpSpPr>
        <p:grpSp>
          <p:nvGrpSpPr>
            <p:cNvPr id="38" name="Grupo 37"/>
            <p:cNvGrpSpPr/>
            <p:nvPr/>
          </p:nvGrpSpPr>
          <p:grpSpPr>
            <a:xfrm>
              <a:off x="3004749" y="3902139"/>
              <a:ext cx="921204" cy="2673496"/>
              <a:chOff x="5116972" y="3798702"/>
              <a:chExt cx="921204" cy="2673496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9827" y="4312198"/>
                <a:ext cx="640580" cy="2160000"/>
              </a:xfrm>
              <a:prstGeom prst="rect">
                <a:avLst/>
              </a:prstGeom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5116972" y="3798702"/>
                <a:ext cx="921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gAgrupL</a:t>
                </a:r>
                <a:endParaRPr lang="pt-BR" sz="1600" dirty="0">
                  <a:latin typeface="+mn-lt"/>
                </a:endParaRPr>
              </a:p>
            </p:txBody>
          </p:sp>
        </p:grpSp>
        <p:cxnSp>
          <p:nvCxnSpPr>
            <p:cNvPr id="29" name="Conector em curva 28"/>
            <p:cNvCxnSpPr/>
            <p:nvPr/>
          </p:nvCxnSpPr>
          <p:spPr>
            <a:xfrm rot="16200000" flipH="1">
              <a:off x="3264287" y="4193334"/>
              <a:ext cx="183339" cy="160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8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Series a partir de grupo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gAgrupF.get_group</a:t>
            </a:r>
            <a:r>
              <a:rPr lang="pt-BR" sz="1800" dirty="0"/>
              <a:t>('Prova')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82211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.get_group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9376" y="10846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738739" y="5083812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466771" y="4623793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</a:t>
            </a:r>
            <a:r>
              <a:rPr lang="pt-BR" sz="1300" dirty="0">
                <a:latin typeface="+mn-lt"/>
              </a:rPr>
              <a:t>(</a:t>
            </a:r>
            <a:r>
              <a:rPr lang="pt-BR" sz="1300" dirty="0" err="1">
                <a:latin typeface="+mn-lt"/>
              </a:rPr>
              <a:t>by</a:t>
            </a:r>
            <a:r>
              <a:rPr lang="pt-BR" sz="1300" dirty="0">
                <a:latin typeface="+mn-lt"/>
              </a:rPr>
              <a:t>=</a:t>
            </a:r>
            <a:r>
              <a:rPr lang="pt-BR" sz="1300" dirty="0" err="1">
                <a:latin typeface="+mn-lt"/>
              </a:rPr>
              <a:t>fTipo</a:t>
            </a:r>
            <a:r>
              <a:rPr lang="pt-BR" sz="1300" dirty="0">
                <a:latin typeface="+mn-lt"/>
              </a:rPr>
              <a:t>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77025" y="3591523"/>
            <a:ext cx="826058" cy="2649315"/>
            <a:chOff x="1883532" y="3696146"/>
            <a:chExt cx="826058" cy="2649315"/>
          </a:xfrm>
        </p:grpSpPr>
        <p:sp>
          <p:nvSpPr>
            <p:cNvPr id="28" name="Fluxograma: Armazenamento interno 27"/>
            <p:cNvSpPr/>
            <p:nvPr/>
          </p:nvSpPr>
          <p:spPr>
            <a:xfrm>
              <a:off x="1919537" y="4022565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1883532" y="3696146"/>
              <a:ext cx="804923" cy="2649315"/>
              <a:chOff x="1511658" y="3696145"/>
              <a:chExt cx="804923" cy="2649315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tângulo 23"/>
          <p:cNvSpPr/>
          <p:nvPr/>
        </p:nvSpPr>
        <p:spPr>
          <a:xfrm>
            <a:off x="479376" y="1855162"/>
            <a:ext cx="10585176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en-US" sz="1800" dirty="0" err="1">
                <a:latin typeface="+mn-lt"/>
              </a:rPr>
              <a:t>Constrói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uma</a:t>
            </a:r>
            <a:r>
              <a:rPr lang="en-US" sz="1800" dirty="0">
                <a:latin typeface="+mn-lt"/>
              </a:rPr>
              <a:t> Series com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elementos</a:t>
            </a:r>
            <a:r>
              <a:rPr lang="en-US" sz="1800" dirty="0">
                <a:latin typeface="+mn-lt"/>
              </a:rPr>
              <a:t> do </a:t>
            </a:r>
            <a:r>
              <a:rPr lang="en-US" sz="1800" dirty="0" err="1">
                <a:latin typeface="+mn-lt"/>
              </a:rPr>
              <a:t>grupo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cujo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nome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foi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fornecido</a:t>
            </a:r>
            <a:endParaRPr lang="pt-BR" sz="1800" dirty="0">
              <a:latin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12100" y="4221088"/>
            <a:ext cx="2708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P1    8.0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P2    7.0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P1    3.0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P1    5.0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P2    6.0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Name: 1, </a:t>
            </a:r>
            <a:r>
              <a:rPr lang="en-US" sz="1800" dirty="0" err="1">
                <a:solidFill>
                  <a:srgbClr val="0000FF"/>
                </a:solidFill>
                <a:latin typeface="+mn-lt"/>
              </a:rPr>
              <a:t>dtype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: float64</a:t>
            </a:r>
            <a:endParaRPr lang="pt-BR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037644" y="4769987"/>
            <a:ext cx="214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+mn-lt"/>
              </a:rPr>
              <a:t>gAgrupF.get_group</a:t>
            </a:r>
            <a:r>
              <a:rPr lang="pt-BR" sz="1200" dirty="0">
                <a:latin typeface="+mn-lt"/>
              </a:rPr>
              <a:t>('Prova')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6269848" y="5186566"/>
            <a:ext cx="1384216" cy="360041"/>
            <a:chOff x="2123728" y="3501007"/>
            <a:chExt cx="648072" cy="360041"/>
          </a:xfrm>
        </p:grpSpPr>
        <p:sp>
          <p:nvSpPr>
            <p:cNvPr id="41" name="Divisa 40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Divisa 42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4" name="Divisa 43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858840" y="3753289"/>
            <a:ext cx="1089888" cy="2693132"/>
            <a:chOff x="4310408" y="3652328"/>
            <a:chExt cx="1089888" cy="2693132"/>
          </a:xfrm>
        </p:grpSpPr>
        <p:sp>
          <p:nvSpPr>
            <p:cNvPr id="31" name="Fluxograma: Armazenamento interno 30"/>
            <p:cNvSpPr/>
            <p:nvPr/>
          </p:nvSpPr>
          <p:spPr>
            <a:xfrm>
              <a:off x="4400906" y="4052570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310408" y="3652328"/>
              <a:ext cx="1089888" cy="2669111"/>
              <a:chOff x="2930715" y="3684011"/>
              <a:chExt cx="1089888" cy="266911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2930715" y="3684011"/>
                <a:ext cx="1089888" cy="462964"/>
                <a:chOff x="3004748" y="3902139"/>
                <a:chExt cx="1089888" cy="46296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004748" y="3902139"/>
                  <a:ext cx="1089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gAgrupF</a:t>
                  </a:r>
                  <a:endParaRPr lang="pt-BR" sz="1600" dirty="0">
                    <a:latin typeface="+mn-lt"/>
                  </a:endParaRPr>
                </a:p>
              </p:txBody>
            </p:sp>
            <p:cxnSp>
              <p:nvCxnSpPr>
                <p:cNvPr id="29" name="Conector em curva 28"/>
                <p:cNvCxnSpPr/>
                <p:nvPr/>
              </p:nvCxnSpPr>
              <p:spPr>
                <a:xfrm rot="16200000" flipH="1">
                  <a:off x="3264287" y="4193334"/>
                  <a:ext cx="183339" cy="1602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8292" y="4193122"/>
                <a:ext cx="640580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023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de um grupo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gAgrupF.size</a:t>
            </a:r>
            <a:r>
              <a:rPr lang="pt-BR" sz="1800" dirty="0"/>
              <a:t>()</a:t>
            </a:r>
          </a:p>
          <a:p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805680" y="1094507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9376" y="101646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709259" y="5171855"/>
            <a:ext cx="1384216" cy="360041"/>
            <a:chOff x="2123728" y="3501007"/>
            <a:chExt cx="648072" cy="360041"/>
          </a:xfrm>
        </p:grpSpPr>
        <p:sp>
          <p:nvSpPr>
            <p:cNvPr id="33" name="Divisa 32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visa 33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visa 34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437291" y="4711836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</a:t>
            </a:r>
            <a:r>
              <a:rPr lang="pt-BR" sz="1300" dirty="0">
                <a:latin typeface="+mn-lt"/>
              </a:rPr>
              <a:t>(</a:t>
            </a:r>
            <a:r>
              <a:rPr lang="pt-BR" sz="1300" dirty="0" err="1">
                <a:latin typeface="+mn-lt"/>
              </a:rPr>
              <a:t>by</a:t>
            </a:r>
            <a:r>
              <a:rPr lang="pt-BR" sz="1300" dirty="0">
                <a:latin typeface="+mn-lt"/>
              </a:rPr>
              <a:t>=</a:t>
            </a:r>
            <a:r>
              <a:rPr lang="pt-BR" sz="1300" dirty="0" err="1">
                <a:latin typeface="+mn-lt"/>
              </a:rPr>
              <a:t>fTipo</a:t>
            </a:r>
            <a:r>
              <a:rPr lang="pt-BR" sz="1300" dirty="0">
                <a:latin typeface="+mn-lt"/>
              </a:rPr>
              <a:t>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93896" y="1707112"/>
            <a:ext cx="10066600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en-US" sz="1800" dirty="0" err="1">
                <a:latin typeface="+mn-lt"/>
              </a:rPr>
              <a:t>Retorna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err="1">
                <a:latin typeface="+mn-lt"/>
              </a:rPr>
              <a:t>quantidade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elementos</a:t>
            </a:r>
            <a:r>
              <a:rPr lang="en-US" sz="1800" dirty="0">
                <a:latin typeface="+mn-lt"/>
              </a:rPr>
              <a:t> de </a:t>
            </a:r>
            <a:r>
              <a:rPr lang="en-US" sz="1800" dirty="0" err="1">
                <a:latin typeface="+mn-lt"/>
              </a:rPr>
              <a:t>cada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grupo</a:t>
            </a:r>
            <a:endParaRPr lang="pt-BR" sz="1800" dirty="0">
              <a:latin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324596" y="4648770"/>
            <a:ext cx="2708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+mn-lt"/>
              </a:rPr>
              <a:t>Prova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    5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Teste    5</a:t>
            </a:r>
          </a:p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Name: 1, </a:t>
            </a:r>
            <a:r>
              <a:rPr lang="en-US" sz="1800" dirty="0" err="1">
                <a:solidFill>
                  <a:srgbClr val="0000FF"/>
                </a:solidFill>
                <a:latin typeface="+mn-lt"/>
              </a:rPr>
              <a:t>dtype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: int64</a:t>
            </a:r>
            <a:endParaRPr lang="pt-BR" sz="18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6096349" y="5171855"/>
            <a:ext cx="1384216" cy="360041"/>
            <a:chOff x="2123728" y="3501007"/>
            <a:chExt cx="648072" cy="360041"/>
          </a:xfrm>
        </p:grpSpPr>
        <p:sp>
          <p:nvSpPr>
            <p:cNvPr id="47" name="Divisa 4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visa 48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visa 49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5824381" y="4711836"/>
            <a:ext cx="214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sNotas.groupby.size</a:t>
            </a:r>
            <a:r>
              <a:rPr lang="pt-BR" sz="1300" dirty="0">
                <a:latin typeface="+mn-lt"/>
              </a:rPr>
              <a:t>()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68705" y="3590717"/>
            <a:ext cx="826058" cy="2649315"/>
            <a:chOff x="1883532" y="3696146"/>
            <a:chExt cx="826058" cy="2649315"/>
          </a:xfrm>
        </p:grpSpPr>
        <p:sp>
          <p:nvSpPr>
            <p:cNvPr id="28" name="Fluxograma: Armazenamento interno 27"/>
            <p:cNvSpPr/>
            <p:nvPr/>
          </p:nvSpPr>
          <p:spPr>
            <a:xfrm>
              <a:off x="1919537" y="4022565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1883532" y="3696146"/>
              <a:ext cx="804923" cy="2649315"/>
              <a:chOff x="1511658" y="3696145"/>
              <a:chExt cx="804923" cy="2649315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2" name="Conector em curva 41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upo 8"/>
          <p:cNvGrpSpPr/>
          <p:nvPr/>
        </p:nvGrpSpPr>
        <p:grpSpPr>
          <a:xfrm>
            <a:off x="4594887" y="3669669"/>
            <a:ext cx="1089888" cy="2669110"/>
            <a:chOff x="4367807" y="3684011"/>
            <a:chExt cx="1089888" cy="2669110"/>
          </a:xfrm>
        </p:grpSpPr>
        <p:sp>
          <p:nvSpPr>
            <p:cNvPr id="31" name="Fluxograma: Armazenamento interno 30"/>
            <p:cNvSpPr/>
            <p:nvPr/>
          </p:nvSpPr>
          <p:spPr>
            <a:xfrm>
              <a:off x="4404090" y="4036821"/>
              <a:ext cx="790053" cy="22928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367807" y="3684011"/>
              <a:ext cx="1089888" cy="2669110"/>
              <a:chOff x="2930715" y="3684011"/>
              <a:chExt cx="1089888" cy="2669110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2930715" y="3684011"/>
                <a:ext cx="1089888" cy="462964"/>
                <a:chOff x="3004748" y="3902139"/>
                <a:chExt cx="1089888" cy="462964"/>
              </a:xfrm>
            </p:grpSpPr>
            <p:sp>
              <p:nvSpPr>
                <p:cNvPr id="30" name="CaixaDeTexto 29"/>
                <p:cNvSpPr txBox="1"/>
                <p:nvPr/>
              </p:nvSpPr>
              <p:spPr>
                <a:xfrm>
                  <a:off x="3004748" y="3902139"/>
                  <a:ext cx="1089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gAgrupF</a:t>
                  </a:r>
                  <a:endParaRPr lang="pt-BR" sz="1600" dirty="0">
                    <a:latin typeface="+mn-lt"/>
                  </a:endParaRPr>
                </a:p>
              </p:txBody>
            </p:sp>
            <p:cxnSp>
              <p:nvCxnSpPr>
                <p:cNvPr id="29" name="Conector em curva 28"/>
                <p:cNvCxnSpPr/>
                <p:nvPr/>
              </p:nvCxnSpPr>
              <p:spPr>
                <a:xfrm rot="16200000" flipH="1">
                  <a:off x="3264287" y="4193334"/>
                  <a:ext cx="183339" cy="16020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8292" y="4193121"/>
                <a:ext cx="640580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001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33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144640" y="2988654"/>
            <a:ext cx="11820845" cy="3626722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75520" y="1069213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pré-definida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funções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9536" y="101577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01723" y="1750421"/>
            <a:ext cx="11354918" cy="90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defTabSz="1185863"/>
            <a:r>
              <a:rPr lang="pt-BR" sz="1800" dirty="0">
                <a:latin typeface="+mn-lt"/>
              </a:rPr>
              <a:t>As funções  fornecidas para agregação reduzem a dimensão do objeto fornecido. </a:t>
            </a:r>
            <a:r>
              <a:rPr lang="en-US" sz="1800" dirty="0">
                <a:latin typeface="+mn-lt"/>
              </a:rPr>
              <a:t>S</a:t>
            </a:r>
            <a:r>
              <a:rPr lang="pt-BR" sz="1800" dirty="0" err="1">
                <a:latin typeface="+mn-lt"/>
              </a:rPr>
              <a:t>ão</a:t>
            </a:r>
            <a:r>
              <a:rPr lang="pt-BR" sz="1800" dirty="0">
                <a:latin typeface="+mn-lt"/>
              </a:rPr>
              <a:t> aplicadas sobre os valores do grupo e retornam um resultado para o conjunto.  </a:t>
            </a:r>
          </a:p>
          <a:p>
            <a:pPr defTabSz="1185863"/>
            <a:r>
              <a:rPr lang="pt-BR" sz="1800" dirty="0">
                <a:latin typeface="+mn-lt"/>
              </a:rPr>
              <a:t>As mais comuns são </a:t>
            </a:r>
            <a:r>
              <a:rPr lang="en-US" sz="1800" i="1" dirty="0">
                <a:latin typeface="+mn-lt"/>
              </a:rPr>
              <a:t>mean, sum, size, count, </a:t>
            </a:r>
            <a:r>
              <a:rPr lang="en-US" sz="1800" i="1" dirty="0" err="1">
                <a:latin typeface="+mn-lt"/>
              </a:rPr>
              <a:t>std</a:t>
            </a:r>
            <a:r>
              <a:rPr lang="en-US" sz="1800" i="1" dirty="0">
                <a:latin typeface="+mn-lt"/>
              </a:rPr>
              <a:t>, </a:t>
            </a:r>
            <a:r>
              <a:rPr lang="en-US" sz="1800" i="1" dirty="0" err="1">
                <a:latin typeface="+mn-lt"/>
              </a:rPr>
              <a:t>var</a:t>
            </a:r>
            <a:r>
              <a:rPr lang="en-US" sz="1800" i="1" dirty="0">
                <a:latin typeface="+mn-lt"/>
              </a:rPr>
              <a:t>, </a:t>
            </a:r>
            <a:r>
              <a:rPr lang="en-US" sz="1800" i="1" dirty="0" err="1">
                <a:latin typeface="+mn-lt"/>
              </a:rPr>
              <a:t>sem</a:t>
            </a:r>
            <a:r>
              <a:rPr lang="en-US" sz="1800" i="1" dirty="0">
                <a:latin typeface="+mn-lt"/>
              </a:rPr>
              <a:t>, describe, first, last, nth, min, max</a:t>
            </a:r>
            <a:r>
              <a:rPr lang="en-US" sz="1800" dirty="0">
                <a:latin typeface="+mn-lt"/>
              </a:rPr>
              <a:t>. </a:t>
            </a:r>
            <a:endParaRPr lang="pt-BR" sz="1800" dirty="0">
              <a:latin typeface="+mn-lt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6019616" y="4941167"/>
            <a:ext cx="1384216" cy="360041"/>
            <a:chOff x="2123728" y="3501007"/>
            <a:chExt cx="648072" cy="360041"/>
          </a:xfrm>
        </p:grpSpPr>
        <p:sp>
          <p:nvSpPr>
            <p:cNvPr id="47" name="Divisa 4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visa 48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visa 49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5934905" y="4481819"/>
            <a:ext cx="1817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latin typeface="+mn-lt"/>
              </a:rPr>
              <a:t>gAgrupL.agg</a:t>
            </a:r>
            <a:r>
              <a:rPr lang="pt-BR" sz="1300" dirty="0">
                <a:latin typeface="+mn-lt"/>
              </a:rPr>
              <a:t>(função)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2704370" y="4902986"/>
            <a:ext cx="1384216" cy="360041"/>
            <a:chOff x="2123728" y="3501007"/>
            <a:chExt cx="648072" cy="360041"/>
          </a:xfrm>
        </p:grpSpPr>
        <p:sp>
          <p:nvSpPr>
            <p:cNvPr id="37" name="Divisa 36"/>
            <p:cNvSpPr/>
            <p:nvPr/>
          </p:nvSpPr>
          <p:spPr>
            <a:xfrm>
              <a:off x="2123728" y="3501007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Divisa 37"/>
            <p:cNvSpPr/>
            <p:nvPr/>
          </p:nvSpPr>
          <p:spPr>
            <a:xfrm>
              <a:off x="2339752" y="3518148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Divisa 38"/>
            <p:cNvSpPr/>
            <p:nvPr/>
          </p:nvSpPr>
          <p:spPr>
            <a:xfrm>
              <a:off x="2555776" y="3517050"/>
              <a:ext cx="216024" cy="342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2351584" y="4442967"/>
            <a:ext cx="2146588" cy="31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n-lt"/>
              </a:rPr>
              <a:t>sNotas.groupby</a:t>
            </a:r>
            <a:r>
              <a:rPr lang="pt-BR" dirty="0">
                <a:latin typeface="+mn-lt"/>
              </a:rPr>
              <a:t>(</a:t>
            </a:r>
            <a:r>
              <a:rPr lang="pt-BR" dirty="0" err="1">
                <a:latin typeface="+mn-lt"/>
              </a:rPr>
              <a:t>level</a:t>
            </a:r>
            <a:r>
              <a:rPr lang="pt-BR" dirty="0">
                <a:latin typeface="+mn-lt"/>
              </a:rPr>
              <a:t>= 0)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73074" y="3362328"/>
            <a:ext cx="838751" cy="2652161"/>
            <a:chOff x="2099556" y="3369127"/>
            <a:chExt cx="838751" cy="2652161"/>
          </a:xfrm>
        </p:grpSpPr>
        <p:sp>
          <p:nvSpPr>
            <p:cNvPr id="88" name="Fluxograma: Armazenamento interno 87"/>
            <p:cNvSpPr/>
            <p:nvPr/>
          </p:nvSpPr>
          <p:spPr>
            <a:xfrm>
              <a:off x="2148254" y="3707680"/>
              <a:ext cx="790053" cy="2313608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2099556" y="3369127"/>
              <a:ext cx="804923" cy="2649315"/>
              <a:chOff x="1511658" y="3696145"/>
              <a:chExt cx="804923" cy="2649315"/>
            </a:xfrm>
          </p:grpSpPr>
          <p:pic>
            <p:nvPicPr>
              <p:cNvPr id="43" name="Imagem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02" y="4185460"/>
                <a:ext cx="640579" cy="21600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4" name="CaixaDeTexto 43"/>
              <p:cNvSpPr txBox="1"/>
              <p:nvPr/>
            </p:nvSpPr>
            <p:spPr>
              <a:xfrm>
                <a:off x="1511658" y="3696145"/>
                <a:ext cx="792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sNotas</a:t>
                </a:r>
                <a:endParaRPr lang="pt-BR" sz="1600" dirty="0">
                  <a:latin typeface="+mn-lt"/>
                </a:endParaRPr>
              </a:p>
            </p:txBody>
          </p:sp>
          <p:cxnSp>
            <p:nvCxnSpPr>
              <p:cNvPr id="45" name="Conector em curva 44"/>
              <p:cNvCxnSpPr/>
              <p:nvPr/>
            </p:nvCxnSpPr>
            <p:spPr>
              <a:xfrm rot="16200000" flipH="1">
                <a:off x="1735933" y="401222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upo 8"/>
          <p:cNvGrpSpPr/>
          <p:nvPr/>
        </p:nvGrpSpPr>
        <p:grpSpPr>
          <a:xfrm>
            <a:off x="4670740" y="3356992"/>
            <a:ext cx="1062808" cy="2707513"/>
            <a:chOff x="4670740" y="3356992"/>
            <a:chExt cx="1062808" cy="2707513"/>
          </a:xfrm>
        </p:grpSpPr>
        <p:sp>
          <p:nvSpPr>
            <p:cNvPr id="89" name="Fluxograma: Armazenamento interno 88"/>
            <p:cNvSpPr/>
            <p:nvPr/>
          </p:nvSpPr>
          <p:spPr>
            <a:xfrm>
              <a:off x="4709301" y="3750897"/>
              <a:ext cx="790053" cy="2313608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4670740" y="3356992"/>
              <a:ext cx="1062808" cy="2673496"/>
              <a:chOff x="3004749" y="3902139"/>
              <a:chExt cx="1062808" cy="2673496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3004749" y="3902139"/>
                <a:ext cx="1062808" cy="2673496"/>
                <a:chOff x="5116972" y="3798702"/>
                <a:chExt cx="1062808" cy="2673496"/>
              </a:xfrm>
            </p:grpSpPr>
            <p:pic>
              <p:nvPicPr>
                <p:cNvPr id="55" name="Imagem 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9827" y="4312198"/>
                  <a:ext cx="640580" cy="2160000"/>
                </a:xfrm>
                <a:prstGeom prst="rect">
                  <a:avLst/>
                </a:prstGeom>
              </p:spPr>
            </p:pic>
            <p:sp>
              <p:nvSpPr>
                <p:cNvPr id="56" name="CaixaDeTexto 55"/>
                <p:cNvSpPr txBox="1"/>
                <p:nvPr/>
              </p:nvSpPr>
              <p:spPr>
                <a:xfrm>
                  <a:off x="5116972" y="3798702"/>
                  <a:ext cx="10628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err="1">
                      <a:latin typeface="+mn-lt"/>
                    </a:rPr>
                    <a:t>gAgrupL</a:t>
                  </a:r>
                  <a:endParaRPr lang="pt-BR" sz="1600" dirty="0">
                    <a:latin typeface="+mn-lt"/>
                  </a:endParaRPr>
                </a:p>
              </p:txBody>
            </p:sp>
          </p:grpSp>
          <p:cxnSp>
            <p:nvCxnSpPr>
              <p:cNvPr id="54" name="Conector em curva 53"/>
              <p:cNvCxnSpPr/>
              <p:nvPr/>
            </p:nvCxnSpPr>
            <p:spPr>
              <a:xfrm rot="16200000" flipH="1">
                <a:off x="3264287" y="4193334"/>
                <a:ext cx="183339" cy="1602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upo 9"/>
          <p:cNvGrpSpPr/>
          <p:nvPr/>
        </p:nvGrpSpPr>
        <p:grpSpPr>
          <a:xfrm>
            <a:off x="8130658" y="3356992"/>
            <a:ext cx="2461548" cy="2832513"/>
            <a:chOff x="7450876" y="3437821"/>
            <a:chExt cx="2461548" cy="2832513"/>
          </a:xfrm>
        </p:grpSpPr>
        <p:grpSp>
          <p:nvGrpSpPr>
            <p:cNvPr id="57" name="Grupo 56"/>
            <p:cNvGrpSpPr/>
            <p:nvPr/>
          </p:nvGrpSpPr>
          <p:grpSpPr>
            <a:xfrm>
              <a:off x="8272148" y="3437821"/>
              <a:ext cx="1640276" cy="479589"/>
              <a:chOff x="7108188" y="1508124"/>
              <a:chExt cx="1640276" cy="479589"/>
            </a:xfrm>
          </p:grpSpPr>
          <p:sp>
            <p:nvSpPr>
              <p:cNvPr id="58" name="Elipse 57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" name="Conector de seta reta 58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8272148" y="4350585"/>
              <a:ext cx="1640276" cy="479589"/>
              <a:chOff x="7108188" y="1508124"/>
              <a:chExt cx="1640276" cy="479589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de seta reta 61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>
              <a:off x="8272148" y="5070665"/>
              <a:ext cx="1640276" cy="479589"/>
              <a:chOff x="7108188" y="1508124"/>
              <a:chExt cx="1640276" cy="479589"/>
            </a:xfrm>
          </p:grpSpPr>
          <p:sp>
            <p:nvSpPr>
              <p:cNvPr id="64" name="Elipse 63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" name="Conector de seta reta 64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o 65"/>
            <p:cNvGrpSpPr/>
            <p:nvPr/>
          </p:nvGrpSpPr>
          <p:grpSpPr>
            <a:xfrm>
              <a:off x="8256240" y="5718737"/>
              <a:ext cx="1640276" cy="479589"/>
              <a:chOff x="7108188" y="1508124"/>
              <a:chExt cx="1640276" cy="479589"/>
            </a:xfrm>
          </p:grpSpPr>
          <p:sp>
            <p:nvSpPr>
              <p:cNvPr id="67" name="Elipse 66"/>
              <p:cNvSpPr/>
              <p:nvPr/>
            </p:nvSpPr>
            <p:spPr>
              <a:xfrm>
                <a:off x="7596336" y="1508124"/>
                <a:ext cx="1152128" cy="4795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Conector de seta reta 67"/>
              <p:cNvCxnSpPr/>
              <p:nvPr/>
            </p:nvCxnSpPr>
            <p:spPr>
              <a:xfrm>
                <a:off x="7108188" y="1728764"/>
                <a:ext cx="3991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2146" y="3470945"/>
              <a:ext cx="640078" cy="2799389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7466116" y="4149080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7450876" y="4773896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7466116" y="5596464"/>
              <a:ext cx="646109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781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Aplicando uma função sobre Grupos</a:t>
            </a:r>
            <a:br>
              <a:rPr lang="pt-BR" dirty="0"/>
            </a:br>
            <a:r>
              <a:rPr lang="pt-BR" dirty="0"/>
              <a:t>Transformação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34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Aplicando função sobre elementos de uma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>
          <a:xfrm>
            <a:off x="191343" y="2709360"/>
            <a:ext cx="1584177" cy="3960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7" name="Shape 232"/>
          <p:cNvSpPr txBox="1"/>
          <p:nvPr/>
        </p:nvSpPr>
        <p:spPr>
          <a:xfrm>
            <a:off x="1760494" y="1052736"/>
            <a:ext cx="10096147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grupo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=(…))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4041" y="10167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4041" y="1805220"/>
            <a:ext cx="11382600" cy="13345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  <a:cs typeface="Courier New" panose="02070309020205020404" pitchFamily="49" charset="0"/>
              </a:rPr>
              <a:t>Aplica a função grupo a grupo da Series, </a:t>
            </a:r>
            <a:r>
              <a:rPr lang="pt-BR" sz="1800" b="1" dirty="0">
                <a:latin typeface="+mn-lt"/>
                <a:cs typeface="Courier New" panose="02070309020205020404" pitchFamily="49" charset="0"/>
              </a:rPr>
              <a:t>retornando uma nova Series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pt-BR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Função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 pode ser do Python ou definida pelo programador que opere sobre valores individuais da series. </a:t>
            </a:r>
          </a:p>
          <a:p>
            <a:r>
              <a:rPr lang="pt-BR" sz="1800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 = (...) argumentos opcionais fornecidos à função </a:t>
            </a:r>
          </a:p>
          <a:p>
            <a:pPr>
              <a:spcBef>
                <a:spcPts val="1200"/>
              </a:spcBef>
            </a:pPr>
            <a:r>
              <a:rPr lang="pt-BR" sz="1800" i="1" dirty="0">
                <a:latin typeface="+mn-lt"/>
                <a:cs typeface="Courier New" panose="02070309020205020404" pitchFamily="49" charset="0"/>
              </a:rPr>
              <a:t>SÓ PODE SER APLICADO EM Series SEM REPRTIÇÃO DE ÍNDICES</a:t>
            </a:r>
          </a:p>
        </p:txBody>
      </p:sp>
      <p:sp>
        <p:nvSpPr>
          <p:cNvPr id="14" name="Shape 232"/>
          <p:cNvSpPr txBox="1"/>
          <p:nvPr/>
        </p:nvSpPr>
        <p:spPr>
          <a:xfrm>
            <a:off x="1904510" y="3789040"/>
            <a:ext cx="995213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grupo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.transform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=(…))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8056" y="3873701"/>
            <a:ext cx="127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772" y="4901564"/>
            <a:ext cx="11382600" cy="90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  <a:cs typeface="Courier New" panose="02070309020205020404" pitchFamily="49" charset="0"/>
              </a:rPr>
              <a:t>Aplica a função grupo a grupo da Series, </a:t>
            </a:r>
            <a:r>
              <a:rPr lang="pt-BR" sz="1800" b="1" dirty="0">
                <a:latin typeface="+mn-lt"/>
                <a:cs typeface="Courier New" panose="02070309020205020404" pitchFamily="49" charset="0"/>
              </a:rPr>
              <a:t>retornando uma nova Series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pt-BR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Função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 pode ser do Python ou definida pelo programador que opere sobre valores individuais da series. </a:t>
            </a:r>
          </a:p>
          <a:p>
            <a:r>
              <a:rPr lang="pt-BR" sz="1800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 = (...) argumentos opcionais fornecidos à função </a:t>
            </a:r>
          </a:p>
        </p:txBody>
      </p:sp>
    </p:spTree>
    <p:extLst>
      <p:ext uri="{BB962C8B-B14F-4D97-AF65-F5344CB8AC3E}">
        <p14:creationId xmlns:p14="http://schemas.microsoft.com/office/powerpoint/2010/main" val="229538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i="1" dirty="0"/>
              <a:t>Simulação do funcionamento :   </a:t>
            </a:r>
            <a:r>
              <a:rPr lang="pt-BR" sz="3600" dirty="0" err="1"/>
              <a:t>g.transform</a:t>
            </a:r>
            <a:r>
              <a:rPr lang="pt-BR" sz="3600" dirty="0"/>
              <a:t>(altera)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79576" y="5112781"/>
            <a:ext cx="8675407" cy="1477328"/>
          </a:xfrm>
          <a:prstGeom prst="rect">
            <a:avLst/>
          </a:prstGeom>
          <a:solidFill>
            <a:srgbClr val="FEEBC6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sNova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()</a:t>
            </a:r>
          </a:p>
          <a:p>
            <a:pPr>
              <a:spcBef>
                <a:spcPts val="600"/>
              </a:spcBef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 </a:t>
            </a:r>
            <a:r>
              <a:rPr lang="en-US" dirty="0" err="1"/>
              <a:t>grupo</a:t>
            </a:r>
            <a:r>
              <a:rPr lang="en-US" dirty="0"/>
              <a:t> de s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novoSeriesGrupo</a:t>
            </a:r>
            <a:r>
              <a:rPr lang="en-US" dirty="0"/>
              <a:t>=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do </a:t>
            </a:r>
            <a:r>
              <a:rPr lang="en-US" dirty="0" err="1"/>
              <a:t>grupo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               </a:t>
            </a:r>
            <a:r>
              <a:rPr lang="en-US" dirty="0" err="1"/>
              <a:t>sNova.append</a:t>
            </a:r>
            <a:r>
              <a:rPr lang="en-US" dirty="0"/>
              <a:t>(</a:t>
            </a:r>
            <a:r>
              <a:rPr lang="en-US" dirty="0" err="1"/>
              <a:t>novoSeriesGrupo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11824" y="1332977"/>
            <a:ext cx="2560824" cy="1074140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indent="0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s.mean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()*0.1</a:t>
            </a:r>
          </a:p>
          <a:p>
            <a:pPr marL="0" indent="0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s+dec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</a:pP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072648" y="1736321"/>
            <a:ext cx="2254961" cy="1443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9435292" y="1124756"/>
            <a:ext cx="1134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pt-BR" b="1" u="sng" dirty="0">
                <a:latin typeface="+mn-lt"/>
                <a:cs typeface="Courier New" panose="02070309020205020404" pitchFamily="49" charset="0"/>
              </a:rPr>
              <a:t>s</a:t>
            </a: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7124136" y="1973256"/>
            <a:ext cx="2203473" cy="6014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119165" y="2198597"/>
            <a:ext cx="2177641" cy="983485"/>
          </a:xfrm>
          <a:prstGeom prst="straightConnector1">
            <a:avLst/>
          </a:prstGeom>
          <a:ln>
            <a:solidFill>
              <a:srgbClr val="EB71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47"/>
          <p:cNvCxnSpPr/>
          <p:nvPr/>
        </p:nvCxnSpPr>
        <p:spPr>
          <a:xfrm flipV="1">
            <a:off x="1794829" y="1526974"/>
            <a:ext cx="2561998" cy="842850"/>
          </a:xfrm>
          <a:prstGeom prst="straightConnector1">
            <a:avLst/>
          </a:prstGeom>
          <a:ln w="254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68"/>
          <p:cNvCxnSpPr/>
          <p:nvPr/>
        </p:nvCxnSpPr>
        <p:spPr>
          <a:xfrm flipV="1">
            <a:off x="1890602" y="1808486"/>
            <a:ext cx="2410883" cy="12275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1" y="2132072"/>
            <a:ext cx="640078" cy="2799389"/>
          </a:xfrm>
          <a:prstGeom prst="rect">
            <a:avLst/>
          </a:prstGeom>
        </p:spPr>
      </p:pic>
      <p:cxnSp>
        <p:nvCxnSpPr>
          <p:cNvPr id="37" name="Conector de seta reta 69"/>
          <p:cNvCxnSpPr/>
          <p:nvPr/>
        </p:nvCxnSpPr>
        <p:spPr>
          <a:xfrm flipV="1">
            <a:off x="1891253" y="1959676"/>
            <a:ext cx="2568648" cy="1772158"/>
          </a:xfrm>
          <a:prstGeom prst="straightConnector1">
            <a:avLst/>
          </a:prstGeom>
          <a:ln w="25400">
            <a:solidFill>
              <a:srgbClr val="DD422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/>
          <p:cNvCxnSpPr/>
          <p:nvPr/>
        </p:nvCxnSpPr>
        <p:spPr>
          <a:xfrm flipV="1">
            <a:off x="1835697" y="2140498"/>
            <a:ext cx="2605159" cy="2400244"/>
          </a:xfrm>
          <a:prstGeom prst="straightConnector1">
            <a:avLst/>
          </a:prstGeom>
          <a:ln w="25400">
            <a:solidFill>
              <a:srgbClr val="FBCB6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193005" y="2778444"/>
            <a:ext cx="646109" cy="20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91042" y="3426516"/>
            <a:ext cx="646109" cy="20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191042" y="4290612"/>
            <a:ext cx="646109" cy="20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28978"/>
              </p:ext>
            </p:extLst>
          </p:nvPr>
        </p:nvGraphicFramePr>
        <p:xfrm>
          <a:off x="9552384" y="1484784"/>
          <a:ext cx="900000" cy="82296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81123">
                  <a:extLst>
                    <a:ext uri="{9D8B030D-6E8A-4147-A177-3AD203B41FA5}">
                      <a16:colId xmlns:a16="http://schemas.microsoft.com/office/drawing/2014/main" val="3176724421"/>
                    </a:ext>
                  </a:extLst>
                </a:gridCol>
                <a:gridCol w="518877">
                  <a:extLst>
                    <a:ext uri="{9D8B030D-6E8A-4147-A177-3AD203B41FA5}">
                      <a16:colId xmlns:a16="http://schemas.microsoft.com/office/drawing/2014/main" val="2906696542"/>
                    </a:ext>
                  </a:extLst>
                </a:gridCol>
              </a:tblGrid>
              <a:tr h="2640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84007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966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02413"/>
                  </a:ext>
                </a:extLst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37055"/>
              </p:ext>
            </p:extLst>
          </p:nvPr>
        </p:nvGraphicFramePr>
        <p:xfrm>
          <a:off x="9557355" y="2308543"/>
          <a:ext cx="900000" cy="54864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81124">
                  <a:extLst>
                    <a:ext uri="{9D8B030D-6E8A-4147-A177-3AD203B41FA5}">
                      <a16:colId xmlns:a16="http://schemas.microsoft.com/office/drawing/2014/main" val="3176724421"/>
                    </a:ext>
                  </a:extLst>
                </a:gridCol>
                <a:gridCol w="518876">
                  <a:extLst>
                    <a:ext uri="{9D8B030D-6E8A-4147-A177-3AD203B41FA5}">
                      <a16:colId xmlns:a16="http://schemas.microsoft.com/office/drawing/2014/main" val="2906696542"/>
                    </a:ext>
                  </a:extLst>
                </a:gridCol>
              </a:tblGrid>
              <a:tr h="179166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7.7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84007"/>
                  </a:ext>
                </a:extLst>
              </a:tr>
              <a:tr h="19287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6.7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9660"/>
                  </a:ext>
                </a:extLst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31610"/>
              </p:ext>
            </p:extLst>
          </p:nvPr>
        </p:nvGraphicFramePr>
        <p:xfrm>
          <a:off x="9552384" y="2872190"/>
          <a:ext cx="900000" cy="8244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81124">
                  <a:extLst>
                    <a:ext uri="{9D8B030D-6E8A-4147-A177-3AD203B41FA5}">
                      <a16:colId xmlns:a16="http://schemas.microsoft.com/office/drawing/2014/main" val="3176724421"/>
                    </a:ext>
                  </a:extLst>
                </a:gridCol>
                <a:gridCol w="518876">
                  <a:extLst>
                    <a:ext uri="{9D8B030D-6E8A-4147-A177-3AD203B41FA5}">
                      <a16:colId xmlns:a16="http://schemas.microsoft.com/office/drawing/2014/main" val="2906696542"/>
                    </a:ext>
                  </a:extLst>
                </a:gridCol>
              </a:tblGrid>
              <a:tr h="2748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</a:p>
                  </a:txBody>
                  <a:tcPr>
                    <a:solidFill>
                      <a:srgbClr val="EB71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7.2</a:t>
                      </a:r>
                    </a:p>
                  </a:txBody>
                  <a:tcPr>
                    <a:solidFill>
                      <a:srgbClr val="EB71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84007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</a:p>
                  </a:txBody>
                  <a:tcPr>
                    <a:solidFill>
                      <a:srgbClr val="EB71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5.7</a:t>
                      </a:r>
                    </a:p>
                  </a:txBody>
                  <a:tcPr>
                    <a:solidFill>
                      <a:srgbClr val="EB71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9660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</a:p>
                  </a:txBody>
                  <a:tcPr>
                    <a:solidFill>
                      <a:srgbClr val="EB71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9.7</a:t>
                      </a:r>
                    </a:p>
                  </a:txBody>
                  <a:tcPr>
                    <a:solidFill>
                      <a:srgbClr val="EB71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02413"/>
                  </a:ext>
                </a:extLst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06204"/>
              </p:ext>
            </p:extLst>
          </p:nvPr>
        </p:nvGraphicFramePr>
        <p:xfrm>
          <a:off x="9552384" y="3714960"/>
          <a:ext cx="900001" cy="54864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81124">
                  <a:extLst>
                    <a:ext uri="{9D8B030D-6E8A-4147-A177-3AD203B41FA5}">
                      <a16:colId xmlns:a16="http://schemas.microsoft.com/office/drawing/2014/main" val="3176724421"/>
                    </a:ext>
                  </a:extLst>
                </a:gridCol>
                <a:gridCol w="518877">
                  <a:extLst>
                    <a:ext uri="{9D8B030D-6E8A-4147-A177-3AD203B41FA5}">
                      <a16:colId xmlns:a16="http://schemas.microsoft.com/office/drawing/2014/main" val="290669654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</a:p>
                  </a:txBody>
                  <a:tcPr>
                    <a:solidFill>
                      <a:srgbClr val="FFDE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9.7</a:t>
                      </a:r>
                    </a:p>
                  </a:txBody>
                  <a:tcPr>
                    <a:solidFill>
                      <a:srgbClr val="FF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84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</a:p>
                  </a:txBody>
                  <a:tcPr>
                    <a:solidFill>
                      <a:srgbClr val="FFDE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5.2</a:t>
                      </a:r>
                    </a:p>
                  </a:txBody>
                  <a:tcPr>
                    <a:solidFill>
                      <a:srgbClr val="FF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9660"/>
                  </a:ext>
                </a:extLst>
              </a:tr>
            </a:tbl>
          </a:graphicData>
        </a:graphic>
      </p:graphicFrame>
      <p:cxnSp>
        <p:nvCxnSpPr>
          <p:cNvPr id="41" name="Conector de Seta Reta 40"/>
          <p:cNvCxnSpPr/>
          <p:nvPr/>
        </p:nvCxnSpPr>
        <p:spPr>
          <a:xfrm>
            <a:off x="7044441" y="2338673"/>
            <a:ext cx="2339884" cy="1565556"/>
          </a:xfrm>
          <a:prstGeom prst="straightConnector1">
            <a:avLst/>
          </a:prstGeom>
          <a:ln>
            <a:solidFill>
              <a:srgbClr val="FBC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897904" y="1661759"/>
            <a:ext cx="1134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</a:pPr>
            <a:r>
              <a:rPr lang="pt-BR" b="1" u="sng" dirty="0">
                <a:latin typeface="+mn-lt"/>
                <a:cs typeface="Courier New" panose="02070309020205020404" pitchFamily="49" charset="0"/>
              </a:rPr>
              <a:t>s</a:t>
            </a: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Tratando valores ausentes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19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Ausentes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A falta de dados é sempre um problema nos cenários da vida real.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Áreas como aprendizado de máquina e mineração de dados enfrentam sérios problemas na precisão de suas previsões de modelo devido à baixa qualidade dos dados causados ​​por valores ausentes.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Nessas áreas, o tratamento de valores ausentes é um dos principais pontos de foco para tornar seus modelos mais precisos e válidos.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r>
              <a:rPr lang="pt-BR" dirty="0">
                <a:latin typeface="+mn-lt"/>
              </a:rPr>
              <a:t>Quando e por que os dados estão ausentes?</a:t>
            </a:r>
          </a:p>
          <a:p>
            <a:r>
              <a:rPr lang="pt-BR" dirty="0">
                <a:latin typeface="+mn-lt"/>
              </a:rPr>
              <a:t>Exemplo 1: Pesquisa on-line para um produto. Nem todos informam há quanto tempo estão usando o produto ou suas informações de contato. </a:t>
            </a:r>
          </a:p>
          <a:p>
            <a:r>
              <a:rPr lang="pt-BR" dirty="0">
                <a:latin typeface="+mn-lt"/>
              </a:rPr>
              <a:t>Exemplo 2: Durante a anamnese de um paciente a balança estava quebrada, portanto, os pacientes que deram entrada naquele dia não terão sua massa aferida</a:t>
            </a:r>
          </a:p>
          <a:p>
            <a:endParaRPr lang="pt-BR" dirty="0">
              <a:latin typeface="+mn-lt"/>
            </a:endParaRPr>
          </a:p>
          <a:p>
            <a:r>
              <a:rPr lang="pt-BR" dirty="0">
                <a:latin typeface="+mn-lt"/>
              </a:rPr>
              <a:t>O que fazer com registros com valores ausentes?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Eliminar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Substituir por um valor padrão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Substituir por uma medida válida para seu grupo ( por ex. a média)</a:t>
            </a:r>
          </a:p>
          <a:p>
            <a:endParaRPr lang="pt-BR" dirty="0"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26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1800"/>
              </a:spcBef>
            </a:pPr>
            <a:endParaRPr lang="pt-BR" sz="2000" u="sng" dirty="0"/>
          </a:p>
          <a:p>
            <a:pPr>
              <a:spcBef>
                <a:spcPts val="1800"/>
              </a:spcBef>
            </a:pPr>
            <a:endParaRPr lang="en-US" sz="2000" dirty="0">
              <a:cs typeface="Consolas"/>
            </a:endParaRPr>
          </a:p>
          <a:p>
            <a:pPr indent="90488">
              <a:spcBef>
                <a:spcPts val="1800"/>
              </a:spcBef>
            </a:pPr>
            <a:r>
              <a:rPr lang="en-US" sz="1800" dirty="0" err="1">
                <a:cs typeface="Consolas"/>
              </a:rPr>
              <a:t>Estrutura</a:t>
            </a:r>
            <a:r>
              <a:rPr lang="en-US" sz="1800" dirty="0">
                <a:cs typeface="Consolas"/>
              </a:rPr>
              <a:t> serial, </a:t>
            </a:r>
            <a:r>
              <a:rPr lang="pt-BR" sz="1800" dirty="0">
                <a:cs typeface="Consolas"/>
              </a:rPr>
              <a:t>similar a um vetor, lista, linha ou coluna de uma tabela, </a:t>
            </a:r>
            <a:r>
              <a:rPr lang="en-US" sz="1800" dirty="0" err="1">
                <a:cs typeface="Consolas"/>
              </a:rPr>
              <a:t>composta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: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valores</a:t>
            </a:r>
            <a:r>
              <a:rPr lang="en-US" sz="1800" dirty="0">
                <a:cs typeface="Consolas"/>
              </a:rPr>
              <a:t>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int</a:t>
            </a:r>
            <a:r>
              <a:rPr lang="en-US" sz="1800" dirty="0">
                <a:cs typeface="Consolas"/>
              </a:rPr>
              <a:t>, string, float, list, </a:t>
            </a:r>
            <a:r>
              <a:rPr lang="en-US" sz="1800" dirty="0" err="1">
                <a:cs typeface="Consolas"/>
              </a:rPr>
              <a:t>dict</a:t>
            </a:r>
            <a:r>
              <a:rPr lang="en-US" sz="1800" dirty="0">
                <a:cs typeface="Consolas"/>
              </a:rPr>
              <a:t>, </a:t>
            </a:r>
            <a:r>
              <a:rPr lang="en-US" sz="1800" dirty="0" err="1">
                <a:cs typeface="Consolas"/>
              </a:rPr>
              <a:t>objetos</a:t>
            </a:r>
            <a:r>
              <a:rPr lang="en-US" sz="1800" dirty="0">
                <a:cs typeface="Consolas"/>
              </a:rPr>
              <a:t> Python, etc.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índices</a:t>
            </a:r>
            <a:r>
              <a:rPr lang="en-US" sz="1800" i="1" dirty="0">
                <a:cs typeface="Consolas"/>
              </a:rPr>
              <a:t> </a:t>
            </a:r>
            <a:r>
              <a:rPr lang="en-US" sz="1800" dirty="0">
                <a:cs typeface="Consolas"/>
              </a:rPr>
              <a:t>(um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 valor):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números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ou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rótulos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quaisquer</a:t>
            </a:r>
            <a:r>
              <a:rPr lang="en-US" sz="1800" dirty="0">
                <a:cs typeface="Consolas"/>
              </a:rPr>
              <a:t> (</a:t>
            </a:r>
            <a:r>
              <a:rPr lang="en-US" sz="1800" i="1" dirty="0">
                <a:cs typeface="Consolas"/>
              </a:rPr>
              <a:t>labels)</a:t>
            </a:r>
          </a:p>
          <a:p>
            <a:pPr marL="714375" indent="-271463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</a:t>
            </a:r>
            <a:r>
              <a:rPr lang="pt-BR" sz="1800" dirty="0"/>
              <a:t>não precisam ser exclusivos. Por padrão, variam de 0 a itens -1</a:t>
            </a:r>
            <a:endParaRPr lang="en-US" sz="1800" dirty="0">
              <a:cs typeface="Consolas"/>
            </a:endParaRPr>
          </a:p>
          <a:p>
            <a:pPr>
              <a:spcBef>
                <a:spcPts val="1800"/>
              </a:spcBef>
            </a:pPr>
            <a:r>
              <a:rPr lang="pt-BR" sz="1800" b="1" dirty="0"/>
              <a:t>Exemplo: </a:t>
            </a:r>
            <a:r>
              <a:rPr lang="pt-BR" sz="1800" dirty="0"/>
              <a:t>Duas </a:t>
            </a:r>
            <a:r>
              <a:rPr lang="pt-BR" sz="1800" i="1" dirty="0"/>
              <a:t>Series</a:t>
            </a:r>
            <a:r>
              <a:rPr lang="pt-BR" sz="1800" dirty="0"/>
              <a:t> que armazenam os gastos com alimentação em cada dia da semana</a:t>
            </a:r>
          </a:p>
          <a:p>
            <a:pPr>
              <a:spcBef>
                <a:spcPts val="18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Series 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919536" y="1340768"/>
            <a:ext cx="842493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>
                <a:latin typeface="+mn-lt"/>
              </a:rPr>
              <a:t>Series</a:t>
            </a:r>
            <a:r>
              <a:rPr lang="pt-BR" sz="2000" dirty="0">
                <a:latin typeface="+mn-lt"/>
              </a:rPr>
              <a:t>: 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unidimensional indexado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5630"/>
              </p:ext>
            </p:extLst>
          </p:nvPr>
        </p:nvGraphicFramePr>
        <p:xfrm>
          <a:off x="3623118" y="4869160"/>
          <a:ext cx="5017772" cy="15113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Sab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2247775" y="4753074"/>
            <a:ext cx="1080120" cy="864096"/>
          </a:xfrm>
          <a:prstGeom prst="cloudCallout">
            <a:avLst>
              <a:gd name="adj1" fmla="val 57872"/>
              <a:gd name="adj2" fmla="val 56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Padrão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5063309" y="4724276"/>
            <a:ext cx="989624" cy="864096"/>
          </a:xfrm>
          <a:prstGeom prst="cloudCallout">
            <a:avLst>
              <a:gd name="adj1" fmla="val 66171"/>
              <a:gd name="adj2" fmla="val 38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Dado</a:t>
            </a:r>
          </a:p>
        </p:txBody>
      </p:sp>
    </p:spTree>
    <p:extLst>
      <p:ext uri="{BB962C8B-B14F-4D97-AF65-F5344CB8AC3E}">
        <p14:creationId xmlns:p14="http://schemas.microsoft.com/office/powerpoint/2010/main" val="7757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os Valores Ausentes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6517" y="3215681"/>
            <a:ext cx="4932000" cy="3145689"/>
          </a:xfrm>
        </p:spPr>
        <p:txBody>
          <a:bodyPr>
            <a:normAutofit lnSpcReduction="10000"/>
          </a:bodyPr>
          <a:lstStyle/>
          <a:p>
            <a:r>
              <a:rPr lang="pt-BR" sz="1700" dirty="0"/>
              <a:t>&gt;&gt;&gt;</a:t>
            </a:r>
            <a:r>
              <a:rPr lang="pt-BR" sz="1700" dirty="0" err="1"/>
              <a:t>sN.isnull</a:t>
            </a:r>
            <a:r>
              <a:rPr lang="pt-BR" sz="1700" dirty="0"/>
              <a:t>()</a:t>
            </a:r>
          </a:p>
          <a:p>
            <a:r>
              <a:rPr lang="pt-BR" sz="1700" dirty="0">
                <a:solidFill>
                  <a:srgbClr val="0000FF"/>
                </a:solidFill>
              </a:rPr>
              <a:t>Chá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>
                <a:solidFill>
                  <a:srgbClr val="0000FF"/>
                </a:solidFill>
              </a:rPr>
              <a:t>Ovo    False</a:t>
            </a:r>
          </a:p>
          <a:p>
            <a:r>
              <a:rPr lang="pt-BR" sz="1700" dirty="0">
                <a:solidFill>
                  <a:srgbClr val="0000FF"/>
                </a:solidFill>
              </a:rPr>
              <a:t>Pão    False</a:t>
            </a:r>
          </a:p>
          <a:p>
            <a:r>
              <a:rPr lang="pt-BR" sz="1700" dirty="0">
                <a:solidFill>
                  <a:srgbClr val="0000FF"/>
                </a:solidFill>
              </a:rPr>
              <a:t>Uva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 err="1">
                <a:solidFill>
                  <a:srgbClr val="0000FF"/>
                </a:solidFill>
              </a:rPr>
              <a:t>dtype</a:t>
            </a:r>
            <a:r>
              <a:rPr lang="pt-BR" sz="1700" dirty="0">
                <a:solidFill>
                  <a:srgbClr val="0000FF"/>
                </a:solidFill>
              </a:rPr>
              <a:t>: </a:t>
            </a:r>
            <a:r>
              <a:rPr lang="pt-BR" sz="1700" dirty="0" err="1">
                <a:solidFill>
                  <a:srgbClr val="0000FF"/>
                </a:solidFill>
              </a:rPr>
              <a:t>bool</a:t>
            </a:r>
            <a:endParaRPr lang="pt-BR" sz="17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pt-BR" sz="1700" dirty="0"/>
              <a:t>&gt;&gt;&gt;</a:t>
            </a:r>
            <a:r>
              <a:rPr lang="pt-BR" sz="1700" dirty="0" err="1"/>
              <a:t>sN.notnull</a:t>
            </a:r>
            <a:r>
              <a:rPr lang="pt-BR" sz="1700" dirty="0"/>
              <a:t>()</a:t>
            </a:r>
          </a:p>
          <a:p>
            <a:r>
              <a:rPr lang="pt-BR" sz="1700" dirty="0">
                <a:solidFill>
                  <a:srgbClr val="0000FF"/>
                </a:solidFill>
              </a:rPr>
              <a:t>Chá    False</a:t>
            </a:r>
          </a:p>
          <a:p>
            <a:r>
              <a:rPr lang="pt-BR" sz="1700" dirty="0">
                <a:solidFill>
                  <a:srgbClr val="0000FF"/>
                </a:solidFill>
              </a:rPr>
              <a:t>Ovo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>
                <a:solidFill>
                  <a:srgbClr val="0000FF"/>
                </a:solidFill>
              </a:rPr>
              <a:t>Pão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>
                <a:solidFill>
                  <a:srgbClr val="0000FF"/>
                </a:solidFill>
              </a:rPr>
              <a:t>Uva    False</a:t>
            </a:r>
          </a:p>
          <a:p>
            <a:r>
              <a:rPr lang="pt-BR" sz="1700" dirty="0" err="1">
                <a:solidFill>
                  <a:srgbClr val="0000FF"/>
                </a:solidFill>
              </a:rPr>
              <a:t>dtype</a:t>
            </a:r>
            <a:r>
              <a:rPr lang="pt-BR" sz="1700" dirty="0">
                <a:solidFill>
                  <a:srgbClr val="0000FF"/>
                </a:solidFill>
              </a:rPr>
              <a:t>: </a:t>
            </a:r>
            <a:r>
              <a:rPr lang="pt-BR" sz="1700" dirty="0" err="1">
                <a:solidFill>
                  <a:srgbClr val="0000FF"/>
                </a:solidFill>
              </a:rPr>
              <a:t>bool</a:t>
            </a:r>
            <a:endParaRPr lang="pt-BR" sz="1700" dirty="0">
              <a:solidFill>
                <a:srgbClr val="0000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82475" y="3220023"/>
            <a:ext cx="4932000" cy="3168352"/>
          </a:xfrm>
        </p:spPr>
        <p:txBody>
          <a:bodyPr>
            <a:normAutofit fontScale="92500" lnSpcReduction="10000"/>
          </a:bodyPr>
          <a:lstStyle/>
          <a:p>
            <a:pPr marL="898525" indent="-898525">
              <a:lnSpc>
                <a:spcPct val="110000"/>
              </a:lnSpc>
            </a:pPr>
            <a:r>
              <a:rPr lang="en-US" sz="1700" dirty="0"/>
              <a:t>&gt;&gt;&gt; </a:t>
            </a:r>
            <a:r>
              <a:rPr lang="en-US" sz="1700" dirty="0" err="1"/>
              <a:t>sN.loc</a:t>
            </a:r>
            <a:r>
              <a:rPr lang="en-US" sz="1700" dirty="0"/>
              <a:t>[</a:t>
            </a:r>
            <a:r>
              <a:rPr lang="en-US" sz="1700" dirty="0" err="1"/>
              <a:t>sN.notnull</a:t>
            </a:r>
            <a:r>
              <a:rPr lang="en-US" sz="1700" dirty="0"/>
              <a:t>()] </a:t>
            </a:r>
            <a:r>
              <a:rPr lang="en-US" sz="1700" dirty="0">
                <a:solidFill>
                  <a:srgbClr val="C00000"/>
                </a:solidFill>
              </a:rPr>
              <a:t>#[F,V,V,F]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Ovo</a:t>
            </a:r>
            <a:r>
              <a:rPr lang="en-US" sz="1700" dirty="0">
                <a:solidFill>
                  <a:srgbClr val="0000FF"/>
                </a:solidFill>
              </a:rPr>
              <a:t>     1.0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Pão</a:t>
            </a:r>
            <a:r>
              <a:rPr lang="en-US" sz="1700" dirty="0">
                <a:solidFill>
                  <a:srgbClr val="0000FF"/>
                </a:solidFill>
              </a:rPr>
              <a:t>    10.0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dtype</a:t>
            </a:r>
            <a:r>
              <a:rPr lang="en-US" sz="1700" dirty="0">
                <a:solidFill>
                  <a:srgbClr val="0000FF"/>
                </a:solidFill>
              </a:rPr>
              <a:t>: float64</a:t>
            </a:r>
          </a:p>
          <a:p>
            <a:pPr marL="715963" indent="-715963">
              <a:lnSpc>
                <a:spcPct val="110000"/>
              </a:lnSpc>
              <a:spcBef>
                <a:spcPts val="1800"/>
              </a:spcBef>
            </a:pPr>
            <a:r>
              <a:rPr lang="en-US" sz="1700" dirty="0"/>
              <a:t>&gt;&gt;&gt;</a:t>
            </a:r>
            <a:r>
              <a:rPr lang="en-US" sz="1700" dirty="0" err="1"/>
              <a:t>sN.loc</a:t>
            </a:r>
            <a:r>
              <a:rPr lang="en-US" sz="1700" dirty="0"/>
              <a:t>[</a:t>
            </a:r>
            <a:r>
              <a:rPr lang="en-US" sz="1700" dirty="0" err="1"/>
              <a:t>sN.isnull</a:t>
            </a:r>
            <a:r>
              <a:rPr lang="en-US" sz="1700" dirty="0"/>
              <a:t>()]   </a:t>
            </a:r>
            <a:r>
              <a:rPr lang="en-US" sz="1700" dirty="0">
                <a:solidFill>
                  <a:srgbClr val="C00000"/>
                </a:solidFill>
              </a:rPr>
              <a:t>#[V,F,F,V]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Chá</a:t>
            </a:r>
            <a:r>
              <a:rPr lang="en-US" sz="1700" dirty="0">
                <a:solidFill>
                  <a:srgbClr val="0000FF"/>
                </a:solidFill>
              </a:rPr>
              <a:t>   </a:t>
            </a:r>
            <a:r>
              <a:rPr lang="en-US" sz="1700" dirty="0" err="1">
                <a:solidFill>
                  <a:srgbClr val="0000FF"/>
                </a:solidFill>
              </a:rPr>
              <a:t>NaN</a:t>
            </a:r>
            <a:endParaRPr lang="en-US" sz="17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Uva</a:t>
            </a:r>
            <a:r>
              <a:rPr lang="en-US" sz="1700" dirty="0">
                <a:solidFill>
                  <a:srgbClr val="0000FF"/>
                </a:solidFill>
              </a:rPr>
              <a:t>   </a:t>
            </a:r>
            <a:r>
              <a:rPr lang="en-US" sz="1700" dirty="0" err="1">
                <a:solidFill>
                  <a:srgbClr val="0000FF"/>
                </a:solidFill>
              </a:rPr>
              <a:t>NaN</a:t>
            </a:r>
            <a:endParaRPr lang="en-US" sz="17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dtype</a:t>
            </a:r>
            <a:r>
              <a:rPr lang="en-US" sz="1700" dirty="0">
                <a:solidFill>
                  <a:srgbClr val="0000FF"/>
                </a:solidFill>
              </a:rPr>
              <a:t>: float64</a:t>
            </a:r>
          </a:p>
          <a:p>
            <a:pPr marL="715963" indent="-715963">
              <a:lnSpc>
                <a:spcPct val="110000"/>
              </a:lnSpc>
              <a:spcBef>
                <a:spcPts val="1800"/>
              </a:spcBef>
            </a:pPr>
            <a:r>
              <a:rPr lang="en-US" sz="1700" b="1" dirty="0"/>
              <a:t>&gt;&gt;&gt;</a:t>
            </a:r>
            <a:r>
              <a:rPr lang="en-US" sz="1700" b="1" dirty="0" err="1"/>
              <a:t>sN.isnull</a:t>
            </a:r>
            <a:r>
              <a:rPr lang="en-US" sz="1700" b="1" dirty="0"/>
              <a:t>().sum()  </a:t>
            </a:r>
            <a:r>
              <a:rPr lang="en-US" sz="1700" dirty="0">
                <a:solidFill>
                  <a:srgbClr val="C00000"/>
                </a:solidFill>
              </a:rPr>
              <a:t>#[V,F,F,V]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0000FF"/>
                </a:solidFill>
              </a:rPr>
              <a:t>2</a:t>
            </a:r>
            <a:endParaRPr lang="pt-BR" sz="17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6" name="Shape 232"/>
          <p:cNvSpPr txBox="1"/>
          <p:nvPr/>
        </p:nvSpPr>
        <p:spPr>
          <a:xfrm>
            <a:off x="1955467" y="1556792"/>
            <a:ext cx="9610455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.isnull</a:t>
            </a: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7408" y="15567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8946" y="2381290"/>
            <a:ext cx="11302571" cy="6420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marL="806450" indent="-538163"/>
            <a:r>
              <a:rPr lang="en-US" sz="1600" b="1" dirty="0" err="1">
                <a:latin typeface="+mn-lt"/>
              </a:rPr>
              <a:t>isnull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retorna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uma</a:t>
            </a:r>
            <a:r>
              <a:rPr lang="en-US" sz="1600" dirty="0">
                <a:latin typeface="+mn-lt"/>
              </a:rPr>
              <a:t> nova </a:t>
            </a:r>
            <a:r>
              <a:rPr lang="en-US" sz="1600" i="1" dirty="0">
                <a:latin typeface="+mn-lt"/>
              </a:rPr>
              <a:t>Series </a:t>
            </a:r>
            <a:r>
              <a:rPr lang="en-US" sz="1600" dirty="0">
                <a:latin typeface="+mn-lt"/>
              </a:rPr>
              <a:t> com </a:t>
            </a:r>
            <a:r>
              <a:rPr lang="en-US" sz="1600" dirty="0" err="1">
                <a:latin typeface="+mn-lt"/>
              </a:rPr>
              <a:t>mesmos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índices</a:t>
            </a:r>
            <a:r>
              <a:rPr lang="en-US" sz="1600" dirty="0">
                <a:latin typeface="+mn-lt"/>
              </a:rPr>
              <a:t> e  True </a:t>
            </a:r>
            <a:r>
              <a:rPr lang="en-US" sz="1600" dirty="0" err="1">
                <a:latin typeface="+mn-lt"/>
              </a:rPr>
              <a:t>onde</a:t>
            </a:r>
            <a:r>
              <a:rPr lang="en-US" sz="1600" dirty="0">
                <a:latin typeface="+mn-lt"/>
              </a:rPr>
              <a:t>  o valor </a:t>
            </a:r>
            <a:r>
              <a:rPr lang="en-US" sz="1600" dirty="0" err="1">
                <a:latin typeface="+mn-lt"/>
              </a:rPr>
              <a:t>está</a:t>
            </a:r>
            <a:r>
              <a:rPr lang="en-US" sz="1600" dirty="0">
                <a:latin typeface="+mn-lt"/>
              </a:rPr>
              <a:t>  </a:t>
            </a:r>
            <a:r>
              <a:rPr lang="en-US" sz="1600" dirty="0" err="1">
                <a:latin typeface="+mn-lt"/>
              </a:rPr>
              <a:t>ausente</a:t>
            </a:r>
            <a:r>
              <a:rPr lang="en-US" sz="1600" dirty="0">
                <a:latin typeface="+mn-lt"/>
              </a:rPr>
              <a:t> (Null/</a:t>
            </a:r>
            <a:r>
              <a:rPr lang="en-US" sz="1600" dirty="0" err="1">
                <a:latin typeface="+mn-lt"/>
              </a:rPr>
              <a:t>NaN</a:t>
            </a:r>
            <a:r>
              <a:rPr lang="en-US" sz="1600" dirty="0">
                <a:latin typeface="+mn-lt"/>
              </a:rPr>
              <a:t>) e False, </a:t>
            </a:r>
            <a:r>
              <a:rPr lang="en-US" sz="1600" dirty="0" err="1">
                <a:latin typeface="+mn-lt"/>
              </a:rPr>
              <a:t>em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caso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contrário</a:t>
            </a:r>
            <a:r>
              <a:rPr lang="en-US" sz="1600" dirty="0">
                <a:latin typeface="+mn-lt"/>
              </a:rPr>
              <a:t>. </a:t>
            </a:r>
          </a:p>
          <a:p>
            <a:pPr marL="806450" indent="-538163">
              <a:spcBef>
                <a:spcPts val="600"/>
              </a:spcBef>
            </a:pPr>
            <a:r>
              <a:rPr lang="en-US" sz="1600" b="1" dirty="0" err="1">
                <a:latin typeface="+mn-lt"/>
              </a:rPr>
              <a:t>notnull</a:t>
            </a:r>
            <a:r>
              <a:rPr lang="en-US" sz="1600" b="1" dirty="0">
                <a:latin typeface="+mn-lt"/>
              </a:rPr>
              <a:t>:</a:t>
            </a:r>
            <a:r>
              <a:rPr lang="en-US" sz="1600" dirty="0">
                <a:latin typeface="+mn-lt"/>
              </a:rPr>
              <a:t> True </a:t>
            </a:r>
            <a:r>
              <a:rPr lang="en-US" sz="1600" dirty="0" err="1">
                <a:latin typeface="+mn-lt"/>
              </a:rPr>
              <a:t>quando</a:t>
            </a:r>
            <a:r>
              <a:rPr lang="en-US" sz="1600" dirty="0">
                <a:latin typeface="+mn-lt"/>
              </a:rPr>
              <a:t> o valor </a:t>
            </a:r>
            <a:r>
              <a:rPr lang="en-US" sz="1600" dirty="0" err="1">
                <a:latin typeface="+mn-lt"/>
              </a:rPr>
              <a:t>não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está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ausente</a:t>
            </a:r>
            <a:r>
              <a:rPr lang="en-US" sz="1600" dirty="0">
                <a:latin typeface="+mn-lt"/>
              </a:rPr>
              <a:t> e False, </a:t>
            </a:r>
            <a:r>
              <a:rPr lang="en-US" sz="1600" dirty="0" err="1">
                <a:latin typeface="+mn-lt"/>
              </a:rPr>
              <a:t>caso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contrário</a:t>
            </a:r>
            <a:endParaRPr lang="en-US" sz="1600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5102" y="3267198"/>
            <a:ext cx="1277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sN</a:t>
            </a:r>
            <a:endParaRPr lang="pt-BR" b="1" u="sng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Chá     </a:t>
            </a:r>
            <a:r>
              <a:rPr lang="pt-BR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NaN</a:t>
            </a:r>
            <a:endParaRPr lang="pt-BR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Ovo     1.0</a:t>
            </a: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Pão    10.0</a:t>
            </a: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Uva     </a:t>
            </a:r>
            <a:r>
              <a:rPr lang="pt-BR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NaN</a:t>
            </a:r>
            <a:endParaRPr lang="pt-BR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01498" y="1033572"/>
            <a:ext cx="10864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n-lt"/>
              </a:rPr>
              <a:t>Valores numéricos inexistentes são representados pelo valor de ponto flutuante </a:t>
            </a:r>
            <a:r>
              <a:rPr lang="pt-BR" sz="2000" b="1" dirty="0" err="1">
                <a:latin typeface="+mn-lt"/>
              </a:rPr>
              <a:t>NaN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52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Descartando valores ausentes da Series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598504" y="2845544"/>
            <a:ext cx="4932000" cy="381204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2000" dirty="0"/>
              <a:t>&gt;&gt;&gt;</a:t>
            </a:r>
            <a:r>
              <a:rPr lang="pt-BR" sz="2000" dirty="0" err="1"/>
              <a:t>s.dropna</a:t>
            </a:r>
            <a:r>
              <a:rPr lang="pt-BR" sz="2000" dirty="0"/>
              <a:t>() </a:t>
            </a:r>
            <a:endParaRPr lang="pt-BR" sz="2000" i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</a:rPr>
              <a:t>33B    15.0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</a:rPr>
              <a:t>33C    18.0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FF"/>
                </a:solidFill>
              </a:rPr>
              <a:t>dtype</a:t>
            </a:r>
            <a:r>
              <a:rPr lang="en-US" sz="2000" dirty="0">
                <a:solidFill>
                  <a:srgbClr val="0000FF"/>
                </a:solidFill>
              </a:rPr>
              <a:t>: float64</a:t>
            </a:r>
            <a:endParaRPr lang="pt-BR" sz="2000" dirty="0"/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&gt;&gt;&gt;s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33B    15.0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33C    18.0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33E     </a:t>
            </a:r>
            <a:r>
              <a:rPr lang="en-US" sz="2000" dirty="0" err="1">
                <a:solidFill>
                  <a:srgbClr val="0000FF"/>
                </a:solidFill>
              </a:rPr>
              <a:t>NaN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FF"/>
                </a:solidFill>
              </a:rPr>
              <a:t>dtype</a:t>
            </a:r>
            <a:r>
              <a:rPr lang="en-US" sz="2000" dirty="0">
                <a:solidFill>
                  <a:srgbClr val="0000FF"/>
                </a:solidFill>
              </a:rPr>
              <a:t>: float64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>
          <a:xfrm>
            <a:off x="4228531" y="2276218"/>
            <a:ext cx="1584177" cy="4289576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7" name="Shape 232"/>
          <p:cNvSpPr txBox="1"/>
          <p:nvPr/>
        </p:nvSpPr>
        <p:spPr>
          <a:xfrm>
            <a:off x="1914097" y="959593"/>
            <a:ext cx="7422264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4647" y="110580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13493" y="1651585"/>
            <a:ext cx="10263027" cy="318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600" b="1" dirty="0" err="1">
                <a:latin typeface="+mn-lt"/>
              </a:rPr>
              <a:t>dropna</a:t>
            </a:r>
            <a:r>
              <a:rPr lang="pt-BR" sz="1600" b="1" dirty="0">
                <a:latin typeface="+mn-lt"/>
              </a:rPr>
              <a:t>:</a:t>
            </a:r>
            <a:r>
              <a:rPr lang="pt-BR" sz="1600" dirty="0">
                <a:latin typeface="+mn-lt"/>
              </a:rPr>
              <a:t> Retorna uma cópia da </a:t>
            </a:r>
            <a:r>
              <a:rPr lang="pt-BR" sz="1600" i="1" dirty="0">
                <a:latin typeface="+mn-lt"/>
              </a:rPr>
              <a:t>series  </a:t>
            </a:r>
            <a:r>
              <a:rPr lang="pt-BR" sz="1600" u="sng" dirty="0">
                <a:latin typeface="+mn-lt"/>
              </a:rPr>
              <a:t>sem</a:t>
            </a:r>
            <a:r>
              <a:rPr lang="pt-BR" sz="1600" i="1" dirty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os elementos cujo valor é </a:t>
            </a:r>
            <a:r>
              <a:rPr lang="pt-BR" sz="1600" dirty="0" err="1">
                <a:latin typeface="+mn-lt"/>
              </a:rPr>
              <a:t>NaN</a:t>
            </a:r>
            <a:endParaRPr lang="pt-BR" sz="1600" dirty="0"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55640" y="2976450"/>
            <a:ext cx="1134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r>
              <a:rPr lang="en-US" dirty="0">
                <a:solidFill>
                  <a:srgbClr val="C00000"/>
                </a:solidFill>
              </a:rPr>
              <a:t>33C    18.0</a:t>
            </a:r>
          </a:p>
          <a:p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33A    46.0</a:t>
            </a:r>
          </a:p>
          <a:p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Shape 232"/>
          <p:cNvSpPr txBox="1"/>
          <p:nvPr/>
        </p:nvSpPr>
        <p:spPr>
          <a:xfrm>
            <a:off x="510735" y="2293996"/>
            <a:ext cx="10265785" cy="2939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operação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Series,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cópia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840415" y="4576888"/>
            <a:ext cx="201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n-lt"/>
              </a:rPr>
              <a:t>A maioria dos métodos por padrão desconsideram </a:t>
            </a:r>
          </a:p>
          <a:p>
            <a:pPr algn="ctr"/>
            <a:r>
              <a:rPr lang="pt-BR" dirty="0">
                <a:latin typeface="+mn-lt"/>
              </a:rPr>
              <a:t>o </a:t>
            </a:r>
            <a:r>
              <a:rPr lang="pt-BR" dirty="0" err="1">
                <a:latin typeface="+mn-lt"/>
              </a:rPr>
              <a:t>NaN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44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Preenchendo valores ausentes da Series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2207568" y="2665248"/>
            <a:ext cx="4104456" cy="39501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s.fillna</a:t>
            </a:r>
            <a:r>
              <a:rPr lang="pt-BR" sz="1500" dirty="0"/>
              <a:t>(</a:t>
            </a:r>
            <a:r>
              <a:rPr lang="pt-BR" sz="1500" dirty="0">
                <a:solidFill>
                  <a:srgbClr val="00B050"/>
                </a:solidFill>
              </a:rPr>
              <a:t>'</a:t>
            </a:r>
            <a:r>
              <a:rPr lang="pt-BR" sz="1500" b="1" dirty="0">
                <a:solidFill>
                  <a:srgbClr val="00B050"/>
                </a:solidFill>
              </a:rPr>
              <a:t>$$$'</a:t>
            </a:r>
            <a:r>
              <a:rPr lang="pt-BR" sz="1500" dirty="0"/>
              <a:t>) </a:t>
            </a:r>
            <a:endParaRPr lang="pt-BR" sz="1500" i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10     10</a:t>
            </a:r>
          </a:p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0000FF"/>
                </a:solidFill>
              </a:rPr>
              <a:t>20    $$$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30     20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40    $$$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10     10</a:t>
            </a:r>
          </a:p>
          <a:p>
            <a:pPr>
              <a:lnSpc>
                <a:spcPct val="90000"/>
              </a:lnSpc>
            </a:pPr>
            <a:r>
              <a:rPr lang="pt-BR" sz="1500" b="1" dirty="0">
                <a:solidFill>
                  <a:srgbClr val="0000FF"/>
                </a:solidFill>
              </a:rPr>
              <a:t>20     20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30     20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40    $$$</a:t>
            </a:r>
          </a:p>
          <a:p>
            <a:pPr>
              <a:lnSpc>
                <a:spcPct val="90000"/>
              </a:lnSpc>
            </a:pPr>
            <a:r>
              <a:rPr lang="pt-BR" sz="1500" dirty="0" err="1">
                <a:solidFill>
                  <a:srgbClr val="0000FF"/>
                </a:solidFill>
              </a:rPr>
              <a:t>dtype</a:t>
            </a:r>
            <a:r>
              <a:rPr lang="pt-BR" sz="1500" dirty="0">
                <a:solidFill>
                  <a:srgbClr val="0000FF"/>
                </a:solidFill>
              </a:rPr>
              <a:t>: </a:t>
            </a:r>
            <a:r>
              <a:rPr lang="pt-BR" sz="1500" dirty="0" err="1">
                <a:solidFill>
                  <a:srgbClr val="0000FF"/>
                </a:solidFill>
              </a:rPr>
              <a:t>object</a:t>
            </a:r>
            <a:endParaRPr lang="en-US" sz="15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&gt;&gt;&gt;s 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10    10.0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20     NaN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30    20.0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40     NaN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10    10.0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20    20.0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30    20.0</a:t>
            </a:r>
          </a:p>
          <a:p>
            <a:pPr>
              <a:lnSpc>
                <a:spcPct val="90000"/>
              </a:lnSpc>
            </a:pPr>
            <a:r>
              <a:rPr lang="fi-FI" sz="1500" dirty="0">
                <a:solidFill>
                  <a:srgbClr val="0000FF"/>
                </a:solidFill>
              </a:rPr>
              <a:t>40     NaN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914097" y="959593"/>
            <a:ext cx="7422264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 None)</a:t>
            </a:r>
            <a:r>
              <a:rPr lang="en-US" sz="18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800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4647" y="110580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13493" y="1651585"/>
            <a:ext cx="10263027" cy="565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600" dirty="0">
                <a:latin typeface="+mn-lt"/>
              </a:rPr>
              <a:t>Preenche os valores ausentes </a:t>
            </a:r>
          </a:p>
          <a:p>
            <a:r>
              <a:rPr lang="pt-BR" sz="1600" b="1" dirty="0" err="1">
                <a:latin typeface="+mn-lt"/>
              </a:rPr>
              <a:t>value</a:t>
            </a:r>
            <a:r>
              <a:rPr lang="pt-BR" sz="1600" b="1" dirty="0">
                <a:latin typeface="+mn-lt"/>
              </a:rPr>
              <a:t>: </a:t>
            </a:r>
            <a:r>
              <a:rPr lang="pt-BR" sz="1600" dirty="0">
                <a:latin typeface="+mn-lt"/>
              </a:rPr>
              <a:t>pode ser um escalar, um dicionário ou uma Series. No caso do dicionário/Series, alinha pelo índice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0587" y="2959700"/>
            <a:ext cx="11341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r>
              <a:rPr lang="fi-FI" dirty="0">
                <a:solidFill>
                  <a:srgbClr val="C00000"/>
                </a:solidFill>
              </a:rPr>
              <a:t>10    10.0</a:t>
            </a:r>
          </a:p>
          <a:p>
            <a:r>
              <a:rPr lang="fi-FI" b="1" dirty="0">
                <a:solidFill>
                  <a:srgbClr val="C00000"/>
                </a:solidFill>
              </a:rPr>
              <a:t>20     NaN</a:t>
            </a:r>
          </a:p>
          <a:p>
            <a:r>
              <a:rPr lang="fi-FI" dirty="0">
                <a:solidFill>
                  <a:srgbClr val="C00000"/>
                </a:solidFill>
              </a:rPr>
              <a:t>30    20.0</a:t>
            </a:r>
          </a:p>
          <a:p>
            <a:r>
              <a:rPr lang="fi-FI" dirty="0">
                <a:solidFill>
                  <a:srgbClr val="C00000"/>
                </a:solidFill>
              </a:rPr>
              <a:t>40     NaN</a:t>
            </a:r>
          </a:p>
          <a:p>
            <a:r>
              <a:rPr lang="fi-FI" dirty="0">
                <a:solidFill>
                  <a:srgbClr val="C00000"/>
                </a:solidFill>
              </a:rPr>
              <a:t>10    10.0</a:t>
            </a:r>
          </a:p>
          <a:p>
            <a:r>
              <a:rPr lang="fi-FI" b="1" dirty="0">
                <a:solidFill>
                  <a:srgbClr val="C00000"/>
                </a:solidFill>
              </a:rPr>
              <a:t>20    20.0</a:t>
            </a:r>
          </a:p>
          <a:p>
            <a:r>
              <a:rPr lang="fi-FI" dirty="0">
                <a:solidFill>
                  <a:srgbClr val="C00000"/>
                </a:solidFill>
              </a:rPr>
              <a:t>30    20.0</a:t>
            </a:r>
          </a:p>
          <a:p>
            <a:r>
              <a:rPr lang="fi-FI" dirty="0">
                <a:solidFill>
                  <a:srgbClr val="C00000"/>
                </a:solidFill>
              </a:rPr>
              <a:t>40     NaN</a:t>
            </a: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Shape 232"/>
          <p:cNvSpPr txBox="1"/>
          <p:nvPr/>
        </p:nvSpPr>
        <p:spPr>
          <a:xfrm>
            <a:off x="510735" y="2293996"/>
            <a:ext cx="10265785" cy="2939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operação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Series,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cópia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1336" y="5157192"/>
            <a:ext cx="1134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f:</a:t>
            </a:r>
          </a:p>
          <a:p>
            <a:r>
              <a:rPr lang="pt-BR" dirty="0">
                <a:solidFill>
                  <a:srgbClr val="C00000"/>
                </a:solidFill>
              </a:rPr>
              <a:t>10    a</a:t>
            </a:r>
          </a:p>
          <a:p>
            <a:r>
              <a:rPr lang="pt-BR" dirty="0">
                <a:solidFill>
                  <a:srgbClr val="C00000"/>
                </a:solidFill>
              </a:rPr>
              <a:t>20    b</a:t>
            </a:r>
          </a:p>
          <a:p>
            <a:r>
              <a:rPr lang="pt-BR" dirty="0">
                <a:solidFill>
                  <a:srgbClr val="C00000"/>
                </a:solidFill>
              </a:rPr>
              <a:t>30    c</a:t>
            </a:r>
          </a:p>
          <a:p>
            <a:r>
              <a:rPr lang="pt-BR" dirty="0">
                <a:solidFill>
                  <a:srgbClr val="C00000"/>
                </a:solidFill>
              </a:rPr>
              <a:t>40    d</a:t>
            </a: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4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6754555" y="2665248"/>
            <a:ext cx="4237989" cy="39501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s.fillna</a:t>
            </a:r>
            <a:r>
              <a:rPr lang="pt-BR" sz="1500" dirty="0"/>
              <a:t>(f) </a:t>
            </a:r>
            <a:endParaRPr lang="pt-BR" sz="1500" i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10    10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20     b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30    20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40     d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10    10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20    20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30    20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40     d</a:t>
            </a:r>
          </a:p>
          <a:p>
            <a:pPr>
              <a:lnSpc>
                <a:spcPct val="90000"/>
              </a:lnSpc>
            </a:pPr>
            <a:r>
              <a:rPr lang="pt-BR" sz="1500" dirty="0" err="1">
                <a:solidFill>
                  <a:srgbClr val="0000FF"/>
                </a:solidFill>
              </a:rPr>
              <a:t>dtype</a:t>
            </a:r>
            <a:r>
              <a:rPr lang="pt-BR" sz="1500" dirty="0">
                <a:solidFill>
                  <a:srgbClr val="0000FF"/>
                </a:solidFill>
              </a:rPr>
              <a:t>: </a:t>
            </a:r>
            <a:r>
              <a:rPr lang="pt-BR" sz="1500" dirty="0" err="1">
                <a:solidFill>
                  <a:srgbClr val="0000FF"/>
                </a:solidFill>
              </a:rPr>
              <a:t>object</a:t>
            </a:r>
            <a:endParaRPr lang="en-US" sz="15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&gt;&gt;&gt;s2.fillna({10:</a:t>
            </a:r>
            <a:r>
              <a:rPr lang="en-US" sz="1500" dirty="0">
                <a:solidFill>
                  <a:srgbClr val="00B050"/>
                </a:solidFill>
              </a:rPr>
              <a:t>'111'</a:t>
            </a:r>
            <a:r>
              <a:rPr lang="en-US" sz="1500" dirty="0"/>
              <a:t>,20:</a:t>
            </a:r>
            <a:r>
              <a:rPr lang="en-US" sz="1500" dirty="0">
                <a:solidFill>
                  <a:srgbClr val="00B050"/>
                </a:solidFill>
              </a:rPr>
              <a:t>'222'</a:t>
            </a:r>
            <a:r>
              <a:rPr lang="en-US" sz="1500" dirty="0"/>
              <a:t>}) 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10     10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20    222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30     20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40    NaN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10     10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20     20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30     20</a:t>
            </a:r>
          </a:p>
          <a:p>
            <a:pPr>
              <a:lnSpc>
                <a:spcPct val="90000"/>
              </a:lnSpc>
            </a:pPr>
            <a:r>
              <a:rPr lang="nl-NL" sz="1500" dirty="0">
                <a:solidFill>
                  <a:srgbClr val="0000FF"/>
                </a:solidFill>
              </a:rPr>
              <a:t>40    NaN</a:t>
            </a:r>
          </a:p>
        </p:txBody>
      </p:sp>
    </p:spTree>
    <p:extLst>
      <p:ext uri="{BB962C8B-B14F-4D97-AF65-F5344CB8AC3E}">
        <p14:creationId xmlns:p14="http://schemas.microsoft.com/office/powerpoint/2010/main" val="37987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3" grpId="0"/>
      <p:bldP spid="13" grpId="0"/>
      <p:bldP spid="1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10273"/>
              </p:ext>
            </p:extLst>
          </p:nvPr>
        </p:nvGraphicFramePr>
        <p:xfrm>
          <a:off x="5758257" y="1513118"/>
          <a:ext cx="1800200" cy="222504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Py_Objetc_HEAD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size</a:t>
                      </a:r>
                      <a:r>
                        <a:rPr lang="pt-BR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dTypes</a:t>
                      </a:r>
                      <a:r>
                        <a:rPr lang="pt-BR" dirty="0"/>
                        <a:t>: 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simplificado do objeto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438303" y="2089182"/>
            <a:ext cx="142292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>
            <a:off x="5102290" y="2440218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82877"/>
              </p:ext>
            </p:extLst>
          </p:nvPr>
        </p:nvGraphicFramePr>
        <p:xfrm>
          <a:off x="8861225" y="1955312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  <a:r>
                        <a:rPr lang="pt-BR" dirty="0" err="1">
                          <a:solidFill>
                            <a:srgbClr val="00B050"/>
                          </a:solidFill>
                        </a:rPr>
                        <a:t>jjj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1828"/>
              </p:ext>
            </p:extLst>
          </p:nvPr>
        </p:nvGraphicFramePr>
        <p:xfrm>
          <a:off x="2625798" y="2440218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'b'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'c'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o Explicativo 1 11"/>
          <p:cNvSpPr/>
          <p:nvPr/>
        </p:nvSpPr>
        <p:spPr>
          <a:xfrm>
            <a:off x="8861225" y="4417186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62265"/>
              <a:gd name="adj4" fmla="val 33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3230083" y="4482431"/>
            <a:ext cx="2127321" cy="288000"/>
          </a:xfrm>
          <a:prstGeom prst="borderCallout1">
            <a:avLst>
              <a:gd name="adj1" fmla="val 12525"/>
              <a:gd name="adj2" fmla="val 53915"/>
              <a:gd name="adj3" fmla="val -186250"/>
              <a:gd name="adj4" fmla="val 65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505188"/>
              </p:ext>
            </p:extLst>
          </p:nvPr>
        </p:nvGraphicFramePr>
        <p:xfrm>
          <a:off x="3863752" y="1838472"/>
          <a:ext cx="1222939" cy="20624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2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Py_Objetc_HEAD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rot="10800000">
            <a:off x="3192184" y="2587959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 1 11"/>
          <p:cNvSpPr/>
          <p:nvPr/>
        </p:nvSpPr>
        <p:spPr>
          <a:xfrm>
            <a:off x="2108579" y="4967693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88081"/>
              <a:gd name="adj4" fmla="val 49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Alterando Series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Categorizando os valores da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5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Útil para dados numéricos em escalas muito grandes ou muito </a:t>
            </a:r>
            <a:r>
              <a:rPr lang="pt-BR" dirty="0" err="1"/>
              <a:t>granularizado</a:t>
            </a:r>
            <a:r>
              <a:rPr lang="pt-BR" dirty="0"/>
              <a:t>: </a:t>
            </a:r>
          </a:p>
          <a:p>
            <a:pPr marL="457200" indent="-457200">
              <a:buAutoNum type="alphaLcParenR"/>
            </a:pPr>
            <a:r>
              <a:rPr lang="pt-BR" dirty="0"/>
              <a:t>organiza os valores em faixas/categorias</a:t>
            </a:r>
          </a:p>
          <a:p>
            <a:pPr marL="457200" indent="-457200">
              <a:buAutoNum type="alphaLcParenR"/>
            </a:pPr>
            <a:r>
              <a:rPr lang="pt-BR" dirty="0"/>
              <a:t>executa estatísticas descritivas por faixa/categoria</a:t>
            </a: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pandas.cut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856498" y="2770530"/>
            <a:ext cx="2050298" cy="3610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sIdade</a:t>
            </a:r>
            <a:endParaRPr lang="pt-B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45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47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37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21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19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30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20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 40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26876" y="2780928"/>
            <a:ext cx="6768752" cy="158417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 Faixas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3914908" y="3268198"/>
            <a:ext cx="5904000" cy="641685"/>
            <a:chOff x="1631504" y="2283259"/>
            <a:chExt cx="5904000" cy="641685"/>
          </a:xfrm>
        </p:grpSpPr>
        <p:cxnSp>
          <p:nvCxnSpPr>
            <p:cNvPr id="16" name="Conector reto 15"/>
            <p:cNvCxnSpPr/>
            <p:nvPr/>
          </p:nvCxnSpPr>
          <p:spPr>
            <a:xfrm>
              <a:off x="1631504" y="2924944"/>
              <a:ext cx="5904000" cy="0"/>
            </a:xfrm>
            <a:prstGeom prst="line">
              <a:avLst/>
            </a:pr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400300" y="2682062"/>
              <a:ext cx="0" cy="23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691114" y="2682062"/>
              <a:ext cx="0" cy="2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2135560" y="2283259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19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403082" y="2301605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47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2381250" y="2904536"/>
              <a:ext cx="4320000" cy="0"/>
            </a:xfrm>
            <a:prstGeom prst="line">
              <a:avLst/>
            </a:prstGeom>
            <a:ln w="63500">
              <a:solidFill>
                <a:srgbClr val="FBC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2390775" y="2849885"/>
              <a:ext cx="1080000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470775" y="2852936"/>
              <a:ext cx="1080000" cy="0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530874" y="2852360"/>
              <a:ext cx="1080000" cy="0"/>
            </a:xfrm>
            <a:prstGeom prst="line">
              <a:avLst/>
            </a:prstGeom>
            <a:ln w="635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606977" y="2849885"/>
              <a:ext cx="10800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2601491" y="2435677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B0F0"/>
                  </a:solidFill>
                </a:rPr>
                <a:t>fx1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719736" y="2420888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70C0"/>
                  </a:solidFill>
                </a:rPr>
                <a:t>fx2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705289" y="2429805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0099"/>
                  </a:solidFill>
                </a:rPr>
                <a:t>fx3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862962" y="242941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7030A0"/>
                  </a:solidFill>
                </a:rPr>
                <a:t>fx4</a:t>
              </a: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3627371" y="4626912"/>
            <a:ext cx="6768752" cy="1584176"/>
            <a:chOff x="3575658" y="1072978"/>
            <a:chExt cx="6768752" cy="1584176"/>
          </a:xfrm>
        </p:grpSpPr>
        <p:sp>
          <p:nvSpPr>
            <p:cNvPr id="80" name="Retângulo 79"/>
            <p:cNvSpPr/>
            <p:nvPr/>
          </p:nvSpPr>
          <p:spPr>
            <a:xfrm>
              <a:off x="3575658" y="1072978"/>
              <a:ext cx="6768752" cy="158417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 Categorias: 0 a30, 31 a 35, 35 a 45, 45 a ∞</a:t>
              </a:r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4008424" y="1474365"/>
              <a:ext cx="5904000" cy="641685"/>
              <a:chOff x="1631504" y="2283259"/>
              <a:chExt cx="5904000" cy="641685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631504" y="2924944"/>
                <a:ext cx="5904000" cy="0"/>
              </a:xfrm>
              <a:prstGeom prst="line">
                <a:avLst/>
              </a:prstGeom>
              <a:ln w="698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2400300" y="2682062"/>
                <a:ext cx="0" cy="232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6691114" y="2682062"/>
                <a:ext cx="0" cy="21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/>
              <p:cNvSpPr txBox="1"/>
              <p:nvPr/>
            </p:nvSpPr>
            <p:spPr>
              <a:xfrm>
                <a:off x="2135560" y="2283259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19</a:t>
                </a:r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6403082" y="2301605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47</a:t>
                </a:r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2381250" y="2904536"/>
                <a:ext cx="4320000" cy="0"/>
              </a:xfrm>
              <a:prstGeom prst="line">
                <a:avLst/>
              </a:prstGeom>
              <a:ln w="63500">
                <a:solidFill>
                  <a:srgbClr val="FBC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>
                <a:off x="1631504" y="2861500"/>
                <a:ext cx="2088232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/>
              <p:nvPr/>
            </p:nvCxnSpPr>
            <p:spPr>
              <a:xfrm>
                <a:off x="3719736" y="2849885"/>
                <a:ext cx="576064" cy="0"/>
              </a:xfrm>
              <a:prstGeom prst="line">
                <a:avLst/>
              </a:prstGeom>
              <a:ln w="63500">
                <a:solidFill>
                  <a:srgbClr val="BE02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/>
              <p:cNvCxnSpPr/>
              <p:nvPr/>
            </p:nvCxnSpPr>
            <p:spPr>
              <a:xfrm>
                <a:off x="4295800" y="2849885"/>
                <a:ext cx="1315074" cy="2475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5606977" y="2849885"/>
                <a:ext cx="1928527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CaixaDeTexto 58"/>
              <p:cNvSpPr txBox="1"/>
              <p:nvPr/>
            </p:nvSpPr>
            <p:spPr>
              <a:xfrm>
                <a:off x="2601491" y="2435677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00B0F0"/>
                    </a:solidFill>
                  </a:rPr>
                  <a:t>ct1</a:t>
                </a:r>
              </a:p>
            </p:txBody>
          </p:sp>
          <p:sp>
            <p:nvSpPr>
              <p:cNvPr id="60" name="CaixaDeTexto 59"/>
              <p:cNvSpPr txBox="1"/>
              <p:nvPr/>
            </p:nvSpPr>
            <p:spPr>
              <a:xfrm>
                <a:off x="3719736" y="2420888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BE02A8"/>
                    </a:solidFill>
                  </a:rPr>
                  <a:t>ct2</a:t>
                </a:r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4705289" y="2429805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00B050"/>
                    </a:solidFill>
                  </a:rPr>
                  <a:t>ct3</a:t>
                </a: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5862962" y="2429416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FF0000"/>
                    </a:solidFill>
                  </a:rPr>
                  <a:t>ct4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47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MUITO Útil: </a:t>
            </a:r>
            <a:r>
              <a:rPr lang="pt-BR" dirty="0" err="1"/>
              <a:t>cut</a:t>
            </a:r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415480" y="1037129"/>
            <a:ext cx="10441161" cy="351258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right=True, labels=None,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retbins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5359" y="10203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0936" y="2303903"/>
            <a:ext cx="11774143" cy="32213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just">
              <a:spcBef>
                <a:spcPts val="400"/>
              </a:spcBef>
            </a:pPr>
            <a:r>
              <a:rPr lang="pt-BR" sz="1800" b="1" dirty="0">
                <a:solidFill>
                  <a:srgbClr val="C00000"/>
                </a:solidFill>
                <a:latin typeface="+mj-lt"/>
              </a:rPr>
              <a:t>x –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array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unidimensional a ser dividido em categorias ( faixas) </a:t>
            </a:r>
          </a:p>
          <a:p>
            <a:pPr algn="just">
              <a:spcBef>
                <a:spcPts val="400"/>
              </a:spcBef>
            </a:pPr>
            <a:r>
              <a:rPr lang="pt-BR" sz="1800" b="1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bins</a:t>
            </a:r>
            <a:r>
              <a:rPr lang="pt-BR" sz="18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latin typeface="+mj-lt"/>
              </a:rPr>
              <a:t>=  </a:t>
            </a:r>
            <a:r>
              <a:rPr lang="pt-BR" sz="1800" b="1" i="1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 ou </a:t>
            </a:r>
            <a:r>
              <a:rPr lang="pt-BR" sz="1800" b="1" i="1" dirty="0">
                <a:solidFill>
                  <a:srgbClr val="C00000"/>
                </a:solidFill>
                <a:latin typeface="+mj-lt"/>
              </a:rPr>
              <a:t>uma sequência de escalares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546100" algn="just">
              <a:spcBef>
                <a:spcPts val="400"/>
              </a:spcBef>
            </a:pPr>
            <a:r>
              <a:rPr lang="pt-BR" sz="1800" dirty="0">
                <a:solidFill>
                  <a:schemeClr val="tx1"/>
                </a:solidFill>
                <a:latin typeface="+mj-lt"/>
              </a:rPr>
              <a:t>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bins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é um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, define o número de categorias/faixas nas quais os valores de x serão divididos. Todas as faixas têm a mesma amplitude e o intervalo de  x é estendido por 0,1% de cada lado para incluir os valores mínimo ou máximo de x. </a:t>
            </a:r>
          </a:p>
          <a:p>
            <a:pPr marL="546100" algn="just">
              <a:spcBef>
                <a:spcPts val="400"/>
              </a:spcBef>
            </a:pPr>
            <a:r>
              <a:rPr lang="pt-BR" sz="1800" dirty="0">
                <a:solidFill>
                  <a:schemeClr val="tx1"/>
                </a:solidFill>
                <a:latin typeface="+mj-lt"/>
              </a:rPr>
              <a:t>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bins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é uma sequência, ela define os limites de cada categoria/faixa. Permite faixas de largura não uniforme. Nenhuma extensão do intervalo de x é feita.</a:t>
            </a:r>
          </a:p>
          <a:p>
            <a:pPr marL="896620" indent="-896620" algn="just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1800" b="1" dirty="0">
                <a:solidFill>
                  <a:srgbClr val="7030A0"/>
                </a:solidFill>
                <a:latin typeface="+mj-lt"/>
              </a:rPr>
              <a:t> =</a:t>
            </a:r>
            <a:r>
              <a:rPr lang="pt-BR" sz="1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– indica se as faixas incluem o limite superior Ex.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bins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= [1,2,3,4] indicam (1,2), (2,3), (3,4).</a:t>
            </a:r>
          </a:p>
          <a:p>
            <a:pPr algn="just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 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= </a:t>
            </a:r>
            <a:r>
              <a:rPr lang="pt-BR" sz="1800" b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None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ou </a:t>
            </a:r>
            <a:r>
              <a:rPr lang="pt-BR" sz="1800" b="1" i="1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array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se for especificado um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array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este será usado como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labels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para as categorias/faixas resultantes. </a:t>
            </a:r>
          </a:p>
          <a:p>
            <a:pPr marL="896620" indent="-896620" algn="just">
              <a:spcBef>
                <a:spcPts val="400"/>
              </a:spcBef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retbins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7030A0"/>
                </a:solidFill>
              </a:rPr>
              <a:t>=</a:t>
            </a:r>
            <a:r>
              <a:rPr lang="pt-BR" sz="1800" b="1" dirty="0">
                <a:solidFill>
                  <a:srgbClr val="C00000"/>
                </a:solidFill>
              </a:rPr>
              <a:t>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  <a:r>
              <a:rPr lang="pt-BR" sz="1800" dirty="0">
                <a:solidFill>
                  <a:schemeClr val="tx1"/>
                </a:solidFill>
              </a:rPr>
              <a:t>–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, retorna  uma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tupla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 onde o segundo elemento  é um </a:t>
            </a:r>
            <a:r>
              <a:rPr lang="pt-BR" sz="1800" i="1" dirty="0" err="1">
                <a:solidFill>
                  <a:schemeClr val="tx1"/>
                </a:solidFill>
                <a:latin typeface="+mj-lt"/>
              </a:rPr>
              <a:t>array</a:t>
            </a:r>
            <a:r>
              <a:rPr lang="pt-BR" sz="1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com os limites inferiores  das faixas.</a:t>
            </a:r>
          </a:p>
          <a:p>
            <a:pPr algn="just">
              <a:spcBef>
                <a:spcPts val="400"/>
              </a:spcBef>
            </a:pP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include_lowest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</a:rPr>
              <a:t>False  </a:t>
            </a:r>
            <a:r>
              <a:rPr lang="pt-BR" sz="1800" b="1" dirty="0">
                <a:solidFill>
                  <a:schemeClr val="tx1"/>
                </a:solidFill>
              </a:rPr>
              <a:t>– 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se </a:t>
            </a:r>
            <a:r>
              <a:rPr lang="pt-BR" sz="1800" dirty="0" err="1">
                <a:solidFill>
                  <a:schemeClr val="tx1"/>
                </a:solidFill>
                <a:latin typeface="+mj-lt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+mj-lt"/>
              </a:rPr>
              <a:t>, o primeiro escalar da sequência é incluído no intervalo da primeira faixa.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35359" y="1648136"/>
            <a:ext cx="11665298" cy="3497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</a:rPr>
              <a:t>Retorna  os índices das categorias/faixas (</a:t>
            </a:r>
            <a:r>
              <a:rPr lang="pt-BR" sz="1800" i="1" dirty="0" err="1">
                <a:latin typeface="+mn-lt"/>
              </a:rPr>
              <a:t>bins</a:t>
            </a:r>
            <a:r>
              <a:rPr lang="pt-BR" sz="1800" dirty="0">
                <a:latin typeface="+mn-lt"/>
              </a:rPr>
              <a:t>) de cada valor de  x. ( pode ser aplicado sobre o </a:t>
            </a:r>
            <a:r>
              <a:rPr lang="pt-BR" sz="1800" i="1" dirty="0">
                <a:latin typeface="+mn-lt"/>
              </a:rPr>
              <a:t>index)</a:t>
            </a: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64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geral, a operação de agrupamento envolve as seguintes operações no objeto original:</a:t>
            </a:r>
          </a:p>
          <a:p>
            <a:pPr marL="1143000" lvl="1" indent="-160338">
              <a:buFont typeface="Arial" panose="020B0604020202020204" pitchFamily="34" charset="0"/>
              <a:buChar char="•"/>
            </a:pPr>
            <a:r>
              <a:rPr lang="pt-BR" dirty="0"/>
              <a:t>Dividir os dados do objeto em grupos com base em alguns critérios</a:t>
            </a:r>
          </a:p>
          <a:p>
            <a:pPr marL="1143000" lvl="1" indent="-160338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Aplicar uma funcionalidade em cada grupo separadamente</a:t>
            </a:r>
          </a:p>
          <a:p>
            <a:pPr marL="1143000" lvl="1" indent="-160338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Combinar os resultados gerando um novo objeto</a:t>
            </a:r>
          </a:p>
          <a:p>
            <a:endParaRPr lang="pt-BR" dirty="0"/>
          </a:p>
          <a:p>
            <a:r>
              <a:rPr lang="pt-BR" dirty="0"/>
              <a:t>As funcionalidades aplicadas podem ser de:</a:t>
            </a:r>
          </a:p>
          <a:p>
            <a:pPr marL="1143000" lvl="1">
              <a:buFont typeface="Arial" panose="020B0604020202020204" pitchFamily="34" charset="0"/>
              <a:buChar char="•"/>
            </a:pPr>
            <a:r>
              <a:rPr lang="pt-BR" dirty="0"/>
              <a:t>Agregação – para computar uma estatística resumida</a:t>
            </a:r>
          </a:p>
          <a:p>
            <a:pPr marL="1143000" lvl="1">
              <a:buFont typeface="Arial" panose="020B0604020202020204" pitchFamily="34" charset="0"/>
              <a:buChar char="•"/>
            </a:pPr>
            <a:r>
              <a:rPr lang="pt-BR" dirty="0"/>
              <a:t>Transformação - executar alguma operação específica do grupo:</a:t>
            </a:r>
          </a:p>
          <a:p>
            <a:pPr marL="2000250" lvl="3"/>
            <a:r>
              <a:rPr lang="pt-BR" dirty="0"/>
              <a:t>Padronizar dados dentro do grupo</a:t>
            </a:r>
          </a:p>
          <a:p>
            <a:pPr marL="2000250" lvl="3"/>
            <a:r>
              <a:rPr lang="pt-BR" dirty="0"/>
              <a:t>Preencher valores ausentes com um valor derivado do grupo</a:t>
            </a:r>
          </a:p>
          <a:p>
            <a:pPr marL="1143000" lvl="1">
              <a:buFont typeface="Arial" panose="020B0604020202020204" pitchFamily="34" charset="0"/>
              <a:buChar char="•"/>
            </a:pPr>
            <a:r>
              <a:rPr lang="pt-BR" dirty="0"/>
              <a:t>Filtragem - descartar os dados com alguma condição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Agrupamentos "</a:t>
            </a:r>
            <a:r>
              <a:rPr lang="pt-BR" i="1" dirty="0" err="1"/>
              <a:t>Group</a:t>
            </a:r>
            <a:r>
              <a:rPr lang="pt-BR" i="1" dirty="0"/>
              <a:t> </a:t>
            </a:r>
            <a:r>
              <a:rPr lang="pt-BR" i="1" dirty="0" err="1"/>
              <a:t>by</a:t>
            </a:r>
            <a:r>
              <a:rPr lang="pt-BR" dirty="0"/>
              <a:t>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4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Groupby</a:t>
            </a:r>
            <a:r>
              <a:rPr lang="pt-BR" dirty="0"/>
              <a:t> – Principais parâmetros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55130" y="1040868"/>
            <a:ext cx="9453438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DD42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mapeador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iterável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9536" y="101927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9536" y="1765611"/>
            <a:ext cx="10699032" cy="17962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600" dirty="0" err="1">
                <a:latin typeface="+mn-lt"/>
              </a:rPr>
              <a:t>level</a:t>
            </a:r>
            <a:r>
              <a:rPr lang="pt-BR" sz="1600" dirty="0">
                <a:latin typeface="+mn-lt"/>
              </a:rPr>
              <a:t>=n: agrupa elementos com mesmo índice, atribuindo o valor do índice ao nome do grupo</a:t>
            </a:r>
          </a:p>
          <a:p>
            <a:r>
              <a:rPr lang="pt-BR" sz="1600" dirty="0" err="1">
                <a:latin typeface="+mn-lt"/>
              </a:rPr>
              <a:t>by</a:t>
            </a:r>
            <a:r>
              <a:rPr lang="pt-BR" sz="1600" dirty="0">
                <a:latin typeface="+mn-lt"/>
              </a:rPr>
              <a:t>= nome da função/dicionário/Series/Categoria. </a:t>
            </a:r>
          </a:p>
          <a:p>
            <a:pPr indent="354013"/>
            <a:r>
              <a:rPr lang="pt-BR" sz="1600" dirty="0">
                <a:latin typeface="+mn-lt"/>
              </a:rPr>
              <a:t>O </a:t>
            </a:r>
            <a:r>
              <a:rPr lang="pt-BR" sz="1600" i="1" dirty="0" err="1">
                <a:latin typeface="+mn-lt"/>
              </a:rPr>
              <a:t>mapeador</a:t>
            </a:r>
            <a:r>
              <a:rPr lang="pt-BR" sz="1600" i="1" dirty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 é usado para determinar os membros do grupo. </a:t>
            </a:r>
          </a:p>
          <a:p>
            <a:pPr marL="722313" lvl="2" indent="-279400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</a:rPr>
              <a:t>Se for uma função, ela será chamada para cada </a:t>
            </a:r>
            <a:r>
              <a:rPr lang="pt-BR" sz="1600" dirty="0" err="1">
                <a:latin typeface="+mn-lt"/>
              </a:rPr>
              <a:t>label</a:t>
            </a:r>
            <a:r>
              <a:rPr lang="pt-BR" sz="1600" dirty="0">
                <a:latin typeface="+mn-lt"/>
              </a:rPr>
              <a:t> do </a:t>
            </a:r>
            <a:r>
              <a:rPr lang="pt-BR" sz="1600" i="1" dirty="0">
                <a:latin typeface="+mn-lt"/>
              </a:rPr>
              <a:t>index. </a:t>
            </a:r>
          </a:p>
          <a:p>
            <a:pPr marL="722313" lvl="2" indent="-279400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</a:rPr>
              <a:t>Se for um dicionário, Series ou categoria </a:t>
            </a:r>
            <a:r>
              <a:rPr lang="pt-BR" sz="1600" i="1" dirty="0">
                <a:latin typeface="+mn-lt"/>
              </a:rPr>
              <a:t>os valores da Series/Categoria/Dicionário </a:t>
            </a:r>
            <a:r>
              <a:rPr lang="pt-BR" sz="1600" dirty="0">
                <a:latin typeface="+mn-lt"/>
              </a:rPr>
              <a:t>serão usados para determinar os grupos </a:t>
            </a:r>
            <a:r>
              <a:rPr lang="pt-BR" sz="1600" i="1" dirty="0">
                <a:latin typeface="+mn-lt"/>
              </a:rPr>
              <a:t>(os valores da série são alinhados primeiro)</a:t>
            </a:r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Retorna um objeto </a:t>
            </a:r>
            <a:r>
              <a:rPr lang="pt-BR" sz="1600" dirty="0" err="1">
                <a:latin typeface="+mn-lt"/>
              </a:rPr>
              <a:t>GroupBy</a:t>
            </a:r>
            <a:r>
              <a:rPr lang="pt-BR" sz="1600" dirty="0">
                <a:latin typeface="+mn-lt"/>
              </a:rPr>
              <a:t>  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344820" y="4085946"/>
            <a:ext cx="2621165" cy="2247299"/>
            <a:chOff x="3835733" y="3808439"/>
            <a:chExt cx="4351148" cy="2880767"/>
          </a:xfrm>
        </p:grpSpPr>
        <p:grpSp>
          <p:nvGrpSpPr>
            <p:cNvPr id="38" name="Grupo 37"/>
            <p:cNvGrpSpPr/>
            <p:nvPr/>
          </p:nvGrpSpPr>
          <p:grpSpPr>
            <a:xfrm>
              <a:off x="7014326" y="3808439"/>
              <a:ext cx="1172555" cy="2858526"/>
              <a:chOff x="3755124" y="3952424"/>
              <a:chExt cx="1172555" cy="2858526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6292" y="4650950"/>
                <a:ext cx="640581" cy="2160000"/>
              </a:xfrm>
              <a:prstGeom prst="rect">
                <a:avLst/>
              </a:prstGeom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3755124" y="3952424"/>
                <a:ext cx="1172555" cy="315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 err="1">
                    <a:latin typeface="+mn-lt"/>
                  </a:rPr>
                  <a:t>gAgrupL</a:t>
                </a:r>
                <a:endParaRPr lang="pt-BR" sz="1000" dirty="0">
                  <a:latin typeface="+mn-lt"/>
                </a:endParaRP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5180466" y="5394247"/>
              <a:ext cx="1384218" cy="360041"/>
              <a:chOff x="2037791" y="3501007"/>
              <a:chExt cx="648073" cy="360041"/>
            </a:xfrm>
          </p:grpSpPr>
          <p:sp>
            <p:nvSpPr>
              <p:cNvPr id="33" name="Divisa 32"/>
              <p:cNvSpPr/>
              <p:nvPr/>
            </p:nvSpPr>
            <p:spPr>
              <a:xfrm>
                <a:off x="2037791" y="3501007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Divisa 33"/>
              <p:cNvSpPr/>
              <p:nvPr/>
            </p:nvSpPr>
            <p:spPr>
              <a:xfrm>
                <a:off x="2253816" y="3518148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Divisa 34"/>
              <p:cNvSpPr/>
              <p:nvPr/>
            </p:nvSpPr>
            <p:spPr>
              <a:xfrm>
                <a:off x="2469840" y="3517050"/>
                <a:ext cx="216024" cy="3429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aixaDeTexto 35"/>
            <p:cNvSpPr txBox="1"/>
            <p:nvPr/>
          </p:nvSpPr>
          <p:spPr>
            <a:xfrm>
              <a:off x="4678531" y="4774239"/>
              <a:ext cx="2596497" cy="335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+mn-lt"/>
                </a:rPr>
                <a:t>sNotas.groupby</a:t>
              </a:r>
              <a:r>
                <a:rPr lang="pt-BR" sz="1000" dirty="0">
                  <a:latin typeface="+mn-lt"/>
                </a:rPr>
                <a:t>(</a:t>
              </a:r>
              <a:r>
                <a:rPr lang="pt-BR" sz="1000" dirty="0" err="1">
                  <a:latin typeface="+mn-lt"/>
                </a:rPr>
                <a:t>level</a:t>
              </a:r>
              <a:r>
                <a:rPr lang="pt-BR" sz="1100" dirty="0">
                  <a:latin typeface="+mn-lt"/>
                </a:rPr>
                <a:t>= 0)</a:t>
              </a:r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3862130" y="3928925"/>
              <a:ext cx="1078332" cy="2760281"/>
              <a:chOff x="2338129" y="3928924"/>
              <a:chExt cx="1078332" cy="2760281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3099" y="4529205"/>
                <a:ext cx="640579" cy="2160000"/>
              </a:xfrm>
              <a:prstGeom prst="rect">
                <a:avLst/>
              </a:prstGeom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2338129" y="3928924"/>
                <a:ext cx="1078332" cy="315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 err="1">
                    <a:latin typeface="+mn-lt"/>
                  </a:rPr>
                  <a:t>sNotas</a:t>
                </a:r>
                <a:endParaRPr lang="pt-BR" sz="1000" dirty="0">
                  <a:latin typeface="+mn-lt"/>
                </a:endParaRPr>
              </a:p>
            </p:txBody>
          </p:sp>
        </p:grpSp>
        <p:sp>
          <p:nvSpPr>
            <p:cNvPr id="22" name="Fluxograma: Armazenamento interno 21"/>
            <p:cNvSpPr/>
            <p:nvPr/>
          </p:nvSpPr>
          <p:spPr>
            <a:xfrm>
              <a:off x="3835733" y="4256914"/>
              <a:ext cx="790053" cy="2423927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Armazenamento interno 23"/>
            <p:cNvSpPr/>
            <p:nvPr/>
          </p:nvSpPr>
          <p:spPr>
            <a:xfrm>
              <a:off x="7035961" y="4205245"/>
              <a:ext cx="790053" cy="2423926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4224921" y="4211496"/>
            <a:ext cx="2651866" cy="2061537"/>
            <a:chOff x="6050013" y="3542879"/>
            <a:chExt cx="3674242" cy="2634820"/>
          </a:xfrm>
        </p:grpSpPr>
        <p:grpSp>
          <p:nvGrpSpPr>
            <p:cNvPr id="27" name="Grupo 31"/>
            <p:cNvGrpSpPr/>
            <p:nvPr/>
          </p:nvGrpSpPr>
          <p:grpSpPr>
            <a:xfrm>
              <a:off x="7241848" y="4851284"/>
              <a:ext cx="1384216" cy="360041"/>
              <a:chOff x="1978298" y="3501007"/>
              <a:chExt cx="648072" cy="360041"/>
            </a:xfrm>
          </p:grpSpPr>
          <p:sp>
            <p:nvSpPr>
              <p:cNvPr id="53" name="Divisa 52"/>
              <p:cNvSpPr/>
              <p:nvPr/>
            </p:nvSpPr>
            <p:spPr>
              <a:xfrm>
                <a:off x="1978298" y="3501007"/>
                <a:ext cx="216024" cy="342901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ivisa 53"/>
              <p:cNvSpPr/>
              <p:nvPr/>
            </p:nvSpPr>
            <p:spPr>
              <a:xfrm>
                <a:off x="2194323" y="3518147"/>
                <a:ext cx="216024" cy="342901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ivisa 54"/>
              <p:cNvSpPr/>
              <p:nvPr/>
            </p:nvSpPr>
            <p:spPr>
              <a:xfrm>
                <a:off x="2410346" y="3517050"/>
                <a:ext cx="216024" cy="342901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CaixaDeTexto 27"/>
            <p:cNvSpPr txBox="1"/>
            <p:nvPr/>
          </p:nvSpPr>
          <p:spPr>
            <a:xfrm>
              <a:off x="6819051" y="4206454"/>
              <a:ext cx="2455087" cy="31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+mn-lt"/>
                </a:rPr>
                <a:t>sNotas.groupby</a:t>
              </a:r>
              <a:r>
                <a:rPr lang="pt-BR" sz="1000" dirty="0">
                  <a:latin typeface="+mn-lt"/>
                </a:rPr>
                <a:t>(</a:t>
              </a:r>
              <a:r>
                <a:rPr lang="pt-BR" sz="1000" dirty="0" err="1">
                  <a:latin typeface="+mn-lt"/>
                </a:rPr>
                <a:t>by</a:t>
              </a:r>
              <a:r>
                <a:rPr lang="pt-BR" sz="1000" dirty="0">
                  <a:latin typeface="+mn-lt"/>
                </a:rPr>
                <a:t>=</a:t>
              </a:r>
              <a:r>
                <a:rPr lang="pt-BR" sz="1000" dirty="0" err="1">
                  <a:latin typeface="+mn-lt"/>
                </a:rPr>
                <a:t>fTipo</a:t>
              </a:r>
              <a:r>
                <a:rPr lang="pt-BR" sz="1000" dirty="0">
                  <a:latin typeface="+mn-lt"/>
                </a:rPr>
                <a:t>)</a:t>
              </a:r>
            </a:p>
          </p:txBody>
        </p:sp>
        <p:grpSp>
          <p:nvGrpSpPr>
            <p:cNvPr id="29" name="Grupo 2"/>
            <p:cNvGrpSpPr/>
            <p:nvPr/>
          </p:nvGrpSpPr>
          <p:grpSpPr>
            <a:xfrm>
              <a:off x="6050013" y="3542880"/>
              <a:ext cx="866035" cy="2611058"/>
              <a:chOff x="3857397" y="4136821"/>
              <a:chExt cx="866035" cy="2611058"/>
            </a:xfrm>
          </p:grpSpPr>
          <p:sp>
            <p:nvSpPr>
              <p:cNvPr id="47" name="Fluxograma: Armazenamento interno 21"/>
              <p:cNvSpPr/>
              <p:nvPr/>
            </p:nvSpPr>
            <p:spPr>
              <a:xfrm>
                <a:off x="3857397" y="4454989"/>
                <a:ext cx="790053" cy="2292890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grpSp>
            <p:nvGrpSpPr>
              <p:cNvPr id="49" name="Grupo 47"/>
              <p:cNvGrpSpPr/>
              <p:nvPr/>
            </p:nvGrpSpPr>
            <p:grpSpPr>
              <a:xfrm>
                <a:off x="3931344" y="4136821"/>
                <a:ext cx="792088" cy="2583614"/>
                <a:chOff x="2407343" y="4105591"/>
                <a:chExt cx="792088" cy="2583614"/>
              </a:xfrm>
            </p:grpSpPr>
            <p:pic>
              <p:nvPicPr>
                <p:cNvPr id="50" name="Imagem 4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3099" y="4529205"/>
                  <a:ext cx="640579" cy="216000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51" name="CaixaDeTexto 50"/>
                <p:cNvSpPr txBox="1"/>
                <p:nvPr/>
              </p:nvSpPr>
              <p:spPr>
                <a:xfrm>
                  <a:off x="2407343" y="4105591"/>
                  <a:ext cx="792088" cy="314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 err="1">
                      <a:latin typeface="+mn-lt"/>
                    </a:rPr>
                    <a:t>sNotas</a:t>
                  </a:r>
                  <a:endParaRPr lang="pt-BR" sz="1000" dirty="0">
                    <a:latin typeface="+mn-lt"/>
                  </a:endParaRPr>
                </a:p>
              </p:txBody>
            </p:sp>
          </p:grpSp>
        </p:grpSp>
        <p:grpSp>
          <p:nvGrpSpPr>
            <p:cNvPr id="39" name="Grupo 5"/>
            <p:cNvGrpSpPr/>
            <p:nvPr/>
          </p:nvGrpSpPr>
          <p:grpSpPr>
            <a:xfrm>
              <a:off x="8813728" y="3542879"/>
              <a:ext cx="910527" cy="2634820"/>
              <a:chOff x="6621112" y="4136820"/>
              <a:chExt cx="910527" cy="2634820"/>
            </a:xfrm>
          </p:grpSpPr>
          <p:sp>
            <p:nvSpPr>
              <p:cNvPr id="40" name="Fluxograma: Armazenamento interno 22"/>
              <p:cNvSpPr/>
              <p:nvPr/>
            </p:nvSpPr>
            <p:spPr>
              <a:xfrm>
                <a:off x="6621822" y="4478750"/>
                <a:ext cx="790053" cy="2292890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grpSp>
            <p:nvGrpSpPr>
              <p:cNvPr id="41" name="Grupo 8"/>
              <p:cNvGrpSpPr/>
              <p:nvPr/>
            </p:nvGrpSpPr>
            <p:grpSpPr>
              <a:xfrm>
                <a:off x="6621112" y="4136820"/>
                <a:ext cx="910527" cy="2612036"/>
                <a:chOff x="4905618" y="4105589"/>
                <a:chExt cx="910527" cy="2612036"/>
              </a:xfrm>
            </p:grpSpPr>
            <p:sp>
              <p:nvSpPr>
                <p:cNvPr id="45" name="CaixaDeTexto 44"/>
                <p:cNvSpPr txBox="1"/>
                <p:nvPr/>
              </p:nvSpPr>
              <p:spPr>
                <a:xfrm>
                  <a:off x="4905618" y="4105589"/>
                  <a:ext cx="910527" cy="314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 err="1">
                      <a:latin typeface="+mn-lt"/>
                    </a:rPr>
                    <a:t>gAgrupF</a:t>
                  </a:r>
                  <a:endParaRPr lang="pt-BR" sz="1000" dirty="0">
                    <a:latin typeface="+mn-lt"/>
                  </a:endParaRPr>
                </a:p>
              </p:txBody>
            </p:sp>
            <p:pic>
              <p:nvPicPr>
                <p:cNvPr id="44" name="Imagem 4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2012" y="4557625"/>
                  <a:ext cx="640581" cy="2160000"/>
                </a:xfrm>
                <a:prstGeom prst="rect">
                  <a:avLst/>
                </a:prstGeom>
              </p:spPr>
            </p:pic>
          </p:grpSp>
        </p:grpSp>
      </p:grpSp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53244"/>
              </p:ext>
            </p:extLst>
          </p:nvPr>
        </p:nvGraphicFramePr>
        <p:xfrm>
          <a:off x="8933234" y="4509120"/>
          <a:ext cx="396000" cy="16920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2442">
                  <a:extLst>
                    <a:ext uri="{9D8B030D-6E8A-4147-A177-3AD203B41FA5}">
                      <a16:colId xmlns:a16="http://schemas.microsoft.com/office/drawing/2014/main" val="3176724421"/>
                    </a:ext>
                  </a:extLst>
                </a:gridCol>
                <a:gridCol w="213558">
                  <a:extLst>
                    <a:ext uri="{9D8B030D-6E8A-4147-A177-3AD203B41FA5}">
                      <a16:colId xmlns:a16="http://schemas.microsoft.com/office/drawing/2014/main" val="2906696542"/>
                    </a:ext>
                  </a:extLst>
                </a:gridCol>
              </a:tblGrid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PR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84007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TE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49660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P2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PR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502413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T2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TE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70824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PR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46884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TE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43829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P2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PR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988508"/>
                  </a:ext>
                </a:extLst>
              </a:tr>
              <a:tr h="2115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T2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  <a:cs typeface="Courier New" panose="02070309020205020404" pitchFamily="49" charset="0"/>
                        </a:rPr>
                        <a:t>TE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855666"/>
                  </a:ext>
                </a:extLst>
              </a:tr>
            </a:tbl>
          </a:graphicData>
        </a:graphic>
      </p:graphicFrame>
      <p:grpSp>
        <p:nvGrpSpPr>
          <p:cNvPr id="12" name="Agrupar 11"/>
          <p:cNvGrpSpPr/>
          <p:nvPr/>
        </p:nvGrpSpPr>
        <p:grpSpPr>
          <a:xfrm>
            <a:off x="8213154" y="4184383"/>
            <a:ext cx="3355454" cy="2079164"/>
            <a:chOff x="7501731" y="4154887"/>
            <a:chExt cx="3355454" cy="2079164"/>
          </a:xfrm>
        </p:grpSpPr>
        <p:grpSp>
          <p:nvGrpSpPr>
            <p:cNvPr id="58" name="Grupo 31"/>
            <p:cNvGrpSpPr/>
            <p:nvPr/>
          </p:nvGrpSpPr>
          <p:grpSpPr>
            <a:xfrm>
              <a:off x="8922027" y="5196237"/>
              <a:ext cx="999053" cy="281703"/>
              <a:chOff x="2341625" y="3501007"/>
              <a:chExt cx="648073" cy="360041"/>
            </a:xfrm>
          </p:grpSpPr>
          <p:sp>
            <p:nvSpPr>
              <p:cNvPr id="73" name="Divisa 72"/>
              <p:cNvSpPr/>
              <p:nvPr/>
            </p:nvSpPr>
            <p:spPr>
              <a:xfrm>
                <a:off x="2341625" y="3501007"/>
                <a:ext cx="216024" cy="342901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Divisa 73"/>
              <p:cNvSpPr/>
              <p:nvPr/>
            </p:nvSpPr>
            <p:spPr>
              <a:xfrm>
                <a:off x="2557650" y="3518147"/>
                <a:ext cx="216024" cy="342901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Divisa 74"/>
              <p:cNvSpPr/>
              <p:nvPr/>
            </p:nvSpPr>
            <p:spPr>
              <a:xfrm>
                <a:off x="2773674" y="3517050"/>
                <a:ext cx="216024" cy="342901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CaixaDeTexto 58"/>
            <p:cNvSpPr txBox="1"/>
            <p:nvPr/>
          </p:nvSpPr>
          <p:spPr>
            <a:xfrm>
              <a:off x="8724974" y="4683590"/>
              <a:ext cx="1771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err="1">
                  <a:latin typeface="+mn-lt"/>
                </a:rPr>
                <a:t>sNotas.groupby</a:t>
              </a:r>
              <a:r>
                <a:rPr lang="pt-BR" sz="1000" dirty="0">
                  <a:latin typeface="+mn-lt"/>
                </a:rPr>
                <a:t>(</a:t>
              </a:r>
              <a:r>
                <a:rPr lang="pt-BR" sz="1000" dirty="0" err="1">
                  <a:latin typeface="+mn-lt"/>
                </a:rPr>
                <a:t>by</a:t>
              </a:r>
              <a:r>
                <a:rPr lang="pt-BR" sz="1000" dirty="0">
                  <a:latin typeface="+mn-lt"/>
                </a:rPr>
                <a:t>=</a:t>
              </a:r>
              <a:r>
                <a:rPr lang="pt-BR" sz="1000" dirty="0" err="1">
                  <a:latin typeface="+mn-lt"/>
                </a:rPr>
                <a:t>sTipo</a:t>
              </a:r>
              <a:r>
                <a:rPr lang="pt-BR" sz="1000" dirty="0">
                  <a:latin typeface="+mn-lt"/>
                </a:rPr>
                <a:t>)</a:t>
              </a:r>
            </a:p>
          </p:txBody>
        </p:sp>
        <p:grpSp>
          <p:nvGrpSpPr>
            <p:cNvPr id="60" name="Grupo 2"/>
            <p:cNvGrpSpPr/>
            <p:nvPr/>
          </p:nvGrpSpPr>
          <p:grpSpPr>
            <a:xfrm>
              <a:off x="7501731" y="4154887"/>
              <a:ext cx="679733" cy="2060573"/>
              <a:chOff x="3857397" y="4114291"/>
              <a:chExt cx="941791" cy="2633588"/>
            </a:xfrm>
          </p:grpSpPr>
          <p:sp>
            <p:nvSpPr>
              <p:cNvPr id="68" name="Fluxograma: Armazenamento interno 21"/>
              <p:cNvSpPr/>
              <p:nvPr/>
            </p:nvSpPr>
            <p:spPr>
              <a:xfrm>
                <a:off x="3857397" y="4454989"/>
                <a:ext cx="790053" cy="2292890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grpSp>
            <p:nvGrpSpPr>
              <p:cNvPr id="69" name="Grupo 47"/>
              <p:cNvGrpSpPr/>
              <p:nvPr/>
            </p:nvGrpSpPr>
            <p:grpSpPr>
              <a:xfrm>
                <a:off x="4007100" y="4114291"/>
                <a:ext cx="792088" cy="2606144"/>
                <a:chOff x="2483099" y="4083061"/>
                <a:chExt cx="792088" cy="2606144"/>
              </a:xfrm>
            </p:grpSpPr>
            <p:pic>
              <p:nvPicPr>
                <p:cNvPr id="70" name="Imagem 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3099" y="4529205"/>
                  <a:ext cx="640579" cy="216000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71" name="CaixaDeTexto 70"/>
                <p:cNvSpPr txBox="1"/>
                <p:nvPr/>
              </p:nvSpPr>
              <p:spPr>
                <a:xfrm>
                  <a:off x="2483099" y="4083061"/>
                  <a:ext cx="792088" cy="314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 err="1">
                      <a:latin typeface="+mn-lt"/>
                    </a:rPr>
                    <a:t>sNotas</a:t>
                  </a:r>
                  <a:endParaRPr lang="pt-BR" sz="1000" dirty="0">
                    <a:latin typeface="+mn-lt"/>
                  </a:endParaRPr>
                </a:p>
              </p:txBody>
            </p:sp>
          </p:grpSp>
        </p:grpSp>
        <p:grpSp>
          <p:nvGrpSpPr>
            <p:cNvPr id="61" name="Grupo 5"/>
            <p:cNvGrpSpPr/>
            <p:nvPr/>
          </p:nvGrpSpPr>
          <p:grpSpPr>
            <a:xfrm>
              <a:off x="10200014" y="4192003"/>
              <a:ext cx="657171" cy="2042048"/>
              <a:chOff x="7595950" y="4161729"/>
              <a:chExt cx="910531" cy="2609911"/>
            </a:xfrm>
          </p:grpSpPr>
          <p:sp>
            <p:nvSpPr>
              <p:cNvPr id="62" name="Fluxograma: Armazenamento interno 22"/>
              <p:cNvSpPr/>
              <p:nvPr/>
            </p:nvSpPr>
            <p:spPr>
              <a:xfrm>
                <a:off x="7633214" y="4478750"/>
                <a:ext cx="790054" cy="2292890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grpSp>
            <p:nvGrpSpPr>
              <p:cNvPr id="63" name="Grupo 8"/>
              <p:cNvGrpSpPr/>
              <p:nvPr/>
            </p:nvGrpSpPr>
            <p:grpSpPr>
              <a:xfrm>
                <a:off x="7595950" y="4161729"/>
                <a:ext cx="910531" cy="2587127"/>
                <a:chOff x="5880456" y="4130498"/>
                <a:chExt cx="910531" cy="2587127"/>
              </a:xfrm>
            </p:grpSpPr>
            <p:sp>
              <p:nvSpPr>
                <p:cNvPr id="66" name="CaixaDeTexto 65"/>
                <p:cNvSpPr txBox="1"/>
                <p:nvPr/>
              </p:nvSpPr>
              <p:spPr>
                <a:xfrm>
                  <a:off x="5880456" y="4130498"/>
                  <a:ext cx="910531" cy="314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 err="1">
                      <a:latin typeface="+mn-lt"/>
                    </a:rPr>
                    <a:t>gAgrupF</a:t>
                  </a:r>
                  <a:endParaRPr lang="pt-BR" sz="1000" dirty="0">
                    <a:latin typeface="+mn-lt"/>
                  </a:endParaRPr>
                </a:p>
              </p:txBody>
            </p:sp>
            <p:pic>
              <p:nvPicPr>
                <p:cNvPr id="65" name="Imagem 6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4359" y="4557625"/>
                  <a:ext cx="640580" cy="21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6" name="CaixaDeTexto 75"/>
          <p:cNvSpPr txBox="1"/>
          <p:nvPr/>
        </p:nvSpPr>
        <p:spPr>
          <a:xfrm>
            <a:off x="8845391" y="4181930"/>
            <a:ext cx="57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latin typeface="+mn-lt"/>
              </a:rPr>
              <a:t>sTioo</a:t>
            </a:r>
            <a:endParaRPr lang="pt-BR" sz="1000" dirty="0">
              <a:latin typeface="+mn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2787" y="3630333"/>
            <a:ext cx="104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* Para agrupar misturando </a:t>
            </a:r>
            <a:r>
              <a:rPr lang="pt-BR" dirty="0" err="1">
                <a:latin typeface="+mn-lt"/>
              </a:rPr>
              <a:t>level</a:t>
            </a:r>
            <a:r>
              <a:rPr lang="pt-BR" dirty="0">
                <a:latin typeface="+mn-lt"/>
              </a:rPr>
              <a:t> e </a:t>
            </a:r>
            <a:r>
              <a:rPr lang="pt-BR" dirty="0" err="1">
                <a:latin typeface="+mn-lt"/>
              </a:rPr>
              <a:t>byr</a:t>
            </a:r>
            <a:r>
              <a:rPr lang="pt-BR" dirty="0">
                <a:latin typeface="+mn-lt"/>
              </a:rPr>
              <a:t>, usar </a:t>
            </a:r>
            <a:r>
              <a:rPr lang="pt-BR" dirty="0" err="1">
                <a:latin typeface="+mn-lt"/>
              </a:rPr>
              <a:t>by</a:t>
            </a:r>
            <a:r>
              <a:rPr lang="pt-BR" dirty="0">
                <a:latin typeface="+mn-lt"/>
              </a:rPr>
              <a:t>=[</a:t>
            </a:r>
            <a:r>
              <a:rPr lang="pt-BR" dirty="0" err="1">
                <a:latin typeface="+mn-lt"/>
              </a:rPr>
              <a:t>pd.grouper</a:t>
            </a:r>
            <a:r>
              <a:rPr lang="pt-BR" dirty="0">
                <a:latin typeface="+mn-lt"/>
              </a:rPr>
              <a:t>(</a:t>
            </a:r>
            <a:r>
              <a:rPr lang="pt-BR" dirty="0" err="1">
                <a:latin typeface="+mn-lt"/>
              </a:rPr>
              <a:t>level</a:t>
            </a:r>
            <a:r>
              <a:rPr lang="pt-BR" dirty="0">
                <a:latin typeface="+mn-lt"/>
              </a:rPr>
              <a:t>=n),...</a:t>
            </a:r>
          </a:p>
        </p:txBody>
      </p:sp>
    </p:spTree>
    <p:extLst>
      <p:ext uri="{BB962C8B-B14F-4D97-AF65-F5344CB8AC3E}">
        <p14:creationId xmlns:p14="http://schemas.microsoft.com/office/powerpoint/2010/main" val="95618733"/>
      </p:ext>
    </p:extLst>
  </p:cSld>
  <p:clrMapOvr>
    <a:masterClrMapping/>
  </p:clrMapOvr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39783</TotalTime>
  <Words>2113</Words>
  <Application>Microsoft Office PowerPoint</Application>
  <PresentationFormat>Widescreen</PresentationFormat>
  <Paragraphs>445</Paragraphs>
  <Slides>22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Calibri</vt:lpstr>
      <vt:lpstr>Wingdings</vt:lpstr>
      <vt:lpstr>Arial</vt:lpstr>
      <vt:lpstr>Courier New</vt:lpstr>
      <vt:lpstr>Calibri Light</vt:lpstr>
      <vt:lpstr>Times New Roman</vt:lpstr>
      <vt:lpstr>1_modelopuc</vt:lpstr>
      <vt:lpstr>Pandas</vt:lpstr>
      <vt:lpstr>Series do Pandas</vt:lpstr>
      <vt:lpstr>Esquema simplificado do objeto Series</vt:lpstr>
      <vt:lpstr>Alterando Series </vt:lpstr>
      <vt:lpstr>Categorizando os valores da Series</vt:lpstr>
      <vt:lpstr>pandas.cut</vt:lpstr>
      <vt:lpstr>Método MUITO Útil: cut</vt:lpstr>
      <vt:lpstr>Agrupamentos "Group by"</vt:lpstr>
      <vt:lpstr>Groupby – Principais parâmetros</vt:lpstr>
      <vt:lpstr>Agrupando Series pelo índice</vt:lpstr>
      <vt:lpstr>Criando Series a partir de grupo</vt:lpstr>
      <vt:lpstr>Tamanho de um grupo</vt:lpstr>
      <vt:lpstr>Agregação</vt:lpstr>
      <vt:lpstr>Funções de Agregação</vt:lpstr>
      <vt:lpstr>Aplicando uma função sobre Grupos Transformação</vt:lpstr>
      <vt:lpstr>Aplicando função sobre elementos de uma Series</vt:lpstr>
      <vt:lpstr>Simulação do funcionamento :   g.transform(altera)</vt:lpstr>
      <vt:lpstr>Tratando valores ausentes</vt:lpstr>
      <vt:lpstr>Valores Ausentes</vt:lpstr>
      <vt:lpstr>Selecionando os Valores Ausentes</vt:lpstr>
      <vt:lpstr>Descartando valores ausentes da Series</vt:lpstr>
      <vt:lpstr>Preenchendo valores ausentes da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1228</cp:revision>
  <dcterms:created xsi:type="dcterms:W3CDTF">2017-02-11T12:11:05Z</dcterms:created>
  <dcterms:modified xsi:type="dcterms:W3CDTF">2020-05-15T00:52:56Z</dcterms:modified>
</cp:coreProperties>
</file>