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9"/>
  </p:notesMasterIdLst>
  <p:sldIdLst>
    <p:sldId id="824" r:id="rId2"/>
    <p:sldId id="642" r:id="rId3"/>
    <p:sldId id="649" r:id="rId4"/>
    <p:sldId id="773" r:id="rId5"/>
    <p:sldId id="867" r:id="rId6"/>
    <p:sldId id="866" r:id="rId7"/>
    <p:sldId id="992" r:id="rId8"/>
    <p:sldId id="869" r:id="rId9"/>
    <p:sldId id="870" r:id="rId10"/>
    <p:sldId id="871" r:id="rId11"/>
    <p:sldId id="872" r:id="rId12"/>
    <p:sldId id="993" r:id="rId13"/>
    <p:sldId id="994" r:id="rId14"/>
    <p:sldId id="873" r:id="rId15"/>
    <p:sldId id="874" r:id="rId16"/>
    <p:sldId id="995" r:id="rId17"/>
    <p:sldId id="875" r:id="rId18"/>
  </p:sldIdLst>
  <p:sldSz cx="12192000" cy="6858000"/>
  <p:notesSz cx="7099300" cy="10234613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BCB6B"/>
    <a:srgbClr val="EA7322"/>
    <a:srgbClr val="FFFFFF"/>
    <a:srgbClr val="FFDE81"/>
    <a:srgbClr val="FFFF66"/>
    <a:srgbClr val="FFDF79"/>
    <a:srgbClr val="000099"/>
    <a:srgbClr val="FFCC3B"/>
    <a:srgbClr val="F9F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EE9D87-8515-4C12-B6AC-71DFEA15BFF5}">
  <a:tblStyle styleId="{C8EE9D87-8515-4C12-B6AC-71DFEA15BFF5}" styleName="Table_0"/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106" autoAdjust="0"/>
  </p:normalViewPr>
  <p:slideViewPr>
    <p:cSldViewPr>
      <p:cViewPr varScale="1">
        <p:scale>
          <a:sx n="67" d="100"/>
          <a:sy n="67" d="100"/>
        </p:scale>
        <p:origin x="56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0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4022725" y="-1586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0" y="9721850"/>
            <a:ext cx="3073399" cy="50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1812" cy="508000"/>
          </a:xfrm>
          <a:prstGeom prst="rect">
            <a:avLst/>
          </a:prstGeom>
          <a:noFill/>
          <a:ln>
            <a:noFill/>
          </a:ln>
        </p:spPr>
        <p:txBody>
          <a:bodyPr lIns="19800" tIns="0" rIns="19800" bIns="0" anchor="b" anchorCtr="0">
            <a:noAutofit/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000" i="1" dirty="0">
              <a:ea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47737" y="4860925"/>
            <a:ext cx="5199061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1" name="Shape 11"/>
          <p:cNvSpPr>
            <a:spLocks noGrp="1" noRot="1" noChangeAspect="1"/>
          </p:cNvSpPr>
          <p:nvPr>
            <p:ph type="sldImg" idx="2"/>
          </p:nvPr>
        </p:nvSpPr>
        <p:spPr>
          <a:xfrm>
            <a:off x="150813" y="773113"/>
            <a:ext cx="6794500" cy="38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/>
          <p:nvPr/>
        </p:nvSpPr>
        <p:spPr>
          <a:xfrm>
            <a:off x="6297612" y="9799636"/>
            <a:ext cx="987425" cy="323850"/>
          </a:xfrm>
          <a:prstGeom prst="rect">
            <a:avLst/>
          </a:prstGeom>
          <a:noFill/>
          <a:ln>
            <a:noFill/>
          </a:ln>
        </p:spPr>
        <p:txBody>
          <a:bodyPr lIns="95750" tIns="47875" rIns="95750" bIns="478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‹nº›</a:t>
            </a:fld>
            <a:endParaRPr lang="en-US" sz="1500" b="0" i="0" u="none" dirty="0">
              <a:solidFill>
                <a:srgbClr val="000000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4418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453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95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11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779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13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901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850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0813" y="773113"/>
            <a:ext cx="6794500" cy="38227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i="1" smtClean="0">
                <a:ea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000" i="1" dirty="0"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9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3853938"/>
            <a:ext cx="4932000" cy="2761437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3486" y="3861048"/>
            <a:ext cx="4932000" cy="27813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3877018"/>
            <a:ext cx="1584177" cy="2761437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77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504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56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60599" y="2439376"/>
            <a:ext cx="1398897" cy="4176000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8616640" y="2439376"/>
            <a:ext cx="3240000" cy="4176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149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596" y="3441032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6376" y="3441032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8112224" y="3429000"/>
            <a:ext cx="3780000" cy="318637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2236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684" y="2385344"/>
            <a:ext cx="5760000" cy="414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841" y="2385344"/>
            <a:ext cx="5760000" cy="414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10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684" y="3282460"/>
            <a:ext cx="5760000" cy="321197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841" y="3284984"/>
            <a:ext cx="5760000" cy="324036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540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81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 anchor="ctr"/>
          <a:lstStyle/>
          <a:p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91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 anchorCtr="1">
            <a:normAutofit/>
          </a:bodyPr>
          <a:lstStyle>
            <a:lvl1pPr algn="ctr">
              <a:defRPr sz="6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981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"/>
            <a:ext cx="10128448" cy="620687"/>
          </a:xfrm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8737600" y="6624000"/>
            <a:ext cx="2844800" cy="198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ea typeface="Lucida Sans Unicode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F39DA863-ADD3-476E-863F-0AC269DED014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617248"/>
            <a:ext cx="2844800" cy="19613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51425" y="6615376"/>
            <a:ext cx="3860800" cy="19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369" y="1124744"/>
            <a:ext cx="11675117" cy="5377940"/>
          </a:xfrm>
        </p:spPr>
        <p:txBody>
          <a:bodyPr>
            <a:normAutofit/>
          </a:bodyPr>
          <a:lstStyle>
            <a:lvl1pPr marL="0" indent="0" algn="just">
              <a:defRPr sz="2200" baseline="0"/>
            </a:lvl1pPr>
            <a:lvl2pPr algn="just">
              <a:buSzPct val="60000"/>
              <a:defRPr sz="2200" baseline="0"/>
            </a:lvl2pPr>
            <a:lvl3pPr algn="just">
              <a:buSzPct val="60000"/>
              <a:buFont typeface="Wingdings" pitchFamily="2" charset="2"/>
              <a:buChar char="ü"/>
              <a:defRPr sz="2000" baseline="0"/>
            </a:lvl3pPr>
            <a:lvl4pPr algn="just">
              <a:buSzPct val="60000"/>
              <a:buFont typeface="Wingdings" pitchFamily="2" charset="2"/>
              <a:buChar char="§"/>
              <a:defRPr sz="1800" baseline="0"/>
            </a:lvl4pPr>
            <a:lvl5pPr algn="just">
              <a:buSzPct val="60000"/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392" y="6381329"/>
            <a:ext cx="256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1691" y="6381329"/>
            <a:ext cx="53765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27-5FE7-4F18-8369-5475B33C39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6857999"/>
          </a:xfrm>
        </p:spPr>
        <p:txBody>
          <a:bodyPr anchor="ctr" anchorCtr="1">
            <a:normAutofit/>
          </a:bodyPr>
          <a:lstStyle>
            <a:lvl1pPr algn="ctr">
              <a:defRPr sz="6000"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8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083640"/>
            <a:ext cx="11702133" cy="553173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1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88" y="1700808"/>
            <a:ext cx="11672329" cy="4914568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2204864"/>
            <a:ext cx="11702133" cy="441051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2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708920"/>
            <a:ext cx="11630125" cy="390645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9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509" y="1052736"/>
            <a:ext cx="5760000" cy="54417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8648" y="1052736"/>
            <a:ext cx="5760000" cy="544170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236" y="2325800"/>
            <a:ext cx="4932000" cy="4320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2348880"/>
            <a:ext cx="1584177" cy="4289576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22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4383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3469686"/>
            <a:ext cx="4932000" cy="3145689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3486" y="3474028"/>
            <a:ext cx="4932000" cy="316835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191343" y="3492766"/>
            <a:ext cx="1584177" cy="3145689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0"/>
              </a:spcBef>
              <a:defRPr sz="180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8961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5520" y="58392"/>
            <a:ext cx="10189966" cy="706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185" y="1062050"/>
            <a:ext cx="11713301" cy="536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78286" y="854736"/>
            <a:ext cx="11887200" cy="94844"/>
            <a:chOff x="0" y="873"/>
            <a:chExt cx="5269" cy="1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9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90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" name="Rectangle 19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6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pt-BR" sz="1400"/>
              </a:p>
            </p:txBody>
          </p:sp>
        </p:grpSp>
      </p:grpSp>
      <p:sp>
        <p:nvSpPr>
          <p:cNvPr id="2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11841" y="6615376"/>
            <a:ext cx="2844800" cy="198000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D7F55B8A-066D-404F-ADE5-837DDE20184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8286" y="116635"/>
            <a:ext cx="1697234" cy="64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8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713" r:id="rId4"/>
    <p:sldLayoutId id="2147483715" r:id="rId5"/>
    <p:sldLayoutId id="2147483719" r:id="rId6"/>
    <p:sldLayoutId id="2147483672" r:id="rId7"/>
    <p:sldLayoutId id="2147483711" r:id="rId8"/>
    <p:sldLayoutId id="2147483718" r:id="rId9"/>
    <p:sldLayoutId id="2147483720" r:id="rId10"/>
    <p:sldLayoutId id="2147483714" r:id="rId11"/>
    <p:sldLayoutId id="2147483716" r:id="rId12"/>
    <p:sldLayoutId id="2147483712" r:id="rId13"/>
    <p:sldLayoutId id="2147483717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708" r:id="rId21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ts val="600"/>
        </a:spcBef>
        <a:buNone/>
        <a:defRPr sz="4000" kern="1200" baseline="0">
          <a:solidFill>
            <a:srgbClr val="0033CC"/>
          </a:solidFill>
          <a:latin typeface="+mn-lt"/>
          <a:ea typeface="+mj-ea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ü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500"/>
        </a:spcBef>
        <a:buSzPct val="60000"/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Agregado de elementos de dados identificados por, pelo menos, um índice.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Um elemento individual é identificado pela sua posição relativa ao primeiro elemento no agregado.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A posição é determinada pelo índice que pode ser uma sequência de números inteiros ou de qualquer valor ordinal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Também conhecida como arranjo.</a:t>
            </a:r>
          </a:p>
          <a:p>
            <a:pPr marL="1143000" lvl="1">
              <a:buFont typeface="Wingdings" panose="05000000000000000000" pitchFamily="2" charset="2"/>
              <a:buChar char="§"/>
            </a:pPr>
            <a:r>
              <a:rPr lang="pt-BR" sz="2000" b="1" dirty="0"/>
              <a:t>Vetor: </a:t>
            </a:r>
            <a:r>
              <a:rPr lang="pt-BR" sz="2000" b="1" i="1" dirty="0"/>
              <a:t> </a:t>
            </a:r>
            <a:r>
              <a:rPr lang="pt-BR" sz="2000" i="1" dirty="0" err="1"/>
              <a:t>array</a:t>
            </a:r>
            <a:r>
              <a:rPr lang="pt-BR" sz="2000" dirty="0"/>
              <a:t> unidimensional</a:t>
            </a:r>
          </a:p>
          <a:p>
            <a:pPr marL="1143000" lvl="1">
              <a:buFont typeface="Wingdings" panose="05000000000000000000" pitchFamily="2" charset="2"/>
              <a:buChar char="§"/>
            </a:pPr>
            <a:r>
              <a:rPr lang="pt-BR" sz="2000" b="1" dirty="0"/>
              <a:t>Matriz: </a:t>
            </a:r>
            <a:r>
              <a:rPr lang="pt-BR" sz="2000" i="1" dirty="0" err="1"/>
              <a:t>array</a:t>
            </a:r>
            <a:r>
              <a:rPr lang="pt-BR" sz="2000" dirty="0"/>
              <a:t> bidimensional. </a:t>
            </a:r>
          </a:p>
          <a:p>
            <a:pPr algn="l"/>
            <a:r>
              <a:rPr lang="pt-BR" sz="2000" dirty="0"/>
              <a:t>Exemplos:</a:t>
            </a:r>
            <a:endParaRPr lang="pt-BR" sz="2000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1782"/>
              </p:ext>
            </p:extLst>
          </p:nvPr>
        </p:nvGraphicFramePr>
        <p:xfrm>
          <a:off x="1159141" y="4672516"/>
          <a:ext cx="2212659" cy="7416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4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79471"/>
              </p:ext>
            </p:extLst>
          </p:nvPr>
        </p:nvGraphicFramePr>
        <p:xfrm>
          <a:off x="7587433" y="4776560"/>
          <a:ext cx="2862572" cy="111252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47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PF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o Explicativo 1 6"/>
          <p:cNvSpPr/>
          <p:nvPr/>
        </p:nvSpPr>
        <p:spPr>
          <a:xfrm>
            <a:off x="3682127" y="4556308"/>
            <a:ext cx="778774" cy="315840"/>
          </a:xfrm>
          <a:prstGeom prst="borderCallout1">
            <a:avLst>
              <a:gd name="adj1" fmla="val 56389"/>
              <a:gd name="adj2" fmla="val -4953"/>
              <a:gd name="adj3" fmla="val 97097"/>
              <a:gd name="adj4" fmla="val -591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Índices</a:t>
            </a:r>
          </a:p>
        </p:txBody>
      </p:sp>
      <p:sp>
        <p:nvSpPr>
          <p:cNvPr id="8" name="Texto Explicativo 1 7"/>
          <p:cNvSpPr/>
          <p:nvPr/>
        </p:nvSpPr>
        <p:spPr>
          <a:xfrm>
            <a:off x="3794142" y="5332820"/>
            <a:ext cx="965398" cy="316800"/>
          </a:xfrm>
          <a:prstGeom prst="borderCallout1">
            <a:avLst>
              <a:gd name="adj1" fmla="val 56389"/>
              <a:gd name="adj2" fmla="val -4953"/>
              <a:gd name="adj3" fmla="val -27490"/>
              <a:gd name="adj4" fmla="val -532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Elementos</a:t>
            </a:r>
          </a:p>
        </p:txBody>
      </p:sp>
      <p:sp>
        <p:nvSpPr>
          <p:cNvPr id="9" name="Texto Explicativo 1 8"/>
          <p:cNvSpPr/>
          <p:nvPr/>
        </p:nvSpPr>
        <p:spPr>
          <a:xfrm>
            <a:off x="6996701" y="4223968"/>
            <a:ext cx="778774" cy="315840"/>
          </a:xfrm>
          <a:prstGeom prst="borderCallout1">
            <a:avLst>
              <a:gd name="adj1" fmla="val 90166"/>
              <a:gd name="adj2" fmla="val 98764"/>
              <a:gd name="adj3" fmla="val 212902"/>
              <a:gd name="adj4" fmla="val 1580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Índices</a:t>
            </a:r>
          </a:p>
        </p:txBody>
      </p:sp>
      <p:sp>
        <p:nvSpPr>
          <p:cNvPr id="10" name="Texto Explicativo 1 9"/>
          <p:cNvSpPr/>
          <p:nvPr/>
        </p:nvSpPr>
        <p:spPr>
          <a:xfrm>
            <a:off x="7001478" y="4215996"/>
            <a:ext cx="778774" cy="315840"/>
          </a:xfrm>
          <a:prstGeom prst="borderCallout1">
            <a:avLst>
              <a:gd name="adj1" fmla="val 90166"/>
              <a:gd name="adj2" fmla="val 98764"/>
              <a:gd name="adj3" fmla="val 309407"/>
              <a:gd name="adj4" fmla="val 97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Índices</a:t>
            </a:r>
          </a:p>
        </p:txBody>
      </p:sp>
    </p:spTree>
    <p:extLst>
      <p:ext uri="{BB962C8B-B14F-4D97-AF65-F5344CB8AC3E}">
        <p14:creationId xmlns:p14="http://schemas.microsoft.com/office/powerpoint/2010/main" val="96323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Filtro: método .</a:t>
            </a:r>
            <a:r>
              <a:rPr lang="pt-BR" dirty="0" err="1"/>
              <a:t>isin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sC.isin</a:t>
            </a:r>
            <a:r>
              <a:rPr lang="pt-BR" dirty="0"/>
              <a:t>([4,10])</a:t>
            </a:r>
          </a:p>
          <a:p>
            <a:r>
              <a:rPr lang="pt-BR" dirty="0">
                <a:solidFill>
                  <a:srgbClr val="0000FF"/>
                </a:solidFill>
              </a:rPr>
              <a:t>Leite    False</a:t>
            </a:r>
          </a:p>
          <a:p>
            <a:r>
              <a:rPr lang="pt-BR" dirty="0">
                <a:solidFill>
                  <a:srgbClr val="0000FF"/>
                </a:solidFill>
              </a:rPr>
              <a:t>Ovo      False</a:t>
            </a:r>
          </a:p>
          <a:p>
            <a:r>
              <a:rPr lang="pt-BR" dirty="0">
                <a:solidFill>
                  <a:srgbClr val="0000FF"/>
                </a:solidFill>
              </a:rPr>
              <a:t>Pão       </a:t>
            </a:r>
            <a:r>
              <a:rPr lang="pt-BR" dirty="0" err="1">
                <a:solidFill>
                  <a:srgbClr val="0000FF"/>
                </a:solidFill>
              </a:rPr>
              <a:t>True</a:t>
            </a:r>
            <a:endParaRPr lang="pt-BR" dirty="0">
              <a:solidFill>
                <a:srgbClr val="0000FF"/>
              </a:solidFill>
            </a:endParaRPr>
          </a:p>
          <a:p>
            <a:endParaRPr lang="pt-BR" dirty="0"/>
          </a:p>
          <a:p>
            <a:r>
              <a:rPr lang="en-US" dirty="0"/>
              <a:t>s=</a:t>
            </a:r>
            <a:r>
              <a:rPr lang="en-US" dirty="0" err="1"/>
              <a:t>sC.index.isin</a:t>
            </a:r>
            <a:r>
              <a:rPr lang="en-US" dirty="0"/>
              <a:t>([</a:t>
            </a:r>
            <a:r>
              <a:rPr lang="en-US" dirty="0">
                <a:solidFill>
                  <a:srgbClr val="00B050"/>
                </a:solidFill>
              </a:rPr>
              <a:t>'Pão'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'j'</a:t>
            </a:r>
            <a:r>
              <a:rPr lang="en-US" dirty="0"/>
              <a:t>,0])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</a:rPr>
              <a:t> array([False, False,  True], </a:t>
            </a:r>
            <a:r>
              <a:rPr lang="en-US" dirty="0" err="1">
                <a:solidFill>
                  <a:srgbClr val="0000FF"/>
                </a:solidFill>
              </a:rPr>
              <a:t>dtype</a:t>
            </a:r>
            <a:r>
              <a:rPr lang="en-US" dirty="0">
                <a:solidFill>
                  <a:srgbClr val="0000FF"/>
                </a:solidFill>
              </a:rPr>
              <a:t>=bool)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sC.loc</a:t>
            </a:r>
            <a:r>
              <a:rPr lang="en-US" sz="1800" b="1" dirty="0"/>
              <a:t>[[</a:t>
            </a:r>
            <a:r>
              <a:rPr lang="en-US" sz="1800" dirty="0">
                <a:solidFill>
                  <a:srgbClr val="00B050"/>
                </a:solidFill>
              </a:rPr>
              <a:t>'Pão'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B050"/>
                </a:solidFill>
              </a:rPr>
              <a:t>'j'</a:t>
            </a:r>
            <a:r>
              <a:rPr lang="en-US" sz="1800" dirty="0"/>
              <a:t>,0</a:t>
            </a:r>
            <a:r>
              <a:rPr lang="en-US" sz="1800" b="1" dirty="0"/>
              <a:t>]]</a:t>
            </a:r>
          </a:p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rgbClr val="0000FF"/>
                </a:solidFill>
              </a:rPr>
              <a:t>Pão</a:t>
            </a:r>
            <a:r>
              <a:rPr lang="en-US" sz="1800" dirty="0">
                <a:solidFill>
                  <a:srgbClr val="0000FF"/>
                </a:solidFill>
              </a:rPr>
              <a:t>    10.0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FF"/>
                </a:solidFill>
              </a:rPr>
              <a:t>j       </a:t>
            </a:r>
            <a:r>
              <a:rPr lang="en-US" sz="1800" dirty="0" err="1">
                <a:solidFill>
                  <a:srgbClr val="0000FF"/>
                </a:solidFill>
              </a:rPr>
              <a:t>NaN</a:t>
            </a:r>
            <a:endParaRPr lang="en-US" sz="1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FF"/>
                </a:solidFill>
              </a:rPr>
              <a:t>0       </a:t>
            </a:r>
            <a:r>
              <a:rPr lang="en-US" sz="1800" dirty="0" err="1">
                <a:solidFill>
                  <a:srgbClr val="0000FF"/>
                </a:solidFill>
              </a:rPr>
              <a:t>NaN</a:t>
            </a:r>
            <a:endParaRPr lang="en-US" sz="1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rgbClr val="0000FF"/>
                </a:solidFill>
              </a:rPr>
              <a:t>dtype</a:t>
            </a:r>
            <a:r>
              <a:rPr lang="en-US" sz="1800" dirty="0">
                <a:solidFill>
                  <a:srgbClr val="0000FF"/>
                </a:solidFill>
              </a:rPr>
              <a:t>: float64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 marL="365125" indent="-365125">
              <a:lnSpc>
                <a:spcPct val="110000"/>
              </a:lnSpc>
              <a:spcBef>
                <a:spcPts val="900"/>
              </a:spcBef>
            </a:pPr>
            <a:endParaRPr lang="en-US" sz="1800" dirty="0"/>
          </a:p>
          <a:p>
            <a:pPr marL="365125" indent="-365125">
              <a:lnSpc>
                <a:spcPct val="110000"/>
              </a:lnSpc>
              <a:spcBef>
                <a:spcPts val="900"/>
              </a:spcBef>
            </a:pPr>
            <a:r>
              <a:rPr lang="en-US" sz="1800" dirty="0" err="1"/>
              <a:t>sC.loc</a:t>
            </a:r>
            <a:r>
              <a:rPr lang="en-US" sz="1800" dirty="0"/>
              <a:t>[s]              </a:t>
            </a:r>
            <a:r>
              <a:rPr lang="en-US" sz="1400" dirty="0">
                <a:solidFill>
                  <a:srgbClr val="C00000"/>
                </a:solidFill>
              </a:rPr>
              <a:t>#[F,F,V]</a:t>
            </a:r>
            <a:r>
              <a:rPr lang="en-US" sz="1400" dirty="0"/>
              <a:t>	</a:t>
            </a:r>
          </a:p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rgbClr val="0000FF"/>
                </a:solidFill>
              </a:rPr>
              <a:t>Pão</a:t>
            </a:r>
            <a:r>
              <a:rPr lang="en-US" sz="1800" dirty="0">
                <a:solidFill>
                  <a:srgbClr val="0000FF"/>
                </a:solidFill>
              </a:rPr>
              <a:t>    10</a:t>
            </a:r>
          </a:p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rgbClr val="0000FF"/>
                </a:solidFill>
              </a:rPr>
              <a:t>dtype</a:t>
            </a:r>
            <a:r>
              <a:rPr lang="en-US" sz="1800" dirty="0">
                <a:solidFill>
                  <a:srgbClr val="0000FF"/>
                </a:solidFill>
              </a:rPr>
              <a:t>: int64</a:t>
            </a: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pt-BR" sz="1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6" name="Shape 232"/>
          <p:cNvSpPr txBox="1"/>
          <p:nvPr/>
        </p:nvSpPr>
        <p:spPr>
          <a:xfrm>
            <a:off x="1610975" y="1106142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</a:t>
            </a: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valores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index.isin</a:t>
            </a: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índices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9376" y="96985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9376" y="1916832"/>
            <a:ext cx="11161239" cy="6420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marL="185738" algn="just"/>
            <a:r>
              <a:rPr lang="en-US" sz="1600" dirty="0" err="1">
                <a:latin typeface="+mn-lt"/>
              </a:rPr>
              <a:t>Retorna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uma</a:t>
            </a:r>
            <a:r>
              <a:rPr lang="en-US" sz="1600" dirty="0">
                <a:latin typeface="+mn-lt"/>
              </a:rPr>
              <a:t> Series com True </a:t>
            </a:r>
            <a:r>
              <a:rPr lang="en-US" sz="1600" dirty="0" err="1">
                <a:latin typeface="+mn-lt"/>
              </a:rPr>
              <a:t>onde</a:t>
            </a:r>
            <a:r>
              <a:rPr lang="en-US" sz="1600" dirty="0">
                <a:latin typeface="+mn-lt"/>
              </a:rPr>
              <a:t>  o </a:t>
            </a:r>
            <a:r>
              <a:rPr lang="en-US" sz="1600" dirty="0" err="1">
                <a:latin typeface="+mn-lt"/>
              </a:rPr>
              <a:t>elemento</a:t>
            </a:r>
            <a:r>
              <a:rPr lang="en-US" sz="1600" dirty="0">
                <a:latin typeface="+mn-lt"/>
              </a:rPr>
              <a:t> da Series </a:t>
            </a:r>
            <a:r>
              <a:rPr lang="az-Cyrl-AZ" sz="1600" dirty="0">
                <a:latin typeface="+mn-lt"/>
              </a:rPr>
              <a:t>Є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lista</a:t>
            </a:r>
            <a:r>
              <a:rPr lang="en-US" sz="1600" dirty="0">
                <a:latin typeface="+mn-lt"/>
              </a:rPr>
              <a:t> de </a:t>
            </a:r>
            <a:r>
              <a:rPr lang="en-US" sz="1600" dirty="0" err="1">
                <a:latin typeface="+mn-lt"/>
              </a:rPr>
              <a:t>valores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Útil</a:t>
            </a:r>
            <a:r>
              <a:rPr lang="en-US" sz="1600" dirty="0">
                <a:latin typeface="+mn-lt"/>
              </a:rPr>
              <a:t> para </a:t>
            </a:r>
            <a:r>
              <a:rPr lang="en-US" sz="1600" dirty="0" err="1">
                <a:latin typeface="+mn-lt"/>
              </a:rPr>
              <a:t>selecionar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linhas</a:t>
            </a:r>
            <a:r>
              <a:rPr lang="en-US" sz="1600" dirty="0">
                <a:latin typeface="+mn-lt"/>
              </a:rPr>
              <a:t> com </a:t>
            </a:r>
            <a:r>
              <a:rPr lang="en-US" sz="1600" dirty="0" err="1">
                <a:latin typeface="+mn-lt"/>
              </a:rPr>
              <a:t>os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valores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desejados</a:t>
            </a:r>
            <a:r>
              <a:rPr lang="en-US" sz="1600" dirty="0">
                <a:latin typeface="+mn-lt"/>
              </a:rPr>
              <a:t>.</a:t>
            </a:r>
          </a:p>
          <a:p>
            <a:pPr marL="185738" algn="just">
              <a:spcBef>
                <a:spcPts val="600"/>
              </a:spcBef>
            </a:pPr>
            <a:r>
              <a:rPr lang="pt-BR" sz="1600" dirty="0">
                <a:latin typeface="+mn-lt"/>
              </a:rPr>
              <a:t>Para o </a:t>
            </a:r>
            <a:r>
              <a:rPr lang="pt-BR" sz="1600" i="1" dirty="0">
                <a:latin typeface="+mn-lt"/>
              </a:rPr>
              <a:t>Index </a:t>
            </a:r>
            <a:r>
              <a:rPr lang="pt-BR" sz="1600" dirty="0">
                <a:latin typeface="+mn-lt"/>
              </a:rPr>
              <a:t>retorna um vetor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booleano</a:t>
            </a:r>
            <a:r>
              <a:rPr lang="en-US" sz="1600" dirty="0">
                <a:latin typeface="+mn-lt"/>
              </a:rPr>
              <a:t>. </a:t>
            </a:r>
            <a:r>
              <a:rPr lang="pt-BR" sz="1600" dirty="0">
                <a:latin typeface="+mn-lt"/>
              </a:rPr>
              <a:t>Útil quando não se sabe quais dos rótulos procurados estão de fato presentes.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9386856" y="4727312"/>
                <a:ext cx="2253760" cy="307777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NaN</a:t>
                </a:r>
                <a:r>
                  <a:rPr lang="pt-BR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pt-BR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Null</a:t>
                </a:r>
                <a:r>
                  <a:rPr lang="pt-BR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em índices 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∄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56" y="4727312"/>
                <a:ext cx="2253760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6981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9386856" y="5209455"/>
            <a:ext cx="2253760" cy="3077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valores apenas onde  é 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pt-B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79007" y="3522533"/>
            <a:ext cx="1277888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b="1" u="sng" dirty="0">
                <a:latin typeface="+mn-lt"/>
              </a:rPr>
              <a:t>sC</a:t>
            </a:r>
            <a:r>
              <a:rPr lang="it-IT" b="1" dirty="0">
                <a:latin typeface="+mn-lt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C00000"/>
                </a:solidFill>
                <a:latin typeface="+mn-lt"/>
              </a:rPr>
              <a:t>Leite     2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C00000"/>
                </a:solidFill>
                <a:latin typeface="+mn-lt"/>
              </a:rPr>
              <a:t>Ovo       1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C00000"/>
                </a:solidFill>
                <a:latin typeface="+mn-lt"/>
              </a:rPr>
              <a:t>Pão      10 </a:t>
            </a:r>
          </a:p>
        </p:txBody>
      </p:sp>
      <p:sp>
        <p:nvSpPr>
          <p:cNvPr id="11" name="Diferente de 10"/>
          <p:cNvSpPr/>
          <p:nvPr/>
        </p:nvSpPr>
        <p:spPr>
          <a:xfrm>
            <a:off x="8280100" y="4922752"/>
            <a:ext cx="590160" cy="335378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13" grpId="0" animBg="1"/>
      <p:bldP spid="14" grpId="0" animBg="1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 de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half" idx="1"/>
          </p:nvPr>
        </p:nvSpPr>
        <p:spPr>
          <a:xfrm>
            <a:off x="191344" y="4089208"/>
            <a:ext cx="5760000" cy="240523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&gt;&gt;&gt;</a:t>
            </a:r>
            <a:r>
              <a:rPr lang="en-US" sz="1600" dirty="0" err="1"/>
              <a:t>k.loc</a:t>
            </a:r>
            <a:r>
              <a:rPr lang="en-US" sz="1600" dirty="0"/>
              <a:t>[</a:t>
            </a:r>
            <a:r>
              <a:rPr lang="en-US" sz="1600" dirty="0" err="1"/>
              <a:t>k.str.contains</a:t>
            </a:r>
            <a:r>
              <a:rPr lang="en-US" sz="1600" dirty="0"/>
              <a:t>('a')]</a:t>
            </a:r>
          </a:p>
          <a:p>
            <a:r>
              <a:rPr lang="en-US" sz="1600" dirty="0">
                <a:solidFill>
                  <a:srgbClr val="0000FF"/>
                </a:solidFill>
              </a:rPr>
              <a:t>ab    </a:t>
            </a:r>
            <a:r>
              <a:rPr lang="en-US" sz="1600" dirty="0" err="1">
                <a:solidFill>
                  <a:srgbClr val="0000FF"/>
                </a:solidFill>
              </a:rPr>
              <a:t>ana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c     car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br</a:t>
            </a: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bal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object</a:t>
            </a:r>
          </a:p>
          <a:p>
            <a:endParaRPr lang="pt-BR" sz="1600" dirty="0"/>
          </a:p>
          <a:p>
            <a:r>
              <a:rPr lang="pt-BR" sz="1600" dirty="0"/>
              <a:t>&gt;&gt;&gt;</a:t>
            </a:r>
            <a:r>
              <a:rPr lang="pt-BR" sz="1600" dirty="0" err="1"/>
              <a:t>k.loc</a:t>
            </a:r>
            <a:r>
              <a:rPr lang="pt-BR" sz="1600" dirty="0"/>
              <a:t>[</a:t>
            </a:r>
            <a:r>
              <a:rPr lang="pt-BR" sz="1600" dirty="0" err="1"/>
              <a:t>k.index.str.contains</a:t>
            </a:r>
            <a:r>
              <a:rPr lang="pt-BR" sz="1600" dirty="0"/>
              <a:t>('a')]</a:t>
            </a:r>
          </a:p>
          <a:p>
            <a:r>
              <a:rPr lang="pt-BR" sz="1600" dirty="0" err="1">
                <a:solidFill>
                  <a:srgbClr val="0000FF"/>
                </a:solidFill>
              </a:rPr>
              <a:t>af</a:t>
            </a: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dirty="0" err="1">
                <a:solidFill>
                  <a:srgbClr val="0000FF"/>
                </a:solidFill>
              </a:rPr>
              <a:t>tor</a:t>
            </a:r>
            <a:endParaRPr lang="pt-BR" sz="1600" dirty="0">
              <a:solidFill>
                <a:srgbClr val="0000FF"/>
              </a:solidFill>
            </a:endParaRPr>
          </a:p>
          <a:p>
            <a:r>
              <a:rPr lang="pt-BR" sz="1600" dirty="0" err="1">
                <a:solidFill>
                  <a:srgbClr val="0000FF"/>
                </a:solidFill>
              </a:rPr>
              <a:t>fa</a:t>
            </a:r>
            <a:r>
              <a:rPr lang="pt-BR" sz="1600" dirty="0">
                <a:solidFill>
                  <a:srgbClr val="0000FF"/>
                </a:solidFill>
              </a:rPr>
              <a:t>    mol</a:t>
            </a:r>
          </a:p>
          <a:p>
            <a:r>
              <a:rPr lang="pt-BR" sz="1600" dirty="0" err="1">
                <a:solidFill>
                  <a:srgbClr val="0000FF"/>
                </a:solidFill>
              </a:rPr>
              <a:t>dtype</a:t>
            </a:r>
            <a:r>
              <a:rPr lang="pt-BR" sz="1600" dirty="0">
                <a:solidFill>
                  <a:srgbClr val="0000FF"/>
                </a:solidFill>
              </a:rPr>
              <a:t>: </a:t>
            </a:r>
            <a:r>
              <a:rPr lang="pt-BR" sz="1600" dirty="0" err="1">
                <a:solidFill>
                  <a:srgbClr val="0000FF"/>
                </a:solidFill>
              </a:rPr>
              <a:t>object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21" name="Espaço Reservado para Conteúdo 20"/>
          <p:cNvSpPr>
            <a:spLocks noGrp="1"/>
          </p:cNvSpPr>
          <p:nvPr>
            <p:ph sz="half" idx="2"/>
          </p:nvPr>
        </p:nvSpPr>
        <p:spPr>
          <a:xfrm>
            <a:off x="6131841" y="4089208"/>
            <a:ext cx="5760000" cy="243613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&gt;&gt;&gt;</a:t>
            </a:r>
            <a:r>
              <a:rPr lang="en-US" sz="1600" dirty="0" err="1"/>
              <a:t>k.loc</a:t>
            </a:r>
            <a:r>
              <a:rPr lang="en-US" sz="1600" dirty="0"/>
              <a:t>[</a:t>
            </a:r>
            <a:r>
              <a:rPr lang="en-US" sz="1600" dirty="0" err="1"/>
              <a:t>k.str.match</a:t>
            </a:r>
            <a:r>
              <a:rPr lang="en-US" sz="1600" dirty="0"/>
              <a:t>('a')]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lb</a:t>
            </a: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ana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object</a:t>
            </a:r>
          </a:p>
          <a:p>
            <a:endParaRPr lang="en-US" sz="1600" dirty="0"/>
          </a:p>
          <a:p>
            <a:r>
              <a:rPr lang="en-US" sz="1600" dirty="0"/>
              <a:t>&gt;&gt;&gt;</a:t>
            </a:r>
            <a:r>
              <a:rPr lang="en-US" sz="1600" dirty="0" err="1"/>
              <a:t>k.loc</a:t>
            </a:r>
            <a:r>
              <a:rPr lang="en-US" sz="1600" dirty="0"/>
              <a:t>[</a:t>
            </a:r>
            <a:r>
              <a:rPr lang="en-US" sz="1600" dirty="0" err="1"/>
              <a:t>k.index.str.match</a:t>
            </a:r>
            <a:r>
              <a:rPr lang="en-US" sz="1600" dirty="0"/>
              <a:t>('a')]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af</a:t>
            </a:r>
            <a:r>
              <a:rPr lang="en-US" sz="1600" dirty="0">
                <a:solidFill>
                  <a:srgbClr val="0000FF"/>
                </a:solidFill>
              </a:rPr>
              <a:t>    tor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object</a:t>
            </a:r>
          </a:p>
          <a:p>
            <a:endParaRPr lang="en-US" sz="1600" dirty="0"/>
          </a:p>
          <a:p>
            <a:r>
              <a:rPr lang="en-US" sz="1600" dirty="0"/>
              <a:t>&gt;&gt;&gt;k[</a:t>
            </a:r>
            <a:r>
              <a:rPr lang="en-US" sz="1600" dirty="0" err="1"/>
              <a:t>k.index.str.match</a:t>
            </a:r>
            <a:r>
              <a:rPr lang="en-US" sz="1600" dirty="0"/>
              <a:t>('r')]</a:t>
            </a:r>
          </a:p>
          <a:p>
            <a:r>
              <a:rPr lang="en-US" sz="1600" dirty="0">
                <a:solidFill>
                  <a:srgbClr val="0000FF"/>
                </a:solidFill>
              </a:rPr>
              <a:t>Series([], </a:t>
            </a:r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object)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>
          <a:xfrm>
            <a:off x="1703512" y="4193793"/>
            <a:ext cx="4320000" cy="233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00" dirty="0"/>
          </a:p>
        </p:txBody>
      </p:sp>
      <p:sp>
        <p:nvSpPr>
          <p:cNvPr id="15" name="Espaço Reservado para Conteúdo 5"/>
          <p:cNvSpPr txBox="1">
            <a:spLocks/>
          </p:cNvSpPr>
          <p:nvPr/>
        </p:nvSpPr>
        <p:spPr>
          <a:xfrm>
            <a:off x="1855912" y="4346193"/>
            <a:ext cx="4320000" cy="233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00"/>
          </a:p>
        </p:txBody>
      </p:sp>
      <p:sp>
        <p:nvSpPr>
          <p:cNvPr id="17" name="Espaço Reservado para Conteúdo 10"/>
          <p:cNvSpPr txBox="1">
            <a:spLocks/>
          </p:cNvSpPr>
          <p:nvPr/>
        </p:nvSpPr>
        <p:spPr>
          <a:xfrm>
            <a:off x="6153150" y="3986152"/>
            <a:ext cx="4320000" cy="254064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22" name="Espaço Reservado para Conteúdo 6"/>
          <p:cNvSpPr txBox="1">
            <a:spLocks/>
          </p:cNvSpPr>
          <p:nvPr/>
        </p:nvSpPr>
        <p:spPr>
          <a:xfrm>
            <a:off x="267937" y="992414"/>
            <a:ext cx="11588704" cy="15724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sz="1800" i="1" dirty="0">
                <a:latin typeface="+mn-lt"/>
              </a:rPr>
              <a:t>Series</a:t>
            </a:r>
            <a:r>
              <a:rPr lang="pt-BR" sz="1800" dirty="0">
                <a:latin typeface="+mn-lt"/>
              </a:rPr>
              <a:t> e </a:t>
            </a:r>
            <a:r>
              <a:rPr lang="pt-BR" sz="1800" i="1" dirty="0">
                <a:latin typeface="+mn-lt"/>
              </a:rPr>
              <a:t>Index</a:t>
            </a:r>
            <a:r>
              <a:rPr lang="pt-BR" sz="1800" dirty="0">
                <a:latin typeface="+mn-lt"/>
              </a:rPr>
              <a:t>  possuem um conjunto de métodos de processamento de </a:t>
            </a:r>
            <a:r>
              <a:rPr lang="pt-BR" sz="1800" dirty="0" err="1">
                <a:latin typeface="+mn-lt"/>
              </a:rPr>
              <a:t>strings</a:t>
            </a:r>
            <a:r>
              <a:rPr lang="pt-BR" sz="1800" dirty="0">
                <a:latin typeface="+mn-lt"/>
              </a:rPr>
              <a:t> que operam sobre seus elementos. São acessados através do atributo </a:t>
            </a:r>
            <a:r>
              <a:rPr lang="pt-BR" sz="1800" b="1" dirty="0" err="1">
                <a:latin typeface="+mn-lt"/>
              </a:rPr>
              <a:t>str</a:t>
            </a:r>
            <a:r>
              <a:rPr lang="pt-BR" sz="1800" dirty="0">
                <a:latin typeface="+mn-lt"/>
              </a:rPr>
              <a:t>. Em geral, têm o mesmo nome de seus equivalentes no tipo </a:t>
            </a:r>
            <a:r>
              <a:rPr lang="pt-BR" sz="1800" dirty="0" err="1">
                <a:latin typeface="+mn-lt"/>
              </a:rPr>
              <a:t>string</a:t>
            </a:r>
            <a:r>
              <a:rPr lang="pt-BR" sz="1800" dirty="0">
                <a:latin typeface="+mn-lt"/>
              </a:rPr>
              <a:t>.</a:t>
            </a:r>
          </a:p>
          <a:p>
            <a:r>
              <a:rPr lang="pt-BR" sz="1800" dirty="0">
                <a:latin typeface="+mn-lt"/>
              </a:rPr>
              <a:t>		</a:t>
            </a:r>
          </a:p>
          <a:p>
            <a:endParaRPr lang="pt-BR" sz="1800" dirty="0">
              <a:latin typeface="+mn-lt"/>
            </a:endParaRPr>
          </a:p>
          <a:p>
            <a:endParaRPr lang="pt-BR" sz="1800" dirty="0">
              <a:latin typeface="+mn-lt"/>
            </a:endParaRPr>
          </a:p>
        </p:txBody>
      </p:sp>
      <p:sp>
        <p:nvSpPr>
          <p:cNvPr id="23" name="Shape 232"/>
          <p:cNvSpPr txBox="1"/>
          <p:nvPr/>
        </p:nvSpPr>
        <p:spPr>
          <a:xfrm>
            <a:off x="4015912" y="1772816"/>
            <a:ext cx="2936128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anose="02070309020205020404" pitchFamily="49" charset="0"/>
              </a:rPr>
              <a:t>series</a:t>
            </a:r>
            <a:r>
              <a:rPr lang="en-US" sz="1800" b="1" dirty="0" err="1">
                <a:latin typeface="+mn-lt"/>
                <a:cs typeface="Courier New" panose="02070309020205020404" pitchFamily="49" charset="0"/>
              </a:rPr>
              <a:t>.str.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anose="02070309020205020404" pitchFamily="49" charset="0"/>
              </a:rPr>
              <a:t>método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anose="02070309020205020404" pitchFamily="49" charset="0"/>
              </a:rPr>
              <a:t>()</a:t>
            </a:r>
          </a:p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anose="02070309020205020404" pitchFamily="49" charset="0"/>
              </a:rPr>
              <a:t>series</a:t>
            </a:r>
            <a:r>
              <a:rPr lang="en-US" sz="1800" b="1" dirty="0" err="1">
                <a:latin typeface="+mn-lt"/>
                <a:cs typeface="Courier New" panose="02070309020205020404" pitchFamily="49" charset="0"/>
              </a:rPr>
              <a:t>.str.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anose="02070309020205020404" pitchFamily="49" charset="0"/>
              </a:rPr>
              <a:t>propriedade</a:t>
            </a:r>
            <a:endParaRPr lang="en-US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5" name="Shape 232"/>
          <p:cNvSpPr txBox="1"/>
          <p:nvPr/>
        </p:nvSpPr>
        <p:spPr>
          <a:xfrm>
            <a:off x="712903" y="2742467"/>
            <a:ext cx="4301512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.str.contains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padrão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.str.index.contains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padrão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6" name="Shape 232"/>
          <p:cNvSpPr txBox="1"/>
          <p:nvPr/>
        </p:nvSpPr>
        <p:spPr>
          <a:xfrm>
            <a:off x="6175912" y="2794102"/>
            <a:ext cx="4301512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.str.match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padrão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.str.index.match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padrão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31592" y="3598254"/>
            <a:ext cx="1151205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','mol','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'],['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','c','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711624" y="189911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9031062" y="4263151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iniciam com 'a'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5159174" y="4263150"/>
            <a:ext cx="864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tem  'a'</a:t>
            </a:r>
          </a:p>
        </p:txBody>
      </p:sp>
    </p:spTree>
    <p:extLst>
      <p:ext uri="{BB962C8B-B14F-4D97-AF65-F5344CB8AC3E}">
        <p14:creationId xmlns:p14="http://schemas.microsoft.com/office/powerpoint/2010/main" val="3011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21" grpId="0" build="p" animBg="1"/>
      <p:bldP spid="25" grpId="0" animBg="1"/>
      <p:bldP spid="26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56977"/>
              </p:ext>
            </p:extLst>
          </p:nvPr>
        </p:nvGraphicFramePr>
        <p:xfrm>
          <a:off x="551383" y="1124744"/>
          <a:ext cx="11305257" cy="356616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620497">
                  <a:extLst>
                    <a:ext uri="{9D8B030D-6E8A-4147-A177-3AD203B41FA5}">
                      <a16:colId xmlns:a16="http://schemas.microsoft.com/office/drawing/2014/main" val="231778040"/>
                    </a:ext>
                  </a:extLst>
                </a:gridCol>
                <a:gridCol w="5401657">
                  <a:extLst>
                    <a:ext uri="{9D8B030D-6E8A-4147-A177-3AD203B41FA5}">
                      <a16:colId xmlns:a16="http://schemas.microsoft.com/office/drawing/2014/main" val="879556624"/>
                    </a:ext>
                  </a:extLst>
                </a:gridCol>
                <a:gridCol w="4283103">
                  <a:extLst>
                    <a:ext uri="{9D8B030D-6E8A-4147-A177-3AD203B41FA5}">
                      <a16:colId xmlns:a16="http://schemas.microsoft.com/office/drawing/2014/main" val="43788682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.loc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critério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n-lt"/>
                        </a:rPr>
                        <a:t>Acessa  o valor(es) do(s) elemento(s) indexado(s) por  posições onde o valor do objeto gerado</a:t>
                      </a:r>
                      <a:r>
                        <a:rPr lang="pt-BR" sz="1800" baseline="0" dirty="0">
                          <a:latin typeface="+mn-lt"/>
                        </a:rPr>
                        <a:t> pelo critério </a:t>
                      </a:r>
                      <a:r>
                        <a:rPr lang="pt-BR" sz="1800" dirty="0">
                          <a:latin typeface="+mn-lt"/>
                        </a:rPr>
                        <a:t>é </a:t>
                      </a:r>
                      <a:r>
                        <a:rPr lang="pt-BR" sz="1800" dirty="0" err="1">
                          <a:latin typeface="+mn-lt"/>
                        </a:rPr>
                        <a:t>True</a:t>
                      </a:r>
                      <a:endParaRPr lang="pt-BR" sz="1800" dirty="0">
                        <a:latin typeface="+mn-lt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8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Alteração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962275" indent="-2962275"/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.loc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critério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]= valor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962275" indent="0"/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valores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</a:rPr>
                        <a:t>Altera  o valor(es) do(s)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elemento(s</a:t>
                      </a:r>
                      <a:r>
                        <a:rPr lang="pt-BR" sz="1800" dirty="0">
                          <a:latin typeface="+mn-lt"/>
                        </a:rPr>
                        <a:t>) indexado(s) por  posições onde o valor do objeto gerado</a:t>
                      </a:r>
                      <a:r>
                        <a:rPr lang="pt-BR" sz="1800" baseline="0" dirty="0">
                          <a:latin typeface="+mn-lt"/>
                        </a:rPr>
                        <a:t> pelo critério </a:t>
                      </a:r>
                      <a:r>
                        <a:rPr lang="pt-BR" sz="1800" dirty="0">
                          <a:latin typeface="+mn-lt"/>
                        </a:rPr>
                        <a:t>é </a:t>
                      </a:r>
                      <a:r>
                        <a:rPr lang="pt-BR" sz="1800" dirty="0" err="1">
                          <a:latin typeface="+mn-lt"/>
                        </a:rPr>
                        <a:t>True</a:t>
                      </a:r>
                      <a:endParaRPr lang="pt-BR" sz="1800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</a:rPr>
                        <a:t>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00FF"/>
                          </a:solidFill>
                        </a:rPr>
                        <a:t>Exclusão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series.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series[</a:t>
                      </a:r>
                      <a:r>
                        <a:rPr lang="en-US" sz="1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critério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</a:rPr>
                        <a:t>Retorna uma  cópia da </a:t>
                      </a:r>
                      <a:r>
                        <a:rPr lang="pt-BR" sz="1800" i="1" dirty="0">
                          <a:latin typeface="+mn-lt"/>
                        </a:rPr>
                        <a:t>series  </a:t>
                      </a:r>
                      <a:r>
                        <a:rPr lang="pt-BR" sz="1800" u="sng" dirty="0">
                          <a:latin typeface="+mn-lt"/>
                        </a:rPr>
                        <a:t>sem</a:t>
                      </a:r>
                      <a:r>
                        <a:rPr lang="pt-BR" sz="1800" i="1" dirty="0">
                          <a:latin typeface="+mn-lt"/>
                        </a:rPr>
                        <a:t>  </a:t>
                      </a:r>
                      <a:r>
                        <a:rPr lang="pt-BR" sz="1800" dirty="0">
                          <a:latin typeface="+mn-lt"/>
                        </a:rPr>
                        <a:t>os elementos  da lista de índices.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8674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com filtro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79576" y="1628800"/>
            <a:ext cx="4392488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dirty="0">
                <a:solidFill>
                  <a:schemeClr val="tx1"/>
                </a:solidFill>
              </a:rPr>
              <a:t>critério:  produz uma </a:t>
            </a:r>
            <a:r>
              <a:rPr lang="pt-BR" sz="1600" i="1" dirty="0">
                <a:solidFill>
                  <a:schemeClr val="tx1"/>
                </a:solidFill>
              </a:rPr>
              <a:t>Series/</a:t>
            </a:r>
            <a:r>
              <a:rPr lang="pt-BR" sz="1600" i="1" dirty="0" err="1">
                <a:solidFill>
                  <a:schemeClr val="tx1"/>
                </a:solidFill>
              </a:rPr>
              <a:t>array</a:t>
            </a:r>
            <a:r>
              <a:rPr lang="pt-BR" sz="1600" dirty="0">
                <a:solidFill>
                  <a:schemeClr val="tx1"/>
                </a:solidFill>
              </a:rPr>
              <a:t> booleano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279576" y="3028107"/>
            <a:ext cx="4392488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dirty="0">
                <a:solidFill>
                  <a:schemeClr val="tx1"/>
                </a:solidFill>
              </a:rPr>
              <a:t>critério:  produz uma </a:t>
            </a:r>
            <a:r>
              <a:rPr lang="pt-BR" sz="1600" i="1" dirty="0">
                <a:solidFill>
                  <a:schemeClr val="tx1"/>
                </a:solidFill>
              </a:rPr>
              <a:t>Series/</a:t>
            </a:r>
            <a:r>
              <a:rPr lang="pt-BR" sz="1600" i="1" dirty="0" err="1">
                <a:solidFill>
                  <a:schemeClr val="tx1"/>
                </a:solidFill>
              </a:rPr>
              <a:t>array</a:t>
            </a:r>
            <a:r>
              <a:rPr lang="pt-BR" sz="1600" dirty="0">
                <a:solidFill>
                  <a:schemeClr val="tx1"/>
                </a:solidFill>
              </a:rPr>
              <a:t> booleano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542924" y="4144841"/>
            <a:ext cx="3642248" cy="5651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*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inplace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=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True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, altera o original</a:t>
            </a:r>
          </a:p>
          <a:p>
            <a:pPr indent="274638"/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.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drop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, espera </a:t>
            </a:r>
            <a:r>
              <a:rPr lang="pt-BR" sz="1600" b="1" i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labels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de índices</a:t>
            </a:r>
            <a:endParaRPr lang="pt-BR" sz="1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2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Acesso com Filtro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1593723" y="1340768"/>
            <a:ext cx="4932000" cy="48245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s.loc</a:t>
            </a:r>
            <a:r>
              <a:rPr lang="pt-BR" sz="1500" dirty="0"/>
              <a:t>[s&lt;20] </a:t>
            </a:r>
            <a:endParaRPr lang="pt-BR" sz="1500" i="1" dirty="0">
              <a:solidFill>
                <a:srgbClr val="C00000"/>
              </a:solidFill>
              <a:latin typeface="Calibri"/>
            </a:endParaRPr>
          </a:p>
          <a:p>
            <a:pPr marL="1524000" indent="-1524000"/>
            <a:r>
              <a:rPr lang="pt-BR" sz="1500" dirty="0"/>
              <a:t>&gt;&gt;&gt;s	   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# F V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V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F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endParaRPr lang="pt-BR" sz="1500" i="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33B    15.0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0000FF"/>
                </a:solidFill>
              </a:rPr>
              <a:t>33C    15.0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  <a:endParaRPr lang="pt-BR" sz="15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500" b="1" dirty="0"/>
              <a:t>&gt;&gt;&gt;</a:t>
            </a:r>
            <a:r>
              <a:rPr lang="en-US" sz="1500" b="1" dirty="0" err="1"/>
              <a:t>sIx</a:t>
            </a:r>
            <a:r>
              <a:rPr lang="en-US" sz="1500" b="1" dirty="0"/>
              <a:t>=</a:t>
            </a:r>
            <a:r>
              <a:rPr lang="en-US" sz="1500" dirty="0" err="1"/>
              <a:t>s.index.str.contains</a:t>
            </a:r>
            <a:r>
              <a:rPr lang="en-US" sz="1500" dirty="0"/>
              <a:t>(</a:t>
            </a:r>
            <a:r>
              <a:rPr lang="en-US" sz="1500" dirty="0">
                <a:latin typeface="+mn-lt"/>
              </a:rPr>
              <a:t>'3A'</a:t>
            </a:r>
            <a:r>
              <a:rPr lang="en-US" sz="1500" dirty="0"/>
              <a:t>)</a:t>
            </a:r>
            <a:endParaRPr lang="da-DK" sz="1500" dirty="0">
              <a:solidFill>
                <a:srgbClr val="0000FF"/>
              </a:solidFill>
            </a:endParaRPr>
          </a:p>
          <a:p>
            <a:r>
              <a:rPr lang="da-DK" sz="1400" dirty="0">
                <a:solidFill>
                  <a:srgbClr val="0000FF"/>
                </a:solidFill>
              </a:rPr>
              <a:t>array([ True, False, False, False, True],..)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s.loc</a:t>
            </a:r>
            <a:r>
              <a:rPr lang="pt-BR" sz="1500" dirty="0"/>
              <a:t>[</a:t>
            </a:r>
            <a:r>
              <a:rPr lang="pt-BR" sz="1500" dirty="0" err="1"/>
              <a:t>sIx</a:t>
            </a:r>
            <a:r>
              <a:rPr lang="pt-BR" sz="1500" dirty="0"/>
              <a:t>]</a:t>
            </a:r>
            <a:endParaRPr lang="pt-BR" sz="1500" i="1" dirty="0">
              <a:solidFill>
                <a:srgbClr val="C00000"/>
              </a:solidFill>
              <a:latin typeface="+mn-lt"/>
            </a:endParaRPr>
          </a:p>
          <a:p>
            <a:pPr marL="1524000" indent="-1524000"/>
            <a:r>
              <a:rPr lang="pt-BR" sz="1500" dirty="0"/>
              <a:t>&gt;&gt;&gt;s		</a:t>
            </a:r>
            <a:r>
              <a:rPr lang="pt-BR" sz="1500" i="1" dirty="0">
                <a:solidFill>
                  <a:srgbClr val="C00000"/>
                </a:solidFill>
              </a:rPr>
              <a:t> 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# V F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endParaRPr lang="pt-BR" sz="1500" i="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80000"/>
              </a:lnSpc>
            </a:pPr>
            <a:r>
              <a:rPr lang="pt-BR" sz="1500" dirty="0">
                <a:solidFill>
                  <a:srgbClr val="0000FF"/>
                </a:solidFill>
              </a:rPr>
              <a:t>33A    46.0</a:t>
            </a:r>
          </a:p>
          <a:p>
            <a:pPr>
              <a:lnSpc>
                <a:spcPct val="80000"/>
              </a:lnSpc>
            </a:pPr>
            <a:r>
              <a:rPr lang="pt-BR" sz="1500" dirty="0">
                <a:solidFill>
                  <a:srgbClr val="0000FF"/>
                </a:solidFill>
              </a:rPr>
              <a:t>33A    40.0</a:t>
            </a:r>
          </a:p>
          <a:p>
            <a:pPr>
              <a:lnSpc>
                <a:spcPct val="80000"/>
              </a:lnSpc>
            </a:pPr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</a:p>
          <a:p>
            <a:pPr>
              <a:lnSpc>
                <a:spcPct val="80000"/>
              </a:lnSpc>
            </a:pPr>
            <a:endParaRPr lang="en-US" sz="1500" dirty="0">
              <a:solidFill>
                <a:srgbClr val="0000FF"/>
              </a:solidFill>
            </a:endParaRPr>
          </a:p>
          <a:p>
            <a:r>
              <a:rPr lang="pt-BR" sz="1500" dirty="0">
                <a:solidFill>
                  <a:srgbClr val="FF0000"/>
                </a:solidFill>
              </a:rPr>
              <a:t># Selecionando todos os com menor valor</a:t>
            </a:r>
          </a:p>
          <a:p>
            <a:pPr marL="0" lvl="0" indent="0"/>
            <a:r>
              <a:rPr lang="pt-BR" sz="1500" dirty="0"/>
              <a:t>&gt;&gt;&gt;</a:t>
            </a:r>
            <a:r>
              <a:rPr lang="pt-BR" sz="1500" dirty="0" err="1"/>
              <a:t>fMenor</a:t>
            </a:r>
            <a:r>
              <a:rPr lang="pt-BR" sz="1500" dirty="0"/>
              <a:t> = s==</a:t>
            </a:r>
            <a:r>
              <a:rPr lang="pt-BR" sz="1500" dirty="0" err="1"/>
              <a:t>s.min</a:t>
            </a:r>
            <a:r>
              <a:rPr lang="pt-BR" sz="1500" dirty="0"/>
              <a:t>() 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# F V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V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F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endParaRPr lang="pt-BR" sz="1500" i="1" dirty="0">
              <a:solidFill>
                <a:srgbClr val="C00000"/>
              </a:solidFill>
              <a:latin typeface="Calibri"/>
            </a:endParaRPr>
          </a:p>
          <a:p>
            <a:pPr>
              <a:spcBef>
                <a:spcPts val="1200"/>
              </a:spcBef>
            </a:pPr>
            <a:r>
              <a:rPr lang="pt-BR" sz="1500" dirty="0"/>
              <a:t>&gt;&gt;&gt; </a:t>
            </a:r>
            <a:r>
              <a:rPr lang="pt-BR" sz="1500" dirty="0" err="1"/>
              <a:t>s.loc</a:t>
            </a:r>
            <a:r>
              <a:rPr lang="pt-BR" sz="1500" dirty="0"/>
              <a:t>[</a:t>
            </a:r>
            <a:r>
              <a:rPr lang="pt-BR" sz="1500" dirty="0" err="1"/>
              <a:t>fMenor</a:t>
            </a:r>
            <a:r>
              <a:rPr lang="pt-BR" sz="1500" dirty="0"/>
              <a:t>]</a:t>
            </a:r>
            <a:endParaRPr lang="pt-BR" sz="1500" i="1" dirty="0">
              <a:solidFill>
                <a:srgbClr val="C00000"/>
              </a:solidFill>
            </a:endParaRPr>
          </a:p>
          <a:p>
            <a:pPr marL="0" lvl="0" indent="0"/>
            <a:r>
              <a:rPr lang="pt-BR" sz="1500" dirty="0"/>
              <a:t>&gt;&gt;&gt;s	</a:t>
            </a:r>
            <a:r>
              <a:rPr lang="pt-BR" sz="1500" i="1" dirty="0">
                <a:solidFill>
                  <a:srgbClr val="C00000"/>
                </a:solidFill>
              </a:rPr>
              <a:t> 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# F V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V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F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endParaRPr lang="pt-BR" sz="1500" i="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33B    15.0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0000FF"/>
                </a:solidFill>
              </a:rPr>
              <a:t>33C    15.0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  <a:endParaRPr lang="pt-BR" sz="1500" dirty="0"/>
          </a:p>
          <a:p>
            <a:pPr>
              <a:lnSpc>
                <a:spcPct val="80000"/>
              </a:lnSpc>
            </a:pPr>
            <a:endParaRPr lang="pt-BR" sz="150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6817674" y="1346448"/>
            <a:ext cx="4932000" cy="533932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s.loc</a:t>
            </a:r>
            <a:r>
              <a:rPr lang="pt-BR" sz="1500" dirty="0"/>
              <a:t>[</a:t>
            </a:r>
            <a:r>
              <a:rPr lang="pt-BR" sz="1500" dirty="0" err="1"/>
              <a:t>s.isin</a:t>
            </a:r>
            <a:r>
              <a:rPr lang="pt-BR" sz="1500" dirty="0"/>
              <a:t>([40,70])]=20</a:t>
            </a:r>
          </a:p>
          <a:p>
            <a:pPr marL="0" indent="0"/>
            <a:r>
              <a:rPr lang="pt-BR" sz="1500" dirty="0"/>
              <a:t>&gt;&gt;&gt;s	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# V F </a:t>
            </a:r>
            <a:r>
              <a:rPr lang="pt-BR" sz="15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15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 V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33A    46.0</a:t>
            </a:r>
          </a:p>
          <a:p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  <a:endParaRPr lang="pt-BR" sz="1500" dirty="0"/>
          </a:p>
          <a:p>
            <a:pPr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s.loc</a:t>
            </a:r>
            <a:r>
              <a:rPr lang="pt-BR" sz="1500" dirty="0"/>
              <a:t>[</a:t>
            </a:r>
            <a:r>
              <a:rPr lang="pt-BR" sz="1500" dirty="0" err="1"/>
              <a:t>s.isnull</a:t>
            </a:r>
            <a:r>
              <a:rPr lang="pt-BR" sz="1500" dirty="0"/>
              <a:t>()]</a:t>
            </a:r>
            <a:endParaRPr lang="pt-BR" sz="1500" i="1" dirty="0">
              <a:solidFill>
                <a:srgbClr val="C00000"/>
              </a:solidFill>
              <a:latin typeface="+mn-lt"/>
            </a:endParaRPr>
          </a:p>
          <a:p>
            <a:pPr marL="0" indent="0"/>
            <a:r>
              <a:rPr lang="pt-BR" sz="1500" dirty="0"/>
              <a:t>&gt;&gt;&gt;s	</a:t>
            </a:r>
            <a:r>
              <a:rPr lang="pt-BR" sz="1500" i="1" dirty="0">
                <a:solidFill>
                  <a:srgbClr val="C00000"/>
                </a:solidFill>
              </a:rPr>
              <a:t> 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# F </a:t>
            </a:r>
            <a:r>
              <a:rPr lang="pt-BR" sz="15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15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 V F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33E     </a:t>
            </a:r>
            <a:r>
              <a:rPr lang="en-US" sz="1500" dirty="0" err="1">
                <a:solidFill>
                  <a:srgbClr val="0000FF"/>
                </a:solidFill>
              </a:rPr>
              <a:t>NaN</a:t>
            </a:r>
            <a:endParaRPr lang="en-US" sz="1500" dirty="0">
              <a:solidFill>
                <a:srgbClr val="0000FF"/>
              </a:solidFill>
            </a:endParaRPr>
          </a:p>
          <a:p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</a:p>
          <a:p>
            <a:endParaRPr lang="en-US" sz="1500" dirty="0">
              <a:solidFill>
                <a:srgbClr val="0000FF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#</a:t>
            </a:r>
            <a:r>
              <a:rPr lang="en-US" sz="1500" dirty="0" err="1">
                <a:solidFill>
                  <a:srgbClr val="FF0000"/>
                </a:solidFill>
              </a:rPr>
              <a:t>Selecionando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valores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dentro</a:t>
            </a:r>
            <a:r>
              <a:rPr lang="en-US" sz="1500" dirty="0">
                <a:solidFill>
                  <a:srgbClr val="FF0000"/>
                </a:solidFill>
              </a:rPr>
              <a:t> de </a:t>
            </a:r>
            <a:r>
              <a:rPr lang="en-US" sz="1500" dirty="0" err="1">
                <a:solidFill>
                  <a:srgbClr val="FF0000"/>
                </a:solidFill>
              </a:rPr>
              <a:t>uma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faixa</a:t>
            </a:r>
            <a:endParaRPr lang="en-US" sz="1500" dirty="0">
              <a:solidFill>
                <a:srgbClr val="FF0000"/>
              </a:solidFill>
            </a:endParaRPr>
          </a:p>
          <a:p>
            <a:pPr marL="0" lvl="0" indent="0"/>
            <a:r>
              <a:rPr lang="pt-BR" sz="1500" dirty="0"/>
              <a:t>&gt;&gt;&gt;</a:t>
            </a:r>
            <a:r>
              <a:rPr lang="pt-BR" sz="1500" dirty="0" err="1"/>
              <a:t>fFaixa</a:t>
            </a:r>
            <a:r>
              <a:rPr lang="pt-BR" sz="1500" dirty="0"/>
              <a:t> = (s&gt;=40) &amp; (s&lt;=70)  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# VFFFV</a:t>
            </a:r>
          </a:p>
          <a:p>
            <a:pPr>
              <a:spcBef>
                <a:spcPts val="1200"/>
              </a:spcBef>
            </a:pPr>
            <a:r>
              <a:rPr lang="pt-BR" sz="1500" dirty="0"/>
              <a:t>&gt;&gt;&gt; </a:t>
            </a:r>
            <a:r>
              <a:rPr lang="pt-BR" sz="1500" dirty="0" err="1"/>
              <a:t>s.loc</a:t>
            </a:r>
            <a:r>
              <a:rPr lang="pt-BR" sz="1500" dirty="0"/>
              <a:t>[</a:t>
            </a:r>
            <a:r>
              <a:rPr lang="pt-BR" sz="1500" dirty="0" err="1"/>
              <a:t>fFaixa</a:t>
            </a:r>
            <a:r>
              <a:rPr lang="pt-BR" sz="1500" dirty="0"/>
              <a:t>]</a:t>
            </a:r>
            <a:endParaRPr lang="pt-BR" sz="1500" i="1" dirty="0">
              <a:solidFill>
                <a:srgbClr val="C00000"/>
              </a:solidFill>
            </a:endParaRPr>
          </a:p>
          <a:p>
            <a:pPr marL="0" lvl="0" indent="0"/>
            <a:r>
              <a:rPr lang="pt-BR" sz="1500" dirty="0"/>
              <a:t>&gt;&gt;&gt;s	</a:t>
            </a:r>
            <a:r>
              <a:rPr lang="pt-BR" sz="1500" i="1" dirty="0">
                <a:solidFill>
                  <a:srgbClr val="C00000"/>
                </a:solidFill>
              </a:rPr>
              <a:t> 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# V F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V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33A    40.0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33A    46.0</a:t>
            </a:r>
          </a:p>
          <a:p>
            <a:pPr>
              <a:lnSpc>
                <a:spcPct val="80000"/>
              </a:lnSpc>
            </a:pPr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  <a:endParaRPr lang="pt-BR" sz="1500" dirty="0"/>
          </a:p>
          <a:p>
            <a:endParaRPr lang="pt-BR" sz="1500" dirty="0"/>
          </a:p>
          <a:p>
            <a:endParaRPr lang="pt-BR" sz="1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0823" y="2394138"/>
            <a:ext cx="11341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latin typeface="+mn-lt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solidFill>
                  <a:srgbClr val="C00000"/>
                </a:solidFill>
              </a:rPr>
              <a:t>33A    40.0</a:t>
            </a:r>
          </a:p>
          <a:p>
            <a:r>
              <a:rPr lang="en-US" dirty="0">
                <a:solidFill>
                  <a:srgbClr val="C00000"/>
                </a:solidFill>
              </a:rPr>
              <a:t>33B    15.0</a:t>
            </a:r>
          </a:p>
          <a:p>
            <a:r>
              <a:rPr lang="en-US" dirty="0">
                <a:solidFill>
                  <a:srgbClr val="C00000"/>
                </a:solidFill>
              </a:rPr>
              <a:t>33C    15.0</a:t>
            </a:r>
          </a:p>
          <a:p>
            <a:r>
              <a:rPr lang="en-US" dirty="0">
                <a:solidFill>
                  <a:srgbClr val="C00000"/>
                </a:solidFill>
              </a:rPr>
              <a:t>33E     </a:t>
            </a:r>
            <a:r>
              <a:rPr lang="en-US" dirty="0" err="1">
                <a:solidFill>
                  <a:srgbClr val="C00000"/>
                </a:solidFill>
              </a:rPr>
              <a:t>NaN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33A    46.0</a:t>
            </a:r>
          </a:p>
          <a:p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979680" y="5300781"/>
            <a:ext cx="476999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2000" u="sng" dirty="0">
                <a:solidFill>
                  <a:srgbClr val="FF0000"/>
                </a:solidFill>
                <a:latin typeface="+mn-lt"/>
              </a:rPr>
              <a:t>Alternativa</a:t>
            </a:r>
            <a:r>
              <a:rPr lang="pt-BR" sz="2000" dirty="0">
                <a:solidFill>
                  <a:srgbClr val="FF0000"/>
                </a:solidFill>
                <a:latin typeface="+mn-lt"/>
              </a:rPr>
              <a:t>:</a:t>
            </a:r>
            <a:r>
              <a:rPr lang="pt-BR" sz="2000" dirty="0">
                <a:latin typeface="+mn-lt"/>
              </a:rPr>
              <a:t> </a:t>
            </a:r>
            <a:r>
              <a:rPr lang="pt-BR" sz="1800" dirty="0">
                <a:latin typeface="+mn-lt"/>
              </a:rPr>
              <a:t>usar o método </a:t>
            </a:r>
          </a:p>
          <a:p>
            <a:pPr algn="ctr">
              <a:spcBef>
                <a:spcPts val="600"/>
              </a:spcBef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series</a:t>
            </a:r>
            <a:r>
              <a:rPr lang="pt-BR" sz="1800" dirty="0" err="1">
                <a:latin typeface="+mn-lt"/>
              </a:rPr>
              <a:t>.between</a:t>
            </a:r>
            <a:r>
              <a:rPr lang="pt-BR" sz="1800" dirty="0">
                <a:latin typeface="+mn-lt"/>
              </a:rPr>
              <a:t>(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esq</a:t>
            </a:r>
            <a:r>
              <a:rPr lang="pt-BR" sz="1800" dirty="0">
                <a:latin typeface="+mn-lt"/>
              </a:rPr>
              <a:t>,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dir</a:t>
            </a:r>
            <a:r>
              <a:rPr lang="pt-BR" sz="1800" dirty="0">
                <a:latin typeface="+mn-lt"/>
              </a:rPr>
              <a:t>, inclusive=</a:t>
            </a: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True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/False</a:t>
            </a:r>
            <a:r>
              <a:rPr lang="pt-BR" sz="1800" dirty="0">
                <a:latin typeface="+mn-lt"/>
              </a:rPr>
              <a:t>):</a:t>
            </a:r>
          </a:p>
          <a:p>
            <a:pPr algn="ctr">
              <a:spcBef>
                <a:spcPts val="1200"/>
              </a:spcBef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s.between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(40,70,inclusive=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07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2" grpId="0" build="p" animBg="1"/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com Filtro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1643021" y="1342468"/>
            <a:ext cx="4932000" cy="4320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s.loc</a:t>
            </a:r>
            <a:r>
              <a:rPr lang="pt-BR" sz="1500" dirty="0"/>
              <a:t>[s&lt;20]=30 </a:t>
            </a:r>
            <a:endParaRPr lang="pt-BR" sz="1500" i="1" dirty="0">
              <a:solidFill>
                <a:srgbClr val="C00000"/>
              </a:solidFill>
              <a:latin typeface="Calibri"/>
            </a:endParaRPr>
          </a:p>
          <a:p>
            <a:pPr marL="1524000" indent="-1524000"/>
            <a:r>
              <a:rPr lang="pt-BR" sz="1500" dirty="0"/>
              <a:t>&gt;&gt;&gt;s	   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# F V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V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F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endParaRPr lang="pt-BR" sz="1500" i="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0000FF"/>
                </a:solidFill>
              </a:rPr>
              <a:t>33A    40.0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33B    30.0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0000FF"/>
                </a:solidFill>
              </a:rPr>
              <a:t>33C    30.0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0000FF"/>
                </a:solidFill>
              </a:rPr>
              <a:t>33E     </a:t>
            </a:r>
            <a:r>
              <a:rPr lang="en-US" sz="1500" dirty="0" err="1">
                <a:solidFill>
                  <a:srgbClr val="0000FF"/>
                </a:solidFill>
              </a:rPr>
              <a:t>NaN</a:t>
            </a:r>
            <a:endParaRPr lang="en-US" sz="15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0000FF"/>
                </a:solidFill>
              </a:rPr>
              <a:t>33A    46.0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  <a:endParaRPr lang="pt-BR" sz="15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500" b="1" dirty="0"/>
              <a:t>&gt;&gt;&gt;</a:t>
            </a:r>
            <a:r>
              <a:rPr lang="en-US" sz="1500" b="1" dirty="0" err="1"/>
              <a:t>sIx</a:t>
            </a:r>
            <a:r>
              <a:rPr lang="en-US" sz="1500" b="1" dirty="0"/>
              <a:t>=</a:t>
            </a:r>
            <a:r>
              <a:rPr lang="en-US" sz="1500" dirty="0" err="1"/>
              <a:t>s.index.str.contains</a:t>
            </a:r>
            <a:r>
              <a:rPr lang="en-US" sz="1500" dirty="0"/>
              <a:t>(</a:t>
            </a:r>
            <a:r>
              <a:rPr lang="en-US" sz="1500" dirty="0">
                <a:latin typeface="+mn-lt"/>
              </a:rPr>
              <a:t>'3A'</a:t>
            </a:r>
            <a:r>
              <a:rPr lang="en-US" sz="1500" dirty="0"/>
              <a:t>)</a:t>
            </a:r>
            <a:endParaRPr lang="da-DK" sz="1500" dirty="0">
              <a:solidFill>
                <a:srgbClr val="0000FF"/>
              </a:solidFill>
            </a:endParaRPr>
          </a:p>
          <a:p>
            <a:r>
              <a:rPr lang="da-DK" sz="1400" dirty="0">
                <a:solidFill>
                  <a:srgbClr val="0000FF"/>
                </a:solidFill>
              </a:rPr>
              <a:t>array([ True, False, False, False, True], .)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s.loc</a:t>
            </a:r>
            <a:r>
              <a:rPr lang="pt-BR" sz="1500" dirty="0"/>
              <a:t>[</a:t>
            </a:r>
            <a:r>
              <a:rPr lang="pt-BR" sz="1500" dirty="0" err="1"/>
              <a:t>sIx</a:t>
            </a:r>
            <a:r>
              <a:rPr lang="pt-BR" sz="1500" dirty="0"/>
              <a:t>]=70</a:t>
            </a:r>
            <a:endParaRPr lang="pt-BR" sz="1500" i="1" dirty="0">
              <a:solidFill>
                <a:srgbClr val="C00000"/>
              </a:solidFill>
              <a:latin typeface="+mn-lt"/>
            </a:endParaRPr>
          </a:p>
          <a:p>
            <a:pPr marL="1524000" indent="-1524000"/>
            <a:r>
              <a:rPr lang="pt-BR" sz="1500" dirty="0"/>
              <a:t>&gt;&gt;&gt;s		</a:t>
            </a:r>
            <a:r>
              <a:rPr lang="pt-BR" sz="1500" i="1" dirty="0">
                <a:solidFill>
                  <a:srgbClr val="C00000"/>
                </a:solidFill>
              </a:rPr>
              <a:t> 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# V F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500" i="1" dirty="0" err="1">
                <a:solidFill>
                  <a:srgbClr val="C00000"/>
                </a:solidFill>
                <a:latin typeface="Calibri"/>
              </a:rPr>
              <a:t>F</a:t>
            </a:r>
            <a:endParaRPr lang="pt-BR" sz="1500" i="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33A    70.0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33B    30.0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33C    30.0</a:t>
            </a: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33E     </a:t>
            </a:r>
            <a:r>
              <a:rPr lang="en-US" sz="1500" dirty="0" err="1">
                <a:solidFill>
                  <a:srgbClr val="0000FF"/>
                </a:solidFill>
              </a:rPr>
              <a:t>NaN</a:t>
            </a:r>
            <a:endParaRPr lang="en-US" sz="15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</a:rPr>
              <a:t>33A    70.0</a:t>
            </a:r>
          </a:p>
          <a:p>
            <a:pPr>
              <a:lnSpc>
                <a:spcPct val="80000"/>
              </a:lnSpc>
            </a:pPr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  <a:endParaRPr lang="pt-BR" sz="150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6870503" y="1340768"/>
            <a:ext cx="4932000" cy="43200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s.loc</a:t>
            </a:r>
            <a:r>
              <a:rPr lang="pt-BR" sz="1500" dirty="0"/>
              <a:t>[</a:t>
            </a:r>
            <a:r>
              <a:rPr lang="pt-BR" sz="1500" dirty="0" err="1"/>
              <a:t>s.isin</a:t>
            </a:r>
            <a:r>
              <a:rPr lang="pt-BR" sz="1500" dirty="0"/>
              <a:t>([46,70])]=20</a:t>
            </a:r>
          </a:p>
          <a:p>
            <a:pPr marL="0" indent="0"/>
            <a:r>
              <a:rPr lang="pt-BR" sz="1500" dirty="0"/>
              <a:t>&gt;&gt;&gt;s	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# V F </a:t>
            </a:r>
            <a:r>
              <a:rPr lang="pt-BR" sz="15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15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 V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33A    70.0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33B    30.0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33C    30.0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33E     </a:t>
            </a:r>
            <a:r>
              <a:rPr lang="en-US" sz="1500" dirty="0" err="1">
                <a:solidFill>
                  <a:srgbClr val="0000FF"/>
                </a:solidFill>
              </a:rPr>
              <a:t>NaN</a:t>
            </a:r>
            <a:endParaRPr lang="en-US" sz="1500" dirty="0">
              <a:solidFill>
                <a:srgbClr val="0000FF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33A    20.0</a:t>
            </a:r>
          </a:p>
          <a:p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  <a:endParaRPr lang="pt-BR" sz="1500" dirty="0"/>
          </a:p>
          <a:p>
            <a:pPr>
              <a:spcBef>
                <a:spcPts val="1200"/>
              </a:spcBef>
            </a:pPr>
            <a:r>
              <a:rPr lang="pt-BR" sz="1500" dirty="0"/>
              <a:t>&gt;&gt;&gt;</a:t>
            </a:r>
            <a:r>
              <a:rPr lang="pt-BR" sz="1500" dirty="0" err="1"/>
              <a:t>s.loc</a:t>
            </a:r>
            <a:r>
              <a:rPr lang="pt-BR" sz="1500" dirty="0"/>
              <a:t>[</a:t>
            </a:r>
            <a:r>
              <a:rPr lang="pt-BR" sz="1500" dirty="0" err="1"/>
              <a:t>s.isnull</a:t>
            </a:r>
            <a:r>
              <a:rPr lang="pt-BR" sz="1500" dirty="0"/>
              <a:t>()]=0</a:t>
            </a:r>
            <a:endParaRPr lang="pt-BR" sz="1500" i="1" dirty="0">
              <a:solidFill>
                <a:srgbClr val="C00000"/>
              </a:solidFill>
              <a:latin typeface="+mn-lt"/>
            </a:endParaRPr>
          </a:p>
          <a:p>
            <a:pPr marL="0" indent="0"/>
            <a:r>
              <a:rPr lang="pt-BR" sz="1500" dirty="0"/>
              <a:t>&gt;&gt;&gt;s	</a:t>
            </a:r>
            <a:r>
              <a:rPr lang="pt-BR" sz="1500" i="1" dirty="0">
                <a:solidFill>
                  <a:srgbClr val="C00000"/>
                </a:solidFill>
              </a:rPr>
              <a:t> 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# F </a:t>
            </a:r>
            <a:r>
              <a:rPr lang="pt-BR" sz="15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15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500" i="1" dirty="0">
                <a:solidFill>
                  <a:srgbClr val="C00000"/>
                </a:solidFill>
                <a:latin typeface="+mn-lt"/>
              </a:rPr>
              <a:t> V F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33A    20.0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33B    30.0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33C    30.0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33E     0.0</a:t>
            </a:r>
          </a:p>
          <a:p>
            <a:r>
              <a:rPr lang="en-US" sz="1500" dirty="0">
                <a:solidFill>
                  <a:srgbClr val="0000FF"/>
                </a:solidFill>
              </a:rPr>
              <a:t>33A    20.0</a:t>
            </a:r>
          </a:p>
          <a:p>
            <a:r>
              <a:rPr lang="en-US" sz="1500" dirty="0" err="1">
                <a:solidFill>
                  <a:srgbClr val="0000FF"/>
                </a:solidFill>
              </a:rPr>
              <a:t>dtype</a:t>
            </a:r>
            <a:r>
              <a:rPr lang="en-US" sz="1500" dirty="0">
                <a:solidFill>
                  <a:srgbClr val="0000FF"/>
                </a:solidFill>
              </a:rPr>
              <a:t>: float64</a:t>
            </a:r>
            <a:endParaRPr lang="pt-BR" sz="1500" dirty="0"/>
          </a:p>
          <a:p>
            <a:endParaRPr lang="pt-BR" sz="1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98661" y="1340768"/>
            <a:ext cx="11341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latin typeface="+mn-lt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solidFill>
                  <a:srgbClr val="C00000"/>
                </a:solidFill>
              </a:rPr>
              <a:t>33A    40.0</a:t>
            </a:r>
          </a:p>
          <a:p>
            <a:r>
              <a:rPr lang="en-US" dirty="0">
                <a:solidFill>
                  <a:srgbClr val="C00000"/>
                </a:solidFill>
              </a:rPr>
              <a:t>33B    15.0</a:t>
            </a:r>
          </a:p>
          <a:p>
            <a:r>
              <a:rPr lang="en-US" dirty="0">
                <a:solidFill>
                  <a:srgbClr val="C00000"/>
                </a:solidFill>
              </a:rPr>
              <a:t>33C    18.0</a:t>
            </a:r>
          </a:p>
          <a:p>
            <a:r>
              <a:rPr lang="en-US" dirty="0">
                <a:solidFill>
                  <a:srgbClr val="C00000"/>
                </a:solidFill>
              </a:rPr>
              <a:t>33E     </a:t>
            </a:r>
            <a:r>
              <a:rPr lang="en-US" dirty="0" err="1">
                <a:solidFill>
                  <a:srgbClr val="C00000"/>
                </a:solidFill>
              </a:rPr>
              <a:t>NaN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33A    46.0</a:t>
            </a:r>
          </a:p>
          <a:p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370361" y="3789040"/>
            <a:ext cx="2221743" cy="9156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pt-BR" sz="1600" u="sng" dirty="0">
                <a:solidFill>
                  <a:srgbClr val="C00000"/>
                </a:solidFill>
                <a:latin typeface="+mn-lt"/>
              </a:rPr>
              <a:t>Por método</a:t>
            </a:r>
            <a:r>
              <a:rPr lang="pt-BR" sz="1600" dirty="0">
                <a:solidFill>
                  <a:srgbClr val="C00000"/>
                </a:solidFill>
                <a:latin typeface="+mn-lt"/>
              </a:rPr>
              <a:t>: </a:t>
            </a:r>
          </a:p>
          <a:p>
            <a:pPr indent="274638">
              <a:spcBef>
                <a:spcPts val="300"/>
              </a:spcBef>
            </a:pP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series</a:t>
            </a:r>
            <a:r>
              <a:rPr lang="pt-BR" sz="1600" dirty="0" err="1">
                <a:latin typeface="+mn-lt"/>
              </a:rPr>
              <a:t>.fillna</a:t>
            </a:r>
            <a:r>
              <a:rPr lang="pt-BR" sz="1600" dirty="0">
                <a:latin typeface="+mn-lt"/>
              </a:rPr>
              <a:t>(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val</a:t>
            </a:r>
            <a:r>
              <a:rPr lang="pt-BR" sz="1600" dirty="0">
                <a:latin typeface="+mn-lt"/>
              </a:rPr>
              <a:t>)</a:t>
            </a:r>
          </a:p>
          <a:p>
            <a:pPr indent="266700">
              <a:spcBef>
                <a:spcPts val="600"/>
              </a:spcBef>
            </a:pPr>
            <a:r>
              <a:rPr lang="pt-BR" b="1" dirty="0" err="1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s.fillna</a:t>
            </a:r>
            <a:r>
              <a:rPr lang="pt-BR" b="1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89575" y="5013176"/>
            <a:ext cx="160237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pt-BR" sz="1600" u="sng" dirty="0">
                <a:solidFill>
                  <a:srgbClr val="C00000"/>
                </a:solidFill>
                <a:latin typeface="+mn-lt"/>
              </a:rPr>
              <a:t>Altera o original</a:t>
            </a:r>
            <a:endParaRPr lang="pt-BR" b="1" dirty="0">
              <a:solidFill>
                <a:srgbClr val="CC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2" grpId="0" build="p" animBg="1"/>
      <p:bldP spid="3" grpId="0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Descartar elementos com Filtro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1616281" y="1254797"/>
            <a:ext cx="4932000" cy="3960000"/>
          </a:xfrm>
        </p:spPr>
        <p:txBody>
          <a:bodyPr>
            <a:noAutofit/>
          </a:bodyPr>
          <a:lstStyle/>
          <a:p>
            <a:pPr marL="1524000" indent="-1524000">
              <a:spcBef>
                <a:spcPts val="1200"/>
              </a:spcBef>
            </a:pPr>
            <a:r>
              <a:rPr lang="pt-BR" sz="1600" dirty="0"/>
              <a:t>&gt;&gt;&gt;f=</a:t>
            </a:r>
            <a:r>
              <a:rPr lang="pt-BR" sz="1600" dirty="0" err="1"/>
              <a:t>s.index.str.contains</a:t>
            </a:r>
            <a:r>
              <a:rPr lang="pt-BR" sz="1600" dirty="0"/>
              <a:t>(</a:t>
            </a:r>
            <a:r>
              <a:rPr lang="pt-BR" sz="1600" dirty="0">
                <a:solidFill>
                  <a:srgbClr val="00B050"/>
                </a:solidFill>
              </a:rPr>
              <a:t>'A'</a:t>
            </a:r>
            <a:r>
              <a:rPr lang="pt-BR" sz="1600" dirty="0"/>
              <a:t>)</a:t>
            </a:r>
          </a:p>
          <a:p>
            <a:pPr marL="1524000" indent="-1524000">
              <a:spcBef>
                <a:spcPts val="1200"/>
              </a:spcBef>
            </a:pPr>
            <a:r>
              <a:rPr lang="pt-BR" sz="1600" dirty="0">
                <a:solidFill>
                  <a:srgbClr val="C00000"/>
                </a:solidFill>
              </a:rPr>
              <a:t>#</a:t>
            </a:r>
            <a:r>
              <a:rPr lang="da-DK" sz="1600" dirty="0">
                <a:solidFill>
                  <a:srgbClr val="C00000"/>
                </a:solidFill>
              </a:rPr>
              <a:t>[True,False,False,False,True]</a:t>
            </a:r>
            <a:endParaRPr lang="pt-BR" sz="1600" dirty="0">
              <a:solidFill>
                <a:srgbClr val="C00000"/>
              </a:solidFill>
            </a:endParaRPr>
          </a:p>
          <a:p>
            <a:pPr marL="1524000" indent="-1524000">
              <a:spcBef>
                <a:spcPts val="1200"/>
              </a:spcBef>
            </a:pPr>
            <a:r>
              <a:rPr lang="pt-BR" sz="1600" dirty="0"/>
              <a:t>&gt;&gt;&gt;</a:t>
            </a:r>
            <a:r>
              <a:rPr lang="pt-BR" sz="1600" dirty="0" err="1"/>
              <a:t>s.drop</a:t>
            </a:r>
            <a:r>
              <a:rPr lang="pt-BR" sz="1600" dirty="0"/>
              <a:t>(</a:t>
            </a:r>
            <a:r>
              <a:rPr lang="pt-BR" sz="1600" dirty="0" err="1"/>
              <a:t>s.index</a:t>
            </a:r>
            <a:r>
              <a:rPr lang="pt-BR" sz="1600" dirty="0"/>
              <a:t>[f])</a:t>
            </a:r>
          </a:p>
          <a:p>
            <a:pPr marL="1200150" lvl="3" indent="-214313">
              <a:spcBef>
                <a:spcPts val="300"/>
              </a:spcBef>
              <a:buNone/>
            </a:pPr>
            <a:r>
              <a:rPr lang="pt-BR" sz="1600" i="1" dirty="0">
                <a:solidFill>
                  <a:srgbClr val="C00000"/>
                </a:solidFill>
              </a:rPr>
              <a:t># </a:t>
            </a:r>
            <a:r>
              <a:rPr lang="pt-BR" sz="1600" dirty="0" err="1">
                <a:solidFill>
                  <a:srgbClr val="C00000"/>
                </a:solidFill>
              </a:rPr>
              <a:t>s.index</a:t>
            </a:r>
            <a:r>
              <a:rPr lang="pt-BR" sz="1600" dirty="0">
                <a:solidFill>
                  <a:srgbClr val="C00000"/>
                </a:solidFill>
              </a:rPr>
              <a:t>[ f ]:</a:t>
            </a:r>
            <a:r>
              <a:rPr lang="pt-BR" sz="1600" i="1" dirty="0">
                <a:solidFill>
                  <a:srgbClr val="C00000"/>
                </a:solidFill>
                <a:sym typeface="Wingdings" panose="05000000000000000000" pitchFamily="2" charset="2"/>
              </a:rPr>
              <a:t> ['33A', '33A']</a:t>
            </a:r>
            <a:endParaRPr lang="pt-BR" sz="1600" i="1" dirty="0">
              <a:solidFill>
                <a:srgbClr val="C00000"/>
              </a:solidFill>
            </a:endParaRPr>
          </a:p>
          <a:p>
            <a:pPr marL="1524000" indent="-1524000">
              <a:spcBef>
                <a:spcPts val="1200"/>
              </a:spcBef>
            </a:pPr>
            <a:r>
              <a:rPr lang="pt-BR" sz="1600" dirty="0"/>
              <a:t> </a:t>
            </a:r>
            <a:endParaRPr lang="pt-BR" sz="1600" i="1" dirty="0">
              <a:solidFill>
                <a:srgbClr val="C00000"/>
              </a:solidFill>
              <a:latin typeface="Calibri"/>
            </a:endParaRPr>
          </a:p>
          <a:p>
            <a:r>
              <a:rPr lang="pt-BR" sz="1600" dirty="0">
                <a:solidFill>
                  <a:srgbClr val="0000FF"/>
                </a:solidFill>
              </a:rPr>
              <a:t>33B    15.0</a:t>
            </a:r>
          </a:p>
          <a:p>
            <a:r>
              <a:rPr lang="pt-BR" sz="1600" dirty="0">
                <a:solidFill>
                  <a:srgbClr val="0000FF"/>
                </a:solidFill>
              </a:rPr>
              <a:t>33C    18.0</a:t>
            </a:r>
          </a:p>
          <a:p>
            <a:r>
              <a:rPr lang="pt-BR" sz="1600" dirty="0">
                <a:solidFill>
                  <a:srgbClr val="0000FF"/>
                </a:solidFill>
              </a:rPr>
              <a:t>33E    </a:t>
            </a:r>
            <a:r>
              <a:rPr lang="pt-BR" sz="1600" dirty="0" err="1">
                <a:solidFill>
                  <a:srgbClr val="0000FF"/>
                </a:solidFill>
              </a:rPr>
              <a:t>NaN</a:t>
            </a:r>
            <a:endParaRPr lang="pt-BR" sz="1600" dirty="0">
              <a:solidFill>
                <a:srgbClr val="0000FF"/>
              </a:solidFill>
            </a:endParaRPr>
          </a:p>
          <a:p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float64</a:t>
            </a:r>
            <a:endParaRPr lang="pt-BR" sz="1600" dirty="0"/>
          </a:p>
          <a:p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6839035" y="1254797"/>
            <a:ext cx="4932000" cy="39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&gt;&gt;&gt;s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33A    40.0</a:t>
            </a:r>
          </a:p>
          <a:p>
            <a:r>
              <a:rPr lang="en-US" sz="1600" dirty="0">
                <a:solidFill>
                  <a:srgbClr val="0000FF"/>
                </a:solidFill>
              </a:rPr>
              <a:t>33B    15.0</a:t>
            </a:r>
          </a:p>
          <a:p>
            <a:r>
              <a:rPr lang="en-US" sz="1600" dirty="0">
                <a:solidFill>
                  <a:srgbClr val="0000FF"/>
                </a:solidFill>
              </a:rPr>
              <a:t>33C    18.0</a:t>
            </a:r>
          </a:p>
          <a:p>
            <a:r>
              <a:rPr lang="en-US" sz="1600" dirty="0">
                <a:solidFill>
                  <a:srgbClr val="0000FF"/>
                </a:solidFill>
              </a:rPr>
              <a:t>33E     </a:t>
            </a:r>
            <a:r>
              <a:rPr lang="en-US" sz="1600" dirty="0" err="1">
                <a:solidFill>
                  <a:srgbClr val="0000FF"/>
                </a:solidFill>
              </a:rPr>
              <a:t>NaN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33A    46.0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float64</a:t>
            </a:r>
            <a:endParaRPr lang="pt-BR" sz="1600" dirty="0"/>
          </a:p>
          <a:p>
            <a:pPr>
              <a:spcBef>
                <a:spcPts val="1200"/>
              </a:spcBef>
            </a:pPr>
            <a:r>
              <a:rPr lang="pt-BR" sz="1600" dirty="0"/>
              <a:t>&gt;&gt;&gt;</a:t>
            </a:r>
            <a:r>
              <a:rPr lang="pt-BR" sz="1600" dirty="0" err="1"/>
              <a:t>s.drop</a:t>
            </a:r>
            <a:r>
              <a:rPr lang="pt-BR" sz="1600" dirty="0"/>
              <a:t>([</a:t>
            </a:r>
            <a:r>
              <a:rPr lang="pt-BR" sz="1600" dirty="0" err="1"/>
              <a:t>s.index</a:t>
            </a:r>
            <a:r>
              <a:rPr lang="pt-BR" sz="1600" dirty="0"/>
              <a:t>[s&gt;20]])</a:t>
            </a:r>
            <a:endParaRPr lang="pt-BR" sz="1600" i="1" dirty="0">
              <a:solidFill>
                <a:srgbClr val="C00000"/>
              </a:solidFill>
              <a:latin typeface="+mn-lt"/>
            </a:endParaRPr>
          </a:p>
          <a:p>
            <a:pPr marL="1200150" lvl="3" indent="-482600">
              <a:spcBef>
                <a:spcPts val="300"/>
              </a:spcBef>
              <a:buNone/>
            </a:pPr>
            <a:r>
              <a:rPr lang="pt-BR" sz="1600" i="1" dirty="0">
                <a:solidFill>
                  <a:srgbClr val="C00000"/>
                </a:solidFill>
                <a:latin typeface="+mn-lt"/>
              </a:rPr>
              <a:t># </a:t>
            </a:r>
            <a:r>
              <a:rPr lang="pt-BR" sz="1600" dirty="0">
                <a:solidFill>
                  <a:srgbClr val="C00000"/>
                </a:solidFill>
                <a:latin typeface="+mn-lt"/>
              </a:rPr>
              <a:t>s&gt;20:</a:t>
            </a:r>
            <a:r>
              <a:rPr lang="pt-BR" sz="1600" i="1" dirty="0">
                <a:solidFill>
                  <a:srgbClr val="C00000"/>
                </a:solidFill>
                <a:latin typeface="+mn-lt"/>
              </a:rPr>
              <a:t> V F </a:t>
            </a:r>
            <a:r>
              <a:rPr lang="pt-BR" sz="16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600" i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1600" i="1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pt-BR" sz="1600" i="1" dirty="0">
                <a:solidFill>
                  <a:srgbClr val="C00000"/>
                </a:solidFill>
                <a:latin typeface="+mn-lt"/>
              </a:rPr>
              <a:t> V </a:t>
            </a:r>
          </a:p>
          <a:p>
            <a:pPr marL="1657350" lvl="4" indent="-939800">
              <a:spcBef>
                <a:spcPts val="300"/>
              </a:spcBef>
              <a:buNone/>
            </a:pPr>
            <a:r>
              <a:rPr lang="pt-BR" sz="1600" i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pt-BR" sz="1600" i="1" dirty="0">
                <a:solidFill>
                  <a:srgbClr val="C00000"/>
                </a:solidFill>
                <a:latin typeface="+mn-lt"/>
              </a:rPr>
              <a:t># </a:t>
            </a:r>
            <a:r>
              <a:rPr lang="pt-BR" sz="1600" dirty="0" err="1">
                <a:solidFill>
                  <a:srgbClr val="C00000"/>
                </a:solidFill>
                <a:latin typeface="+mn-lt"/>
              </a:rPr>
              <a:t>s.index</a:t>
            </a:r>
            <a:r>
              <a:rPr lang="pt-BR" sz="1600" dirty="0">
                <a:solidFill>
                  <a:srgbClr val="C00000"/>
                </a:solidFill>
                <a:latin typeface="+mn-lt"/>
              </a:rPr>
              <a:t>[s&gt;20]:</a:t>
            </a:r>
            <a:r>
              <a:rPr lang="pt-BR" sz="1600" i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 ['33A', '33A']</a:t>
            </a:r>
            <a:endParaRPr lang="pt-BR" sz="1600" i="1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33B    15.0</a:t>
            </a:r>
          </a:p>
          <a:p>
            <a:r>
              <a:rPr lang="en-US" sz="1600" dirty="0">
                <a:solidFill>
                  <a:srgbClr val="0000FF"/>
                </a:solidFill>
              </a:rPr>
              <a:t>33C    18.0</a:t>
            </a:r>
          </a:p>
          <a:p>
            <a:r>
              <a:rPr lang="en-US" sz="1600" dirty="0">
                <a:solidFill>
                  <a:srgbClr val="0000FF"/>
                </a:solidFill>
              </a:rPr>
              <a:t>33E     </a:t>
            </a:r>
            <a:r>
              <a:rPr lang="en-US" sz="1600" dirty="0" err="1">
                <a:solidFill>
                  <a:srgbClr val="0000FF"/>
                </a:solidFill>
              </a:rPr>
              <a:t>NaN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 err="1">
                <a:solidFill>
                  <a:srgbClr val="0000FF"/>
                </a:solidFill>
              </a:rPr>
              <a:t>dtype</a:t>
            </a:r>
            <a:r>
              <a:rPr lang="en-US" sz="1600" dirty="0">
                <a:solidFill>
                  <a:srgbClr val="0000FF"/>
                </a:solidFill>
              </a:rPr>
              <a:t>: float64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91343" y="1254797"/>
            <a:ext cx="11341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latin typeface="+mn-lt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solidFill>
                  <a:srgbClr val="C00000"/>
                </a:solidFill>
              </a:rPr>
              <a:t>33A    40.0</a:t>
            </a:r>
          </a:p>
          <a:p>
            <a:r>
              <a:rPr lang="en-US" dirty="0">
                <a:solidFill>
                  <a:srgbClr val="C00000"/>
                </a:solidFill>
              </a:rPr>
              <a:t>33B    15.0</a:t>
            </a:r>
          </a:p>
          <a:p>
            <a:r>
              <a:rPr lang="en-US" dirty="0">
                <a:solidFill>
                  <a:srgbClr val="C00000"/>
                </a:solidFill>
              </a:rPr>
              <a:t>33C    18.0</a:t>
            </a:r>
          </a:p>
          <a:p>
            <a:r>
              <a:rPr lang="en-US" dirty="0">
                <a:solidFill>
                  <a:srgbClr val="C00000"/>
                </a:solidFill>
              </a:rPr>
              <a:t>33E     </a:t>
            </a:r>
            <a:r>
              <a:rPr lang="en-US" dirty="0" err="1">
                <a:solidFill>
                  <a:srgbClr val="C00000"/>
                </a:solidFill>
              </a:rPr>
              <a:t>NaN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33A    46.0</a:t>
            </a:r>
          </a:p>
          <a:p>
            <a:endParaRPr lang="pt-BR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28255" y="5704890"/>
            <a:ext cx="5783586" cy="6882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*  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inplace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=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True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, altera o original</a:t>
            </a:r>
          </a:p>
          <a:p>
            <a:pPr indent="274638"/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.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drop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, espera </a:t>
            </a:r>
            <a:r>
              <a:rPr lang="pt-BR" sz="2000" b="1" i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labels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de índices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077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2" grpId="0" build="p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00B050"/>
                </a:solidFill>
              </a:rPr>
              <a:t>'Quais dos valores gastos (e seus dias) foram superiores a R$25,00? </a:t>
            </a:r>
          </a:p>
          <a:p>
            <a:r>
              <a:rPr lang="pt-BR" sz="2400" dirty="0">
                <a:solidFill>
                  <a:srgbClr val="00B050"/>
                </a:solidFill>
              </a:rPr>
              <a:t>Qual o percentual de valores &gt; R$25,00 em relação ao total? </a:t>
            </a:r>
          </a:p>
          <a:p>
            <a:r>
              <a:rPr lang="pt-BR" sz="2400" dirty="0">
                <a:solidFill>
                  <a:srgbClr val="00B050"/>
                </a:solidFill>
              </a:rPr>
              <a:t>Qual a distribuição deste percentual pelos dias da semana?</a:t>
            </a:r>
          </a:p>
          <a:p>
            <a:r>
              <a:rPr lang="pt-BR" sz="2400" dirty="0">
                <a:solidFill>
                  <a:srgbClr val="00B050"/>
                </a:solidFill>
              </a:rPr>
              <a:t> E dentro do próprio conjunto? </a:t>
            </a:r>
          </a:p>
          <a:p>
            <a:r>
              <a:rPr lang="pt-BR" sz="2400" dirty="0">
                <a:solidFill>
                  <a:srgbClr val="00B050"/>
                </a:solidFill>
              </a:rPr>
              <a:t>Quantos valores gastos foram &lt; a R$ 10,00'''</a:t>
            </a:r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192344" y="1690350"/>
            <a:ext cx="22559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Qua     5.0</a:t>
            </a:r>
          </a:p>
          <a:p>
            <a:r>
              <a:rPr lang="nb-NO" dirty="0">
                <a:solidFill>
                  <a:srgbClr val="0000FF"/>
                </a:solidFill>
              </a:rPr>
              <a:t>Dom     5.2</a:t>
            </a:r>
          </a:p>
          <a:p>
            <a:r>
              <a:rPr lang="nb-NO" dirty="0">
                <a:solidFill>
                  <a:srgbClr val="0000FF"/>
                </a:solidFill>
              </a:rPr>
              <a:t>Qui     7.0</a:t>
            </a:r>
          </a:p>
          <a:p>
            <a:r>
              <a:rPr lang="nb-NO" dirty="0">
                <a:solidFill>
                  <a:srgbClr val="0000FF"/>
                </a:solidFill>
              </a:rPr>
              <a:t>Dom     7.0</a:t>
            </a:r>
          </a:p>
          <a:p>
            <a:r>
              <a:rPr lang="nb-NO" dirty="0">
                <a:solidFill>
                  <a:srgbClr val="0000FF"/>
                </a:solidFill>
              </a:rPr>
              <a:t>Sex     8.0</a:t>
            </a:r>
          </a:p>
          <a:p>
            <a:r>
              <a:rPr lang="nb-NO" dirty="0">
                <a:solidFill>
                  <a:srgbClr val="0000FF"/>
                </a:solidFill>
              </a:rPr>
              <a:t>Qui     8.0</a:t>
            </a:r>
          </a:p>
          <a:p>
            <a:r>
              <a:rPr lang="nb-NO" dirty="0">
                <a:solidFill>
                  <a:srgbClr val="0000FF"/>
                </a:solidFill>
              </a:rPr>
              <a:t>Sab     8.5</a:t>
            </a:r>
          </a:p>
          <a:p>
            <a:r>
              <a:rPr lang="nb-NO" dirty="0">
                <a:solidFill>
                  <a:srgbClr val="0000FF"/>
                </a:solidFill>
              </a:rPr>
              <a:t>Ter    10.0</a:t>
            </a:r>
          </a:p>
          <a:p>
            <a:r>
              <a:rPr lang="nb-NO" dirty="0">
                <a:solidFill>
                  <a:srgbClr val="0000FF"/>
                </a:solidFill>
              </a:rPr>
              <a:t>Seg    10.0</a:t>
            </a:r>
          </a:p>
          <a:p>
            <a:r>
              <a:rPr lang="nb-NO" dirty="0">
                <a:solidFill>
                  <a:srgbClr val="0000FF"/>
                </a:solidFill>
              </a:rPr>
              <a:t>Dom    12.0</a:t>
            </a:r>
          </a:p>
          <a:p>
            <a:r>
              <a:rPr lang="nb-NO" dirty="0">
                <a:solidFill>
                  <a:srgbClr val="0000FF"/>
                </a:solidFill>
              </a:rPr>
              <a:t>Sex    18.0</a:t>
            </a:r>
          </a:p>
          <a:p>
            <a:r>
              <a:rPr lang="nb-NO" dirty="0">
                <a:solidFill>
                  <a:srgbClr val="0000FF"/>
                </a:solidFill>
              </a:rPr>
              <a:t>Sex    19.0</a:t>
            </a:r>
          </a:p>
          <a:p>
            <a:r>
              <a:rPr lang="nb-NO" dirty="0">
                <a:solidFill>
                  <a:srgbClr val="0000FF"/>
                </a:solidFill>
              </a:rPr>
              <a:t>Seg    22.0</a:t>
            </a:r>
          </a:p>
          <a:p>
            <a:r>
              <a:rPr lang="nb-NO" dirty="0">
                <a:solidFill>
                  <a:srgbClr val="0000FF"/>
                </a:solidFill>
              </a:rPr>
              <a:t>Qui    25.0</a:t>
            </a:r>
          </a:p>
          <a:p>
            <a:r>
              <a:rPr lang="nb-NO" dirty="0">
                <a:solidFill>
                  <a:srgbClr val="0000FF"/>
                </a:solidFill>
              </a:rPr>
              <a:t>Sex    25.0</a:t>
            </a:r>
          </a:p>
          <a:p>
            <a:r>
              <a:rPr lang="nb-NO" dirty="0">
                <a:solidFill>
                  <a:srgbClr val="0000FF"/>
                </a:solidFill>
              </a:rPr>
              <a:t>Dom    45.0</a:t>
            </a:r>
          </a:p>
          <a:p>
            <a:r>
              <a:rPr lang="nb-NO" dirty="0">
                <a:solidFill>
                  <a:srgbClr val="0000FF"/>
                </a:solidFill>
              </a:rPr>
              <a:t>Name: 1, dtype: float64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85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Solução: Acrescentando Filtros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 err="1">
                <a:solidFill>
                  <a:srgbClr val="0000FF"/>
                </a:solidFill>
              </a:rPr>
              <a:t>def</a:t>
            </a:r>
            <a:r>
              <a:rPr lang="pt-BR" dirty="0"/>
              <a:t> </a:t>
            </a:r>
            <a:r>
              <a:rPr lang="pt-BR" dirty="0" err="1"/>
              <a:t>resumosFiltros</a:t>
            </a:r>
            <a:r>
              <a:rPr lang="pt-BR" dirty="0"/>
              <a:t>(</a:t>
            </a:r>
            <a:r>
              <a:rPr lang="pt-BR" dirty="0" err="1"/>
              <a:t>sG</a:t>
            </a:r>
            <a:r>
              <a:rPr lang="pt-BR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</a:t>
            </a:r>
            <a:r>
              <a:rPr lang="pt-BR" dirty="0">
                <a:solidFill>
                  <a:srgbClr val="990000"/>
                </a:solidFill>
              </a:rPr>
              <a:t> </a:t>
            </a:r>
            <a:r>
              <a:rPr lang="pt-BR" dirty="0">
                <a:solidFill>
                  <a:srgbClr val="C00000"/>
                </a:solidFill>
                <a:latin typeface="+mn-lt"/>
              </a:rPr>
              <a:t># Series com os valores gastos superiores a R$25,00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s25=</a:t>
            </a:r>
            <a:r>
              <a:rPr lang="pt-BR" dirty="0" err="1"/>
              <a:t>sG</a:t>
            </a:r>
            <a:r>
              <a:rPr lang="pt-BR" dirty="0"/>
              <a:t>[</a:t>
            </a:r>
            <a:r>
              <a:rPr lang="pt-BR" dirty="0" err="1"/>
              <a:t>sG</a:t>
            </a:r>
            <a:r>
              <a:rPr lang="pt-BR" dirty="0"/>
              <a:t>&gt;25]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"\</a:t>
            </a:r>
            <a:r>
              <a:rPr lang="pt-BR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nGastos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R$25 e dias em que ocorreram"</a:t>
            </a:r>
            <a:r>
              <a:rPr lang="pt-BR" dirty="0"/>
              <a:t>, s25)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</a:t>
            </a:r>
            <a:r>
              <a:rPr lang="pt-BR" dirty="0">
                <a:solidFill>
                  <a:srgbClr val="990000"/>
                </a:solidFill>
              </a:rPr>
              <a:t> </a:t>
            </a:r>
            <a:r>
              <a:rPr lang="pt-BR" dirty="0">
                <a:solidFill>
                  <a:srgbClr val="C00000"/>
                </a:solidFill>
                <a:latin typeface="+mn-lt"/>
              </a:rPr>
              <a:t># Percentual de Gastos superiores a R$25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 err="1"/>
              <a:t>percG</a:t>
            </a:r>
            <a:r>
              <a:rPr lang="pt-BR" dirty="0"/>
              <a:t>=s25.sum()/</a:t>
            </a:r>
            <a:r>
              <a:rPr lang="pt-BR" dirty="0" err="1"/>
              <a:t>sG.sum</a:t>
            </a:r>
            <a:r>
              <a:rPr lang="pt-BR" dirty="0"/>
              <a:t>()*100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"\</a:t>
            </a:r>
            <a:r>
              <a:rPr lang="pt-BR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nPercentual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Gastos &gt; R$25 "</a:t>
            </a:r>
            <a:r>
              <a:rPr lang="pt-BR" dirty="0"/>
              <a:t>, </a:t>
            </a:r>
            <a:r>
              <a:rPr lang="pt-BR" dirty="0" err="1"/>
              <a:t>percG</a:t>
            </a:r>
            <a:r>
              <a:rPr lang="pt-BR" dirty="0"/>
              <a:t>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</a:t>
            </a:r>
            <a:r>
              <a:rPr lang="pt-BR" dirty="0">
                <a:solidFill>
                  <a:srgbClr val="990000"/>
                </a:solidFill>
              </a:rPr>
              <a:t> </a:t>
            </a:r>
            <a:r>
              <a:rPr lang="pt-BR" dirty="0">
                <a:solidFill>
                  <a:srgbClr val="C00000"/>
                </a:solidFill>
                <a:latin typeface="+mn-lt"/>
              </a:rPr>
              <a:t># Distribuição do Percentual Geral de Gastos &gt; R$25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 err="1"/>
              <a:t>percDS</a:t>
            </a:r>
            <a:r>
              <a:rPr lang="pt-BR" dirty="0"/>
              <a:t>=s25.sum(</a:t>
            </a:r>
            <a:r>
              <a:rPr lang="pt-BR" dirty="0" err="1"/>
              <a:t>level</a:t>
            </a:r>
            <a:r>
              <a:rPr lang="pt-BR" dirty="0"/>
              <a:t>=0)/</a:t>
            </a:r>
            <a:r>
              <a:rPr lang="pt-BR" dirty="0" err="1"/>
              <a:t>sG.sum</a:t>
            </a:r>
            <a:r>
              <a:rPr lang="pt-BR" dirty="0"/>
              <a:t>()*100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"\</a:t>
            </a:r>
            <a:r>
              <a:rPr lang="pt-BR" sz="2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nPercentual</a:t>
            </a:r>
            <a:r>
              <a:rPr lang="pt-BR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Gastos &gt;  R$25 por dia da Semana em relação ao total"</a:t>
            </a:r>
            <a:r>
              <a:rPr lang="pt-BR" dirty="0"/>
              <a:t>, </a:t>
            </a:r>
            <a:r>
              <a:rPr lang="pt-BR" dirty="0" err="1"/>
              <a:t>percDS</a:t>
            </a:r>
            <a:r>
              <a:rPr lang="pt-BR" dirty="0"/>
              <a:t>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>
                <a:solidFill>
                  <a:srgbClr val="990000"/>
                </a:solidFill>
                <a:latin typeface="+mn-lt"/>
              </a:rPr>
              <a:t># Distribuição do Percentual no Conjunto de Gastos &gt; R$25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percDS25=s25.sum(</a:t>
            </a:r>
            <a:r>
              <a:rPr lang="pt-BR" dirty="0" err="1"/>
              <a:t>level</a:t>
            </a:r>
            <a:r>
              <a:rPr lang="pt-BR" dirty="0"/>
              <a:t>=0)/s25.sum()*100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pt-BR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pt-BR" sz="2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nPercentual</a:t>
            </a:r>
            <a:r>
              <a:rPr lang="pt-BR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Gastos &gt; R$25 por dia da Semana dentro do conjunto"</a:t>
            </a:r>
            <a:r>
              <a:rPr lang="pt-BR" dirty="0"/>
              <a:t>, percDS25)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</a:t>
            </a:r>
            <a:r>
              <a:rPr lang="pt-BR" dirty="0">
                <a:solidFill>
                  <a:srgbClr val="990000"/>
                </a:solidFill>
              </a:rPr>
              <a:t> </a:t>
            </a:r>
            <a:r>
              <a:rPr lang="pt-BR" dirty="0">
                <a:solidFill>
                  <a:srgbClr val="C00000"/>
                </a:solidFill>
                <a:latin typeface="+mn-lt"/>
              </a:rPr>
              <a:t># Quantidade de valores inferiores a R$10,00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qt10=</a:t>
            </a:r>
            <a:r>
              <a:rPr lang="pt-BR" dirty="0" err="1"/>
              <a:t>sG</a:t>
            </a:r>
            <a:r>
              <a:rPr lang="pt-BR" dirty="0"/>
              <a:t>[</a:t>
            </a:r>
            <a:r>
              <a:rPr lang="pt-BR" dirty="0" err="1"/>
              <a:t>sG</a:t>
            </a:r>
            <a:r>
              <a:rPr lang="pt-BR" dirty="0"/>
              <a:t>&lt;10].</a:t>
            </a:r>
            <a:r>
              <a:rPr lang="pt-BR" dirty="0" err="1"/>
              <a:t>count</a:t>
            </a:r>
            <a:r>
              <a:rPr lang="pt-BR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</a:t>
            </a:r>
            <a:r>
              <a:rPr lang="pt-BR" dirty="0" err="1"/>
              <a:t>sG</a:t>
            </a:r>
            <a:r>
              <a:rPr lang="pt-BR" dirty="0"/>
              <a:t>[</a:t>
            </a:r>
            <a:r>
              <a:rPr lang="pt-BR" dirty="0" err="1"/>
              <a:t>sG</a:t>
            </a:r>
            <a:r>
              <a:rPr lang="pt-BR" dirty="0"/>
              <a:t>&lt;10])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 err="1">
                <a:solidFill>
                  <a:srgbClr val="7030A0"/>
                </a:solidFill>
              </a:rPr>
              <a:t>print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"\</a:t>
            </a:r>
            <a:r>
              <a:rPr lang="pt-BR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nQuantidade</a:t>
            </a:r>
            <a:r>
              <a:rPr lang="pt-B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gastos &lt; R$10"</a:t>
            </a:r>
            <a:r>
              <a:rPr lang="pt-BR" dirty="0"/>
              <a:t>, qt10)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  </a:t>
            </a:r>
            <a:r>
              <a:rPr lang="pt-BR" dirty="0" err="1">
                <a:solidFill>
                  <a:srgbClr val="0000FF"/>
                </a:solidFill>
              </a:rPr>
              <a:t>return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9192344" y="1690350"/>
            <a:ext cx="22559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Qua     5.0</a:t>
            </a:r>
          </a:p>
          <a:p>
            <a:r>
              <a:rPr lang="nb-NO" dirty="0">
                <a:solidFill>
                  <a:srgbClr val="0000FF"/>
                </a:solidFill>
              </a:rPr>
              <a:t>Dom     5.2</a:t>
            </a:r>
          </a:p>
          <a:p>
            <a:r>
              <a:rPr lang="nb-NO" dirty="0">
                <a:solidFill>
                  <a:srgbClr val="0000FF"/>
                </a:solidFill>
              </a:rPr>
              <a:t>Qui     7.0</a:t>
            </a:r>
          </a:p>
          <a:p>
            <a:r>
              <a:rPr lang="nb-NO" dirty="0">
                <a:solidFill>
                  <a:srgbClr val="0000FF"/>
                </a:solidFill>
              </a:rPr>
              <a:t>Dom     7.0</a:t>
            </a:r>
          </a:p>
          <a:p>
            <a:r>
              <a:rPr lang="nb-NO" dirty="0">
                <a:solidFill>
                  <a:srgbClr val="0000FF"/>
                </a:solidFill>
              </a:rPr>
              <a:t>Sex     8.0</a:t>
            </a:r>
          </a:p>
          <a:p>
            <a:r>
              <a:rPr lang="nb-NO" dirty="0">
                <a:solidFill>
                  <a:srgbClr val="0000FF"/>
                </a:solidFill>
              </a:rPr>
              <a:t>Qui     8.0</a:t>
            </a:r>
          </a:p>
          <a:p>
            <a:r>
              <a:rPr lang="nb-NO" dirty="0">
                <a:solidFill>
                  <a:srgbClr val="0000FF"/>
                </a:solidFill>
              </a:rPr>
              <a:t>Sab     8.5</a:t>
            </a:r>
          </a:p>
          <a:p>
            <a:r>
              <a:rPr lang="nb-NO" dirty="0">
                <a:solidFill>
                  <a:srgbClr val="0000FF"/>
                </a:solidFill>
              </a:rPr>
              <a:t>Ter    10.0</a:t>
            </a:r>
          </a:p>
          <a:p>
            <a:r>
              <a:rPr lang="nb-NO" dirty="0">
                <a:solidFill>
                  <a:srgbClr val="0000FF"/>
                </a:solidFill>
              </a:rPr>
              <a:t>Seg    10.0</a:t>
            </a:r>
          </a:p>
          <a:p>
            <a:r>
              <a:rPr lang="nb-NO" dirty="0">
                <a:solidFill>
                  <a:srgbClr val="0000FF"/>
                </a:solidFill>
              </a:rPr>
              <a:t>Dom    12.0</a:t>
            </a:r>
          </a:p>
          <a:p>
            <a:r>
              <a:rPr lang="nb-NO" dirty="0">
                <a:solidFill>
                  <a:srgbClr val="0000FF"/>
                </a:solidFill>
              </a:rPr>
              <a:t>Sex    18.0</a:t>
            </a:r>
          </a:p>
          <a:p>
            <a:r>
              <a:rPr lang="nb-NO" dirty="0">
                <a:solidFill>
                  <a:srgbClr val="0000FF"/>
                </a:solidFill>
              </a:rPr>
              <a:t>Sex    19.0</a:t>
            </a:r>
          </a:p>
          <a:p>
            <a:r>
              <a:rPr lang="nb-NO" dirty="0">
                <a:solidFill>
                  <a:srgbClr val="0000FF"/>
                </a:solidFill>
              </a:rPr>
              <a:t>Seg    22.0</a:t>
            </a:r>
          </a:p>
          <a:p>
            <a:r>
              <a:rPr lang="nb-NO" dirty="0">
                <a:solidFill>
                  <a:srgbClr val="0000FF"/>
                </a:solidFill>
              </a:rPr>
              <a:t>Qui    25.0</a:t>
            </a:r>
          </a:p>
          <a:p>
            <a:r>
              <a:rPr lang="nb-NO" dirty="0">
                <a:solidFill>
                  <a:srgbClr val="0000FF"/>
                </a:solidFill>
              </a:rPr>
              <a:t>Sex    25.0</a:t>
            </a:r>
          </a:p>
          <a:p>
            <a:r>
              <a:rPr lang="nb-NO" dirty="0">
                <a:solidFill>
                  <a:srgbClr val="0000FF"/>
                </a:solidFill>
              </a:rPr>
              <a:t>Dom    45.0</a:t>
            </a:r>
          </a:p>
          <a:p>
            <a:r>
              <a:rPr lang="nb-NO" dirty="0">
                <a:solidFill>
                  <a:srgbClr val="0000FF"/>
                </a:solidFill>
              </a:rPr>
              <a:t>Name: 1, dtype: float64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4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0" indent="-2698750">
              <a:spcBef>
                <a:spcPts val="1800"/>
              </a:spcBef>
            </a:pPr>
            <a:endParaRPr lang="pt-BR" sz="2000" u="sng" dirty="0"/>
          </a:p>
          <a:p>
            <a:pPr>
              <a:spcBef>
                <a:spcPts val="1800"/>
              </a:spcBef>
            </a:pPr>
            <a:endParaRPr lang="en-US" sz="2000" dirty="0">
              <a:cs typeface="Consolas"/>
            </a:endParaRPr>
          </a:p>
          <a:p>
            <a:pPr indent="90488">
              <a:spcBef>
                <a:spcPts val="1800"/>
              </a:spcBef>
            </a:pPr>
            <a:r>
              <a:rPr lang="en-US" sz="1800" dirty="0" err="1">
                <a:cs typeface="Consolas"/>
              </a:rPr>
              <a:t>Estrutura</a:t>
            </a:r>
            <a:r>
              <a:rPr lang="en-US" sz="1800" dirty="0">
                <a:cs typeface="Consolas"/>
              </a:rPr>
              <a:t> serial, </a:t>
            </a:r>
            <a:r>
              <a:rPr lang="pt-BR" sz="1800" dirty="0">
                <a:cs typeface="Consolas"/>
              </a:rPr>
              <a:t>similar a um vetor, lista, linha ou coluna de uma tabela, </a:t>
            </a:r>
            <a:r>
              <a:rPr lang="en-US" sz="1800" dirty="0" err="1">
                <a:cs typeface="Consolas"/>
              </a:rPr>
              <a:t>composta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por</a:t>
            </a:r>
            <a:r>
              <a:rPr lang="en-US" sz="1800" dirty="0">
                <a:cs typeface="Consolas"/>
              </a:rPr>
              <a:t>:</a:t>
            </a:r>
          </a:p>
          <a:p>
            <a:pPr marL="1095375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cs typeface="Consolas"/>
              </a:rPr>
              <a:t>valores</a:t>
            </a:r>
            <a:r>
              <a:rPr lang="en-US" sz="1800" dirty="0">
                <a:cs typeface="Consolas"/>
              </a:rPr>
              <a:t>:  </a:t>
            </a:r>
            <a:r>
              <a:rPr lang="en-US" sz="1800" dirty="0" err="1">
                <a:cs typeface="Consolas"/>
              </a:rPr>
              <a:t>uma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sequência</a:t>
            </a:r>
            <a:r>
              <a:rPr lang="en-US" sz="1800" dirty="0">
                <a:cs typeface="Consolas"/>
              </a:rPr>
              <a:t> de </a:t>
            </a:r>
            <a:r>
              <a:rPr lang="en-US" sz="1800" dirty="0" err="1">
                <a:cs typeface="Consolas"/>
              </a:rPr>
              <a:t>int</a:t>
            </a:r>
            <a:r>
              <a:rPr lang="en-US" sz="1800" dirty="0">
                <a:cs typeface="Consolas"/>
              </a:rPr>
              <a:t>, string, float, list, </a:t>
            </a:r>
            <a:r>
              <a:rPr lang="en-US" sz="1800" dirty="0" err="1">
                <a:cs typeface="Consolas"/>
              </a:rPr>
              <a:t>dict</a:t>
            </a:r>
            <a:r>
              <a:rPr lang="en-US" sz="1800" dirty="0">
                <a:cs typeface="Consolas"/>
              </a:rPr>
              <a:t>, </a:t>
            </a:r>
            <a:r>
              <a:rPr lang="en-US" sz="1800" dirty="0" err="1">
                <a:cs typeface="Consolas"/>
              </a:rPr>
              <a:t>objetos</a:t>
            </a:r>
            <a:r>
              <a:rPr lang="en-US" sz="1800" dirty="0">
                <a:cs typeface="Consolas"/>
              </a:rPr>
              <a:t> Python, etc.</a:t>
            </a:r>
          </a:p>
          <a:p>
            <a:pPr marL="1095375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800" b="1" u="sng" dirty="0" err="1">
                <a:cs typeface="Consolas"/>
              </a:rPr>
              <a:t>índices</a:t>
            </a:r>
            <a:r>
              <a:rPr lang="en-US" sz="1800" i="1" dirty="0">
                <a:cs typeface="Consolas"/>
              </a:rPr>
              <a:t> </a:t>
            </a:r>
            <a:r>
              <a:rPr lang="en-US" sz="1800" dirty="0">
                <a:cs typeface="Consolas"/>
              </a:rPr>
              <a:t>(um </a:t>
            </a:r>
            <a:r>
              <a:rPr lang="en-US" sz="1800" dirty="0" err="1">
                <a:cs typeface="Consolas"/>
              </a:rPr>
              <a:t>por</a:t>
            </a:r>
            <a:r>
              <a:rPr lang="en-US" sz="1800" dirty="0">
                <a:cs typeface="Consolas"/>
              </a:rPr>
              <a:t> valor):  </a:t>
            </a:r>
            <a:r>
              <a:rPr lang="en-US" sz="1800" dirty="0" err="1">
                <a:cs typeface="Consolas"/>
              </a:rPr>
              <a:t>uma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sequência</a:t>
            </a:r>
            <a:r>
              <a:rPr lang="en-US" sz="1800" dirty="0">
                <a:cs typeface="Consolas"/>
              </a:rPr>
              <a:t> de </a:t>
            </a:r>
            <a:r>
              <a:rPr lang="en-US" sz="1800" dirty="0" err="1">
                <a:cs typeface="Consolas"/>
              </a:rPr>
              <a:t>números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ou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rótulos</a:t>
            </a:r>
            <a:r>
              <a:rPr lang="en-US" sz="1800" dirty="0">
                <a:cs typeface="Consolas"/>
              </a:rPr>
              <a:t> </a:t>
            </a:r>
            <a:r>
              <a:rPr lang="en-US" sz="1800" dirty="0" err="1">
                <a:cs typeface="Consolas"/>
              </a:rPr>
              <a:t>quaisquer</a:t>
            </a:r>
            <a:r>
              <a:rPr lang="en-US" sz="1800" dirty="0">
                <a:cs typeface="Consolas"/>
              </a:rPr>
              <a:t> (</a:t>
            </a:r>
            <a:r>
              <a:rPr lang="en-US" sz="1800" i="1" dirty="0">
                <a:cs typeface="Consolas"/>
              </a:rPr>
              <a:t>labels)</a:t>
            </a:r>
          </a:p>
          <a:p>
            <a:pPr marL="714375" indent="-271463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índices</a:t>
            </a:r>
            <a:r>
              <a:rPr lang="en-US" sz="1800" dirty="0"/>
              <a:t> </a:t>
            </a:r>
            <a:r>
              <a:rPr lang="pt-BR" sz="1800" dirty="0"/>
              <a:t>não precisam ser exclusivos. Por padrão, variam de 0 a itens -1</a:t>
            </a:r>
            <a:endParaRPr lang="en-US" sz="1800" dirty="0">
              <a:cs typeface="Consolas"/>
            </a:endParaRPr>
          </a:p>
          <a:p>
            <a:pPr>
              <a:spcBef>
                <a:spcPts val="1800"/>
              </a:spcBef>
            </a:pPr>
            <a:r>
              <a:rPr lang="pt-BR" sz="1800" b="1" dirty="0"/>
              <a:t>Exemplo: </a:t>
            </a:r>
            <a:r>
              <a:rPr lang="pt-BR" sz="1800" dirty="0"/>
              <a:t>Duas </a:t>
            </a:r>
            <a:r>
              <a:rPr lang="pt-BR" sz="1800" i="1" dirty="0"/>
              <a:t>Series</a:t>
            </a:r>
            <a:r>
              <a:rPr lang="pt-BR" sz="1800" dirty="0"/>
              <a:t> que armazenam os gastos com alimentação em cada dia da semana</a:t>
            </a:r>
          </a:p>
          <a:p>
            <a:pPr>
              <a:spcBef>
                <a:spcPts val="1800"/>
              </a:spcBef>
            </a:pPr>
            <a:endParaRPr lang="en-US" sz="1800" dirty="0"/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Series do Pandas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919536" y="1340768"/>
            <a:ext cx="8424936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000" i="1" dirty="0">
                <a:latin typeface="+mn-lt"/>
              </a:rPr>
              <a:t>Series</a:t>
            </a:r>
            <a:r>
              <a:rPr lang="pt-BR" sz="2000" dirty="0">
                <a:latin typeface="+mn-lt"/>
              </a:rPr>
              <a:t>: </a:t>
            </a:r>
            <a:r>
              <a:rPr lang="pt-BR" sz="2000" i="1" dirty="0" err="1">
                <a:latin typeface="+mn-lt"/>
              </a:rPr>
              <a:t>array</a:t>
            </a:r>
            <a:r>
              <a:rPr lang="pt-BR" sz="2000" dirty="0">
                <a:latin typeface="+mn-lt"/>
              </a:rPr>
              <a:t> unidimensional indexado que armazena valores de qualquer tipo.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Times New Roman" pitchFamily="18" charset="0"/>
              <a:sym typeface="Calibri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25630"/>
              </p:ext>
            </p:extLst>
          </p:nvPr>
        </p:nvGraphicFramePr>
        <p:xfrm>
          <a:off x="3623118" y="4869160"/>
          <a:ext cx="5017772" cy="15113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2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9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5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23.0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Qua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Seg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22.4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Qui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Ter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             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Sab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12.0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25.0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o explicativo em forma de nuvem 9"/>
          <p:cNvSpPr/>
          <p:nvPr/>
        </p:nvSpPr>
        <p:spPr>
          <a:xfrm>
            <a:off x="2247775" y="4753074"/>
            <a:ext cx="1080120" cy="864096"/>
          </a:xfrm>
          <a:prstGeom prst="cloudCallout">
            <a:avLst>
              <a:gd name="adj1" fmla="val 57872"/>
              <a:gd name="adj2" fmla="val 565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Padrão</a:t>
            </a:r>
          </a:p>
        </p:txBody>
      </p:sp>
      <p:sp>
        <p:nvSpPr>
          <p:cNvPr id="15" name="Texto explicativo em forma de nuvem 14"/>
          <p:cNvSpPr/>
          <p:nvPr/>
        </p:nvSpPr>
        <p:spPr>
          <a:xfrm>
            <a:off x="5063309" y="4724276"/>
            <a:ext cx="989624" cy="864096"/>
          </a:xfrm>
          <a:prstGeom prst="cloudCallout">
            <a:avLst>
              <a:gd name="adj1" fmla="val 66171"/>
              <a:gd name="adj2" fmla="val 383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Índice Dado</a:t>
            </a:r>
          </a:p>
        </p:txBody>
      </p:sp>
    </p:spTree>
    <p:extLst>
      <p:ext uri="{BB962C8B-B14F-4D97-AF65-F5344CB8AC3E}">
        <p14:creationId xmlns:p14="http://schemas.microsoft.com/office/powerpoint/2010/main" val="7757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10273"/>
              </p:ext>
            </p:extLst>
          </p:nvPr>
        </p:nvGraphicFramePr>
        <p:xfrm>
          <a:off x="5758257" y="1513118"/>
          <a:ext cx="1800200" cy="222504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Py_Objetc_HEAD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values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size</a:t>
                      </a:r>
                      <a:r>
                        <a:rPr lang="pt-BR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dTypes</a:t>
                      </a:r>
                      <a:r>
                        <a:rPr lang="pt-BR" dirty="0"/>
                        <a:t>: 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simplificado do objeto Series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3</a:t>
            </a:fld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7438303" y="2089182"/>
            <a:ext cx="142292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10800000">
            <a:off x="5102290" y="2440218"/>
            <a:ext cx="82809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82877"/>
              </p:ext>
            </p:extLst>
          </p:nvPr>
        </p:nvGraphicFramePr>
        <p:xfrm>
          <a:off x="8861225" y="1955312"/>
          <a:ext cx="527720" cy="18288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656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</a:t>
                      </a:r>
                      <a:r>
                        <a:rPr lang="pt-BR" dirty="0" err="1">
                          <a:solidFill>
                            <a:srgbClr val="00B050"/>
                          </a:solidFill>
                        </a:rPr>
                        <a:t>jjj</a:t>
                      </a: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66"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11828"/>
              </p:ext>
            </p:extLst>
          </p:nvPr>
        </p:nvGraphicFramePr>
        <p:xfrm>
          <a:off x="2625798" y="2440218"/>
          <a:ext cx="527720" cy="182880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'b'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'c'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1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'e'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o Explicativo 1 11"/>
          <p:cNvSpPr/>
          <p:nvPr/>
        </p:nvSpPr>
        <p:spPr>
          <a:xfrm>
            <a:off x="8861225" y="4417186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262265"/>
              <a:gd name="adj4" fmla="val 339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o Explicativo 1 12"/>
          <p:cNvSpPr/>
          <p:nvPr/>
        </p:nvSpPr>
        <p:spPr>
          <a:xfrm>
            <a:off x="3230083" y="4482431"/>
            <a:ext cx="2127321" cy="288000"/>
          </a:xfrm>
          <a:prstGeom prst="borderCallout1">
            <a:avLst>
              <a:gd name="adj1" fmla="val 12525"/>
              <a:gd name="adj2" fmla="val 53915"/>
              <a:gd name="adj3" fmla="val -186250"/>
              <a:gd name="adj4" fmla="val 65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accent5">
                    <a:lumMod val="50000"/>
                  </a:schemeClr>
                </a:solidFill>
              </a:rPr>
              <a:t>Index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505188"/>
              </p:ext>
            </p:extLst>
          </p:nvPr>
        </p:nvGraphicFramePr>
        <p:xfrm>
          <a:off x="3863752" y="1838472"/>
          <a:ext cx="1222939" cy="206248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2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Py_Objetc_HEAD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values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ndim:1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size</a:t>
                      </a:r>
                      <a:r>
                        <a:rPr lang="pt-BR" sz="1600" dirty="0"/>
                        <a:t>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dTypes</a:t>
                      </a:r>
                      <a:r>
                        <a:rPr lang="pt-BR" sz="1600" dirty="0"/>
                        <a:t>: 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'O'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rot="10800000">
            <a:off x="3192184" y="2587959"/>
            <a:ext cx="82809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 Explicativo 1 11"/>
          <p:cNvSpPr/>
          <p:nvPr/>
        </p:nvSpPr>
        <p:spPr>
          <a:xfrm>
            <a:off x="2108579" y="4967693"/>
            <a:ext cx="1497650" cy="248560"/>
          </a:xfrm>
          <a:prstGeom prst="borderCallout1">
            <a:avLst>
              <a:gd name="adj1" fmla="val -7054"/>
              <a:gd name="adj2" fmla="val 40917"/>
              <a:gd name="adj3" fmla="val -288081"/>
              <a:gd name="adj4" fmla="val 499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>
                <a:solidFill>
                  <a:schemeClr val="accent5">
                    <a:lumMod val="50000"/>
                  </a:schemeClr>
                </a:solidFill>
              </a:rPr>
              <a:t>array</a:t>
            </a:r>
            <a:endParaRPr lang="pt-BR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pt-BR" dirty="0"/>
              <a:t>Horas de Sono</a:t>
            </a:r>
          </a:p>
          <a:p>
            <a:pPr marL="457200" indent="-457200">
              <a:buAutoNum type="arabicParenR"/>
            </a:pPr>
            <a:r>
              <a:rPr lang="pt-BR" dirty="0"/>
              <a:t>Horas telefone</a:t>
            </a:r>
          </a:p>
          <a:p>
            <a:pPr marL="457200" indent="-457200">
              <a:buAutoNum type="arabicParenR"/>
            </a:pPr>
            <a:r>
              <a:rPr lang="pt-BR" dirty="0"/>
              <a:t>Tempo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05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Filtros</a:t>
            </a:r>
            <a:br>
              <a:rPr lang="pt-BR" dirty="0"/>
            </a:br>
            <a:r>
              <a:rPr lang="pt-BR" sz="3600" dirty="0"/>
              <a:t>Seleção de itens que satisfazem um critério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615113"/>
            <a:ext cx="2133600" cy="198437"/>
          </a:xfrm>
        </p:spPr>
        <p:txBody>
          <a:bodyPr/>
          <a:lstStyle/>
          <a:p>
            <a:fld id="{D7F55B8A-066D-404F-ADE5-837DDE201840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36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Quais dos valores gastos pelo Gasparzinho (e seus dias) foram superiores a R$25,00?</a:t>
            </a:r>
          </a:p>
          <a:p>
            <a:pPr lvl="1" indent="0" algn="l">
              <a:buNone/>
            </a:pPr>
            <a:r>
              <a:rPr lang="pt-BR" i="1" dirty="0"/>
              <a:t>Mostrar valor e índice apenas </a:t>
            </a:r>
          </a:p>
          <a:p>
            <a:pPr lvl="1" indent="0" algn="l">
              <a:buNone/>
            </a:pPr>
            <a:r>
              <a:rPr lang="pt-BR" i="1" dirty="0"/>
              <a:t>dos itens que satisfazem o critério</a:t>
            </a:r>
          </a:p>
          <a:p>
            <a:pPr lvl="1" indent="0" algn="l">
              <a:buNone/>
            </a:pPr>
            <a:endParaRPr lang="pt-BR" dirty="0"/>
          </a:p>
          <a:p>
            <a:pPr marL="514350" indent="-514350" algn="l">
              <a:buFont typeface="+mj-lt"/>
              <a:buAutoNum type="romanUcPeriod"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Qual o percentual ou média dos valores superiores a R$25,00?</a:t>
            </a:r>
          </a:p>
          <a:p>
            <a:pPr marL="514350" indent="-514350" algn="l">
              <a:buFont typeface="+mj-lt"/>
              <a:buAutoNum type="romanUcPeriod"/>
            </a:pP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Quantos valores gastos foram inferiores a R$ 10,00</a:t>
            </a:r>
          </a:p>
          <a:p>
            <a:pPr algn="l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pt-BR" i="1" dirty="0"/>
              <a:t>Sumarizar apenas os itens </a:t>
            </a:r>
          </a:p>
          <a:p>
            <a:pPr indent="896938" algn="l"/>
            <a:r>
              <a:rPr lang="pt-BR" i="1" dirty="0"/>
              <a:t>que satisfazem o critério</a:t>
            </a:r>
          </a:p>
          <a:p>
            <a:pPr marL="985838" indent="-268288">
              <a:buFont typeface="+mj-lt"/>
              <a:buAutoNum type="alphaLcParenR"/>
            </a:pP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Problema: Acrescentando Filtros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6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9234879" y="1628800"/>
            <a:ext cx="965371" cy="1689496"/>
            <a:chOff x="5359280" y="1628800"/>
            <a:chExt cx="965371" cy="1689496"/>
          </a:xfrm>
        </p:grpSpPr>
        <p:sp>
          <p:nvSpPr>
            <p:cNvPr id="14" name="Fluxograma: Armazenamento interno 13"/>
            <p:cNvSpPr/>
            <p:nvPr/>
          </p:nvSpPr>
          <p:spPr>
            <a:xfrm>
              <a:off x="5359280" y="1628800"/>
              <a:ext cx="965371" cy="1689496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7523" y="1833858"/>
              <a:ext cx="773631" cy="1484438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9134804" y="4437112"/>
            <a:ext cx="2202774" cy="1689496"/>
            <a:chOff x="7032105" y="4653136"/>
            <a:chExt cx="2202774" cy="1689496"/>
          </a:xfrm>
        </p:grpSpPr>
        <p:grpSp>
          <p:nvGrpSpPr>
            <p:cNvPr id="13" name="Grupo 12"/>
            <p:cNvGrpSpPr/>
            <p:nvPr/>
          </p:nvGrpSpPr>
          <p:grpSpPr>
            <a:xfrm>
              <a:off x="7032105" y="4653136"/>
              <a:ext cx="2164675" cy="1689496"/>
              <a:chOff x="4054877" y="4365104"/>
              <a:chExt cx="2164675" cy="1689496"/>
            </a:xfrm>
          </p:grpSpPr>
          <p:sp>
            <p:nvSpPr>
              <p:cNvPr id="15" name="Elipse 14"/>
              <p:cNvSpPr/>
              <p:nvPr/>
            </p:nvSpPr>
            <p:spPr>
              <a:xfrm>
                <a:off x="5359720" y="5325675"/>
                <a:ext cx="859832" cy="4795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luxograma: Armazenamento interno 19"/>
              <p:cNvSpPr/>
              <p:nvPr/>
            </p:nvSpPr>
            <p:spPr>
              <a:xfrm>
                <a:off x="4054877" y="4365104"/>
                <a:ext cx="965371" cy="1689496"/>
              </a:xfrm>
              <a:prstGeom prst="flowChartInternal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1392" y="4858194"/>
              <a:ext cx="773631" cy="1484438"/>
            </a:xfrm>
            <a:prstGeom prst="rect">
              <a:avLst/>
            </a:prstGeom>
          </p:spPr>
        </p:pic>
        <p:sp>
          <p:nvSpPr>
            <p:cNvPr id="21" name="Elipse 20"/>
            <p:cNvSpPr/>
            <p:nvPr/>
          </p:nvSpPr>
          <p:spPr>
            <a:xfrm>
              <a:off x="8375047" y="4869161"/>
              <a:ext cx="859832" cy="479589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de seta reta 21"/>
            <p:cNvCxnSpPr/>
            <p:nvPr/>
          </p:nvCxnSpPr>
          <p:spPr>
            <a:xfrm>
              <a:off x="8010743" y="5089801"/>
              <a:ext cx="2978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8002116" y="5877272"/>
              <a:ext cx="297884" cy="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0712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365177"/>
              </p:ext>
            </p:extLst>
          </p:nvPr>
        </p:nvGraphicFramePr>
        <p:xfrm>
          <a:off x="551383" y="1124744"/>
          <a:ext cx="11305258" cy="4770120"/>
        </p:xfrm>
        <a:graphic>
          <a:graphicData uri="http://schemas.openxmlformats.org/drawingml/2006/table">
            <a:tbl>
              <a:tblPr firstRow="1" bandRow="1">
                <a:tableStyleId>{C8EE9D87-8515-4C12-B6AC-71DFEA15BFF5}</a:tableStyleId>
              </a:tblPr>
              <a:tblGrid>
                <a:gridCol w="1940456">
                  <a:extLst>
                    <a:ext uri="{9D8B030D-6E8A-4147-A177-3AD203B41FA5}">
                      <a16:colId xmlns:a16="http://schemas.microsoft.com/office/drawing/2014/main" val="231778040"/>
                    </a:ext>
                  </a:extLst>
                </a:gridCol>
                <a:gridCol w="4682401">
                  <a:extLst>
                    <a:ext uri="{9D8B030D-6E8A-4147-A177-3AD203B41FA5}">
                      <a16:colId xmlns:a16="http://schemas.microsoft.com/office/drawing/2014/main" val="879556624"/>
                    </a:ext>
                  </a:extLst>
                </a:gridCol>
                <a:gridCol w="4682401">
                  <a:extLst>
                    <a:ext uri="{9D8B030D-6E8A-4147-A177-3AD203B41FA5}">
                      <a16:colId xmlns:a16="http://schemas.microsoft.com/office/drawing/2014/main" val="29129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kern="120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Pertinência</a:t>
                      </a:r>
                      <a:r>
                        <a:rPr lang="en-US" sz="1800" b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no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Retorna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True se  valor </a:t>
                      </a: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 um índice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 Series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False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caso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contrário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681804"/>
                  </a:ext>
                </a:extLst>
              </a:tr>
              <a:tr h="1027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Calibri" pitchFamily="34" charset="0"/>
                          <a:sym typeface="Arial"/>
                        </a:rPr>
                        <a:t>Seleção condicional de itens da Series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Calibri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 </a:t>
                      </a:r>
                      <a:r>
                        <a:rPr lang="en-US" sz="1800" b="1" i="1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operador_lógico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i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condição</a:t>
                      </a:r>
                      <a:r>
                        <a:rPr lang="en-US" sz="18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71463" algn="just">
                        <a:spcBef>
                          <a:spcPts val="600"/>
                        </a:spcBef>
                      </a:pPr>
                      <a:r>
                        <a:rPr lang="pt-BR" sz="1800" dirty="0">
                          <a:latin typeface="+mn-lt"/>
                        </a:rPr>
                        <a:t>Retorna  uma nova Series de valores booleanos </a:t>
                      </a:r>
                      <a:r>
                        <a:rPr lang="pt-BR" sz="1800" dirty="0" err="1">
                          <a:latin typeface="+mn-lt"/>
                        </a:rPr>
                        <a:t>True</a:t>
                      </a:r>
                      <a:r>
                        <a:rPr lang="pt-BR" sz="1800" dirty="0">
                          <a:latin typeface="+mn-lt"/>
                        </a:rPr>
                        <a:t>/False. </a:t>
                      </a:r>
                    </a:p>
                    <a:p>
                      <a:pPr marL="285750" indent="-285750" algn="just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pt-BR" sz="1800" dirty="0">
                          <a:latin typeface="+mn-lt"/>
                        </a:rPr>
                        <a:t>Pode-se usar a Series de booleanos para filtrar os itens selecionados (com valor </a:t>
                      </a:r>
                      <a:r>
                        <a:rPr lang="pt-BR" sz="1800" dirty="0" err="1">
                          <a:latin typeface="+mn-lt"/>
                        </a:rPr>
                        <a:t>True</a:t>
                      </a:r>
                      <a:r>
                        <a:rPr lang="pt-BR" sz="1800" dirty="0">
                          <a:latin typeface="+mn-lt"/>
                        </a:rPr>
                        <a:t>). </a:t>
                      </a:r>
                    </a:p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35824"/>
                  </a:ext>
                </a:extLst>
              </a:tr>
              <a:tr h="891128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pt-BR" sz="1800" b="1" i="1" kern="1200" dirty="0" err="1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Perinência</a:t>
                      </a:r>
                      <a:r>
                        <a:rPr lang="pt-BR" sz="1800" b="1" i="1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de valores da series em uma sequência</a:t>
                      </a:r>
                      <a:endParaRPr lang="en-US" sz="1800" b="1" i="1" kern="1200" dirty="0">
                        <a:solidFill>
                          <a:srgbClr val="0033CC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6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sz="1600" b="1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index.isin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lista</a:t>
                      </a:r>
                      <a:r>
                        <a:rPr lang="en-US" sz="16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6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índices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1798638" marR="0" lvl="0" indent="-1798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algn="just"/>
                      <a:r>
                        <a:rPr lang="en-US" sz="1600" dirty="0" err="1">
                          <a:latin typeface="+mn-lt"/>
                        </a:rPr>
                        <a:t>Retorna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uma</a:t>
                      </a:r>
                      <a:r>
                        <a:rPr lang="en-US" sz="1600" dirty="0">
                          <a:latin typeface="+mn-lt"/>
                        </a:rPr>
                        <a:t> Series com True </a:t>
                      </a:r>
                      <a:r>
                        <a:rPr lang="en-US" sz="1600" dirty="0" err="1">
                          <a:latin typeface="+mn-lt"/>
                        </a:rPr>
                        <a:t>onde</a:t>
                      </a:r>
                      <a:r>
                        <a:rPr lang="en-US" sz="1600" dirty="0">
                          <a:latin typeface="+mn-lt"/>
                        </a:rPr>
                        <a:t>  o </a:t>
                      </a:r>
                      <a:r>
                        <a:rPr lang="en-US" sz="1600" dirty="0" err="1">
                          <a:latin typeface="+mn-lt"/>
                        </a:rPr>
                        <a:t>elemento</a:t>
                      </a:r>
                      <a:r>
                        <a:rPr lang="en-US" sz="1600" dirty="0">
                          <a:latin typeface="+mn-lt"/>
                        </a:rPr>
                        <a:t> da Series </a:t>
                      </a:r>
                      <a:r>
                        <a:rPr lang="az-Cyrl-AZ" sz="1600" dirty="0">
                          <a:latin typeface="+mn-lt"/>
                        </a:rPr>
                        <a:t>Є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lista</a:t>
                      </a:r>
                      <a:r>
                        <a:rPr lang="en-US" sz="1600" dirty="0">
                          <a:latin typeface="+mn-lt"/>
                        </a:rPr>
                        <a:t> de </a:t>
                      </a:r>
                      <a:r>
                        <a:rPr lang="en-US" sz="1600" dirty="0" err="1">
                          <a:latin typeface="+mn-lt"/>
                        </a:rPr>
                        <a:t>valores</a:t>
                      </a:r>
                      <a:r>
                        <a:rPr lang="en-US" sz="1600" dirty="0">
                          <a:latin typeface="+mn-lt"/>
                        </a:rPr>
                        <a:t>. </a:t>
                      </a:r>
                      <a:r>
                        <a:rPr lang="en-US" sz="1600" dirty="0" err="1">
                          <a:latin typeface="+mn-lt"/>
                        </a:rPr>
                        <a:t>Útil</a:t>
                      </a:r>
                      <a:r>
                        <a:rPr lang="en-US" sz="1600" dirty="0">
                          <a:latin typeface="+mn-lt"/>
                        </a:rPr>
                        <a:t> para </a:t>
                      </a:r>
                      <a:r>
                        <a:rPr lang="en-US" sz="1600" dirty="0" err="1">
                          <a:latin typeface="+mn-lt"/>
                        </a:rPr>
                        <a:t>selecionar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linhas</a:t>
                      </a:r>
                      <a:r>
                        <a:rPr lang="en-US" sz="1600" dirty="0">
                          <a:latin typeface="+mn-lt"/>
                        </a:rPr>
                        <a:t> com </a:t>
                      </a:r>
                      <a:r>
                        <a:rPr lang="en-US" sz="1600" dirty="0" err="1">
                          <a:latin typeface="+mn-lt"/>
                        </a:rPr>
                        <a:t>os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valores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desejados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  <a:p>
                      <a:pPr marL="185738" algn="just">
                        <a:spcBef>
                          <a:spcPts val="600"/>
                        </a:spcBef>
                      </a:pPr>
                      <a:r>
                        <a:rPr lang="pt-BR" sz="1600" dirty="0">
                          <a:latin typeface="+mn-lt"/>
                        </a:rPr>
                        <a:t>Para o </a:t>
                      </a:r>
                      <a:r>
                        <a:rPr lang="pt-BR" sz="1600" i="1" dirty="0">
                          <a:latin typeface="+mn-lt"/>
                        </a:rPr>
                        <a:t>Index </a:t>
                      </a:r>
                      <a:r>
                        <a:rPr lang="pt-BR" sz="1600" dirty="0">
                          <a:latin typeface="+mn-lt"/>
                        </a:rPr>
                        <a:t>retorna um vetor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booleano</a:t>
                      </a:r>
                      <a:r>
                        <a:rPr lang="en-US" sz="1600" dirty="0">
                          <a:latin typeface="+mn-lt"/>
                        </a:rPr>
                        <a:t>. </a:t>
                      </a:r>
                      <a:r>
                        <a:rPr lang="pt-BR" sz="1600" dirty="0">
                          <a:latin typeface="+mn-lt"/>
                        </a:rPr>
                        <a:t>Útil quando não se sabe quais dos rótulos procurados estão de fato presentes.</a:t>
                      </a:r>
                    </a:p>
                    <a:p>
                      <a:pPr marL="1798638" marR="0" lvl="0" indent="-17986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8674"/>
                  </a:ext>
                </a:extLst>
              </a:tr>
              <a:tr h="6553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8638" marR="0" lvl="0" indent="-1798638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98638" marR="0" lvl="0" indent="-1798638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8035652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Construindo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/>
              <a:t>Series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639616" y="2700209"/>
            <a:ext cx="4392488" cy="58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Courier New" panose="02070309020205020404" pitchFamily="49" charset="0"/>
              </a:rPr>
              <a:t>operador_lógico</a:t>
            </a:r>
            <a:r>
              <a:rPr lang="en-US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≡ »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do python</a:t>
            </a:r>
            <a:endParaRPr lang="pt-BR" sz="1600" dirty="0">
              <a:latin typeface="+mn-lt"/>
            </a:endParaRPr>
          </a:p>
          <a:p>
            <a:r>
              <a:rPr lang="pt-BR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Courier New" panose="02070309020205020404" pitchFamily="49" charset="0"/>
              </a:rPr>
              <a:t>conectivos Lógicos:    </a:t>
            </a:r>
            <a:r>
              <a:rPr lang="pt-BR" sz="1600" u="sng" dirty="0">
                <a:solidFill>
                  <a:schemeClr val="tx1"/>
                </a:solidFill>
                <a:latin typeface="+mn-lt"/>
              </a:rPr>
              <a:t>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»</a:t>
            </a:r>
            <a:r>
              <a:rPr lang="pt-BR" sz="1600" dirty="0">
                <a:latin typeface="+mn-l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+mn-lt"/>
              </a:rPr>
              <a:t>&amp;</a:t>
            </a:r>
            <a:r>
              <a:rPr lang="pt-BR" sz="1600" dirty="0">
                <a:latin typeface="+mn-lt"/>
              </a:rPr>
              <a:t>      </a:t>
            </a:r>
            <a:r>
              <a:rPr lang="pt-BR" sz="1600" u="sng" dirty="0">
                <a:latin typeface="+mn-lt"/>
              </a:rPr>
              <a:t>ou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»</a:t>
            </a:r>
            <a:r>
              <a:rPr lang="pt-BR" sz="1600" dirty="0">
                <a:latin typeface="+mn-l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+mn-lt"/>
              </a:rPr>
              <a:t>|</a:t>
            </a:r>
            <a:r>
              <a:rPr lang="pt-BR" sz="1600" dirty="0">
                <a:latin typeface="+mn-lt"/>
              </a:rPr>
              <a:t>     </a:t>
            </a:r>
            <a:r>
              <a:rPr lang="pt-BR" sz="1600" dirty="0">
                <a:latin typeface="+mn-lt"/>
                <a:sym typeface="Wingdings" panose="05000000000000000000" pitchFamily="2" charset="2"/>
              </a:rPr>
              <a:t> </a:t>
            </a:r>
            <a:r>
              <a:rPr lang="pt-BR" sz="1600" u="sng" dirty="0">
                <a:latin typeface="+mn-lt"/>
                <a:sym typeface="Wingdings" panose="05000000000000000000" pitchFamily="2" charset="2"/>
              </a:rPr>
              <a:t>não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»</a:t>
            </a:r>
            <a:r>
              <a:rPr lang="pt-BR" sz="1600" dirty="0">
                <a:latin typeface="+mn-lt"/>
                <a:sym typeface="Wingdings" panose="05000000000000000000" pitchFamily="2" charset="2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+mn-lt"/>
                <a:sym typeface="Wingdings" panose="05000000000000000000" pitchFamily="2" charset="2"/>
              </a:rPr>
              <a:t>~</a:t>
            </a:r>
            <a:endParaRPr lang="pt-BR" sz="16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601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condicional de itens da </a:t>
            </a:r>
            <a:r>
              <a:rPr lang="pt-BR" i="1" dirty="0"/>
              <a:t>Series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it-IT" dirty="0"/>
              <a:t>sC=pd.Series({</a:t>
            </a:r>
            <a:r>
              <a:rPr lang="it-IT" dirty="0">
                <a:solidFill>
                  <a:srgbClr val="00B050"/>
                </a:solidFill>
              </a:rPr>
              <a:t>'Pão'</a:t>
            </a:r>
            <a:r>
              <a:rPr lang="it-IT" dirty="0"/>
              <a:t>:10,</a:t>
            </a:r>
            <a:r>
              <a:rPr lang="it-IT" dirty="0">
                <a:solidFill>
                  <a:srgbClr val="00B050"/>
                </a:solidFill>
              </a:rPr>
              <a:t>'Leite'</a:t>
            </a:r>
            <a:r>
              <a:rPr lang="it-IT" dirty="0"/>
              <a:t>:2,</a:t>
            </a:r>
            <a:r>
              <a:rPr lang="it-IT" dirty="0">
                <a:solidFill>
                  <a:srgbClr val="00B050"/>
                </a:solidFill>
              </a:rPr>
              <a:t>'Ovo'</a:t>
            </a:r>
            <a:r>
              <a:rPr lang="it-IT" dirty="0"/>
              <a:t>: 1})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it-IT" dirty="0"/>
              <a:t>&gt;&gt;&gt;sC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00FF"/>
                </a:solidFill>
              </a:rPr>
              <a:t>Leite     2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00FF"/>
                </a:solidFill>
              </a:rPr>
              <a:t>Ovo       1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00FF"/>
                </a:solidFill>
              </a:rPr>
              <a:t>Pão      10 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: float64</a:t>
            </a:r>
          </a:p>
          <a:p>
            <a:endParaRPr lang="pt-BR" dirty="0"/>
          </a:p>
          <a:p>
            <a:r>
              <a:rPr lang="pt-BR" dirty="0"/>
              <a:t>&gt;&gt;&gt;s=</a:t>
            </a:r>
            <a:r>
              <a:rPr lang="pt-BR" dirty="0" err="1"/>
              <a:t>sC</a:t>
            </a:r>
            <a:r>
              <a:rPr lang="pt-BR" dirty="0"/>
              <a:t> &lt; 5</a:t>
            </a:r>
          </a:p>
          <a:p>
            <a:r>
              <a:rPr lang="pt-BR" dirty="0"/>
              <a:t>&gt;&gt;&gt;s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00FF"/>
                </a:solidFill>
              </a:rPr>
              <a:t>Leite     </a:t>
            </a:r>
            <a:r>
              <a:rPr lang="pt-BR" dirty="0" err="1">
                <a:solidFill>
                  <a:srgbClr val="0000FF"/>
                </a:solidFill>
              </a:rPr>
              <a:t>True</a:t>
            </a:r>
            <a:endParaRPr lang="pt-BR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00FF"/>
                </a:solidFill>
              </a:rPr>
              <a:t>Ovo       </a:t>
            </a:r>
            <a:r>
              <a:rPr lang="pt-BR" dirty="0" err="1">
                <a:solidFill>
                  <a:srgbClr val="0000FF"/>
                </a:solidFill>
              </a:rPr>
              <a:t>True</a:t>
            </a:r>
            <a:endParaRPr lang="pt-BR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00FF"/>
                </a:solidFill>
              </a:rPr>
              <a:t>Pão      False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: </a:t>
            </a:r>
            <a:r>
              <a:rPr lang="pt-BR" dirty="0" err="1">
                <a:solidFill>
                  <a:srgbClr val="0000FF"/>
                </a:solidFill>
              </a:rPr>
              <a:t>bool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dirty="0"/>
              <a:t>&gt;&gt;&gt;</a:t>
            </a:r>
            <a:r>
              <a:rPr lang="pt-BR" dirty="0" err="1"/>
              <a:t>sC.loc</a:t>
            </a:r>
            <a:r>
              <a:rPr lang="pt-BR" dirty="0"/>
              <a:t>[s]	</a:t>
            </a:r>
          </a:p>
          <a:p>
            <a:r>
              <a:rPr lang="pt-BR" dirty="0">
                <a:solidFill>
                  <a:srgbClr val="C00000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</a:rPr>
              <a:t>#[V,V,F]</a:t>
            </a:r>
          </a:p>
          <a:p>
            <a:r>
              <a:rPr lang="pt-BR" dirty="0">
                <a:solidFill>
                  <a:srgbClr val="0000FF"/>
                </a:solidFill>
              </a:rPr>
              <a:t>Leite    2</a:t>
            </a:r>
          </a:p>
          <a:p>
            <a:r>
              <a:rPr lang="pt-BR" dirty="0">
                <a:solidFill>
                  <a:srgbClr val="0000FF"/>
                </a:solidFill>
              </a:rPr>
              <a:t>Ovo      1</a:t>
            </a:r>
          </a:p>
          <a:p>
            <a:r>
              <a:rPr lang="pt-BR" dirty="0" err="1">
                <a:solidFill>
                  <a:srgbClr val="0000FF"/>
                </a:solidFill>
              </a:rPr>
              <a:t>dtype</a:t>
            </a:r>
            <a:r>
              <a:rPr lang="pt-BR" dirty="0">
                <a:solidFill>
                  <a:srgbClr val="0000FF"/>
                </a:solidFill>
              </a:rPr>
              <a:t>: int64</a:t>
            </a:r>
            <a:endParaRPr lang="pt-BR" dirty="0"/>
          </a:p>
          <a:p>
            <a:pPr>
              <a:spcBef>
                <a:spcPts val="1200"/>
              </a:spcBef>
            </a:pPr>
            <a:r>
              <a:rPr lang="pt-BR" dirty="0"/>
              <a:t>&gt;&gt;&gt;</a:t>
            </a:r>
            <a:r>
              <a:rPr lang="en-US" dirty="0"/>
              <a:t> </a:t>
            </a:r>
            <a:r>
              <a:rPr lang="en-US" dirty="0" err="1"/>
              <a:t>sC.loc</a:t>
            </a:r>
            <a:r>
              <a:rPr lang="en-US" dirty="0"/>
              <a:t>[</a:t>
            </a:r>
            <a:r>
              <a:rPr lang="en-US" dirty="0" err="1"/>
              <a:t>sC</a:t>
            </a:r>
            <a:r>
              <a:rPr lang="en-US" dirty="0"/>
              <a:t>&lt;5]</a:t>
            </a:r>
          </a:p>
          <a:p>
            <a:r>
              <a:rPr lang="en-US" dirty="0" err="1">
                <a:solidFill>
                  <a:srgbClr val="0000FF"/>
                </a:solidFill>
              </a:rPr>
              <a:t>Leite</a:t>
            </a:r>
            <a:r>
              <a:rPr lang="en-US" dirty="0">
                <a:solidFill>
                  <a:srgbClr val="0000FF"/>
                </a:solidFill>
              </a:rPr>
              <a:t>    2</a:t>
            </a:r>
          </a:p>
          <a:p>
            <a:r>
              <a:rPr lang="en-US" dirty="0" err="1">
                <a:solidFill>
                  <a:srgbClr val="0000FF"/>
                </a:solidFill>
              </a:rPr>
              <a:t>Ovo</a:t>
            </a:r>
            <a:r>
              <a:rPr lang="en-US" dirty="0">
                <a:solidFill>
                  <a:srgbClr val="0000FF"/>
                </a:solidFill>
              </a:rPr>
              <a:t>      1</a:t>
            </a:r>
          </a:p>
          <a:p>
            <a:r>
              <a:rPr lang="en-US" dirty="0" err="1">
                <a:solidFill>
                  <a:srgbClr val="0000FF"/>
                </a:solidFill>
              </a:rPr>
              <a:t>dtype</a:t>
            </a:r>
            <a:r>
              <a:rPr lang="en-US" dirty="0">
                <a:solidFill>
                  <a:srgbClr val="0000FF"/>
                </a:solidFill>
              </a:rPr>
              <a:t>: int64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Shape 232"/>
          <p:cNvSpPr txBox="1"/>
          <p:nvPr/>
        </p:nvSpPr>
        <p:spPr>
          <a:xfrm>
            <a:off x="1559496" y="1050212"/>
            <a:ext cx="7632849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operador_lógico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9376" y="11193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79376" y="1772816"/>
            <a:ext cx="9937104" cy="661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indent="271463" algn="just">
              <a:spcBef>
                <a:spcPts val="600"/>
              </a:spcBef>
            </a:pPr>
            <a:r>
              <a:rPr lang="pt-BR" sz="1600" dirty="0">
                <a:latin typeface="+mn-lt"/>
              </a:rPr>
              <a:t>Retorna  uma nova Series de valores booleanos </a:t>
            </a:r>
            <a:r>
              <a:rPr lang="pt-BR" sz="1600" dirty="0" err="1">
                <a:latin typeface="+mn-lt"/>
              </a:rPr>
              <a:t>True</a:t>
            </a:r>
            <a:r>
              <a:rPr lang="pt-BR" sz="1600" dirty="0">
                <a:latin typeface="+mn-lt"/>
              </a:rPr>
              <a:t>/False. 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600" dirty="0">
                <a:latin typeface="+mn-lt"/>
              </a:rPr>
              <a:t>Pode-se usar a Series de booleanos para filtrar os itens selecionados (com valor </a:t>
            </a:r>
            <a:r>
              <a:rPr lang="pt-BR" sz="1600" dirty="0" err="1">
                <a:latin typeface="+mn-lt"/>
              </a:rPr>
              <a:t>True</a:t>
            </a:r>
            <a:r>
              <a:rPr lang="pt-BR" sz="1600" dirty="0">
                <a:latin typeface="+mn-lt"/>
              </a:rPr>
              <a:t>).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453068" y="2633468"/>
            <a:ext cx="6523252" cy="4468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indent="533400"/>
            <a:r>
              <a:rPr lang="pt-BR" sz="1800" dirty="0">
                <a:latin typeface="+mn-lt"/>
              </a:rPr>
              <a:t>Conectivos Lógicos:	e: &amp;	ou: |     </a:t>
            </a:r>
            <a:r>
              <a:rPr lang="pt-BR" sz="1800" dirty="0">
                <a:latin typeface="+mn-lt"/>
                <a:sym typeface="Wingdings" panose="05000000000000000000" pitchFamily="2" charset="2"/>
              </a:rPr>
              <a:t> 	não: ~</a:t>
            </a:r>
            <a:endParaRPr 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19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Filtro: método .</a:t>
            </a:r>
            <a:r>
              <a:rPr lang="pt-BR" dirty="0" err="1"/>
              <a:t>isnull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700" dirty="0"/>
              <a:t>&gt;&gt;&gt;</a:t>
            </a:r>
            <a:r>
              <a:rPr lang="pt-BR" sz="1700" dirty="0" err="1"/>
              <a:t>sN.isnull</a:t>
            </a:r>
            <a:r>
              <a:rPr lang="pt-BR" sz="1700" dirty="0"/>
              <a:t>()</a:t>
            </a:r>
          </a:p>
          <a:p>
            <a:r>
              <a:rPr lang="pt-BR" sz="1700" dirty="0">
                <a:solidFill>
                  <a:srgbClr val="0000FF"/>
                </a:solidFill>
              </a:rPr>
              <a:t>Chá     </a:t>
            </a:r>
            <a:r>
              <a:rPr lang="pt-BR" sz="1700" dirty="0" err="1">
                <a:solidFill>
                  <a:srgbClr val="0000FF"/>
                </a:solidFill>
              </a:rPr>
              <a:t>True</a:t>
            </a:r>
            <a:endParaRPr lang="pt-BR" sz="1700" dirty="0">
              <a:solidFill>
                <a:srgbClr val="0000FF"/>
              </a:solidFill>
            </a:endParaRPr>
          </a:p>
          <a:p>
            <a:r>
              <a:rPr lang="pt-BR" sz="1700" dirty="0">
                <a:solidFill>
                  <a:srgbClr val="0000FF"/>
                </a:solidFill>
              </a:rPr>
              <a:t>Ovo    False</a:t>
            </a:r>
          </a:p>
          <a:p>
            <a:r>
              <a:rPr lang="pt-BR" sz="1700" dirty="0">
                <a:solidFill>
                  <a:srgbClr val="0000FF"/>
                </a:solidFill>
              </a:rPr>
              <a:t>Pão    False</a:t>
            </a:r>
          </a:p>
          <a:p>
            <a:r>
              <a:rPr lang="pt-BR" sz="1700" dirty="0">
                <a:solidFill>
                  <a:srgbClr val="0000FF"/>
                </a:solidFill>
              </a:rPr>
              <a:t>Uva     </a:t>
            </a:r>
            <a:r>
              <a:rPr lang="pt-BR" sz="1700" dirty="0" err="1">
                <a:solidFill>
                  <a:srgbClr val="0000FF"/>
                </a:solidFill>
              </a:rPr>
              <a:t>True</a:t>
            </a:r>
            <a:endParaRPr lang="pt-BR" sz="1700" dirty="0">
              <a:solidFill>
                <a:srgbClr val="0000FF"/>
              </a:solidFill>
            </a:endParaRPr>
          </a:p>
          <a:p>
            <a:r>
              <a:rPr lang="pt-BR" sz="1700" dirty="0" err="1">
                <a:solidFill>
                  <a:srgbClr val="0000FF"/>
                </a:solidFill>
              </a:rPr>
              <a:t>dtype</a:t>
            </a:r>
            <a:r>
              <a:rPr lang="pt-BR" sz="1700" dirty="0">
                <a:solidFill>
                  <a:srgbClr val="0000FF"/>
                </a:solidFill>
              </a:rPr>
              <a:t>: </a:t>
            </a:r>
            <a:r>
              <a:rPr lang="pt-BR" sz="1700" dirty="0" err="1">
                <a:solidFill>
                  <a:srgbClr val="0000FF"/>
                </a:solidFill>
              </a:rPr>
              <a:t>bool</a:t>
            </a:r>
            <a:endParaRPr lang="pt-BR" sz="17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pt-BR" sz="1700" dirty="0"/>
              <a:t>&gt;&gt;&gt;</a:t>
            </a:r>
            <a:r>
              <a:rPr lang="pt-BR" sz="1700" dirty="0" err="1"/>
              <a:t>sN.notnull</a:t>
            </a:r>
            <a:r>
              <a:rPr lang="pt-BR" sz="1700" dirty="0"/>
              <a:t>()</a:t>
            </a:r>
          </a:p>
          <a:p>
            <a:r>
              <a:rPr lang="pt-BR" sz="1700" dirty="0">
                <a:solidFill>
                  <a:srgbClr val="0000FF"/>
                </a:solidFill>
              </a:rPr>
              <a:t>Chá    False</a:t>
            </a:r>
          </a:p>
          <a:p>
            <a:r>
              <a:rPr lang="pt-BR" sz="1700" dirty="0">
                <a:solidFill>
                  <a:srgbClr val="0000FF"/>
                </a:solidFill>
              </a:rPr>
              <a:t>Ovo     </a:t>
            </a:r>
            <a:r>
              <a:rPr lang="pt-BR" sz="1700" dirty="0" err="1">
                <a:solidFill>
                  <a:srgbClr val="0000FF"/>
                </a:solidFill>
              </a:rPr>
              <a:t>True</a:t>
            </a:r>
            <a:endParaRPr lang="pt-BR" sz="1700" dirty="0">
              <a:solidFill>
                <a:srgbClr val="0000FF"/>
              </a:solidFill>
            </a:endParaRPr>
          </a:p>
          <a:p>
            <a:r>
              <a:rPr lang="pt-BR" sz="1700" dirty="0">
                <a:solidFill>
                  <a:srgbClr val="0000FF"/>
                </a:solidFill>
              </a:rPr>
              <a:t>Pão     </a:t>
            </a:r>
            <a:r>
              <a:rPr lang="pt-BR" sz="1700" dirty="0" err="1">
                <a:solidFill>
                  <a:srgbClr val="0000FF"/>
                </a:solidFill>
              </a:rPr>
              <a:t>True</a:t>
            </a:r>
            <a:endParaRPr lang="pt-BR" sz="1700" dirty="0">
              <a:solidFill>
                <a:srgbClr val="0000FF"/>
              </a:solidFill>
            </a:endParaRPr>
          </a:p>
          <a:p>
            <a:r>
              <a:rPr lang="pt-BR" sz="1700" dirty="0">
                <a:solidFill>
                  <a:srgbClr val="0000FF"/>
                </a:solidFill>
              </a:rPr>
              <a:t>Uva    False</a:t>
            </a:r>
          </a:p>
          <a:p>
            <a:r>
              <a:rPr lang="pt-BR" sz="1700" dirty="0" err="1">
                <a:solidFill>
                  <a:srgbClr val="0000FF"/>
                </a:solidFill>
              </a:rPr>
              <a:t>dtype</a:t>
            </a:r>
            <a:r>
              <a:rPr lang="pt-BR" sz="1700" dirty="0">
                <a:solidFill>
                  <a:srgbClr val="0000FF"/>
                </a:solidFill>
              </a:rPr>
              <a:t>: </a:t>
            </a:r>
            <a:r>
              <a:rPr lang="pt-BR" sz="1700" dirty="0" err="1">
                <a:solidFill>
                  <a:srgbClr val="0000FF"/>
                </a:solidFill>
              </a:rPr>
              <a:t>bool</a:t>
            </a:r>
            <a:endParaRPr lang="pt-BR" sz="1700" dirty="0">
              <a:solidFill>
                <a:srgbClr val="0000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898525" indent="-898525">
              <a:lnSpc>
                <a:spcPct val="110000"/>
              </a:lnSpc>
            </a:pPr>
            <a:r>
              <a:rPr lang="en-US" sz="1700" dirty="0"/>
              <a:t>&gt;&gt;&gt; </a:t>
            </a:r>
            <a:r>
              <a:rPr lang="en-US" sz="1700" dirty="0" err="1"/>
              <a:t>sN.loc</a:t>
            </a:r>
            <a:r>
              <a:rPr lang="en-US" sz="1700" dirty="0"/>
              <a:t>[</a:t>
            </a:r>
            <a:r>
              <a:rPr lang="en-US" sz="1700" dirty="0" err="1"/>
              <a:t>sN.notnull</a:t>
            </a:r>
            <a:r>
              <a:rPr lang="en-US" sz="1700" dirty="0"/>
              <a:t>()] </a:t>
            </a:r>
            <a:r>
              <a:rPr lang="en-US" sz="1700" dirty="0">
                <a:solidFill>
                  <a:srgbClr val="C00000"/>
                </a:solidFill>
              </a:rPr>
              <a:t>#[F,V,V,F]</a:t>
            </a: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Ovo</a:t>
            </a:r>
            <a:r>
              <a:rPr lang="en-US" sz="1700" dirty="0">
                <a:solidFill>
                  <a:srgbClr val="0000FF"/>
                </a:solidFill>
              </a:rPr>
              <a:t>     1.0</a:t>
            </a: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Pão</a:t>
            </a:r>
            <a:r>
              <a:rPr lang="en-US" sz="1700" dirty="0">
                <a:solidFill>
                  <a:srgbClr val="0000FF"/>
                </a:solidFill>
              </a:rPr>
              <a:t>    10.0</a:t>
            </a: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dtype</a:t>
            </a:r>
            <a:r>
              <a:rPr lang="en-US" sz="1700" dirty="0">
                <a:solidFill>
                  <a:srgbClr val="0000FF"/>
                </a:solidFill>
              </a:rPr>
              <a:t>: float64</a:t>
            </a:r>
          </a:p>
          <a:p>
            <a:pPr marL="715963" indent="-715963">
              <a:lnSpc>
                <a:spcPct val="110000"/>
              </a:lnSpc>
              <a:spcBef>
                <a:spcPts val="1800"/>
              </a:spcBef>
            </a:pPr>
            <a:r>
              <a:rPr lang="en-US" sz="1700" dirty="0"/>
              <a:t>&gt;&gt;&gt;</a:t>
            </a:r>
            <a:r>
              <a:rPr lang="en-US" sz="1700" dirty="0" err="1"/>
              <a:t>sN.loc</a:t>
            </a:r>
            <a:r>
              <a:rPr lang="en-US" sz="1700" dirty="0"/>
              <a:t>[</a:t>
            </a:r>
            <a:r>
              <a:rPr lang="en-US" sz="1700" dirty="0" err="1"/>
              <a:t>sN.isnull</a:t>
            </a:r>
            <a:r>
              <a:rPr lang="en-US" sz="1700" dirty="0"/>
              <a:t>()]   </a:t>
            </a:r>
            <a:r>
              <a:rPr lang="en-US" sz="1700" dirty="0">
                <a:solidFill>
                  <a:srgbClr val="C00000"/>
                </a:solidFill>
              </a:rPr>
              <a:t>#[V,F,F,V]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Chá</a:t>
            </a:r>
            <a:r>
              <a:rPr lang="en-US" sz="1700" dirty="0">
                <a:solidFill>
                  <a:srgbClr val="0000FF"/>
                </a:solidFill>
              </a:rPr>
              <a:t>   </a:t>
            </a:r>
            <a:r>
              <a:rPr lang="en-US" sz="1700" dirty="0" err="1">
                <a:solidFill>
                  <a:srgbClr val="0000FF"/>
                </a:solidFill>
              </a:rPr>
              <a:t>NaN</a:t>
            </a:r>
            <a:endParaRPr lang="en-US" sz="17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Uva</a:t>
            </a:r>
            <a:r>
              <a:rPr lang="en-US" sz="1700" dirty="0">
                <a:solidFill>
                  <a:srgbClr val="0000FF"/>
                </a:solidFill>
              </a:rPr>
              <a:t>   </a:t>
            </a:r>
            <a:r>
              <a:rPr lang="en-US" sz="1700" dirty="0" err="1">
                <a:solidFill>
                  <a:srgbClr val="0000FF"/>
                </a:solidFill>
              </a:rPr>
              <a:t>NaN</a:t>
            </a:r>
            <a:endParaRPr lang="en-US" sz="17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 err="1">
                <a:solidFill>
                  <a:srgbClr val="0000FF"/>
                </a:solidFill>
              </a:rPr>
              <a:t>dtype</a:t>
            </a:r>
            <a:r>
              <a:rPr lang="en-US" sz="1700" dirty="0">
                <a:solidFill>
                  <a:srgbClr val="0000FF"/>
                </a:solidFill>
              </a:rPr>
              <a:t>: float64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pt-BR" sz="17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F55B8A-066D-404F-ADE5-837DDE20184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6" name="Shape 232"/>
          <p:cNvSpPr txBox="1"/>
          <p:nvPr/>
        </p:nvSpPr>
        <p:spPr>
          <a:xfrm>
            <a:off x="1742129" y="1103777"/>
            <a:ext cx="9610455" cy="648072"/>
          </a:xfrm>
          <a:prstGeom prst="rect">
            <a:avLst/>
          </a:prstGeom>
          <a:solidFill>
            <a:srgbClr val="FFFFFB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.isnull</a:t>
            </a:r>
            <a:r>
              <a:rPr lang="en-US" sz="1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54070" y="1103777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n-lt"/>
              </a:rPr>
              <a:t>Sintaxe:</a:t>
            </a:r>
            <a:endParaRPr lang="pt-BR" sz="1800" b="1" i="1" dirty="0"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54069" y="1948441"/>
            <a:ext cx="11302571" cy="6420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marL="806450" indent="-538163"/>
            <a:r>
              <a:rPr lang="en-US" sz="1600" b="1" dirty="0" err="1">
                <a:latin typeface="+mn-lt"/>
              </a:rPr>
              <a:t>isnull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err="1">
                <a:latin typeface="+mn-lt"/>
              </a:rPr>
              <a:t>retorna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uma</a:t>
            </a:r>
            <a:r>
              <a:rPr lang="en-US" sz="1600" dirty="0">
                <a:latin typeface="+mn-lt"/>
              </a:rPr>
              <a:t> nova </a:t>
            </a:r>
            <a:r>
              <a:rPr lang="en-US" sz="1600" i="1" dirty="0">
                <a:latin typeface="+mn-lt"/>
              </a:rPr>
              <a:t>Series </a:t>
            </a:r>
            <a:r>
              <a:rPr lang="en-US" sz="1600" dirty="0">
                <a:latin typeface="+mn-lt"/>
              </a:rPr>
              <a:t> com </a:t>
            </a:r>
            <a:r>
              <a:rPr lang="en-US" sz="1600" dirty="0" err="1">
                <a:latin typeface="+mn-lt"/>
              </a:rPr>
              <a:t>mesmos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índices</a:t>
            </a:r>
            <a:r>
              <a:rPr lang="en-US" sz="1600" dirty="0">
                <a:latin typeface="+mn-lt"/>
              </a:rPr>
              <a:t> e  True </a:t>
            </a:r>
            <a:r>
              <a:rPr lang="en-US" sz="1600" dirty="0" err="1">
                <a:latin typeface="+mn-lt"/>
              </a:rPr>
              <a:t>onde</a:t>
            </a:r>
            <a:r>
              <a:rPr lang="en-US" sz="1600" dirty="0">
                <a:latin typeface="+mn-lt"/>
              </a:rPr>
              <a:t>  o valor </a:t>
            </a:r>
            <a:r>
              <a:rPr lang="en-US" sz="1600" dirty="0" err="1">
                <a:latin typeface="+mn-lt"/>
              </a:rPr>
              <a:t>está</a:t>
            </a:r>
            <a:r>
              <a:rPr lang="en-US" sz="1600" dirty="0">
                <a:latin typeface="+mn-lt"/>
              </a:rPr>
              <a:t>  </a:t>
            </a:r>
            <a:r>
              <a:rPr lang="en-US" sz="1600" dirty="0" err="1">
                <a:latin typeface="+mn-lt"/>
              </a:rPr>
              <a:t>ausente</a:t>
            </a:r>
            <a:r>
              <a:rPr lang="en-US" sz="1600" dirty="0">
                <a:latin typeface="+mn-lt"/>
              </a:rPr>
              <a:t> (Null/</a:t>
            </a:r>
            <a:r>
              <a:rPr lang="en-US" sz="1600" dirty="0" err="1">
                <a:latin typeface="+mn-lt"/>
              </a:rPr>
              <a:t>NaN</a:t>
            </a:r>
            <a:r>
              <a:rPr lang="en-US" sz="1600" dirty="0">
                <a:latin typeface="+mn-lt"/>
              </a:rPr>
              <a:t>) e False, </a:t>
            </a:r>
            <a:r>
              <a:rPr lang="en-US" sz="1600" dirty="0" err="1">
                <a:latin typeface="+mn-lt"/>
              </a:rPr>
              <a:t>em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caso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contrário</a:t>
            </a:r>
            <a:r>
              <a:rPr lang="en-US" sz="1600" dirty="0">
                <a:latin typeface="+mn-lt"/>
              </a:rPr>
              <a:t>. </a:t>
            </a:r>
          </a:p>
          <a:p>
            <a:pPr marL="806450" indent="-538163">
              <a:spcBef>
                <a:spcPts val="600"/>
              </a:spcBef>
            </a:pPr>
            <a:r>
              <a:rPr lang="en-US" sz="1600" b="1" dirty="0" err="1">
                <a:latin typeface="+mn-lt"/>
              </a:rPr>
              <a:t>notnull</a:t>
            </a:r>
            <a:r>
              <a:rPr lang="en-US" sz="1600" b="1" dirty="0">
                <a:latin typeface="+mn-lt"/>
              </a:rPr>
              <a:t>:</a:t>
            </a:r>
            <a:r>
              <a:rPr lang="en-US" sz="1600" dirty="0">
                <a:latin typeface="+mn-lt"/>
              </a:rPr>
              <a:t> True </a:t>
            </a:r>
            <a:r>
              <a:rPr lang="en-US" sz="1600" dirty="0" err="1">
                <a:latin typeface="+mn-lt"/>
              </a:rPr>
              <a:t>quando</a:t>
            </a:r>
            <a:r>
              <a:rPr lang="en-US" sz="1600" dirty="0">
                <a:latin typeface="+mn-lt"/>
              </a:rPr>
              <a:t> o valor </a:t>
            </a:r>
            <a:r>
              <a:rPr lang="en-US" sz="1600" dirty="0" err="1">
                <a:latin typeface="+mn-lt"/>
              </a:rPr>
              <a:t>não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está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ausente</a:t>
            </a:r>
            <a:r>
              <a:rPr lang="en-US" sz="1600" dirty="0">
                <a:latin typeface="+mn-lt"/>
              </a:rPr>
              <a:t> e False, </a:t>
            </a:r>
            <a:r>
              <a:rPr lang="en-US" sz="1600" dirty="0" err="1">
                <a:latin typeface="+mn-lt"/>
              </a:rPr>
              <a:t>caso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contrário</a:t>
            </a:r>
            <a:endParaRPr lang="en-US" sz="1600" dirty="0">
              <a:latin typeface="+mn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26113" y="3521203"/>
            <a:ext cx="1277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sN</a:t>
            </a:r>
            <a:endParaRPr lang="pt-BR" b="1" u="sng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Chá     </a:t>
            </a:r>
            <a:r>
              <a:rPr lang="pt-BR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NaN</a:t>
            </a:r>
            <a:endParaRPr lang="pt-BR" dirty="0">
              <a:solidFill>
                <a:srgbClr val="C0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Ovo     1.0</a:t>
            </a:r>
          </a:p>
          <a:p>
            <a:r>
              <a:rPr lang="pt-BR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Pão    10.0</a:t>
            </a:r>
          </a:p>
          <a:p>
            <a:r>
              <a:rPr lang="pt-BR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Uva     </a:t>
            </a:r>
            <a:r>
              <a:rPr lang="pt-BR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NaN</a:t>
            </a:r>
            <a:endParaRPr lang="pt-BR" dirty="0">
              <a:solidFill>
                <a:srgbClr val="C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10" grpId="0"/>
    </p:bldLst>
  </p:timing>
</p:sld>
</file>

<file path=ppt/theme/theme1.xml><?xml version="1.0" encoding="utf-8"?>
<a:theme xmlns:a="http://schemas.openxmlformats.org/drawingml/2006/main" name="1_modelopuc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33516</TotalTime>
  <Words>2366</Words>
  <Application>Microsoft Office PowerPoint</Application>
  <PresentationFormat>Widescreen</PresentationFormat>
  <Paragraphs>497</Paragraphs>
  <Slides>17</Slides>
  <Notes>6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Calibri</vt:lpstr>
      <vt:lpstr>Wingdings</vt:lpstr>
      <vt:lpstr>Arial</vt:lpstr>
      <vt:lpstr>Courier New</vt:lpstr>
      <vt:lpstr>Cambria Math</vt:lpstr>
      <vt:lpstr>Times New Roman</vt:lpstr>
      <vt:lpstr>1_modelopuc</vt:lpstr>
      <vt:lpstr>Array</vt:lpstr>
      <vt:lpstr>Series do Pandas</vt:lpstr>
      <vt:lpstr>Esquema simplificado do objeto Series</vt:lpstr>
      <vt:lpstr>Exercícios</vt:lpstr>
      <vt:lpstr>Filtros Seleção de itens que satisfazem um critério</vt:lpstr>
      <vt:lpstr>Problema: Acrescentando Filtros</vt:lpstr>
      <vt:lpstr>Construindo uma Series</vt:lpstr>
      <vt:lpstr>Seleção condicional de itens da Series</vt:lpstr>
      <vt:lpstr>Filtro: método .isnull</vt:lpstr>
      <vt:lpstr>Filtro: método .isin</vt:lpstr>
      <vt:lpstr>Filtro de strings</vt:lpstr>
      <vt:lpstr>Operações Básicas com filtro</vt:lpstr>
      <vt:lpstr>Exemplo: Acesso com Filtro</vt:lpstr>
      <vt:lpstr>Alteração com Filtro</vt:lpstr>
      <vt:lpstr>Descartar elementos com Filtro</vt:lpstr>
      <vt:lpstr>Exemplo</vt:lpstr>
      <vt:lpstr>Uma Solução: Acrescentando Filtros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claudia ferlin</dc:creator>
  <cp:lastModifiedBy>Daniel</cp:lastModifiedBy>
  <cp:revision>1200</cp:revision>
  <dcterms:created xsi:type="dcterms:W3CDTF">2017-02-11T12:11:05Z</dcterms:created>
  <dcterms:modified xsi:type="dcterms:W3CDTF">2020-05-15T00:53:19Z</dcterms:modified>
</cp:coreProperties>
</file>