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0"/>
  </p:notesMasterIdLst>
  <p:handoutMasterIdLst>
    <p:handoutMasterId r:id="rId31"/>
  </p:handoutMasterIdLst>
  <p:sldIdLst>
    <p:sldId id="1132" r:id="rId2"/>
    <p:sldId id="907" r:id="rId3"/>
    <p:sldId id="1131" r:id="rId4"/>
    <p:sldId id="1136" r:id="rId5"/>
    <p:sldId id="1084" r:id="rId6"/>
    <p:sldId id="1135" r:id="rId7"/>
    <p:sldId id="1137" r:id="rId8"/>
    <p:sldId id="1138" r:id="rId9"/>
    <p:sldId id="1139" r:id="rId10"/>
    <p:sldId id="1140" r:id="rId11"/>
    <p:sldId id="1141" r:id="rId12"/>
    <p:sldId id="1142" r:id="rId13"/>
    <p:sldId id="1143" r:id="rId14"/>
    <p:sldId id="1144" r:id="rId15"/>
    <p:sldId id="1145" r:id="rId16"/>
    <p:sldId id="1146" r:id="rId17"/>
    <p:sldId id="1147" r:id="rId18"/>
    <p:sldId id="1148" r:id="rId19"/>
    <p:sldId id="1173" r:id="rId20"/>
    <p:sldId id="1149" r:id="rId21"/>
    <p:sldId id="1150" r:id="rId22"/>
    <p:sldId id="1152" r:id="rId23"/>
    <p:sldId id="1151" r:id="rId24"/>
    <p:sldId id="1170" r:id="rId25"/>
    <p:sldId id="1157" r:id="rId26"/>
    <p:sldId id="1158" r:id="rId27"/>
    <p:sldId id="1159" r:id="rId28"/>
    <p:sldId id="1160" r:id="rId29"/>
  </p:sldIdLst>
  <p:sldSz cx="12192000" cy="6858000"/>
  <p:notesSz cx="7104063" cy="10234613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A300"/>
    <a:srgbClr val="F2B800"/>
    <a:srgbClr val="0000CC"/>
    <a:srgbClr val="AC43DB"/>
    <a:srgbClr val="C172E4"/>
    <a:srgbClr val="0000FF"/>
    <a:srgbClr val="9A2C7D"/>
    <a:srgbClr val="893D89"/>
    <a:srgbClr val="D39CE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EE9D87-8515-4C12-B6AC-71DFEA15BFF5}">
  <a:tblStyle styleId="{C8EE9D87-8515-4C12-B6AC-71DFEA15BFF5}" styleName="Table_0"/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162" autoAdjust="0"/>
  </p:normalViewPr>
  <p:slideViewPr>
    <p:cSldViewPr>
      <p:cViewPr varScale="1">
        <p:scale>
          <a:sx n="64" d="100"/>
          <a:sy n="64" d="100"/>
        </p:scale>
        <p:origin x="27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B1731-AE55-48A5-B7AC-A433A67ED81E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7748A-27AF-42A3-91B5-DF196307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92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104063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104063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104063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6" name="Shape 6"/>
          <p:cNvSpPr txBox="1"/>
          <p:nvPr/>
        </p:nvSpPr>
        <p:spPr>
          <a:xfrm>
            <a:off x="0" y="-1586"/>
            <a:ext cx="3075461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4025424" y="-1586"/>
            <a:ext cx="3075461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0" y="9721850"/>
            <a:ext cx="3075461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4025424" y="9721850"/>
            <a:ext cx="3073873" cy="508000"/>
          </a:xfrm>
          <a:prstGeom prst="rect">
            <a:avLst/>
          </a:prstGeom>
          <a:noFill/>
          <a:ln>
            <a:noFill/>
          </a:ln>
        </p:spPr>
        <p:txBody>
          <a:bodyPr lIns="19800" tIns="0" rIns="19800" bIns="0" anchor="b" anchorCtr="0">
            <a:noAutofit/>
          </a:bodyPr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000" i="1" dirty="0">
              <a:ea typeface="Times New Roman"/>
              <a:sym typeface="Times New Roman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48373" y="4860925"/>
            <a:ext cx="5202549" cy="4600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11" name="Shape 11"/>
          <p:cNvSpPr>
            <a:spLocks noGrp="1" noRot="1" noChangeAspect="1"/>
          </p:cNvSpPr>
          <p:nvPr>
            <p:ph type="sldImg" idx="2"/>
          </p:nvPr>
        </p:nvSpPr>
        <p:spPr>
          <a:xfrm>
            <a:off x="153988" y="773113"/>
            <a:ext cx="6792912" cy="38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/>
          <p:nvPr/>
        </p:nvSpPr>
        <p:spPr>
          <a:xfrm>
            <a:off x="6301838" y="9799636"/>
            <a:ext cx="988087" cy="323850"/>
          </a:xfrm>
          <a:prstGeom prst="rect">
            <a:avLst/>
          </a:prstGeom>
          <a:noFill/>
          <a:ln>
            <a:noFill/>
          </a:ln>
        </p:spPr>
        <p:txBody>
          <a:bodyPr lIns="95750" tIns="47875" rIns="95750" bIns="478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500" b="0" i="0" u="none" dirty="0">
              <a:solidFill>
                <a:srgbClr val="000000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74418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15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16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9564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17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5561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18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6491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22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6463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26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4080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27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9677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28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8405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5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222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6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757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8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644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9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451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10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246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12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212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13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7805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15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201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2996952"/>
            <a:ext cx="5760000" cy="361842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96952"/>
            <a:ext cx="5760000" cy="361842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20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81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 anchor="ctr"/>
          <a:lstStyle/>
          <a:p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91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 anchorCtr="1">
            <a:normAutofit/>
          </a:bodyPr>
          <a:lstStyle>
            <a:lvl1pPr algn="ctr">
              <a:defRPr sz="60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9598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3" y="1"/>
            <a:ext cx="10128448" cy="1196752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8737600" y="6624000"/>
            <a:ext cx="2844800" cy="198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ea typeface="Lucida Sans Unicode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F39DA863-ADD3-476E-863F-0AC269DED014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3392" y="6381329"/>
            <a:ext cx="256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11691" y="6381329"/>
            <a:ext cx="53765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1504" y="2439376"/>
            <a:ext cx="3240000" cy="4176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0256" y="2439376"/>
            <a:ext cx="3240000" cy="4176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60599" y="2439376"/>
            <a:ext cx="1398897" cy="4176000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8616640" y="2439376"/>
            <a:ext cx="3240000" cy="4176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9530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455" y="864008"/>
            <a:ext cx="11707201" cy="5751368"/>
          </a:xfrm>
        </p:spPr>
        <p:txBody>
          <a:bodyPr>
            <a:normAutofit/>
          </a:bodyPr>
          <a:lstStyle>
            <a:lvl1pPr marL="0" indent="0" algn="just">
              <a:defRPr sz="2200" baseline="0"/>
            </a:lvl1pPr>
            <a:lvl2pPr algn="just">
              <a:buSzPct val="60000"/>
              <a:defRPr sz="2200" baseline="0"/>
            </a:lvl2pPr>
            <a:lvl3pPr algn="just">
              <a:buSzPct val="60000"/>
              <a:buFont typeface="Wingdings" pitchFamily="2" charset="2"/>
              <a:buChar char="ü"/>
              <a:defRPr sz="2000" baseline="0"/>
            </a:lvl3pPr>
            <a:lvl4pPr algn="just">
              <a:buSzPct val="60000"/>
              <a:buFont typeface="Wingdings" pitchFamily="2" charset="2"/>
              <a:buChar char="§"/>
              <a:defRPr sz="1800" baseline="0"/>
            </a:lvl4pPr>
            <a:lvl5pPr algn="just">
              <a:buSzPct val="60000"/>
              <a:buFont typeface="Arial" pitchFamily="34" charset="0"/>
              <a:buChar char="•"/>
              <a:defRPr sz="1800" baseline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58392"/>
            <a:ext cx="9505057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51" y="908720"/>
            <a:ext cx="11712000" cy="561662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51" y="1988840"/>
            <a:ext cx="11712000" cy="453650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08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836712"/>
            <a:ext cx="576000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36712"/>
            <a:ext cx="576000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36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50" y="836712"/>
            <a:ext cx="504056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7888" y="836712"/>
            <a:ext cx="504056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1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7521" y="3405116"/>
            <a:ext cx="5040560" cy="318637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2091" y="3405116"/>
            <a:ext cx="5040560" cy="318637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2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2204864"/>
            <a:ext cx="5760000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4864"/>
            <a:ext cx="5760000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52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104" y="1988840"/>
            <a:ext cx="5760000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5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307" y="815432"/>
            <a:ext cx="11713301" cy="567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 userDrawn="1"/>
        </p:nvGrpSpPr>
        <p:grpSpPr bwMode="auto">
          <a:xfrm>
            <a:off x="239350" y="652820"/>
            <a:ext cx="11887200" cy="125992"/>
            <a:chOff x="0" y="873"/>
            <a:chExt cx="5269" cy="183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9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90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10" name="Rectangle 19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6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</p:grpSp>
      <p:sp>
        <p:nvSpPr>
          <p:cNvPr id="2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8286" y="116635"/>
            <a:ext cx="1625226" cy="53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8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81" r:id="rId4"/>
    <p:sldLayoutId id="2147483672" r:id="rId5"/>
    <p:sldLayoutId id="2147483683" r:id="rId6"/>
    <p:sldLayoutId id="2147483685" r:id="rId7"/>
    <p:sldLayoutId id="2147483679" r:id="rId8"/>
    <p:sldLayoutId id="2147483682" r:id="rId9"/>
    <p:sldLayoutId id="2147483680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84" r:id="rId17"/>
  </p:sldLayoutIdLst>
  <p:hf hdr="0" ftr="0" dt="0"/>
  <p:txStyles>
    <p:titleStyle>
      <a:lvl1pPr algn="ctr" defTabSz="914400" rtl="0" eaLnBrk="1" latinLnBrk="0" hangingPunct="1">
        <a:lnSpc>
          <a:spcPct val="80000"/>
        </a:lnSpc>
        <a:spcBef>
          <a:spcPts val="600"/>
        </a:spcBef>
        <a:buNone/>
        <a:defRPr sz="3600" kern="1200" baseline="0">
          <a:solidFill>
            <a:srgbClr val="0033CC"/>
          </a:solidFill>
          <a:latin typeface="+mn-lt"/>
          <a:ea typeface="+mj-ea"/>
          <a:cs typeface="Calibri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Arial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28"/>
    </mc:Choice>
    <mc:Fallback xmlns="">
      <p:transition spd="slow" advTm="126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pPr marL="0" indent="0"/>
            <a:r>
              <a:rPr lang="pt-BR" sz="2000" dirty="0">
                <a:solidFill>
                  <a:srgbClr val="C00000"/>
                </a:solidFill>
                <a:latin typeface="+mn-lt"/>
              </a:rPr>
              <a:t># a partir de dicionário de dicionários</a:t>
            </a:r>
          </a:p>
          <a:p>
            <a:pPr marL="0" indent="0">
              <a:lnSpc>
                <a:spcPct val="110000"/>
              </a:lnSpc>
            </a:pPr>
            <a:r>
              <a:rPr lang="en-US" sz="2000" dirty="0" err="1"/>
              <a:t>dNtC</a:t>
            </a:r>
            <a:r>
              <a:rPr lang="en-US" sz="2000" dirty="0"/>
              <a:t>= {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 err="1">
                <a:solidFill>
                  <a:srgbClr val="00B050"/>
                </a:solidFill>
              </a:rPr>
              <a:t>Matr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/>
              <a:t>:{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 err="1">
                <a:solidFill>
                  <a:srgbClr val="00B050"/>
                </a:solidFill>
              </a:rPr>
              <a:t>Lalá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/>
              <a:t>: 133, 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 err="1">
                <a:solidFill>
                  <a:srgbClr val="00B050"/>
                </a:solidFill>
              </a:rPr>
              <a:t>Lelé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/>
              <a:t>: 131},</a:t>
            </a:r>
          </a:p>
          <a:p>
            <a:pPr indent="628650">
              <a:lnSpc>
                <a:spcPct val="110000"/>
              </a:lnSpc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B050"/>
                </a:solidFill>
              </a:rPr>
              <a:t>'P1'</a:t>
            </a:r>
            <a:r>
              <a:rPr lang="en-US" sz="2000" dirty="0"/>
              <a:t>: {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 err="1">
                <a:solidFill>
                  <a:srgbClr val="00B050"/>
                </a:solidFill>
              </a:rPr>
              <a:t>Lalá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/>
              <a:t>: 6.2, 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 err="1">
                <a:solidFill>
                  <a:srgbClr val="00B050"/>
                </a:solidFill>
              </a:rPr>
              <a:t>Lelé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/>
              <a:t>: 6.5},</a:t>
            </a:r>
          </a:p>
          <a:p>
            <a:pPr indent="628650">
              <a:lnSpc>
                <a:spcPct val="110000"/>
              </a:lnSpc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B050"/>
                </a:solidFill>
              </a:rPr>
              <a:t>'P2'</a:t>
            </a:r>
            <a:r>
              <a:rPr lang="en-US" sz="2000" dirty="0"/>
              <a:t>: {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 err="1">
                <a:solidFill>
                  <a:srgbClr val="00B050"/>
                </a:solidFill>
              </a:rPr>
              <a:t>Lelé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/>
              <a:t>: 2.7, 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 err="1">
                <a:solidFill>
                  <a:srgbClr val="00B050"/>
                </a:solidFill>
              </a:rPr>
              <a:t>Lalá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/>
              <a:t>: 6.9},</a:t>
            </a:r>
          </a:p>
          <a:p>
            <a:pPr indent="628650">
              <a:lnSpc>
                <a:spcPct val="110000"/>
              </a:lnSpc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B050"/>
                </a:solidFill>
              </a:rPr>
              <a:t>'P3'</a:t>
            </a:r>
            <a:r>
              <a:rPr lang="en-US" sz="2000" dirty="0"/>
              <a:t>: {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 err="1">
                <a:solidFill>
                  <a:srgbClr val="00B050"/>
                </a:solidFill>
              </a:rPr>
              <a:t>Lalá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/>
              <a:t>: 9.2}               }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</a:pPr>
            <a:endParaRPr lang="en-US" sz="2000" dirty="0"/>
          </a:p>
          <a:p>
            <a:pPr marL="0" indent="0">
              <a:lnSpc>
                <a:spcPct val="110000"/>
              </a:lnSpc>
              <a:spcBef>
                <a:spcPts val="1200"/>
              </a:spcBef>
            </a:pPr>
            <a:r>
              <a:rPr lang="en-US" sz="2000" dirty="0"/>
              <a:t>&gt;&gt;&gt;</a:t>
            </a:r>
            <a:r>
              <a:rPr lang="en-US" sz="2000" dirty="0" err="1"/>
              <a:t>dfNtC</a:t>
            </a:r>
            <a:r>
              <a:rPr lang="en-US" sz="2000" dirty="0"/>
              <a:t>= </a:t>
            </a:r>
            <a:r>
              <a:rPr lang="en-US" sz="2000" dirty="0" err="1"/>
              <a:t>pd.DataFrame</a:t>
            </a:r>
            <a:r>
              <a:rPr lang="en-US" sz="2000" dirty="0"/>
              <a:t>(</a:t>
            </a:r>
            <a:r>
              <a:rPr lang="en-US" sz="2000" dirty="0" err="1"/>
              <a:t>dNtC</a:t>
            </a:r>
            <a:r>
              <a:rPr lang="en-US" sz="2000" dirty="0"/>
              <a:t>)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</a:pPr>
            <a:r>
              <a:rPr lang="en-US" sz="2000" dirty="0"/>
              <a:t>&gt;&gt;&gt;</a:t>
            </a:r>
            <a:r>
              <a:rPr lang="en-US" sz="2000" dirty="0" err="1"/>
              <a:t>dfNtC</a:t>
            </a:r>
            <a:r>
              <a:rPr lang="en-US" sz="2000" dirty="0"/>
              <a:t> 	</a:t>
            </a:r>
            <a:r>
              <a:rPr lang="pt-BR" sz="2000" dirty="0">
                <a:solidFill>
                  <a:srgbClr val="C00000"/>
                </a:solidFill>
              </a:rPr>
              <a:t>#casamento pelas chaves</a:t>
            </a:r>
            <a:endParaRPr lang="en-US" sz="2000" dirty="0"/>
          </a:p>
          <a:p>
            <a:pPr marL="898525" indent="1341438">
              <a:lnSpc>
                <a:spcPct val="110000"/>
              </a:lnSpc>
            </a:pPr>
            <a:r>
              <a:rPr lang="en-US" sz="2000" dirty="0"/>
              <a:t> </a:t>
            </a:r>
            <a:r>
              <a:rPr lang="en-US" sz="2000" dirty="0" err="1">
                <a:solidFill>
                  <a:srgbClr val="893D89"/>
                </a:solidFill>
              </a:rPr>
              <a:t>Matr</a:t>
            </a:r>
            <a:r>
              <a:rPr lang="en-US" sz="2000" dirty="0">
                <a:solidFill>
                  <a:srgbClr val="893D89"/>
                </a:solidFill>
              </a:rPr>
              <a:t>   P1   P2   P3</a:t>
            </a:r>
          </a:p>
          <a:p>
            <a:pPr marL="898525" indent="533400">
              <a:lnSpc>
                <a:spcPct val="110000"/>
              </a:lnSpc>
              <a:spcBef>
                <a:spcPts val="600"/>
              </a:spcBef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Lalá</a:t>
            </a:r>
            <a:r>
              <a:rPr lang="en-US" sz="2000" dirty="0">
                <a:solidFill>
                  <a:srgbClr val="0000FF"/>
                </a:solidFill>
              </a:rPr>
              <a:t>   133  6.2  6.9  9.2</a:t>
            </a:r>
          </a:p>
          <a:p>
            <a:pPr marL="898525" indent="533400">
              <a:lnSpc>
                <a:spcPct val="110000"/>
              </a:lnSpc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Lelé</a:t>
            </a:r>
            <a:r>
              <a:rPr lang="en-US" sz="2000" dirty="0">
                <a:solidFill>
                  <a:srgbClr val="0000FF"/>
                </a:solidFill>
              </a:rPr>
              <a:t>   131  6.5  2.7  </a:t>
            </a:r>
            <a:r>
              <a:rPr lang="en-US" sz="2000" dirty="0" err="1">
                <a:solidFill>
                  <a:srgbClr val="0000FF"/>
                </a:solidFill>
              </a:rPr>
              <a:t>NaN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Construindo</a:t>
            </a:r>
            <a:r>
              <a:rPr lang="en-US" dirty="0"/>
              <a:t> um </a:t>
            </a:r>
            <a:r>
              <a:rPr lang="en-US" dirty="0" err="1"/>
              <a:t>DataFrame</a:t>
            </a:r>
            <a:r>
              <a:rPr lang="en-US" dirty="0"/>
              <a:t> </a:t>
            </a:r>
            <a:endParaRPr lang="en-US" sz="2800" dirty="0">
              <a:solidFill>
                <a:srgbClr val="4F81BD"/>
              </a:solidFill>
            </a:endParaRP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93455" y="5024842"/>
            <a:ext cx="1042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79D33"/>
                </a:solidFill>
                <a:latin typeface="+mn-lt"/>
              </a:rPr>
              <a:t>Chaves do Dicionário Interno</a:t>
            </a:r>
          </a:p>
        </p:txBody>
      </p:sp>
      <p:sp>
        <p:nvSpPr>
          <p:cNvPr id="9" name="Texto explicativo em seta para a direita 8"/>
          <p:cNvSpPr/>
          <p:nvPr/>
        </p:nvSpPr>
        <p:spPr>
          <a:xfrm>
            <a:off x="2468051" y="4651585"/>
            <a:ext cx="3384015" cy="322786"/>
          </a:xfrm>
          <a:prstGeom prst="rightArrowCallout">
            <a:avLst>
              <a:gd name="adj1" fmla="val 55948"/>
              <a:gd name="adj2" fmla="val 48211"/>
              <a:gd name="adj3" fmla="val 63686"/>
              <a:gd name="adj4" fmla="val 8804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6062350" y="4588966"/>
            <a:ext cx="277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  <a:latin typeface="+mn-lt"/>
              </a:rPr>
              <a:t>Chaves do Dicionário Externo</a:t>
            </a:r>
          </a:p>
        </p:txBody>
      </p:sp>
      <p:sp>
        <p:nvSpPr>
          <p:cNvPr id="38" name="Texto explicativo em seta para baixo 37"/>
          <p:cNvSpPr/>
          <p:nvPr/>
        </p:nvSpPr>
        <p:spPr>
          <a:xfrm rot="5400000">
            <a:off x="1480467" y="4984155"/>
            <a:ext cx="710313" cy="912372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73329"/>
            </a:avLst>
          </a:prstGeom>
          <a:noFill/>
          <a:ln>
            <a:solidFill>
              <a:srgbClr val="479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113205" y="6290705"/>
            <a:ext cx="5078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</a:rPr>
              <a:t>Valores das Chaves do Dicionário interno</a:t>
            </a:r>
          </a:p>
        </p:txBody>
      </p:sp>
      <p:sp>
        <p:nvSpPr>
          <p:cNvPr id="13" name="Texto explicativo em seta para baixo 12"/>
          <p:cNvSpPr/>
          <p:nvPr/>
        </p:nvSpPr>
        <p:spPr>
          <a:xfrm>
            <a:off x="2351584" y="5136855"/>
            <a:ext cx="3314389" cy="1080120"/>
          </a:xfrm>
          <a:prstGeom prst="downArrowCallou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6"/>
          <p:cNvSpPr/>
          <p:nvPr/>
        </p:nvSpPr>
        <p:spPr>
          <a:xfrm>
            <a:off x="7749112" y="252691"/>
            <a:ext cx="4251544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  <a:spcBef>
                <a:spcPts val="600"/>
              </a:spcBef>
            </a:pPr>
            <a:r>
              <a:rPr lang="pt-BR" sz="1800" b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a partir de dicionário de dicionários</a:t>
            </a:r>
            <a:r>
              <a:rPr lang="pt-BR" sz="1800" b="1" kern="1200" baseline="-250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1/2</a:t>
            </a:r>
            <a:endParaRPr lang="en-US" sz="1800" b="1" kern="1200" baseline="-25000" dirty="0">
              <a:solidFill>
                <a:srgbClr val="0033CC"/>
              </a:solidFill>
              <a:latin typeface="+mn-lt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37" grpId="0"/>
      <p:bldP spid="38" grpId="0" animBg="1"/>
      <p:bldP spid="39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/>
          <p:cNvSpPr/>
          <p:nvPr/>
        </p:nvSpPr>
        <p:spPr>
          <a:xfrm>
            <a:off x="1797337" y="1728844"/>
            <a:ext cx="4572000" cy="7771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pt-BR" sz="20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# a partir de dicionário de dicionários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dNtC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={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0000FF"/>
                </a:solidFill>
              </a:rPr>
              <a:t>PASSO A PASSO – Casamento pelas chaves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Construindo</a:t>
            </a:r>
            <a:r>
              <a:rPr lang="en-US" dirty="0"/>
              <a:t> um </a:t>
            </a:r>
            <a:r>
              <a:rPr lang="en-US" dirty="0" err="1"/>
              <a:t>DataFrame</a:t>
            </a:r>
            <a:endParaRPr lang="en-US" sz="2800" dirty="0">
              <a:solidFill>
                <a:srgbClr val="4F81BD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833584" y="2100612"/>
            <a:ext cx="1152128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Matr</a:t>
            </a:r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983872" y="2100612"/>
            <a:ext cx="1301422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Lalá</a:t>
            </a:r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065670" y="2100612"/>
            <a:ext cx="984216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131},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926845" y="2100612"/>
            <a:ext cx="1109795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Lelé</a:t>
            </a:r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233445" y="2100612"/>
            <a:ext cx="679027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133, 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887627" y="2424612"/>
            <a:ext cx="1493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Lalá</a:t>
            </a:r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5107351" y="2424612"/>
            <a:ext cx="797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6.2, 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7004430" y="2424612"/>
            <a:ext cx="10755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6.5},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2639616" y="2424612"/>
            <a:ext cx="134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'P1'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5823019" y="2424612"/>
            <a:ext cx="1301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Lelé</a:t>
            </a:r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3887627" y="2748612"/>
            <a:ext cx="1493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Lelé</a:t>
            </a:r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5107351" y="2748612"/>
            <a:ext cx="797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2.7, 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7004430" y="2748612"/>
            <a:ext cx="10755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6.9},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2639616" y="2748612"/>
            <a:ext cx="134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'P2'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5823019" y="2748612"/>
            <a:ext cx="1301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Lalá</a:t>
            </a:r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3887627" y="3072612"/>
            <a:ext cx="1493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Lalá</a:t>
            </a:r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5107351" y="3072612"/>
            <a:ext cx="797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9.2} 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7712879" y="3072612"/>
            <a:ext cx="10755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2639616" y="3072612"/>
            <a:ext cx="134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'P3'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3932077" y="4881716"/>
            <a:ext cx="1152128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r>
              <a:rPr lang="en-US" sz="2000" kern="1200" dirty="0" err="1">
                <a:solidFill>
                  <a:srgbClr val="893D89"/>
                </a:solidFill>
                <a:latin typeface="Courier New" pitchFamily="49" charset="0"/>
                <a:ea typeface="+mn-ea"/>
                <a:cs typeface="Courier New" pitchFamily="49" charset="0"/>
              </a:rPr>
              <a:t>Matr</a:t>
            </a:r>
            <a:endParaRPr lang="pt-BR" dirty="0">
              <a:solidFill>
                <a:srgbClr val="893D89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712556" y="5375824"/>
            <a:ext cx="816783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kern="12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Lalá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099989" y="5908571"/>
            <a:ext cx="984216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r>
              <a:rPr lang="en-US" sz="20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131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392550" y="5405186"/>
            <a:ext cx="679027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r>
              <a:rPr lang="en-US" sz="20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133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5249405" y="5370733"/>
            <a:ext cx="797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6.2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5274925" y="5890307"/>
            <a:ext cx="10755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6.5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5175038" y="4881716"/>
            <a:ext cx="722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kern="1200" dirty="0">
                <a:solidFill>
                  <a:srgbClr val="893D89"/>
                </a:solidFill>
                <a:latin typeface="Courier New" pitchFamily="49" charset="0"/>
                <a:ea typeface="+mn-ea"/>
                <a:cs typeface="Courier New" pitchFamily="49" charset="0"/>
              </a:rPr>
              <a:t> P1</a:t>
            </a:r>
            <a:endParaRPr lang="pt-BR" dirty="0">
              <a:solidFill>
                <a:srgbClr val="893D89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3689069" y="5909210"/>
            <a:ext cx="863755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kern="12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Lelé</a:t>
            </a:r>
            <a:endParaRPr lang="pt-BR" sz="2000" kern="1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017610" y="5908571"/>
            <a:ext cx="660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2.7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6000720" y="5388997"/>
            <a:ext cx="643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6.9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893810" y="4883828"/>
            <a:ext cx="750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kern="1200" dirty="0">
                <a:solidFill>
                  <a:srgbClr val="893D89"/>
                </a:solidFill>
                <a:latin typeface="Courier New" pitchFamily="49" charset="0"/>
                <a:ea typeface="+mn-ea"/>
                <a:cs typeface="Courier New" pitchFamily="49" charset="0"/>
              </a:rPr>
              <a:t> P2</a:t>
            </a:r>
            <a:endParaRPr lang="pt-BR" dirty="0">
              <a:solidFill>
                <a:srgbClr val="893D89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6678461" y="5908571"/>
            <a:ext cx="6702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NaN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6704364" y="5370907"/>
            <a:ext cx="687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9.2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6657394" y="4898516"/>
            <a:ext cx="668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kern="1200" dirty="0">
                <a:solidFill>
                  <a:srgbClr val="893D89"/>
                </a:solidFill>
                <a:latin typeface="Courier New" pitchFamily="49" charset="0"/>
                <a:ea typeface="+mn-ea"/>
                <a:cs typeface="Courier New" pitchFamily="49" charset="0"/>
              </a:rPr>
              <a:t>P3</a:t>
            </a:r>
            <a:endParaRPr lang="pt-BR" dirty="0">
              <a:solidFill>
                <a:srgbClr val="893D89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746038" y="3863377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&gt;&gt;&gt;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dfNtC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pd.DataFrame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dNtC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&gt;&gt;&gt;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dfNtC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	</a:t>
            </a:r>
            <a:r>
              <a:rPr lang="pt-BR" sz="2000" kern="1200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#casamento pelas chaves</a:t>
            </a:r>
            <a:endParaRPr lang="pt-BR" dirty="0"/>
          </a:p>
        </p:txBody>
      </p:sp>
      <p:sp>
        <p:nvSpPr>
          <p:cNvPr id="46" name="Rectangle 16"/>
          <p:cNvSpPr/>
          <p:nvPr/>
        </p:nvSpPr>
        <p:spPr>
          <a:xfrm>
            <a:off x="7451878" y="261718"/>
            <a:ext cx="4251544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  <a:spcBef>
                <a:spcPts val="600"/>
              </a:spcBef>
            </a:pPr>
            <a:r>
              <a:rPr lang="pt-BR" sz="1800" b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a partir de dicionário de dicionários</a:t>
            </a:r>
            <a:r>
              <a:rPr lang="pt-BR" sz="1800" b="1" kern="1200" baseline="-25000" dirty="0">
                <a:solidFill>
                  <a:srgbClr val="0033CC"/>
                </a:solidFill>
                <a:cs typeface="Calibri" pitchFamily="34" charset="0"/>
              </a:rPr>
              <a:t>1/2</a:t>
            </a:r>
            <a:endParaRPr lang="en-US" sz="1800" b="1" kern="1200" dirty="0">
              <a:solidFill>
                <a:srgbClr val="0033CC"/>
              </a:solidFill>
              <a:latin typeface="+mn-lt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7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5" presetClass="emph" presetSubtype="0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5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mph" presetSubtype="0" repeatCount="indefinite" fill="hold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1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4" grpId="0"/>
      <p:bldP spid="15" grpId="0"/>
      <p:bldP spid="16" grpId="0"/>
      <p:bldP spid="17" grpId="0"/>
      <p:bldP spid="17" grpId="1"/>
      <p:bldP spid="18" grpId="0"/>
      <p:bldP spid="19" grpId="0"/>
      <p:bldP spid="20" grpId="0"/>
      <p:bldP spid="21" grpId="0"/>
      <p:bldP spid="22" grpId="0"/>
      <p:bldP spid="22" grpId="1"/>
      <p:bldP spid="23" grpId="0"/>
      <p:bldP spid="25" grpId="0"/>
      <p:bldP spid="26" grpId="0"/>
      <p:bldP spid="27" grpId="0"/>
      <p:bldP spid="28" grpId="0"/>
      <p:bldP spid="28" grpId="1"/>
      <p:bldP spid="32" grpId="0"/>
      <p:bldP spid="33" grpId="0"/>
      <p:bldP spid="33" grpId="1"/>
      <p:bldP spid="33" grpId="2"/>
      <p:bldP spid="33" grpId="3"/>
      <p:bldP spid="34" grpId="0"/>
      <p:bldP spid="36" grpId="0"/>
      <p:bldP spid="38" grpId="0"/>
      <p:bldP spid="39" grpId="0"/>
      <p:bldP spid="40" grpId="0"/>
      <p:bldP spid="40" grpId="1"/>
      <p:bldP spid="42" grpId="0"/>
      <p:bldP spid="42" grpId="1"/>
      <p:bldP spid="42" grpId="2"/>
      <p:bldP spid="43" grpId="0"/>
      <p:bldP spid="44" grpId="0"/>
      <p:bldP spid="45" grpId="0"/>
      <p:bldP spid="45" grpId="1"/>
      <p:bldP spid="47" grpId="0"/>
      <p:bldP spid="48" grpId="0"/>
      <p:bldP spid="49" grpId="0"/>
      <p:bldP spid="4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pt-BR" sz="1900" dirty="0">
                <a:solidFill>
                  <a:srgbClr val="C00000"/>
                </a:solidFill>
                <a:latin typeface="+mn-lt"/>
              </a:rPr>
              <a:t># a partir de dicionário de dicionários</a:t>
            </a:r>
          </a:p>
          <a:p>
            <a:pPr marL="0" indent="0"/>
            <a:r>
              <a:rPr lang="pt-BR" sz="1900" dirty="0" err="1"/>
              <a:t>dNtD</a:t>
            </a:r>
            <a:r>
              <a:rPr lang="pt-BR" sz="1900" dirty="0"/>
              <a:t>= {	</a:t>
            </a:r>
            <a:r>
              <a:rPr lang="pt-BR" sz="1900" dirty="0">
                <a:solidFill>
                  <a:srgbClr val="00B050"/>
                </a:solidFill>
              </a:rPr>
              <a:t>'</a:t>
            </a:r>
            <a:r>
              <a:rPr lang="pt-BR" sz="1900" dirty="0" err="1">
                <a:solidFill>
                  <a:srgbClr val="00B050"/>
                </a:solidFill>
              </a:rPr>
              <a:t>Lalá</a:t>
            </a:r>
            <a:r>
              <a:rPr lang="pt-BR" sz="1900" dirty="0">
                <a:solidFill>
                  <a:srgbClr val="00B050"/>
                </a:solidFill>
              </a:rPr>
              <a:t>'</a:t>
            </a:r>
            <a:r>
              <a:rPr lang="pt-BR" sz="1900" dirty="0"/>
              <a:t>:{</a:t>
            </a:r>
            <a:r>
              <a:rPr lang="pt-BR" sz="1900" dirty="0">
                <a:solidFill>
                  <a:srgbClr val="00B050"/>
                </a:solidFill>
              </a:rPr>
              <a:t>'</a:t>
            </a:r>
            <a:r>
              <a:rPr lang="pt-BR" sz="1900" dirty="0" err="1">
                <a:solidFill>
                  <a:srgbClr val="00B050"/>
                </a:solidFill>
              </a:rPr>
              <a:t>Matr</a:t>
            </a:r>
            <a:r>
              <a:rPr lang="pt-BR" sz="1900" dirty="0">
                <a:solidFill>
                  <a:srgbClr val="00B050"/>
                </a:solidFill>
              </a:rPr>
              <a:t>'</a:t>
            </a:r>
            <a:r>
              <a:rPr lang="pt-BR" sz="1900" dirty="0"/>
              <a:t>: 133,</a:t>
            </a:r>
            <a:r>
              <a:rPr lang="pt-BR" sz="1900" dirty="0">
                <a:solidFill>
                  <a:srgbClr val="00B050"/>
                </a:solidFill>
              </a:rPr>
              <a:t>'P1'</a:t>
            </a:r>
            <a:r>
              <a:rPr lang="pt-BR" sz="1900" dirty="0"/>
              <a:t>: 6.2,</a:t>
            </a:r>
            <a:r>
              <a:rPr lang="pt-BR" sz="1900" dirty="0">
                <a:solidFill>
                  <a:srgbClr val="00B050"/>
                </a:solidFill>
              </a:rPr>
              <a:t>'P2'</a:t>
            </a:r>
            <a:r>
              <a:rPr lang="pt-BR" sz="1900" dirty="0"/>
              <a:t>: 6.9,</a:t>
            </a:r>
            <a:r>
              <a:rPr lang="pt-BR" sz="1900" dirty="0">
                <a:solidFill>
                  <a:srgbClr val="00B050"/>
                </a:solidFill>
              </a:rPr>
              <a:t>'P3'</a:t>
            </a:r>
            <a:r>
              <a:rPr lang="pt-BR" sz="1900" dirty="0"/>
              <a:t>: 9.2 },</a:t>
            </a:r>
          </a:p>
          <a:p>
            <a:pPr marL="0" indent="0"/>
            <a:r>
              <a:rPr lang="pt-BR" sz="1900" dirty="0"/>
              <a:t>                 </a:t>
            </a:r>
            <a:r>
              <a:rPr lang="pt-BR" sz="1900" dirty="0">
                <a:solidFill>
                  <a:srgbClr val="00B050"/>
                </a:solidFill>
              </a:rPr>
              <a:t>'Lelé'</a:t>
            </a:r>
            <a:r>
              <a:rPr lang="pt-BR" sz="1900" dirty="0"/>
              <a:t>:{</a:t>
            </a:r>
            <a:r>
              <a:rPr lang="pt-BR" sz="1900" dirty="0">
                <a:solidFill>
                  <a:srgbClr val="00B050"/>
                </a:solidFill>
              </a:rPr>
              <a:t>'</a:t>
            </a:r>
            <a:r>
              <a:rPr lang="pt-BR" sz="1900" dirty="0" err="1">
                <a:solidFill>
                  <a:srgbClr val="00B050"/>
                </a:solidFill>
              </a:rPr>
              <a:t>Matr</a:t>
            </a:r>
            <a:r>
              <a:rPr lang="pt-BR" sz="1900" dirty="0">
                <a:solidFill>
                  <a:srgbClr val="00B050"/>
                </a:solidFill>
              </a:rPr>
              <a:t>'</a:t>
            </a:r>
            <a:r>
              <a:rPr lang="pt-BR" sz="1900" dirty="0"/>
              <a:t>: 131,</a:t>
            </a:r>
            <a:r>
              <a:rPr lang="pt-BR" sz="1900" dirty="0">
                <a:solidFill>
                  <a:srgbClr val="00B050"/>
                </a:solidFill>
              </a:rPr>
              <a:t>'P1'</a:t>
            </a:r>
            <a:r>
              <a:rPr lang="pt-BR" sz="1900" dirty="0"/>
              <a:t>: 6.5,</a:t>
            </a:r>
            <a:r>
              <a:rPr lang="pt-BR" sz="1900" dirty="0">
                <a:solidFill>
                  <a:srgbClr val="00B050"/>
                </a:solidFill>
              </a:rPr>
              <a:t>'P2'</a:t>
            </a:r>
            <a:r>
              <a:rPr lang="pt-BR" sz="1900" dirty="0"/>
              <a:t>: 2.7           }       </a:t>
            </a:r>
          </a:p>
          <a:p>
            <a:pPr marL="0" indent="898525"/>
            <a:r>
              <a:rPr lang="pt-BR" sz="1900" dirty="0"/>
              <a:t>}</a:t>
            </a:r>
          </a:p>
          <a:p>
            <a:pPr marL="0" indent="0">
              <a:spcBef>
                <a:spcPts val="1800"/>
              </a:spcBef>
            </a:pPr>
            <a:r>
              <a:rPr lang="en-US" sz="2000" dirty="0"/>
              <a:t>&gt;&gt;&gt;</a:t>
            </a:r>
            <a:r>
              <a:rPr lang="en-US" sz="2000" dirty="0" err="1"/>
              <a:t>dfNtD</a:t>
            </a:r>
            <a:r>
              <a:rPr lang="en-US" sz="2000" dirty="0"/>
              <a:t>= </a:t>
            </a:r>
            <a:r>
              <a:rPr lang="en-US" sz="2000" dirty="0" err="1"/>
              <a:t>pd.DataFrame</a:t>
            </a:r>
            <a:r>
              <a:rPr lang="en-US" sz="2000" dirty="0"/>
              <a:t>(</a:t>
            </a:r>
            <a:r>
              <a:rPr lang="en-US" sz="2000" dirty="0" err="1"/>
              <a:t>dNtD</a:t>
            </a:r>
            <a:r>
              <a:rPr lang="en-US" sz="2000" dirty="0"/>
              <a:t>)</a:t>
            </a:r>
          </a:p>
          <a:p>
            <a:pPr marL="0" indent="0">
              <a:spcBef>
                <a:spcPts val="1800"/>
              </a:spcBef>
            </a:pPr>
            <a:r>
              <a:rPr lang="en-US" sz="2000" dirty="0"/>
              <a:t>&gt;&gt;&gt;</a:t>
            </a:r>
            <a:r>
              <a:rPr lang="en-US" sz="2000" dirty="0" err="1"/>
              <a:t>dfNtD</a:t>
            </a:r>
            <a:r>
              <a:rPr lang="en-US" sz="2000" dirty="0"/>
              <a:t> 	</a:t>
            </a:r>
            <a:r>
              <a:rPr lang="pt-BR" sz="2000" dirty="0">
                <a:solidFill>
                  <a:srgbClr val="C00000"/>
                </a:solidFill>
                <a:latin typeface="Calibri"/>
              </a:rPr>
              <a:t>#casamento pela chave</a:t>
            </a:r>
            <a:endParaRPr lang="en-US" sz="2000" dirty="0"/>
          </a:p>
          <a:p>
            <a:pPr marL="0" indent="2239963">
              <a:spcBef>
                <a:spcPts val="1200"/>
              </a:spcBef>
            </a:pPr>
            <a:r>
              <a:rPr lang="pt-BR" sz="2000" dirty="0"/>
              <a:t>   </a:t>
            </a:r>
            <a:r>
              <a:rPr lang="pt-BR" sz="2000" dirty="0" err="1">
                <a:solidFill>
                  <a:srgbClr val="893D89"/>
                </a:solidFill>
              </a:rPr>
              <a:t>Lalá</a:t>
            </a:r>
            <a:r>
              <a:rPr lang="pt-BR" sz="2000" dirty="0">
                <a:solidFill>
                  <a:srgbClr val="893D89"/>
                </a:solidFill>
              </a:rPr>
              <a:t>    Lelé</a:t>
            </a:r>
          </a:p>
          <a:p>
            <a:pPr marL="0" indent="1524000">
              <a:spcBef>
                <a:spcPts val="0"/>
              </a:spcBef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Matr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pt-BR" sz="2000" dirty="0">
                <a:solidFill>
                  <a:srgbClr val="0000FF"/>
                </a:solidFill>
              </a:rPr>
              <a:t> 133.0   131.0  </a:t>
            </a:r>
          </a:p>
          <a:p>
            <a:pPr marL="0" indent="1524000">
              <a:spcBef>
                <a:spcPts val="0"/>
              </a:spcBef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P1 </a:t>
            </a:r>
            <a:r>
              <a:rPr lang="pt-BR" sz="2000" dirty="0">
                <a:solidFill>
                  <a:srgbClr val="0000FF"/>
                </a:solidFill>
              </a:rPr>
              <a:t>      6.2     6.5  </a:t>
            </a:r>
          </a:p>
          <a:p>
            <a:pPr marL="0" indent="1524000">
              <a:spcBef>
                <a:spcPts val="0"/>
              </a:spcBef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P2 </a:t>
            </a:r>
            <a:r>
              <a:rPr lang="pt-BR" sz="2000" dirty="0">
                <a:solidFill>
                  <a:srgbClr val="0000FF"/>
                </a:solidFill>
              </a:rPr>
              <a:t>      6.9     2.7  </a:t>
            </a:r>
          </a:p>
          <a:p>
            <a:pPr marL="0" indent="1524000">
              <a:spcBef>
                <a:spcPts val="0"/>
              </a:spcBef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P3 </a:t>
            </a:r>
            <a:r>
              <a:rPr lang="pt-BR" sz="2000" dirty="0">
                <a:solidFill>
                  <a:srgbClr val="0000FF"/>
                </a:solidFill>
              </a:rPr>
              <a:t>      9.2     </a:t>
            </a:r>
            <a:r>
              <a:rPr lang="pt-BR" sz="2000" dirty="0" err="1">
                <a:solidFill>
                  <a:srgbClr val="0000FF"/>
                </a:solidFill>
              </a:rPr>
              <a:t>NaN</a:t>
            </a:r>
            <a:endParaRPr lang="pt-BR" sz="2000" dirty="0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	</a:t>
            </a:r>
            <a:r>
              <a:rPr lang="en-US" dirty="0" err="1"/>
              <a:t>Construindo</a:t>
            </a:r>
            <a:r>
              <a:rPr lang="en-US" dirty="0"/>
              <a:t> um </a:t>
            </a:r>
            <a:r>
              <a:rPr lang="en-US" dirty="0" err="1"/>
              <a:t>DataFrame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Rectangle 16"/>
          <p:cNvSpPr/>
          <p:nvPr/>
        </p:nvSpPr>
        <p:spPr>
          <a:xfrm>
            <a:off x="7956578" y="278946"/>
            <a:ext cx="4251544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  <a:spcBef>
                <a:spcPts val="600"/>
              </a:spcBef>
            </a:pPr>
            <a:r>
              <a:rPr lang="pt-BR" sz="1800" b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a partir de dicionário de dicionários</a:t>
            </a:r>
            <a:r>
              <a:rPr lang="pt-BR" sz="1800" b="1" kern="1200" baseline="-25000" dirty="0">
                <a:solidFill>
                  <a:srgbClr val="0033CC"/>
                </a:solidFill>
                <a:ea typeface="+mj-ea"/>
                <a:cs typeface="Calibri" pitchFamily="34" charset="0"/>
              </a:rPr>
              <a:t>2</a:t>
            </a:r>
            <a:r>
              <a:rPr lang="pt-BR" sz="1800" b="1" kern="1200" baseline="-25000" dirty="0">
                <a:solidFill>
                  <a:srgbClr val="0033CC"/>
                </a:solidFill>
                <a:cs typeface="Calibri" pitchFamily="34" charset="0"/>
              </a:rPr>
              <a:t>/2</a:t>
            </a:r>
            <a:endParaRPr lang="en-US" sz="1800" b="1" kern="1200" dirty="0">
              <a:solidFill>
                <a:srgbClr val="0033CC"/>
              </a:solidFill>
              <a:latin typeface="+mn-lt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7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           </a:t>
            </a:r>
            <a:r>
              <a:rPr lang="en-US" dirty="0" err="1"/>
              <a:t>Construindo</a:t>
            </a:r>
            <a:r>
              <a:rPr lang="en-US" dirty="0"/>
              <a:t> um </a:t>
            </a:r>
            <a:r>
              <a:rPr lang="en-US" dirty="0" err="1"/>
              <a:t>DataFrame</a:t>
            </a:r>
            <a:endParaRPr lang="en-US" sz="2800" dirty="0">
              <a:solidFill>
                <a:srgbClr val="4F81BD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</a:pPr>
            <a:r>
              <a:rPr lang="pt-BR" sz="1600" dirty="0">
                <a:solidFill>
                  <a:srgbClr val="C00000"/>
                </a:solidFill>
                <a:latin typeface="Calibri"/>
              </a:rPr>
              <a:t># a partir de dicionário de Series, </a:t>
            </a:r>
            <a:r>
              <a:rPr lang="pt-BR" sz="1600" b="1" u="sng" dirty="0">
                <a:solidFill>
                  <a:srgbClr val="C00000"/>
                </a:solidFill>
                <a:latin typeface="Calibri"/>
              </a:rPr>
              <a:t>index indefinido</a:t>
            </a:r>
          </a:p>
          <a:p>
            <a:pPr marL="0" indent="0">
              <a:spcBef>
                <a:spcPts val="300"/>
              </a:spcBef>
            </a:pPr>
            <a:r>
              <a:rPr lang="pt-BR" sz="1800" dirty="0" err="1">
                <a:solidFill>
                  <a:prstClr val="black"/>
                </a:solidFill>
              </a:rPr>
              <a:t>sNomes</a:t>
            </a:r>
            <a:r>
              <a:rPr lang="pt-BR" sz="1800" dirty="0">
                <a:solidFill>
                  <a:prstClr val="black"/>
                </a:solidFill>
              </a:rPr>
              <a:t>=</a:t>
            </a:r>
            <a:r>
              <a:rPr lang="pt-BR" sz="1800" dirty="0" err="1">
                <a:solidFill>
                  <a:prstClr val="black"/>
                </a:solidFill>
              </a:rPr>
              <a:t>pd.Series</a:t>
            </a:r>
            <a:r>
              <a:rPr lang="pt-BR" sz="1800" dirty="0">
                <a:solidFill>
                  <a:prstClr val="black"/>
                </a:solidFill>
              </a:rPr>
              <a:t>([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'</a:t>
            </a:r>
            <a:r>
              <a:rPr lang="pt-BR" sz="1800" dirty="0" err="1">
                <a:solidFill>
                  <a:srgbClr val="00B050"/>
                </a:solidFill>
                <a:latin typeface="+mn-lt"/>
              </a:rPr>
              <a:t>Lalá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'</a:t>
            </a:r>
            <a:r>
              <a:rPr lang="pt-BR" sz="1800" dirty="0">
                <a:solidFill>
                  <a:prstClr val="black"/>
                </a:solidFill>
              </a:rPr>
              <a:t>,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'Lelé'</a:t>
            </a:r>
            <a:r>
              <a:rPr lang="pt-BR" sz="1800" dirty="0">
                <a:solidFill>
                  <a:prstClr val="black"/>
                </a:solidFill>
              </a:rPr>
              <a:t>])</a:t>
            </a:r>
          </a:p>
          <a:p>
            <a:pPr marL="0" indent="0">
              <a:spcBef>
                <a:spcPts val="300"/>
              </a:spcBef>
            </a:pPr>
            <a:r>
              <a:rPr lang="pt-BR" sz="1800" dirty="0" err="1">
                <a:solidFill>
                  <a:prstClr val="black"/>
                </a:solidFill>
              </a:rPr>
              <a:t>sMatrs</a:t>
            </a:r>
            <a:r>
              <a:rPr lang="pt-BR" sz="1800" dirty="0">
                <a:solidFill>
                  <a:prstClr val="black"/>
                </a:solidFill>
              </a:rPr>
              <a:t>=</a:t>
            </a:r>
            <a:r>
              <a:rPr lang="pt-BR" sz="1800" dirty="0" err="1">
                <a:solidFill>
                  <a:prstClr val="black"/>
                </a:solidFill>
              </a:rPr>
              <a:t>pd.Series</a:t>
            </a:r>
            <a:r>
              <a:rPr lang="pt-BR" sz="1800" dirty="0">
                <a:solidFill>
                  <a:prstClr val="black"/>
                </a:solidFill>
              </a:rPr>
              <a:t>([133,131])</a:t>
            </a:r>
          </a:p>
          <a:p>
            <a:pPr marL="0" indent="0">
              <a:spcBef>
                <a:spcPts val="300"/>
              </a:spcBef>
            </a:pPr>
            <a:r>
              <a:rPr lang="pt-BR" sz="1800" dirty="0">
                <a:solidFill>
                  <a:prstClr val="black"/>
                </a:solidFill>
              </a:rPr>
              <a:t>sP1s=</a:t>
            </a:r>
            <a:r>
              <a:rPr lang="pt-BR" sz="1800" dirty="0" err="1">
                <a:solidFill>
                  <a:prstClr val="black"/>
                </a:solidFill>
              </a:rPr>
              <a:t>pd.Series</a:t>
            </a:r>
            <a:r>
              <a:rPr lang="pt-BR" sz="1800" dirty="0">
                <a:solidFill>
                  <a:prstClr val="black"/>
                </a:solidFill>
              </a:rPr>
              <a:t>([6.2,6.5])</a:t>
            </a:r>
          </a:p>
          <a:p>
            <a:pPr marL="0" indent="0">
              <a:spcBef>
                <a:spcPts val="300"/>
              </a:spcBef>
            </a:pPr>
            <a:r>
              <a:rPr lang="pt-BR" sz="1800" dirty="0">
                <a:solidFill>
                  <a:prstClr val="black"/>
                </a:solidFill>
              </a:rPr>
              <a:t>sP2s=</a:t>
            </a:r>
            <a:r>
              <a:rPr lang="pt-BR" sz="1800" dirty="0" err="1">
                <a:solidFill>
                  <a:prstClr val="black"/>
                </a:solidFill>
              </a:rPr>
              <a:t>pd.Series</a:t>
            </a:r>
            <a:r>
              <a:rPr lang="pt-BR" sz="1800" dirty="0">
                <a:solidFill>
                  <a:prstClr val="black"/>
                </a:solidFill>
              </a:rPr>
              <a:t>([6.9,2.7])</a:t>
            </a:r>
          </a:p>
          <a:p>
            <a:pPr marL="0" indent="0">
              <a:spcBef>
                <a:spcPts val="300"/>
              </a:spcBef>
            </a:pPr>
            <a:r>
              <a:rPr lang="pt-BR" sz="1800" dirty="0">
                <a:solidFill>
                  <a:prstClr val="black"/>
                </a:solidFill>
              </a:rPr>
              <a:t>sP3s=</a:t>
            </a:r>
            <a:r>
              <a:rPr lang="pt-BR" sz="1800" dirty="0" err="1">
                <a:solidFill>
                  <a:prstClr val="black"/>
                </a:solidFill>
              </a:rPr>
              <a:t>pd.Series</a:t>
            </a:r>
            <a:r>
              <a:rPr lang="pt-BR" sz="1800" dirty="0">
                <a:solidFill>
                  <a:prstClr val="black"/>
                </a:solidFill>
              </a:rPr>
              <a:t>([9.2])</a:t>
            </a:r>
          </a:p>
          <a:p>
            <a:pPr marL="0" indent="0">
              <a:spcBef>
                <a:spcPts val="1200"/>
              </a:spcBef>
            </a:pPr>
            <a:r>
              <a:rPr lang="pt-BR" sz="1800" dirty="0" err="1">
                <a:solidFill>
                  <a:prstClr val="black"/>
                </a:solidFill>
              </a:rPr>
              <a:t>dNtSs</a:t>
            </a:r>
            <a:r>
              <a:rPr lang="pt-BR" sz="1800" dirty="0">
                <a:solidFill>
                  <a:prstClr val="black"/>
                </a:solidFill>
              </a:rPr>
              <a:t>={</a:t>
            </a:r>
            <a:r>
              <a:rPr lang="pt-BR" sz="1800" dirty="0">
                <a:solidFill>
                  <a:srgbClr val="00B050"/>
                </a:solidFill>
              </a:rPr>
              <a:t>'Nome'</a:t>
            </a:r>
            <a:r>
              <a:rPr lang="pt-BR" sz="1800" dirty="0">
                <a:solidFill>
                  <a:prstClr val="black"/>
                </a:solidFill>
              </a:rPr>
              <a:t>:</a:t>
            </a:r>
            <a:r>
              <a:rPr lang="pt-BR" sz="1800" dirty="0" err="1">
                <a:solidFill>
                  <a:prstClr val="black"/>
                </a:solidFill>
              </a:rPr>
              <a:t>sNomes</a:t>
            </a:r>
            <a:r>
              <a:rPr lang="pt-BR" sz="1800" dirty="0">
                <a:solidFill>
                  <a:prstClr val="black"/>
                </a:solidFill>
              </a:rPr>
              <a:t>,</a:t>
            </a:r>
          </a:p>
          <a:p>
            <a:pPr marL="0" indent="990600">
              <a:spcBef>
                <a:spcPts val="300"/>
              </a:spcBef>
            </a:pP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Matr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>
                <a:solidFill>
                  <a:prstClr val="black"/>
                </a:solidFill>
              </a:rPr>
              <a:t>:</a:t>
            </a:r>
            <a:r>
              <a:rPr lang="pt-BR" sz="1800" dirty="0" err="1">
                <a:solidFill>
                  <a:prstClr val="black"/>
                </a:solidFill>
              </a:rPr>
              <a:t>sMatrs</a:t>
            </a:r>
            <a:r>
              <a:rPr lang="pt-BR" sz="1800" dirty="0">
                <a:solidFill>
                  <a:prstClr val="black"/>
                </a:solidFill>
              </a:rPr>
              <a:t>,</a:t>
            </a:r>
          </a:p>
          <a:p>
            <a:pPr marL="0" indent="990600">
              <a:spcBef>
                <a:spcPts val="300"/>
              </a:spcBef>
            </a:pPr>
            <a:r>
              <a:rPr lang="pt-BR" sz="1800" dirty="0">
                <a:solidFill>
                  <a:srgbClr val="00B050"/>
                </a:solidFill>
              </a:rPr>
              <a:t>'P1'</a:t>
            </a:r>
            <a:r>
              <a:rPr lang="pt-BR" sz="1800" dirty="0">
                <a:solidFill>
                  <a:prstClr val="black"/>
                </a:solidFill>
              </a:rPr>
              <a:t>:sP1s,</a:t>
            </a:r>
          </a:p>
          <a:p>
            <a:pPr marL="0" indent="990600">
              <a:spcBef>
                <a:spcPts val="300"/>
              </a:spcBef>
            </a:pPr>
            <a:r>
              <a:rPr lang="pt-BR" sz="1800" dirty="0">
                <a:solidFill>
                  <a:srgbClr val="00B050"/>
                </a:solidFill>
              </a:rPr>
              <a:t>'P2'</a:t>
            </a:r>
            <a:r>
              <a:rPr lang="pt-BR" sz="1800" dirty="0">
                <a:solidFill>
                  <a:prstClr val="black"/>
                </a:solidFill>
              </a:rPr>
              <a:t>:sP2s,</a:t>
            </a:r>
          </a:p>
          <a:p>
            <a:pPr marL="0" indent="990600">
              <a:spcBef>
                <a:spcPts val="300"/>
              </a:spcBef>
            </a:pPr>
            <a:r>
              <a:rPr lang="pt-BR" sz="1800" dirty="0">
                <a:solidFill>
                  <a:srgbClr val="00B050"/>
                </a:solidFill>
              </a:rPr>
              <a:t>'P3'</a:t>
            </a:r>
            <a:r>
              <a:rPr lang="pt-BR" sz="1800" dirty="0">
                <a:solidFill>
                  <a:prstClr val="black"/>
                </a:solidFill>
              </a:rPr>
              <a:t>:sP3s}</a:t>
            </a:r>
          </a:p>
        </p:txBody>
      </p:sp>
      <p:sp>
        <p:nvSpPr>
          <p:cNvPr id="6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</a:pPr>
            <a:r>
              <a:rPr lang="en-US" sz="2000" dirty="0" err="1">
                <a:solidFill>
                  <a:prstClr val="black"/>
                </a:solidFill>
              </a:rPr>
              <a:t>dfNtSs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r>
              <a:rPr lang="en-US" sz="2000" dirty="0" err="1">
                <a:solidFill>
                  <a:prstClr val="black"/>
                </a:solidFill>
              </a:rPr>
              <a:t>pd.DataFrame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dNtSs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</a:p>
          <a:p>
            <a:pPr marL="0" indent="0">
              <a:spcBef>
                <a:spcPts val="1800"/>
              </a:spcBef>
            </a:pPr>
            <a:r>
              <a:rPr lang="en-US" sz="2000" dirty="0">
                <a:solidFill>
                  <a:prstClr val="black"/>
                </a:solidFill>
              </a:rPr>
              <a:t>&gt;&gt;&gt;</a:t>
            </a:r>
            <a:r>
              <a:rPr lang="en-US" sz="2000" dirty="0" err="1">
                <a:solidFill>
                  <a:prstClr val="black"/>
                </a:solidFill>
              </a:rPr>
              <a:t>dfNtSs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pt-BR" sz="1800" dirty="0">
                <a:solidFill>
                  <a:srgbClr val="C00000"/>
                </a:solidFill>
                <a:latin typeface="Calibri"/>
              </a:rPr>
              <a:t>#casamento pelo index</a:t>
            </a:r>
            <a:endParaRPr lang="en-US" sz="1800" dirty="0">
              <a:solidFill>
                <a:prstClr val="black"/>
              </a:solidFill>
            </a:endParaRPr>
          </a:p>
          <a:p>
            <a:pPr marL="0" indent="533400">
              <a:spcBef>
                <a:spcPts val="600"/>
              </a:spcBef>
            </a:pPr>
            <a:r>
              <a:rPr lang="pt-BR" sz="1900" dirty="0" err="1">
                <a:solidFill>
                  <a:srgbClr val="0000FF"/>
                </a:solidFill>
              </a:rPr>
              <a:t>Matr</a:t>
            </a:r>
            <a:r>
              <a:rPr lang="pt-BR" sz="1900" dirty="0">
                <a:solidFill>
                  <a:srgbClr val="0000FF"/>
                </a:solidFill>
              </a:rPr>
              <a:t>  Nome   P1   P2   P3</a:t>
            </a:r>
          </a:p>
          <a:p>
            <a:pPr marL="0" indent="92075">
              <a:spcBef>
                <a:spcPts val="600"/>
              </a:spcBef>
            </a:pPr>
            <a:r>
              <a:rPr lang="pt-BR" sz="1900" b="1" dirty="0">
                <a:solidFill>
                  <a:srgbClr val="0000FF"/>
                </a:solidFill>
              </a:rPr>
              <a:t>0</a:t>
            </a:r>
            <a:r>
              <a:rPr lang="pt-BR" sz="1900" dirty="0">
                <a:solidFill>
                  <a:srgbClr val="0000FF"/>
                </a:solidFill>
              </a:rPr>
              <a:t>   133  </a:t>
            </a:r>
            <a:r>
              <a:rPr lang="pt-BR" sz="1900" dirty="0" err="1">
                <a:solidFill>
                  <a:srgbClr val="0000FF"/>
                </a:solidFill>
              </a:rPr>
              <a:t>Lalá</a:t>
            </a:r>
            <a:r>
              <a:rPr lang="pt-BR" sz="1900" dirty="0">
                <a:solidFill>
                  <a:srgbClr val="0000FF"/>
                </a:solidFill>
              </a:rPr>
              <a:t>  6.2  6.9  9.2</a:t>
            </a:r>
          </a:p>
          <a:p>
            <a:pPr marL="0" indent="92075">
              <a:spcBef>
                <a:spcPts val="600"/>
              </a:spcBef>
            </a:pPr>
            <a:r>
              <a:rPr lang="pt-BR" sz="1900" b="1" dirty="0">
                <a:solidFill>
                  <a:srgbClr val="0000FF"/>
                </a:solidFill>
              </a:rPr>
              <a:t>1</a:t>
            </a:r>
            <a:r>
              <a:rPr lang="pt-BR" sz="1900" dirty="0">
                <a:solidFill>
                  <a:srgbClr val="0000FF"/>
                </a:solidFill>
              </a:rPr>
              <a:t>   131  Lelé  6.5  2.7  </a:t>
            </a:r>
            <a:r>
              <a:rPr lang="pt-BR" sz="1900" dirty="0" err="1">
                <a:solidFill>
                  <a:srgbClr val="0000FF"/>
                </a:solidFill>
              </a:rPr>
              <a:t>NaN</a:t>
            </a:r>
            <a:endParaRPr lang="pt-BR" sz="1900" dirty="0">
              <a:solidFill>
                <a:srgbClr val="0000FF"/>
              </a:solidFill>
            </a:endParaRPr>
          </a:p>
          <a:p>
            <a:pPr marL="0" indent="92075">
              <a:spcBef>
                <a:spcPts val="600"/>
              </a:spcBef>
              <a:spcAft>
                <a:spcPts val="600"/>
              </a:spcAft>
            </a:pPr>
            <a:endParaRPr lang="pt-BR" sz="2000" dirty="0">
              <a:solidFill>
                <a:srgbClr val="0000FF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11776" y="5157192"/>
            <a:ext cx="11917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Nome : </a:t>
            </a:r>
          </a:p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0    </a:t>
            </a:r>
            <a:r>
              <a:rPr lang="pt-BR" sz="1500" dirty="0" err="1">
                <a:solidFill>
                  <a:srgbClr val="C00000"/>
                </a:solidFill>
                <a:latin typeface="+mn-lt"/>
              </a:rPr>
              <a:t>Lalá</a:t>
            </a:r>
            <a:endParaRPr lang="pt-BR" sz="1500" dirty="0">
              <a:solidFill>
                <a:srgbClr val="C00000"/>
              </a:solidFill>
              <a:latin typeface="+mn-lt"/>
            </a:endParaRPr>
          </a:p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1    Lelé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55992" y="5157192"/>
            <a:ext cx="11917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P1 :</a:t>
            </a:r>
          </a:p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0    6.2</a:t>
            </a:r>
          </a:p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1    6.5</a:t>
            </a:r>
          </a:p>
        </p:txBody>
      </p:sp>
      <p:sp>
        <p:nvSpPr>
          <p:cNvPr id="8" name="Retângulo 7"/>
          <p:cNvSpPr/>
          <p:nvPr/>
        </p:nvSpPr>
        <p:spPr>
          <a:xfrm>
            <a:off x="4157264" y="5160640"/>
            <a:ext cx="11917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P3 :</a:t>
            </a:r>
          </a:p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0    9.2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96172" y="5157192"/>
            <a:ext cx="11917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P2 :</a:t>
            </a:r>
          </a:p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0    6.9</a:t>
            </a:r>
          </a:p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1    2.7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552668" y="5157192"/>
            <a:ext cx="11917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err="1">
                <a:solidFill>
                  <a:srgbClr val="C00000"/>
                </a:solidFill>
                <a:latin typeface="+mn-lt"/>
              </a:rPr>
              <a:t>Matr</a:t>
            </a:r>
            <a:r>
              <a:rPr lang="pt-BR" sz="1500" dirty="0">
                <a:solidFill>
                  <a:srgbClr val="C00000"/>
                </a:solidFill>
                <a:latin typeface="+mn-lt"/>
              </a:rPr>
              <a:t> :</a:t>
            </a:r>
          </a:p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0    133</a:t>
            </a:r>
          </a:p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1    131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1415480" y="5297944"/>
            <a:ext cx="0" cy="6440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351584" y="5297944"/>
            <a:ext cx="0" cy="6440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3143672" y="5297944"/>
            <a:ext cx="0" cy="6440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4079776" y="5297944"/>
            <a:ext cx="0" cy="6440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13667" y="309321"/>
            <a:ext cx="4251544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  <a:spcBef>
                <a:spcPts val="600"/>
              </a:spcBef>
            </a:pPr>
            <a:r>
              <a:rPr lang="pt-BR" sz="1800" b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a partir de dicionário de Series</a:t>
            </a:r>
            <a:r>
              <a:rPr lang="pt-BR" sz="1800" b="1" kern="1200" baseline="-25000" dirty="0">
                <a:solidFill>
                  <a:srgbClr val="0033CC"/>
                </a:solidFill>
                <a:cs typeface="Calibri" pitchFamily="34" charset="0"/>
              </a:rPr>
              <a:t>1/2</a:t>
            </a:r>
            <a:endParaRPr lang="en-US" sz="1800" b="1" kern="1200" dirty="0">
              <a:solidFill>
                <a:srgbClr val="0033CC"/>
              </a:solidFill>
              <a:latin typeface="+mn-lt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1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	</a:t>
            </a:r>
            <a:r>
              <a:rPr lang="en-US" dirty="0" err="1"/>
              <a:t>Construindo</a:t>
            </a:r>
            <a:r>
              <a:rPr lang="en-US" dirty="0"/>
              <a:t> um </a:t>
            </a:r>
            <a:r>
              <a:rPr lang="en-US" dirty="0" err="1"/>
              <a:t>DataFrame</a:t>
            </a:r>
            <a:r>
              <a:rPr lang="en-US" dirty="0"/>
              <a:t> </a:t>
            </a:r>
            <a:endParaRPr lang="en-US" sz="2800" dirty="0">
              <a:solidFill>
                <a:srgbClr val="4F81BD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spcAft>
                <a:spcPts val="600"/>
              </a:spcAft>
            </a:pPr>
            <a:r>
              <a:rPr lang="pt-BR" sz="1600" dirty="0">
                <a:solidFill>
                  <a:srgbClr val="C00000"/>
                </a:solidFill>
                <a:latin typeface="+mn-lt"/>
              </a:rPr>
              <a:t>#  a partir de dicionário de Series, </a:t>
            </a:r>
            <a:r>
              <a:rPr lang="pt-BR" sz="1600" b="1" u="sng" dirty="0">
                <a:solidFill>
                  <a:srgbClr val="C00000"/>
                </a:solidFill>
                <a:latin typeface="+mn-lt"/>
              </a:rPr>
              <a:t>index definido</a:t>
            </a:r>
          </a:p>
          <a:p>
            <a:pPr marL="0" indent="0">
              <a:spcBef>
                <a:spcPts val="300"/>
              </a:spcBef>
            </a:pPr>
            <a:r>
              <a:rPr lang="pt-BR" sz="1900" dirty="0"/>
              <a:t>I=[</a:t>
            </a:r>
            <a:r>
              <a:rPr lang="pt-BR" sz="1900" dirty="0">
                <a:solidFill>
                  <a:srgbClr val="00B050"/>
                </a:solidFill>
              </a:rPr>
              <a:t>'</a:t>
            </a:r>
            <a:r>
              <a:rPr lang="pt-BR" sz="1900" dirty="0" err="1">
                <a:solidFill>
                  <a:srgbClr val="00B050"/>
                </a:solidFill>
              </a:rPr>
              <a:t>Lalá</a:t>
            </a:r>
            <a:r>
              <a:rPr lang="pt-BR" sz="1900" dirty="0">
                <a:solidFill>
                  <a:srgbClr val="00B050"/>
                </a:solidFill>
              </a:rPr>
              <a:t>'</a:t>
            </a:r>
            <a:r>
              <a:rPr lang="pt-BR" sz="1900" dirty="0"/>
              <a:t>,</a:t>
            </a:r>
            <a:r>
              <a:rPr lang="pt-BR" sz="1900" dirty="0">
                <a:solidFill>
                  <a:srgbClr val="00B050"/>
                </a:solidFill>
              </a:rPr>
              <a:t>'Lelé]</a:t>
            </a:r>
            <a:endParaRPr lang="pt-BR" sz="1900" dirty="0"/>
          </a:p>
          <a:p>
            <a:pPr marL="0" indent="0">
              <a:spcBef>
                <a:spcPts val="300"/>
              </a:spcBef>
            </a:pPr>
            <a:r>
              <a:rPr lang="pt-BR" sz="1600" dirty="0" err="1"/>
              <a:t>sMatri</a:t>
            </a:r>
            <a:r>
              <a:rPr lang="pt-BR" sz="1600" dirty="0"/>
              <a:t>=</a:t>
            </a:r>
            <a:r>
              <a:rPr lang="pt-BR" sz="1600" dirty="0" err="1"/>
              <a:t>pd.Series</a:t>
            </a:r>
            <a:r>
              <a:rPr lang="pt-BR" sz="1600" dirty="0"/>
              <a:t>([133,131],</a:t>
            </a:r>
          </a:p>
          <a:p>
            <a:pPr marL="0" indent="2149475">
              <a:spcBef>
                <a:spcPts val="300"/>
              </a:spcBef>
            </a:pPr>
            <a:r>
              <a:rPr lang="pt-BR" sz="1600" dirty="0"/>
              <a:t>index=I)</a:t>
            </a:r>
          </a:p>
          <a:p>
            <a:pPr marL="0" indent="0">
              <a:spcBef>
                <a:spcPts val="300"/>
              </a:spcBef>
            </a:pPr>
            <a:r>
              <a:rPr lang="pt-BR" sz="1600" dirty="0"/>
              <a:t>sP1i=</a:t>
            </a:r>
            <a:r>
              <a:rPr lang="pt-BR" sz="1600" dirty="0" err="1"/>
              <a:t>pd.Series</a:t>
            </a:r>
            <a:r>
              <a:rPr lang="pt-BR" sz="1600" dirty="0"/>
              <a:t>([6.2,6.5],</a:t>
            </a:r>
            <a:r>
              <a:rPr lang="pt-BR" sz="1600" b="1" dirty="0"/>
              <a:t>index=I</a:t>
            </a:r>
            <a:r>
              <a:rPr lang="pt-BR" sz="1600" dirty="0"/>
              <a:t>)</a:t>
            </a:r>
          </a:p>
          <a:p>
            <a:pPr marL="0" indent="0">
              <a:spcBef>
                <a:spcPts val="300"/>
              </a:spcBef>
            </a:pPr>
            <a:r>
              <a:rPr lang="pt-BR" sz="1600" dirty="0"/>
              <a:t>sP2i=</a:t>
            </a:r>
            <a:r>
              <a:rPr lang="pt-BR" sz="1600" dirty="0" err="1"/>
              <a:t>pd.Series</a:t>
            </a:r>
            <a:r>
              <a:rPr lang="pt-BR" sz="1600" dirty="0"/>
              <a:t>([6.9,2.7],</a:t>
            </a:r>
            <a:r>
              <a:rPr lang="pt-BR" sz="1600" b="1" dirty="0"/>
              <a:t>index=I</a:t>
            </a:r>
            <a:r>
              <a:rPr lang="pt-BR" sz="1600" dirty="0"/>
              <a:t>)</a:t>
            </a:r>
          </a:p>
          <a:p>
            <a:pPr marL="0" indent="0">
              <a:spcBef>
                <a:spcPts val="300"/>
              </a:spcBef>
            </a:pPr>
            <a:r>
              <a:rPr lang="pt-BR" sz="1600" dirty="0"/>
              <a:t>sP3i=</a:t>
            </a:r>
            <a:r>
              <a:rPr lang="pt-BR" sz="1600" dirty="0" err="1"/>
              <a:t>pd.Series</a:t>
            </a:r>
            <a:r>
              <a:rPr lang="pt-BR" sz="1600" dirty="0"/>
              <a:t>([9.2,3.0],</a:t>
            </a:r>
            <a:r>
              <a:rPr lang="pt-BR" sz="1600" b="1" dirty="0"/>
              <a:t>index=I</a:t>
            </a:r>
            <a:r>
              <a:rPr lang="pt-BR" sz="1600" b="1" i="1" dirty="0"/>
              <a:t>)</a:t>
            </a:r>
          </a:p>
          <a:p>
            <a:pPr marL="0" indent="0">
              <a:spcBef>
                <a:spcPts val="1200"/>
              </a:spcBef>
            </a:pPr>
            <a:r>
              <a:rPr lang="pt-BR" sz="1800" dirty="0" err="1"/>
              <a:t>dNtSi</a:t>
            </a:r>
            <a:r>
              <a:rPr lang="pt-BR" sz="1800" dirty="0"/>
              <a:t>={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Matr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:</a:t>
            </a:r>
            <a:r>
              <a:rPr lang="pt-BR" sz="1800" dirty="0" err="1"/>
              <a:t>sMatri</a:t>
            </a:r>
            <a:r>
              <a:rPr lang="pt-BR" sz="1800" dirty="0"/>
              <a:t>,</a:t>
            </a:r>
          </a:p>
          <a:p>
            <a:pPr marL="0" indent="990600">
              <a:spcBef>
                <a:spcPts val="300"/>
              </a:spcBef>
            </a:pPr>
            <a:r>
              <a:rPr lang="pt-BR" sz="1800" dirty="0">
                <a:solidFill>
                  <a:srgbClr val="00B050"/>
                </a:solidFill>
              </a:rPr>
              <a:t>'P1'</a:t>
            </a:r>
            <a:r>
              <a:rPr lang="pt-BR" sz="1800" dirty="0"/>
              <a:t>:sP1i,</a:t>
            </a:r>
          </a:p>
          <a:p>
            <a:pPr marL="0" indent="990600">
              <a:spcBef>
                <a:spcPts val="300"/>
              </a:spcBef>
            </a:pPr>
            <a:r>
              <a:rPr lang="pt-BR" sz="1800" dirty="0">
                <a:solidFill>
                  <a:srgbClr val="00B050"/>
                </a:solidFill>
              </a:rPr>
              <a:t>'P2'</a:t>
            </a:r>
            <a:r>
              <a:rPr lang="pt-BR" sz="1800" dirty="0"/>
              <a:t>:sP2i,</a:t>
            </a:r>
          </a:p>
          <a:p>
            <a:pPr marL="0" indent="990600">
              <a:spcBef>
                <a:spcPts val="300"/>
              </a:spcBef>
            </a:pPr>
            <a:r>
              <a:rPr lang="pt-BR" sz="1800" dirty="0">
                <a:solidFill>
                  <a:srgbClr val="00B050"/>
                </a:solidFill>
              </a:rPr>
              <a:t>'P3'</a:t>
            </a:r>
            <a:r>
              <a:rPr lang="pt-BR" sz="1800" dirty="0"/>
              <a:t>:sP3i}</a:t>
            </a:r>
          </a:p>
          <a:p>
            <a:pPr>
              <a:spcBef>
                <a:spcPts val="300"/>
              </a:spcBef>
            </a:pPr>
            <a:endParaRPr lang="pt-BR" dirty="0"/>
          </a:p>
        </p:txBody>
      </p:sp>
      <p:sp>
        <p:nvSpPr>
          <p:cNvPr id="6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</a:pPr>
            <a:r>
              <a:rPr lang="en-US" sz="2000" dirty="0" err="1"/>
              <a:t>dfNtSi</a:t>
            </a:r>
            <a:r>
              <a:rPr lang="en-US" sz="2000" dirty="0"/>
              <a:t>= </a:t>
            </a:r>
            <a:r>
              <a:rPr lang="en-US" sz="2000" dirty="0" err="1"/>
              <a:t>pd.DataFrame</a:t>
            </a:r>
            <a:r>
              <a:rPr lang="en-US" sz="2000" dirty="0"/>
              <a:t>(</a:t>
            </a:r>
            <a:r>
              <a:rPr lang="en-US" sz="2000" dirty="0" err="1"/>
              <a:t>dNtSi</a:t>
            </a:r>
            <a:r>
              <a:rPr lang="en-US" sz="2000" dirty="0"/>
              <a:t>)</a:t>
            </a:r>
          </a:p>
          <a:p>
            <a:pPr marL="0" indent="0">
              <a:spcBef>
                <a:spcPts val="1800"/>
              </a:spcBef>
            </a:pPr>
            <a:r>
              <a:rPr lang="en-US" sz="2000" dirty="0"/>
              <a:t>&gt;&gt;&gt;</a:t>
            </a:r>
            <a:r>
              <a:rPr lang="en-US" sz="2000" dirty="0" err="1"/>
              <a:t>dfNtSi</a:t>
            </a:r>
            <a:r>
              <a:rPr lang="en-US" sz="2000" dirty="0"/>
              <a:t> </a:t>
            </a:r>
            <a:r>
              <a:rPr lang="pt-BR" sz="2000" dirty="0">
                <a:solidFill>
                  <a:srgbClr val="C00000"/>
                </a:solidFill>
                <a:latin typeface="+mn-lt"/>
              </a:rPr>
              <a:t>#casamento pelo index</a:t>
            </a:r>
            <a:endParaRPr lang="en-US" sz="2000" dirty="0">
              <a:latin typeface="+mn-lt"/>
            </a:endParaRPr>
          </a:p>
          <a:p>
            <a:pPr marL="0" indent="808038">
              <a:spcBef>
                <a:spcPts val="600"/>
              </a:spcBef>
            </a:pPr>
            <a:r>
              <a:rPr lang="pt-BR" sz="2000" dirty="0">
                <a:solidFill>
                  <a:srgbClr val="0000FF"/>
                </a:solidFill>
              </a:rPr>
              <a:t> </a:t>
            </a:r>
            <a:r>
              <a:rPr lang="pt-BR" sz="2000" dirty="0" err="1">
                <a:solidFill>
                  <a:srgbClr val="0000FF"/>
                </a:solidFill>
              </a:rPr>
              <a:t>Matr</a:t>
            </a:r>
            <a:r>
              <a:rPr lang="pt-BR" sz="2000" dirty="0">
                <a:solidFill>
                  <a:srgbClr val="0000FF"/>
                </a:solidFill>
              </a:rPr>
              <a:t>    P1   P2   P3</a:t>
            </a:r>
          </a:p>
          <a:p>
            <a:pPr marL="0" indent="95250">
              <a:spcBef>
                <a:spcPts val="600"/>
              </a:spcBef>
            </a:pPr>
            <a:r>
              <a:rPr lang="pt-BR" sz="2000" b="1" dirty="0" err="1">
                <a:solidFill>
                  <a:srgbClr val="0000FF"/>
                </a:solidFill>
              </a:rPr>
              <a:t>Lalá</a:t>
            </a:r>
            <a:r>
              <a:rPr lang="pt-BR" sz="2000" dirty="0">
                <a:solidFill>
                  <a:srgbClr val="0000FF"/>
                </a:solidFill>
              </a:rPr>
              <a:t>   133   6.2  6.9  9.2</a:t>
            </a:r>
          </a:p>
          <a:p>
            <a:pPr marL="0" indent="95250">
              <a:spcBef>
                <a:spcPts val="600"/>
              </a:spcBef>
            </a:pPr>
            <a:r>
              <a:rPr lang="pt-BR" sz="2000" b="1" dirty="0">
                <a:solidFill>
                  <a:srgbClr val="0000FF"/>
                </a:solidFill>
              </a:rPr>
              <a:t>Lelé</a:t>
            </a:r>
            <a:r>
              <a:rPr lang="pt-BR" sz="2000" dirty="0">
                <a:solidFill>
                  <a:srgbClr val="0000FF"/>
                </a:solidFill>
              </a:rPr>
              <a:t>   131   6.5  2.7  3.0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694054" y="5157192"/>
            <a:ext cx="11917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P1 :</a:t>
            </a:r>
          </a:p>
          <a:p>
            <a:r>
              <a:rPr lang="pt-BR" sz="1500" dirty="0" err="1">
                <a:solidFill>
                  <a:srgbClr val="C00000"/>
                </a:solidFill>
                <a:latin typeface="+mn-lt"/>
              </a:rPr>
              <a:t>Lalá</a:t>
            </a:r>
            <a:r>
              <a:rPr lang="pt-BR" sz="1500" dirty="0">
                <a:solidFill>
                  <a:srgbClr val="C00000"/>
                </a:solidFill>
                <a:latin typeface="+mn-lt"/>
              </a:rPr>
              <a:t>    6.2</a:t>
            </a:r>
          </a:p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Lelé    6.5</a:t>
            </a:r>
          </a:p>
        </p:txBody>
      </p:sp>
      <p:sp>
        <p:nvSpPr>
          <p:cNvPr id="9" name="Retângulo 8"/>
          <p:cNvSpPr/>
          <p:nvPr/>
        </p:nvSpPr>
        <p:spPr>
          <a:xfrm>
            <a:off x="3859884" y="5144934"/>
            <a:ext cx="11917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P3 :</a:t>
            </a:r>
          </a:p>
          <a:p>
            <a:r>
              <a:rPr lang="pt-BR" sz="1500" dirty="0" err="1">
                <a:solidFill>
                  <a:srgbClr val="C00000"/>
                </a:solidFill>
                <a:latin typeface="+mn-lt"/>
              </a:rPr>
              <a:t>Lalá</a:t>
            </a:r>
            <a:r>
              <a:rPr lang="pt-BR" sz="1500" dirty="0">
                <a:solidFill>
                  <a:srgbClr val="C00000"/>
                </a:solidFill>
                <a:latin typeface="+mn-lt"/>
              </a:rPr>
              <a:t>    9.2</a:t>
            </a:r>
          </a:p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Lelé: 3.0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89222" y="5090264"/>
            <a:ext cx="11917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P2 :</a:t>
            </a:r>
          </a:p>
          <a:p>
            <a:r>
              <a:rPr lang="pt-BR" sz="1500" dirty="0" err="1">
                <a:solidFill>
                  <a:srgbClr val="C00000"/>
                </a:solidFill>
                <a:latin typeface="+mn-lt"/>
              </a:rPr>
              <a:t>Lalá</a:t>
            </a:r>
            <a:r>
              <a:rPr lang="pt-BR" sz="1500" dirty="0">
                <a:solidFill>
                  <a:srgbClr val="C00000"/>
                </a:solidFill>
                <a:latin typeface="+mn-lt"/>
              </a:rPr>
              <a:t>    6.9</a:t>
            </a:r>
          </a:p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Lelé    2.7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11776" y="5157192"/>
            <a:ext cx="11917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err="1">
                <a:solidFill>
                  <a:srgbClr val="C00000"/>
                </a:solidFill>
                <a:latin typeface="+mn-lt"/>
              </a:rPr>
              <a:t>Matr</a:t>
            </a:r>
            <a:r>
              <a:rPr lang="pt-BR" sz="1500" dirty="0">
                <a:solidFill>
                  <a:srgbClr val="C00000"/>
                </a:solidFill>
                <a:latin typeface="+mn-lt"/>
              </a:rPr>
              <a:t> :</a:t>
            </a:r>
          </a:p>
          <a:p>
            <a:r>
              <a:rPr lang="pt-BR" sz="1500" dirty="0" err="1">
                <a:solidFill>
                  <a:srgbClr val="C00000"/>
                </a:solidFill>
                <a:latin typeface="+mn-lt"/>
              </a:rPr>
              <a:t>Lalá</a:t>
            </a:r>
            <a:r>
              <a:rPr lang="pt-BR" sz="1500" dirty="0">
                <a:solidFill>
                  <a:srgbClr val="C00000"/>
                </a:solidFill>
                <a:latin typeface="+mn-lt"/>
              </a:rPr>
              <a:t>    133</a:t>
            </a:r>
          </a:p>
          <a:p>
            <a:r>
              <a:rPr lang="pt-BR" sz="1500" dirty="0">
                <a:solidFill>
                  <a:srgbClr val="C00000"/>
                </a:solidFill>
                <a:latin typeface="+mn-lt"/>
              </a:rPr>
              <a:t>Lelé    131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597486" y="5227568"/>
            <a:ext cx="0" cy="6440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677606" y="5227568"/>
            <a:ext cx="0" cy="6440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829734" y="5157192"/>
            <a:ext cx="0" cy="6440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05097" y="301242"/>
            <a:ext cx="4251544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  <a:spcBef>
                <a:spcPts val="600"/>
              </a:spcBef>
            </a:pPr>
            <a:r>
              <a:rPr lang="pt-BR" sz="1800" b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a partir de dicionário de Series</a:t>
            </a:r>
            <a:r>
              <a:rPr lang="pt-BR" sz="1800" b="1" kern="1200" baseline="-25000" dirty="0">
                <a:solidFill>
                  <a:srgbClr val="0033CC"/>
                </a:solidFill>
                <a:cs typeface="Calibri" pitchFamily="34" charset="0"/>
              </a:rPr>
              <a:t>2/2</a:t>
            </a:r>
            <a:endParaRPr lang="en-US" sz="1800" b="1" kern="1200" dirty="0">
              <a:solidFill>
                <a:srgbClr val="0033CC"/>
              </a:solidFill>
              <a:latin typeface="+mn-lt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	</a:t>
            </a:r>
            <a:r>
              <a:rPr lang="en-US" dirty="0" err="1"/>
              <a:t>Construindo</a:t>
            </a:r>
            <a:r>
              <a:rPr lang="en-US" dirty="0"/>
              <a:t> um </a:t>
            </a:r>
            <a:r>
              <a:rPr lang="en-US" dirty="0" err="1"/>
              <a:t>DataFrame</a:t>
            </a:r>
            <a:r>
              <a:rPr lang="en-US" dirty="0"/>
              <a:t> 	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indent="-1257300"/>
            <a:r>
              <a:rPr lang="pt-BR" sz="1800" dirty="0" err="1"/>
              <a:t>lNtA</a:t>
            </a:r>
            <a:r>
              <a:rPr lang="pt-BR" sz="1800" dirty="0"/>
              <a:t>=[[</a:t>
            </a:r>
            <a:r>
              <a:rPr lang="pt-BR" sz="1800" dirty="0">
                <a:solidFill>
                  <a:srgbClr val="00B050"/>
                </a:solidFill>
              </a:rPr>
              <a:t>'Lalá'</a:t>
            </a:r>
            <a:r>
              <a:rPr lang="pt-BR" sz="1800" dirty="0"/>
              <a:t>,133,6.2,6.9,9.2], [</a:t>
            </a:r>
            <a:r>
              <a:rPr lang="pt-BR" sz="1800" dirty="0">
                <a:solidFill>
                  <a:srgbClr val="00B050"/>
                </a:solidFill>
              </a:rPr>
              <a:t>'Lelé'</a:t>
            </a:r>
            <a:r>
              <a:rPr lang="pt-BR" sz="1800" dirty="0"/>
              <a:t>,131,6.5,2.7,3.0]] </a:t>
            </a:r>
          </a:p>
          <a:p>
            <a:r>
              <a:rPr lang="pt-BR" sz="1800" dirty="0" err="1"/>
              <a:t>ind</a:t>
            </a:r>
            <a:r>
              <a:rPr lang="pt-BR" sz="1800" dirty="0"/>
              <a:t> = [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Lalá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'Lelé'</a:t>
            </a:r>
            <a:r>
              <a:rPr lang="pt-BR" sz="1800" dirty="0"/>
              <a:t>] </a:t>
            </a:r>
          </a:p>
          <a:p>
            <a:r>
              <a:rPr lang="pt-BR" sz="1800" dirty="0" err="1"/>
              <a:t>cols</a:t>
            </a:r>
            <a:r>
              <a:rPr lang="pt-BR" sz="1800" dirty="0"/>
              <a:t> = [</a:t>
            </a:r>
            <a:r>
              <a:rPr lang="pt-BR" sz="1800" dirty="0">
                <a:solidFill>
                  <a:srgbClr val="00B050"/>
                </a:solidFill>
              </a:rPr>
              <a:t>'Nome'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'Matr'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'P1'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'P2'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'P3'</a:t>
            </a:r>
            <a:r>
              <a:rPr lang="pt-BR" sz="1800" dirty="0"/>
              <a:t>]</a:t>
            </a:r>
          </a:p>
          <a:p>
            <a:pPr>
              <a:spcBef>
                <a:spcPts val="1800"/>
              </a:spcBef>
            </a:pPr>
            <a:r>
              <a:rPr lang="pt-BR" sz="1800" dirty="0"/>
              <a:t>&gt;&gt;&gt;</a:t>
            </a:r>
            <a:r>
              <a:rPr lang="pt-BR" sz="1800" dirty="0" err="1"/>
              <a:t>dfNtAic</a:t>
            </a:r>
            <a:r>
              <a:rPr lang="pt-BR" sz="1800" dirty="0"/>
              <a:t>= </a:t>
            </a:r>
            <a:r>
              <a:rPr lang="pt-BR" sz="1800" dirty="0" err="1"/>
              <a:t>pd.DataFrame</a:t>
            </a:r>
            <a:r>
              <a:rPr lang="pt-BR" sz="1800" dirty="0"/>
              <a:t>( </a:t>
            </a:r>
            <a:r>
              <a:rPr lang="pt-BR" sz="1800" dirty="0" err="1"/>
              <a:t>lNtA</a:t>
            </a:r>
            <a:r>
              <a:rPr lang="pt-BR" sz="1800" dirty="0"/>
              <a:t> , index=</a:t>
            </a:r>
            <a:r>
              <a:rPr lang="pt-BR" sz="1800" dirty="0" err="1"/>
              <a:t>ind</a:t>
            </a:r>
            <a:r>
              <a:rPr lang="pt-BR" sz="1800" dirty="0"/>
              <a:t>, </a:t>
            </a:r>
            <a:r>
              <a:rPr lang="pt-BR" sz="1800" dirty="0" err="1"/>
              <a:t>columns</a:t>
            </a:r>
            <a:r>
              <a:rPr lang="pt-BR" sz="1800" dirty="0"/>
              <a:t>=</a:t>
            </a:r>
            <a:r>
              <a:rPr lang="pt-BR" sz="1800" dirty="0" err="1"/>
              <a:t>cols</a:t>
            </a:r>
            <a:r>
              <a:rPr lang="pt-BR" sz="1800" dirty="0"/>
              <a:t>)</a:t>
            </a:r>
          </a:p>
          <a:p>
            <a:r>
              <a:rPr lang="pt-BR" sz="1800" dirty="0"/>
              <a:t>&gt;&gt;&gt; </a:t>
            </a:r>
            <a:r>
              <a:rPr lang="pt-BR" sz="1800" dirty="0" err="1"/>
              <a:t>dfNtAic</a:t>
            </a:r>
            <a:endParaRPr lang="pt-BR" sz="1800" dirty="0"/>
          </a:p>
          <a:p>
            <a:pPr indent="266700"/>
            <a:r>
              <a:rPr lang="pt-BR" sz="1800" dirty="0">
                <a:solidFill>
                  <a:srgbClr val="893D89"/>
                </a:solidFill>
              </a:rPr>
              <a:t>Nome   </a:t>
            </a:r>
            <a:r>
              <a:rPr lang="pt-BR" sz="1800" dirty="0" err="1">
                <a:solidFill>
                  <a:srgbClr val="893D89"/>
                </a:solidFill>
              </a:rPr>
              <a:t>Matr</a:t>
            </a:r>
            <a:r>
              <a:rPr lang="pt-BR" sz="1800" dirty="0">
                <a:solidFill>
                  <a:srgbClr val="893D89"/>
                </a:solidFill>
              </a:rPr>
              <a:t>   P1   P2   P3</a:t>
            </a:r>
          </a:p>
          <a:p>
            <a:r>
              <a:rPr lang="pt-BR" sz="1800" dirty="0" err="1">
                <a:solidFill>
                  <a:schemeClr val="accent1">
                    <a:lumMod val="50000"/>
                  </a:schemeClr>
                </a:solidFill>
              </a:rPr>
              <a:t>Lalá</a:t>
            </a:r>
            <a:r>
              <a:rPr lang="pt-BR" sz="1800" dirty="0">
                <a:solidFill>
                  <a:srgbClr val="0000FF"/>
                </a:solidFill>
              </a:rPr>
              <a:t>  </a:t>
            </a:r>
            <a:r>
              <a:rPr lang="pt-BR" sz="1800" dirty="0" err="1">
                <a:solidFill>
                  <a:srgbClr val="0000FF"/>
                </a:solidFill>
              </a:rPr>
              <a:t>Lalá</a:t>
            </a:r>
            <a:r>
              <a:rPr lang="pt-BR" sz="1800" dirty="0">
                <a:solidFill>
                  <a:srgbClr val="0000FF"/>
                </a:solidFill>
              </a:rPr>
              <a:t>   133  6.2  6.9  9.2</a:t>
            </a:r>
          </a:p>
          <a:p>
            <a:r>
              <a:rPr lang="pt-BR" sz="1800" dirty="0">
                <a:solidFill>
                  <a:schemeClr val="accent1">
                    <a:lumMod val="50000"/>
                  </a:schemeClr>
                </a:solidFill>
              </a:rPr>
              <a:t>Lelé</a:t>
            </a:r>
            <a:r>
              <a:rPr lang="pt-BR" sz="1800" dirty="0">
                <a:solidFill>
                  <a:srgbClr val="0000FF"/>
                </a:solidFill>
              </a:rPr>
              <a:t>  </a:t>
            </a:r>
            <a:r>
              <a:rPr lang="pt-BR" sz="1800" dirty="0" err="1">
                <a:solidFill>
                  <a:srgbClr val="0000FF"/>
                </a:solidFill>
              </a:rPr>
              <a:t>Lelé</a:t>
            </a:r>
            <a:r>
              <a:rPr lang="pt-BR" sz="1800" dirty="0">
                <a:solidFill>
                  <a:srgbClr val="0000FF"/>
                </a:solidFill>
              </a:rPr>
              <a:t>   131  6.5  2.7  3.0</a:t>
            </a:r>
          </a:p>
          <a:p>
            <a:pPr>
              <a:spcBef>
                <a:spcPts val="1800"/>
              </a:spcBef>
            </a:pPr>
            <a:r>
              <a:rPr lang="pt-BR" sz="1800" dirty="0"/>
              <a:t>&gt;&gt;&gt;</a:t>
            </a:r>
            <a:r>
              <a:rPr lang="pt-BR" sz="1800" dirty="0" err="1"/>
              <a:t>dfNtAc</a:t>
            </a:r>
            <a:r>
              <a:rPr lang="pt-BR" sz="1800" dirty="0"/>
              <a:t>= </a:t>
            </a:r>
            <a:r>
              <a:rPr lang="pt-BR" sz="1800" dirty="0" err="1"/>
              <a:t>pd.DataFrame</a:t>
            </a:r>
            <a:r>
              <a:rPr lang="pt-BR" sz="1800" dirty="0"/>
              <a:t>( </a:t>
            </a:r>
            <a:r>
              <a:rPr lang="pt-BR" sz="1800" dirty="0" err="1"/>
              <a:t>lNtA</a:t>
            </a:r>
            <a:r>
              <a:rPr lang="pt-BR" sz="1800" dirty="0"/>
              <a:t> ,</a:t>
            </a:r>
            <a:r>
              <a:rPr lang="pt-BR" sz="1800" dirty="0" err="1"/>
              <a:t>columns</a:t>
            </a:r>
            <a:r>
              <a:rPr lang="pt-BR" sz="1800" dirty="0"/>
              <a:t>=</a:t>
            </a:r>
            <a:r>
              <a:rPr lang="pt-BR" sz="1800" dirty="0" err="1"/>
              <a:t>cols</a:t>
            </a:r>
            <a:r>
              <a:rPr lang="pt-BR" sz="1800" dirty="0"/>
              <a:t>)</a:t>
            </a:r>
          </a:p>
          <a:p>
            <a:r>
              <a:rPr lang="pt-BR" sz="1800" dirty="0"/>
              <a:t>&gt;&gt;&gt; </a:t>
            </a:r>
            <a:r>
              <a:rPr lang="pt-BR" sz="1800" dirty="0" err="1"/>
              <a:t>dfNtAc</a:t>
            </a:r>
            <a:endParaRPr lang="pt-BR" sz="1800" dirty="0"/>
          </a:p>
          <a:p>
            <a:pPr indent="0"/>
            <a:r>
              <a:rPr lang="pt-BR" sz="1800" dirty="0">
                <a:solidFill>
                  <a:srgbClr val="893D89"/>
                </a:solidFill>
              </a:rPr>
              <a:t>Nome  </a:t>
            </a:r>
            <a:r>
              <a:rPr lang="pt-BR" sz="1800" dirty="0" err="1">
                <a:solidFill>
                  <a:srgbClr val="893D89"/>
                </a:solidFill>
              </a:rPr>
              <a:t>Matr</a:t>
            </a:r>
            <a:r>
              <a:rPr lang="pt-BR" sz="1800" dirty="0">
                <a:solidFill>
                  <a:srgbClr val="893D89"/>
                </a:solidFill>
              </a:rPr>
              <a:t>   P1   P2   P3</a:t>
            </a:r>
          </a:p>
          <a:p>
            <a:r>
              <a:rPr lang="pt-BR" sz="18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pt-BR" sz="1800" dirty="0">
                <a:solidFill>
                  <a:srgbClr val="0000FF"/>
                </a:solidFill>
              </a:rPr>
              <a:t>  </a:t>
            </a:r>
            <a:r>
              <a:rPr lang="pt-BR" sz="1800" dirty="0" err="1">
                <a:solidFill>
                  <a:srgbClr val="0000FF"/>
                </a:solidFill>
              </a:rPr>
              <a:t>Lalá</a:t>
            </a:r>
            <a:r>
              <a:rPr lang="pt-BR" sz="1800" dirty="0">
                <a:solidFill>
                  <a:srgbClr val="0000FF"/>
                </a:solidFill>
              </a:rPr>
              <a:t>   133  6.2  6.9  9.2</a:t>
            </a:r>
          </a:p>
          <a:p>
            <a:r>
              <a:rPr lang="pt-BR" sz="18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pt-BR" sz="1800" dirty="0">
                <a:solidFill>
                  <a:srgbClr val="0000FF"/>
                </a:solidFill>
              </a:rPr>
              <a:t>  Lelé   131  6.5  2.7  3.0</a:t>
            </a:r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4" name="Shape 232"/>
          <p:cNvSpPr txBox="1"/>
          <p:nvPr/>
        </p:nvSpPr>
        <p:spPr>
          <a:xfrm>
            <a:off x="1632815" y="940301"/>
            <a:ext cx="10319836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DataFrame(</a:t>
            </a:r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index=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array1d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6671" y="1020043"/>
            <a:ext cx="129614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704001" y="685800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638801" y="30480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240651" y="1711841"/>
            <a:ext cx="15488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a partir de uma lista</a:t>
            </a:r>
          </a:p>
        </p:txBody>
      </p:sp>
      <p:sp>
        <p:nvSpPr>
          <p:cNvPr id="11" name="Rectangle 16"/>
          <p:cNvSpPr/>
          <p:nvPr/>
        </p:nvSpPr>
        <p:spPr>
          <a:xfrm>
            <a:off x="7610236" y="382096"/>
            <a:ext cx="4251544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  <a:spcBef>
                <a:spcPts val="600"/>
              </a:spcBef>
            </a:pPr>
            <a:r>
              <a:rPr lang="pt-BR" sz="1800" b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com especificação de índices e/ou colunas</a:t>
            </a:r>
            <a:endParaRPr lang="en-US" sz="1800" b="1" kern="1200" dirty="0">
              <a:solidFill>
                <a:srgbClr val="0033CC"/>
              </a:solidFill>
              <a:latin typeface="+mn-lt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0651" y="4074784"/>
            <a:ext cx="11712000" cy="2450559"/>
          </a:xfrm>
        </p:spPr>
        <p:txBody>
          <a:bodyPr>
            <a:normAutofit/>
          </a:bodyPr>
          <a:lstStyle/>
          <a:p>
            <a:pPr marL="898525" indent="-898525">
              <a:lnSpc>
                <a:spcPct val="110000"/>
              </a:lnSpc>
            </a:pPr>
            <a:r>
              <a:rPr lang="pt-BR" sz="1800" dirty="0" err="1"/>
              <a:t>dfNtA</a:t>
            </a:r>
            <a:r>
              <a:rPr lang="pt-BR" sz="1800" dirty="0"/>
              <a:t>=</a:t>
            </a:r>
            <a:r>
              <a:rPr lang="pt-BR" sz="1800" dirty="0" err="1"/>
              <a:t>pd.read_excel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00B050"/>
                </a:solidFill>
              </a:rPr>
              <a:t>"</a:t>
            </a:r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</a:rPr>
              <a:t>als.</a:t>
            </a:r>
            <a:r>
              <a:rPr lang="pt-BR" sz="1800" dirty="0" err="1">
                <a:solidFill>
                  <a:srgbClr val="00B050"/>
                </a:solidFill>
                <a:latin typeface="Calibri" panose="020F0502020204030204" pitchFamily="34" charset="0"/>
              </a:rPr>
              <a:t>xlsx</a:t>
            </a:r>
            <a:r>
              <a:rPr lang="pt-BR" sz="1800" dirty="0">
                <a:solidFill>
                  <a:srgbClr val="00B050"/>
                </a:solidFill>
              </a:rPr>
              <a:t>"</a:t>
            </a:r>
            <a:r>
              <a:rPr lang="pt-BR" sz="1800" dirty="0"/>
              <a:t>,decimal=</a:t>
            </a:r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</a:rPr>
              <a:t>','</a:t>
            </a:r>
            <a:r>
              <a:rPr lang="pt-BR" sz="1800" dirty="0"/>
              <a:t>)</a:t>
            </a:r>
          </a:p>
          <a:p>
            <a:pPr marL="1706563" indent="-1706563">
              <a:lnSpc>
                <a:spcPct val="110000"/>
              </a:lnSpc>
              <a:spcBef>
                <a:spcPts val="600"/>
              </a:spcBef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</a:t>
            </a:r>
            <a:r>
              <a:rPr lang="pt-BR" sz="1800" dirty="0" err="1"/>
              <a:t>dfNtA.head</a:t>
            </a:r>
            <a:r>
              <a:rPr lang="pt-BR" sz="1800" dirty="0"/>
              <a:t>(2))</a:t>
            </a:r>
          </a:p>
          <a:p>
            <a:endParaRPr lang="pt-BR" sz="1800" dirty="0"/>
          </a:p>
        </p:txBody>
      </p:sp>
      <p:sp>
        <p:nvSpPr>
          <p:cNvPr id="4" name="Shape 232"/>
          <p:cNvSpPr txBox="1"/>
          <p:nvPr/>
        </p:nvSpPr>
        <p:spPr>
          <a:xfrm>
            <a:off x="1744331" y="920456"/>
            <a:ext cx="10208320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1798638" indent="-1798638"/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caminho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800" b="1" dirty="0" err="1">
                <a:solidFill>
                  <a:srgbClr val="002060"/>
                </a:solidFill>
                <a:latin typeface="+mn-lt"/>
                <a:cs typeface="Courier New" panose="02070309020205020404" pitchFamily="49" charset="0"/>
              </a:rPr>
              <a:t>index_col</a:t>
            </a:r>
            <a:r>
              <a:rPr lang="pt-BR" sz="1800" b="1" dirty="0">
                <a:latin typeface="+mn-lt"/>
                <a:cs typeface="Courier New" panose="02070309020205020404" pitchFamily="49" charset="0"/>
              </a:rPr>
              <a:t>= n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800" b="1" dirty="0">
                <a:solidFill>
                  <a:schemeClr val="accent6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header</a:t>
            </a:r>
            <a:r>
              <a:rPr lang="pt-BR" sz="1800" dirty="0">
                <a:solidFill>
                  <a:schemeClr val="accent6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= 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800" b="1" dirty="0">
                <a:latin typeface="+mn-lt"/>
                <a:cs typeface="Courier New" panose="02070309020205020404" pitchFamily="49" charset="0"/>
              </a:rPr>
              <a:t>decimal=</a:t>
            </a:r>
            <a:r>
              <a:rPr lang="pt-BR" sz="18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','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8187" y="89204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704001" y="685800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638801" y="30480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48187" y="1935943"/>
            <a:ext cx="11504464" cy="16312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just">
              <a:spcBef>
                <a:spcPts val="400"/>
              </a:spcBef>
            </a:pPr>
            <a:r>
              <a:rPr lang="pt-BR" sz="1800" b="1" dirty="0">
                <a:solidFill>
                  <a:srgbClr val="C00000"/>
                </a:solidFill>
                <a:latin typeface="+mj-lt"/>
              </a:rPr>
              <a:t>caminho -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localização do arquivo: composto pelo caminho (absoluto/relativo) e nome</a:t>
            </a:r>
            <a:endParaRPr lang="pt-BR" sz="1800" dirty="0">
              <a:solidFill>
                <a:srgbClr val="C00000"/>
              </a:solidFill>
              <a:latin typeface="+mj-lt"/>
            </a:endParaRPr>
          </a:p>
          <a:p>
            <a:pPr marL="985520" indent="-985520" algn="just">
              <a:spcBef>
                <a:spcPts val="400"/>
              </a:spcBef>
            </a:pPr>
            <a:r>
              <a:rPr lang="pt-BR" sz="1800" b="1" dirty="0" err="1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index_col</a:t>
            </a:r>
            <a:r>
              <a:rPr lang="pt-BR" sz="1800" b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2060"/>
                </a:solidFill>
                <a:latin typeface="+mj-lt"/>
              </a:rPr>
              <a:t>= </a:t>
            </a:r>
            <a:r>
              <a:rPr lang="pt-BR" sz="1800" i="1" dirty="0">
                <a:solidFill>
                  <a:schemeClr val="tx1"/>
                </a:solidFill>
                <a:latin typeface="+mj-lt"/>
              </a:rPr>
              <a:t>n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– O número da </a:t>
            </a:r>
            <a:r>
              <a:rPr lang="pt-BR" sz="1800" u="sng" dirty="0">
                <a:solidFill>
                  <a:schemeClr val="tx1"/>
                </a:solidFill>
                <a:latin typeface="+mj-lt"/>
              </a:rPr>
              <a:t>coluna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do arquivo a ser usada como </a:t>
            </a:r>
            <a:r>
              <a:rPr lang="pt-BR" sz="1800" i="1" u="sng" dirty="0" err="1">
                <a:solidFill>
                  <a:schemeClr val="tx1"/>
                </a:solidFill>
                <a:latin typeface="+mj-lt"/>
              </a:rPr>
              <a:t>labels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das linhas (índice). O padrão é  </a:t>
            </a:r>
            <a:r>
              <a:rPr lang="pt-BR" sz="18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None</a:t>
            </a:r>
            <a:r>
              <a:rPr lang="pt-BR" sz="18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o arquivo não possui tal coluna)</a:t>
            </a:r>
          </a:p>
          <a:p>
            <a:pPr marL="1158875" indent="-1158875" algn="just">
              <a:spcBef>
                <a:spcPts val="400"/>
              </a:spcBef>
            </a:pPr>
            <a:r>
              <a:rPr lang="pt-BR" sz="1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header = n - O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número da linha para os </a:t>
            </a:r>
            <a:r>
              <a:rPr lang="pt-BR" sz="1800" i="1" dirty="0" err="1">
                <a:solidFill>
                  <a:schemeClr val="tx1"/>
                </a:solidFill>
                <a:latin typeface="+mj-lt"/>
              </a:rPr>
              <a:t>labels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das colunas (padrão é 0) ou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sz="1800" dirty="0" err="1">
                <a:solidFill>
                  <a:schemeClr val="accent4">
                    <a:lumMod val="50000"/>
                  </a:schemeClr>
                </a:solidFill>
                <a:latin typeface="+mn-lt"/>
              </a:rPr>
              <a:t>None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quando não há tal linha</a:t>
            </a:r>
          </a:p>
          <a:p>
            <a:pPr algn="just">
              <a:spcBef>
                <a:spcPts val="400"/>
              </a:spcBef>
            </a:pPr>
            <a:r>
              <a:rPr lang="pt-BR" sz="1800" b="1" dirty="0">
                <a:solidFill>
                  <a:schemeClr val="tx1"/>
                </a:solidFill>
                <a:latin typeface="+mj-lt"/>
              </a:rPr>
              <a:t>decimal = </a:t>
            </a:r>
            <a:r>
              <a:rPr lang="pt-BR" sz="1800" b="1" dirty="0">
                <a:solidFill>
                  <a:srgbClr val="00B050"/>
                </a:solidFill>
                <a:latin typeface="+mj-lt"/>
              </a:rPr>
              <a:t>','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- quando o separador de casas decimais é a vírgula, Padrão: </a:t>
            </a:r>
            <a:r>
              <a:rPr lang="pt-BR" sz="1800" dirty="0">
                <a:solidFill>
                  <a:srgbClr val="00B050"/>
                </a:solidFill>
                <a:latin typeface="+mj-lt"/>
              </a:rPr>
              <a:t>'.'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8692588" y="4074785"/>
            <a:ext cx="3260063" cy="2275007"/>
            <a:chOff x="360233" y="4127530"/>
            <a:chExt cx="1691487" cy="1836451"/>
          </a:xfrm>
        </p:grpSpPr>
        <p:pic>
          <p:nvPicPr>
            <p:cNvPr id="11" name="Imagem 10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233" y="4525343"/>
              <a:ext cx="1691487" cy="88124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0" name="CaixaDeTexto 9"/>
            <p:cNvSpPr txBox="1"/>
            <p:nvPr/>
          </p:nvSpPr>
          <p:spPr>
            <a:xfrm>
              <a:off x="812306" y="4127530"/>
              <a:ext cx="787340" cy="3077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</a:rPr>
                <a:t>als.xlsx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09484" y="5440761"/>
              <a:ext cx="1592984" cy="5232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i="1" dirty="0">
                  <a:solidFill>
                    <a:schemeClr val="tx1"/>
                  </a:solidFill>
                  <a:latin typeface="+mn-lt"/>
                </a:rPr>
                <a:t>Arquivo na mesma pasta do </a:t>
              </a:r>
              <a:r>
                <a:rPr lang="pt-BR" i="1" dirty="0" err="1">
                  <a:solidFill>
                    <a:schemeClr val="tx1"/>
                  </a:solidFill>
                  <a:latin typeface="+mn-lt"/>
                </a:rPr>
                <a:t>arq</a:t>
              </a:r>
              <a:r>
                <a:rPr lang="pt-BR" i="1" dirty="0">
                  <a:solidFill>
                    <a:schemeClr val="tx1"/>
                  </a:solidFill>
                  <a:latin typeface="+mn-lt"/>
                </a:rPr>
                <a:t>  .</a:t>
              </a:r>
              <a:r>
                <a:rPr lang="pt-BR" i="1" dirty="0" err="1">
                  <a:solidFill>
                    <a:schemeClr val="tx1"/>
                  </a:solidFill>
                  <a:latin typeface="+mn-lt"/>
                </a:rPr>
                <a:t>py</a:t>
              </a:r>
              <a:endParaRPr lang="pt-BR" i="1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	</a:t>
            </a:r>
            <a:r>
              <a:rPr lang="en-US" dirty="0" err="1"/>
              <a:t>Construindo</a:t>
            </a:r>
            <a:r>
              <a:rPr lang="en-US" dirty="0"/>
              <a:t> um </a:t>
            </a:r>
            <a:r>
              <a:rPr lang="en-US" dirty="0" err="1"/>
              <a:t>DataFrame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135560" y="5257930"/>
            <a:ext cx="5305156" cy="10156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indent="1069975"/>
            <a:r>
              <a:rPr lang="pt-BR" sz="2000" dirty="0">
                <a:solidFill>
                  <a:srgbClr val="893D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 </a:t>
            </a:r>
            <a:r>
              <a:rPr lang="pt-BR" sz="2000" dirty="0" err="1">
                <a:solidFill>
                  <a:srgbClr val="893D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</a:t>
            </a:r>
            <a:r>
              <a:rPr lang="pt-BR" sz="2000" dirty="0">
                <a:solidFill>
                  <a:srgbClr val="893D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P1   P2   P3</a:t>
            </a: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Lalá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133  6.2  6.9  9.2</a:t>
            </a: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Lelé   131  6.5  2.7  3.0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05097" y="265178"/>
            <a:ext cx="4251544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  <a:spcBef>
                <a:spcPts val="600"/>
              </a:spcBef>
            </a:pPr>
            <a:r>
              <a:rPr lang="pt-BR" sz="1800" b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com 1ª planilha de um arquivo  Excel</a:t>
            </a:r>
            <a:endParaRPr lang="en-US" sz="1800" b="1" kern="1200" dirty="0">
              <a:solidFill>
                <a:srgbClr val="0033CC"/>
              </a:solidFill>
              <a:latin typeface="+mn-lt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	</a:t>
            </a:r>
            <a:r>
              <a:rPr lang="en-US" dirty="0" err="1"/>
              <a:t>Construindo</a:t>
            </a:r>
            <a:r>
              <a:rPr lang="en-US" dirty="0"/>
              <a:t> um </a:t>
            </a:r>
            <a:r>
              <a:rPr lang="en-US" dirty="0" err="1"/>
              <a:t>DataFrame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704001" y="685800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638801" y="30480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308792" y="964637"/>
            <a:ext cx="8528266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616075" indent="-1616075">
              <a:lnSpc>
                <a:spcPct val="110000"/>
              </a:lnSpc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dfNt2=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"als.</a:t>
            </a:r>
            <a:r>
              <a:rPr lang="pt-BR" sz="2000" dirty="0" err="1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xlsx</a:t>
            </a:r>
            <a:r>
              <a:rPr lang="pt-BR" sz="2000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,decimal=</a:t>
            </a:r>
            <a:r>
              <a:rPr lang="pt-BR" sz="2000" dirty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','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616075" indent="-1616075">
              <a:lnSpc>
                <a:spcPct val="110000"/>
              </a:lnSpc>
            </a:pPr>
            <a:r>
              <a:rPr lang="pt-BR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(dfNt2.head(2))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8078830" y="2282390"/>
            <a:ext cx="3633793" cy="2226730"/>
            <a:chOff x="684959" y="3128805"/>
            <a:chExt cx="1508332" cy="2032270"/>
          </a:xfrm>
        </p:grpSpPr>
        <p:pic>
          <p:nvPicPr>
            <p:cNvPr id="11" name="Imagem 10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959" y="3536605"/>
              <a:ext cx="1508332" cy="1624470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1185878" y="3128805"/>
              <a:ext cx="787340" cy="3833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</a:rPr>
                <a:t>als.xlsx</a:t>
              </a:r>
            </a:p>
          </p:txBody>
        </p:sp>
      </p:grpSp>
      <p:sp>
        <p:nvSpPr>
          <p:cNvPr id="16" name="Retângulo 15"/>
          <p:cNvSpPr/>
          <p:nvPr/>
        </p:nvSpPr>
        <p:spPr>
          <a:xfrm>
            <a:off x="2223376" y="2428532"/>
            <a:ext cx="519802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indent="895350">
              <a:lnSpc>
                <a:spcPct val="90000"/>
              </a:lnSpc>
            </a:pP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solidFill>
                  <a:srgbClr val="893D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</a:t>
            </a:r>
            <a:r>
              <a:rPr lang="pt-BR" sz="2000" dirty="0">
                <a:solidFill>
                  <a:srgbClr val="893D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P1   P2   P3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</a:p>
          <a:p>
            <a:pPr>
              <a:lnSpc>
                <a:spcPct val="90000"/>
              </a:lnSpc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Lalá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133  6.2  6.9  9.2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Lelé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131  6.5  2.7  3.0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298514" y="4119896"/>
            <a:ext cx="8620116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616075" indent="-1616075">
              <a:lnSpc>
                <a:spcPct val="110000"/>
              </a:lnSpc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dfNt3=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"als.</a:t>
            </a:r>
            <a:r>
              <a:rPr lang="pt-BR" sz="2000" dirty="0" err="1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xlsx</a:t>
            </a:r>
            <a:r>
              <a:rPr lang="pt-BR" sz="2000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,decimal=</a:t>
            </a:r>
            <a:r>
              <a:rPr lang="pt-BR" sz="2000" dirty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','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616075" indent="-1616075">
              <a:lnSpc>
                <a:spcPct val="110000"/>
              </a:lnSpc>
            </a:pPr>
            <a:r>
              <a:rPr lang="pt-BR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(dfNt3.head(2))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223376" y="5130587"/>
            <a:ext cx="552539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indent="895350">
              <a:lnSpc>
                <a:spcPct val="90000"/>
              </a:lnSpc>
            </a:pP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>
                <a:solidFill>
                  <a:srgbClr val="893D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  P1   P2   P3</a:t>
            </a:r>
          </a:p>
          <a:p>
            <a:pPr>
              <a:lnSpc>
                <a:spcPct val="90000"/>
              </a:lnSpc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133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Lalá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6.2  6.9  9.2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131    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Lelé  6.5  2.7  3.0</a:t>
            </a:r>
          </a:p>
        </p:txBody>
      </p:sp>
      <p:sp>
        <p:nvSpPr>
          <p:cNvPr id="15" name="Rectangle 16"/>
          <p:cNvSpPr/>
          <p:nvPr/>
        </p:nvSpPr>
        <p:spPr>
          <a:xfrm>
            <a:off x="7748766" y="343362"/>
            <a:ext cx="4251544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  <a:spcBef>
                <a:spcPts val="600"/>
              </a:spcBef>
            </a:pPr>
            <a:r>
              <a:rPr lang="pt-BR" sz="1800" b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com 1ª planilha de um arquivo  Excel</a:t>
            </a:r>
            <a:endParaRPr lang="en-US" sz="1800" b="1" kern="1200" dirty="0">
              <a:solidFill>
                <a:srgbClr val="0033CC"/>
              </a:solidFill>
              <a:latin typeface="+mn-lt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2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	</a:t>
            </a:r>
            <a:r>
              <a:rPr lang="en-US" dirty="0" err="1"/>
              <a:t>Construindo</a:t>
            </a:r>
            <a:r>
              <a:rPr lang="en-US" dirty="0"/>
              <a:t> um </a:t>
            </a:r>
            <a:r>
              <a:rPr lang="en-US" dirty="0" err="1"/>
              <a:t>DataFrame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704001" y="685800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638801" y="30480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268207" y="953345"/>
            <a:ext cx="8772134" cy="7017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616075" indent="-1616075">
              <a:lnSpc>
                <a:spcPct val="110000"/>
              </a:lnSpc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dfNTesA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"als.</a:t>
            </a:r>
            <a:r>
              <a:rPr lang="pt-BR" sz="1800" b="1" dirty="0" err="1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xlsx</a:t>
            </a:r>
            <a:r>
              <a:rPr lang="pt-BR" sz="18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"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'Teste'</a:t>
            </a:r>
            <a:r>
              <a:rPr lang="pt-BR" sz="1800" b="1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,decimal=</a:t>
            </a:r>
            <a:r>
              <a:rPr lang="pt-BR" dirty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','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616075" indent="-1616075">
              <a:lnSpc>
                <a:spcPct val="110000"/>
              </a:lnSpc>
            </a:pPr>
            <a:r>
              <a:rPr lang="pt-BR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dfNTesA.head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7820745" y="1421421"/>
            <a:ext cx="4016739" cy="2383144"/>
            <a:chOff x="2555777" y="1641284"/>
            <a:chExt cx="2736303" cy="1431313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5777" y="1916833"/>
              <a:ext cx="2736303" cy="115576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0" name="CaixaDeTexto 9"/>
            <p:cNvSpPr txBox="1"/>
            <p:nvPr/>
          </p:nvSpPr>
          <p:spPr>
            <a:xfrm>
              <a:off x="3507361" y="1641284"/>
              <a:ext cx="833134" cy="2622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</a:rPr>
                <a:t>als.xlsx</a:t>
              </a:r>
            </a:p>
          </p:txBody>
        </p:sp>
      </p:grpSp>
      <p:sp>
        <p:nvSpPr>
          <p:cNvPr id="16" name="Retângulo 15"/>
          <p:cNvSpPr/>
          <p:nvPr/>
        </p:nvSpPr>
        <p:spPr>
          <a:xfrm>
            <a:off x="1796366" y="1977181"/>
            <a:ext cx="457200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indent="895350">
              <a:lnSpc>
                <a:spcPct val="90000"/>
              </a:lnSpc>
            </a:pP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893D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  T1  T2   T3</a:t>
            </a:r>
          </a:p>
          <a:p>
            <a:pPr indent="185738">
              <a:lnSpc>
                <a:spcPct val="90000"/>
              </a:lnSpc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fr-F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</a:p>
          <a:p>
            <a:pPr indent="185738">
              <a:lnSpc>
                <a:spcPct val="90000"/>
              </a:lnSpc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Lalá</a:t>
            </a:r>
            <a:r>
              <a:rPr lang="fr-F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133   7   7  NaN</a:t>
            </a:r>
          </a:p>
          <a:p>
            <a:pPr indent="185738">
              <a:lnSpc>
                <a:spcPct val="90000"/>
              </a:lnSpc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Lelé</a:t>
            </a:r>
            <a:r>
              <a:rPr lang="fr-F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131   8   8  8.0</a:t>
            </a:r>
            <a:endParaRPr lang="pt-B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44052" y="3873426"/>
            <a:ext cx="9524355" cy="7017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616075" indent="-1616075">
              <a:lnSpc>
                <a:spcPct val="110000"/>
              </a:lnSpc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dfNTesB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"als.</a:t>
            </a:r>
            <a:r>
              <a:rPr lang="pt-BR" sz="1800" b="1" dirty="0" err="1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xlsx</a:t>
            </a:r>
            <a:r>
              <a:rPr lang="pt-BR" sz="18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"</a:t>
            </a: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'Teste</a:t>
            </a: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,decimal=',') </a:t>
            </a:r>
          </a:p>
          <a:p>
            <a:pPr marL="1616075" indent="-1616075">
              <a:lnSpc>
                <a:spcPct val="110000"/>
              </a:lnSpc>
            </a:pPr>
            <a:r>
              <a:rPr lang="pt-BR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dfNTesB.head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991259" y="4964505"/>
            <a:ext cx="457200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indent="895350">
              <a:lnSpc>
                <a:spcPct val="90000"/>
              </a:lnSpc>
            </a:pP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893D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 T1  T2   T3</a:t>
            </a:r>
          </a:p>
          <a:p>
            <a:pPr indent="185738">
              <a:lnSpc>
                <a:spcPct val="90000"/>
              </a:lnSpc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</a:t>
            </a:r>
            <a:r>
              <a:rPr lang="fr-F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</a:p>
          <a:p>
            <a:pPr indent="185738">
              <a:lnSpc>
                <a:spcPct val="90000"/>
              </a:lnSpc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133</a:t>
            </a:r>
            <a:r>
              <a:rPr lang="fr-F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Lalá   7   7  NaN</a:t>
            </a:r>
          </a:p>
          <a:p>
            <a:pPr indent="185738">
              <a:lnSpc>
                <a:spcPct val="90000"/>
              </a:lnSpc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131</a:t>
            </a:r>
            <a:r>
              <a:rPr lang="fr-F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Lelé   8   8  8.0</a:t>
            </a:r>
            <a:endParaRPr lang="pt-B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6"/>
          <p:cNvSpPr/>
          <p:nvPr/>
        </p:nvSpPr>
        <p:spPr>
          <a:xfrm>
            <a:off x="7536160" y="299850"/>
            <a:ext cx="4464009" cy="3139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r">
              <a:lnSpc>
                <a:spcPct val="80000"/>
              </a:lnSpc>
              <a:spcBef>
                <a:spcPts val="600"/>
              </a:spcBef>
            </a:pPr>
            <a:r>
              <a:rPr lang="pt-BR" sz="1800" b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com planilha</a:t>
            </a:r>
            <a:r>
              <a:rPr lang="pt-BR" sz="1800" b="1" i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 nomeada</a:t>
            </a:r>
            <a:r>
              <a:rPr lang="pt-BR" sz="1800" b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 de um arquivo Excel</a:t>
            </a:r>
            <a:endParaRPr lang="en-US" sz="1800" b="1" kern="1200" dirty="0">
              <a:solidFill>
                <a:srgbClr val="0033CC"/>
              </a:solidFill>
              <a:latin typeface="+mn-lt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Métodos Úteis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19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99024"/>
              </p:ext>
            </p:extLst>
          </p:nvPr>
        </p:nvGraphicFramePr>
        <p:xfrm>
          <a:off x="263352" y="2233778"/>
          <a:ext cx="11593289" cy="4317711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6984776">
                  <a:extLst>
                    <a:ext uri="{9D8B030D-6E8A-4147-A177-3AD203B41FA5}">
                      <a16:colId xmlns:a16="http://schemas.microsoft.com/office/drawing/2014/main" val="1639784523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180998388"/>
                    </a:ext>
                  </a:extLst>
                </a:gridCol>
              </a:tblGrid>
              <a:tr h="1224135">
                <a:tc>
                  <a:txBody>
                    <a:bodyPr/>
                    <a:lstStyle/>
                    <a:p>
                      <a:r>
                        <a:rPr lang="en-US" sz="15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5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sort_values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5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</a:t>
                      </a:r>
                      <a:r>
                        <a:rPr lang="en-US" sz="15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5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en-US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</a:t>
                      </a:r>
                      <a:r>
                        <a:rPr lang="en-US" sz="15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ascending</a:t>
                      </a:r>
                      <a:r>
                        <a:rPr lang="en-US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5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True,na_position</a:t>
                      </a:r>
                      <a:r>
                        <a:rPr lang="en-US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='last'</a:t>
                      </a:r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n-lt"/>
                        </a:rPr>
                        <a:t>Retorna uma  cópia do </a:t>
                      </a:r>
                      <a:r>
                        <a:rPr lang="pt-BR" sz="1400" dirty="0" err="1">
                          <a:latin typeface="+mn-lt"/>
                        </a:rPr>
                        <a:t>DataFrame</a:t>
                      </a:r>
                      <a:r>
                        <a:rPr lang="pt-BR" sz="1400" dirty="0">
                          <a:latin typeface="+mn-lt"/>
                        </a:rPr>
                        <a:t> ordenado pelos valores</a:t>
                      </a:r>
                    </a:p>
                    <a:p>
                      <a:r>
                        <a:rPr lang="pt-BR" sz="1400" b="1" dirty="0" err="1">
                          <a:latin typeface="+mn-lt"/>
                        </a:rPr>
                        <a:t>by</a:t>
                      </a:r>
                      <a:r>
                        <a:rPr lang="pt-BR" sz="1400" b="1" dirty="0">
                          <a:latin typeface="+mn-lt"/>
                        </a:rPr>
                        <a:t> = </a:t>
                      </a:r>
                      <a:r>
                        <a:rPr lang="pt-BR" sz="1400" dirty="0">
                          <a:latin typeface="+mn-lt"/>
                        </a:rPr>
                        <a:t>nomes ou lista de nomes para ordenar. Se </a:t>
                      </a:r>
                      <a:r>
                        <a:rPr lang="pt-BR" sz="1400" dirty="0" err="1">
                          <a:latin typeface="+mn-lt"/>
                        </a:rPr>
                        <a:t>axis</a:t>
                      </a:r>
                      <a:r>
                        <a:rPr lang="pt-BR" sz="1400" dirty="0">
                          <a:latin typeface="+mn-lt"/>
                        </a:rPr>
                        <a:t>=0 os nomes se referem a colunas. Se </a:t>
                      </a:r>
                      <a:r>
                        <a:rPr lang="pt-BR" sz="1400" dirty="0" err="1">
                          <a:latin typeface="+mn-lt"/>
                        </a:rPr>
                        <a:t>axis</a:t>
                      </a:r>
                      <a:r>
                        <a:rPr lang="pt-BR" sz="1400" dirty="0">
                          <a:latin typeface="+mn-lt"/>
                        </a:rPr>
                        <a:t>=1 os nomes se referem a linhas</a:t>
                      </a:r>
                    </a:p>
                    <a:p>
                      <a:r>
                        <a:rPr lang="pt-BR" sz="1400" b="1" dirty="0" err="1">
                          <a:latin typeface="+mn-lt"/>
                        </a:rPr>
                        <a:t>na_position</a:t>
                      </a:r>
                      <a:r>
                        <a:rPr lang="pt-BR" sz="1400" b="1" dirty="0">
                          <a:latin typeface="+mn-lt"/>
                        </a:rPr>
                        <a:t> = </a:t>
                      </a:r>
                      <a:r>
                        <a:rPr lang="pt-BR" sz="1400" dirty="0">
                          <a:latin typeface="+mn-lt"/>
                        </a:rPr>
                        <a:t>'</a:t>
                      </a:r>
                      <a:r>
                        <a:rPr lang="pt-BR" sz="1400" dirty="0" err="1">
                          <a:latin typeface="+mn-lt"/>
                        </a:rPr>
                        <a:t>last</a:t>
                      </a:r>
                      <a:r>
                        <a:rPr lang="pt-BR" sz="1400" dirty="0">
                          <a:latin typeface="+mn-lt"/>
                        </a:rPr>
                        <a:t>' / '</a:t>
                      </a:r>
                      <a:r>
                        <a:rPr lang="pt-BR" sz="1400" dirty="0" err="1">
                          <a:latin typeface="+mn-lt"/>
                        </a:rPr>
                        <a:t>first</a:t>
                      </a:r>
                      <a:r>
                        <a:rPr lang="pt-BR" sz="1400" dirty="0">
                          <a:latin typeface="+mn-lt"/>
                        </a:rPr>
                        <a:t>', coloca </a:t>
                      </a:r>
                      <a:r>
                        <a:rPr lang="pt-BR" sz="1400" dirty="0" err="1">
                          <a:latin typeface="+mn-lt"/>
                        </a:rPr>
                        <a:t>NaN</a:t>
                      </a:r>
                      <a:r>
                        <a:rPr lang="pt-BR" sz="1400" dirty="0">
                          <a:latin typeface="+mn-lt"/>
                        </a:rPr>
                        <a:t> no final/ início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55661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sort_index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i="1" dirty="0"/>
                        <a:t>axis=0</a:t>
                      </a:r>
                      <a:r>
                        <a:rPr lang="en-US" sz="1400" dirty="0"/>
                        <a:t>, </a:t>
                      </a:r>
                      <a:r>
                        <a:rPr lang="en-US" sz="1400" i="1" dirty="0"/>
                        <a:t>level=None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ascending=True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sort_remaining</a:t>
                      </a:r>
                      <a:r>
                        <a:rPr lang="en-US" sz="1400" i="1" dirty="0"/>
                        <a:t>=True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n-lt"/>
                        </a:rPr>
                        <a:t>Retorna uma  cópia do </a:t>
                      </a:r>
                      <a:r>
                        <a:rPr lang="pt-BR" sz="1400" i="1" dirty="0" err="1">
                          <a:latin typeface="+mn-lt"/>
                        </a:rPr>
                        <a:t>DataFrame</a:t>
                      </a:r>
                      <a:r>
                        <a:rPr lang="pt-BR" sz="1400" i="1" dirty="0">
                          <a:latin typeface="+mn-lt"/>
                        </a:rPr>
                        <a:t>  </a:t>
                      </a:r>
                      <a:r>
                        <a:rPr lang="pt-BR" sz="1400" dirty="0">
                          <a:latin typeface="+mn-lt"/>
                        </a:rPr>
                        <a:t>ordenado pelos </a:t>
                      </a:r>
                      <a:r>
                        <a:rPr lang="pt-BR" sz="1400" dirty="0" err="1">
                          <a:latin typeface="+mn-lt"/>
                        </a:rPr>
                        <a:t>labels</a:t>
                      </a:r>
                      <a:r>
                        <a:rPr lang="pt-BR" sz="1400" dirty="0">
                          <a:latin typeface="+mn-lt"/>
                        </a:rPr>
                        <a:t> do índice</a:t>
                      </a:r>
                    </a:p>
                    <a:p>
                      <a:r>
                        <a:rPr lang="en-US" sz="1400" i="1" dirty="0" err="1"/>
                        <a:t>sort_remaining</a:t>
                      </a:r>
                      <a:r>
                        <a:rPr lang="en-US" sz="1400" i="1" dirty="0"/>
                        <a:t> - </a:t>
                      </a:r>
                      <a:r>
                        <a:rPr lang="pt-PT" sz="1400" dirty="0"/>
                        <a:t>Se True e o índice é multinível, classifica também pelos outros níveis (em ordem) após classificar</a:t>
                      </a:r>
                      <a:r>
                        <a:rPr lang="pt-PT" sz="1400" baseline="0" dirty="0"/>
                        <a:t> pelo</a:t>
                      </a:r>
                      <a:r>
                        <a:rPr lang="pt-PT" sz="1400" dirty="0"/>
                        <a:t> nível especificado.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7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rename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 err="1">
                          <a:solidFill>
                            <a:srgbClr val="C00000"/>
                          </a:solidFill>
                          <a:latin typeface="+mn-lt"/>
                        </a:rPr>
                        <a:t>mapper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=</a:t>
                      </a:r>
                      <a:r>
                        <a:rPr lang="pt-BR" sz="1400" b="1" i="1" dirty="0" err="1">
                          <a:solidFill>
                            <a:schemeClr val="tx1"/>
                          </a:solidFill>
                          <a:latin typeface="+mn-lt"/>
                        </a:rPr>
                        <a:t>None</a:t>
                      </a:r>
                      <a:r>
                        <a:rPr lang="pt-BR" sz="1400" b="1" dirty="0">
                          <a:latin typeface="+mn-lt"/>
                        </a:rPr>
                        <a:t>,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+mn-lt"/>
                          <a:cs typeface="Courier New" panose="02070309020205020404" pitchFamily="49" charset="0"/>
                        </a:rPr>
                        <a:t> axis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= n/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+mn-lt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i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en-US" sz="1400" b="1" i="1" dirty="0">
                          <a:latin typeface="+mn-lt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+mn-lt"/>
                          <a:cs typeface="Courier New" panose="02070309020205020404" pitchFamily="49" charset="0"/>
                        </a:rPr>
                        <a:t>columns</a:t>
                      </a:r>
                      <a:r>
                        <a:rPr lang="en-US" sz="1400" b="1" i="1" dirty="0">
                          <a:latin typeface="+mn-lt"/>
                        </a:rPr>
                        <a:t>=None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Altera o nome do </a:t>
                      </a:r>
                      <a:r>
                        <a:rPr lang="pt-BR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</a:t>
                      </a: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 </a:t>
                      </a:r>
                      <a:r>
                        <a:rPr lang="pt-BR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r>
                        <a:rPr lang="pt-BR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Retorna um </a:t>
                      </a:r>
                      <a:r>
                        <a:rPr lang="pt-BR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pt-BR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</a:t>
                      </a:r>
                      <a:r>
                        <a:rPr lang="pt-BR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nome da lista de  colunas/linhas alterado </a:t>
                      </a:r>
                    </a:p>
                    <a:p>
                      <a:pPr marL="0" indent="0" algn="just">
                        <a:spcBef>
                          <a:spcPts val="400"/>
                        </a:spcBef>
                      </a:pPr>
                      <a:r>
                        <a:rPr lang="pt-BR" sz="1400" b="1" dirty="0" err="1">
                          <a:solidFill>
                            <a:srgbClr val="C00000"/>
                          </a:solidFill>
                          <a:latin typeface="+mn-lt"/>
                        </a:rPr>
                        <a:t>Mapper,index,columns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+mn-lt"/>
                        </a:rPr>
                        <a:t> -  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+mn-lt"/>
                        </a:rPr>
                        <a:t> um dicionário ou função que é aplicado para transformar os valores do eixo. Usar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mapper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+mn-lt"/>
                        </a:rPr>
                        <a:t> e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axis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+mn-lt"/>
                        </a:rPr>
                        <a:t> para especificar o eixo ou index/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columns</a:t>
                      </a:r>
                      <a:endParaRPr lang="pt-B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just">
                        <a:spcBef>
                          <a:spcPts val="400"/>
                        </a:spcBef>
                      </a:pPr>
                      <a:r>
                        <a:rPr lang="pt-BR" sz="1400" b="1" dirty="0" err="1">
                          <a:solidFill>
                            <a:srgbClr val="002060"/>
                          </a:solidFill>
                          <a:latin typeface="+mn-lt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400" b="1" dirty="0">
                          <a:solidFill>
                            <a:srgbClr val="002060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002060"/>
                          </a:solidFill>
                          <a:latin typeface="+mn-lt"/>
                        </a:rPr>
                        <a:t>=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latin typeface="+mn-lt"/>
                        </a:rPr>
                        <a:t>n/nome 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+mn-lt"/>
                        </a:rPr>
                        <a:t>– eixo a renomear. Padrão: 0 ( altera o nome do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latin typeface="+mn-lt"/>
                        </a:rPr>
                        <a:t>index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+mn-lt"/>
                        </a:rPr>
                        <a:t>). Pode ser o nome do eixo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df.rename</a:t>
                      </a:r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</a:t>
                      </a:r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str.upper,index</a:t>
                      </a:r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={216:2:215:1})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24452"/>
                  </a:ext>
                </a:extLst>
              </a:tr>
            </a:tbl>
          </a:graphicData>
        </a:graphic>
      </p:graphicFrame>
      <p:sp>
        <p:nvSpPr>
          <p:cNvPr id="6" name="Shape 232"/>
          <p:cNvSpPr txBox="1"/>
          <p:nvPr/>
        </p:nvSpPr>
        <p:spPr>
          <a:xfrm>
            <a:off x="6831195" y="908720"/>
            <a:ext cx="5184577" cy="6993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0" rIns="91425" bIns="0" anchor="ctr" anchorCtr="0">
            <a:noAutofit/>
          </a:bodyPr>
          <a:lstStyle/>
          <a:p>
            <a:pPr marL="177800" indent="-177800" algn="just"/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*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</a:t>
            </a: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inplace</a:t>
            </a: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realiza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operação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Series, </a:t>
            </a:r>
            <a:r>
              <a:rPr lang="en-US" b="1" u="sng" dirty="0" err="1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cria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cópia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58369"/>
              </p:ext>
            </p:extLst>
          </p:nvPr>
        </p:nvGraphicFramePr>
        <p:xfrm>
          <a:off x="1415480" y="679642"/>
          <a:ext cx="2016224" cy="1507747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60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85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0" indent="-2698750">
              <a:spcBef>
                <a:spcPts val="9000"/>
              </a:spcBef>
            </a:pPr>
            <a:endParaRPr lang="pt-BR" sz="2000" u="sng" dirty="0"/>
          </a:p>
          <a:p>
            <a:endParaRPr lang="en-US" sz="2000" dirty="0">
              <a:cs typeface="Consolas"/>
            </a:endParaRP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/>
              <a:t>DataFrames </a:t>
            </a:r>
            <a:r>
              <a:rPr lang="pt-BR" dirty="0"/>
              <a:t>do Pandas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>
          <a:xfrm>
            <a:off x="8914761" y="6561234"/>
            <a:ext cx="2844800" cy="198000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75520" y="929095"/>
            <a:ext cx="9558576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000" i="1" dirty="0" err="1">
                <a:latin typeface="+mn-lt"/>
              </a:rPr>
              <a:t>DataFrames</a:t>
            </a:r>
            <a:r>
              <a:rPr lang="pt-BR" sz="2000" dirty="0">
                <a:latin typeface="+mn-lt"/>
              </a:rPr>
              <a:t>: estrutura bidimensional indexada que armazena valores de qualquer tipo.</a:t>
            </a:r>
            <a:endParaRPr sz="2000" dirty="0">
              <a:solidFill>
                <a:schemeClr val="dk1"/>
              </a:solidFill>
              <a:latin typeface="+mn-lt"/>
              <a:ea typeface="Calibri"/>
              <a:cs typeface="Times New Roman" pitchFamily="18" charset="0"/>
              <a:sym typeface="Calibri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92516"/>
              </p:ext>
            </p:extLst>
          </p:nvPr>
        </p:nvGraphicFramePr>
        <p:xfrm>
          <a:off x="859236" y="2637792"/>
          <a:ext cx="5495113" cy="1601263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6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1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2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8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13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9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96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            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o explicativo em forma de nuvem 9"/>
          <p:cNvSpPr/>
          <p:nvPr/>
        </p:nvSpPr>
        <p:spPr>
          <a:xfrm>
            <a:off x="260734" y="1789757"/>
            <a:ext cx="1197003" cy="780242"/>
          </a:xfrm>
          <a:prstGeom prst="cloudCallout">
            <a:avLst>
              <a:gd name="adj1" fmla="val 3882"/>
              <a:gd name="adj2" fmla="val 863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00FF"/>
                </a:solidFill>
              </a:rPr>
              <a:t>Índice e Coluna Padrões</a:t>
            </a:r>
          </a:p>
        </p:txBody>
      </p:sp>
      <p:sp>
        <p:nvSpPr>
          <p:cNvPr id="15" name="Texto explicativo em forma de nuvem 14"/>
          <p:cNvSpPr/>
          <p:nvPr/>
        </p:nvSpPr>
        <p:spPr>
          <a:xfrm>
            <a:off x="3620076" y="1915864"/>
            <a:ext cx="1224136" cy="803547"/>
          </a:xfrm>
          <a:prstGeom prst="cloudCallout">
            <a:avLst>
              <a:gd name="adj1" fmla="val -3672"/>
              <a:gd name="adj2" fmla="val 772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00FF"/>
                </a:solidFill>
              </a:rPr>
              <a:t>Índice e Coluna Dado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920131" y="1780810"/>
            <a:ext cx="48394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0488">
              <a:spcBef>
                <a:spcPts val="1800"/>
              </a:spcBef>
            </a:pPr>
            <a:r>
              <a:rPr lang="en-US" sz="1800" dirty="0" err="1">
                <a:latin typeface="+mn-lt"/>
                <a:cs typeface="Consolas"/>
              </a:rPr>
              <a:t>Estrutura</a:t>
            </a:r>
            <a:r>
              <a:rPr lang="en-US" sz="1800" dirty="0">
                <a:latin typeface="+mn-lt"/>
                <a:cs typeface="Consolas"/>
              </a:rPr>
              <a:t> tabular com </a:t>
            </a:r>
            <a:r>
              <a:rPr lang="en-US" sz="1800" dirty="0" err="1">
                <a:latin typeface="+mn-lt"/>
                <a:cs typeface="Consolas"/>
              </a:rPr>
              <a:t>linhas</a:t>
            </a:r>
            <a:r>
              <a:rPr lang="en-US" sz="1800" dirty="0">
                <a:latin typeface="+mn-lt"/>
                <a:cs typeface="Consolas"/>
              </a:rPr>
              <a:t> e </a:t>
            </a:r>
            <a:r>
              <a:rPr lang="en-US" sz="1800" dirty="0" err="1">
                <a:latin typeface="+mn-lt"/>
                <a:cs typeface="Consolas"/>
              </a:rPr>
              <a:t>colunas</a:t>
            </a:r>
            <a:r>
              <a:rPr lang="en-US" sz="1800" dirty="0">
                <a:latin typeface="+mn-lt"/>
                <a:cs typeface="Consolas"/>
              </a:rPr>
              <a:t>, </a:t>
            </a:r>
            <a:r>
              <a:rPr lang="pt-BR" sz="1800" dirty="0">
                <a:latin typeface="+mn-lt"/>
                <a:cs typeface="Consolas"/>
              </a:rPr>
              <a:t>similar a uma planilha, </a:t>
            </a:r>
            <a:r>
              <a:rPr lang="en-US" sz="1800" dirty="0" err="1">
                <a:latin typeface="+mn-lt"/>
                <a:cs typeface="Consolas"/>
              </a:rPr>
              <a:t>composta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por</a:t>
            </a:r>
            <a:r>
              <a:rPr lang="en-US" sz="1800" dirty="0">
                <a:latin typeface="+mn-lt"/>
                <a:cs typeface="Consolas"/>
              </a:rPr>
              <a:t>:</a:t>
            </a:r>
          </a:p>
          <a:p>
            <a:pPr marL="715963" indent="-350838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latin typeface="+mn-lt"/>
                <a:cs typeface="Consolas"/>
              </a:rPr>
              <a:t>valores</a:t>
            </a:r>
            <a:r>
              <a:rPr lang="en-US" sz="1800" dirty="0">
                <a:latin typeface="+mn-lt"/>
                <a:cs typeface="Consolas"/>
              </a:rPr>
              <a:t>:  </a:t>
            </a:r>
            <a:r>
              <a:rPr lang="en-US" sz="1800" i="1" dirty="0">
                <a:latin typeface="+mn-lt"/>
                <a:cs typeface="Consolas"/>
              </a:rPr>
              <a:t>array </a:t>
            </a:r>
            <a:r>
              <a:rPr lang="en-US" sz="1800" dirty="0" err="1">
                <a:latin typeface="+mn-lt"/>
                <a:cs typeface="Consolas"/>
              </a:rPr>
              <a:t>bidimensional</a:t>
            </a:r>
            <a:r>
              <a:rPr lang="en-US" sz="1800" dirty="0">
                <a:latin typeface="+mn-lt"/>
                <a:cs typeface="Consolas"/>
              </a:rPr>
              <a:t> (</a:t>
            </a:r>
            <a:r>
              <a:rPr lang="en-US" sz="1800" dirty="0" err="1">
                <a:latin typeface="+mn-lt"/>
                <a:cs typeface="Consolas"/>
              </a:rPr>
              <a:t>estruturado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homogêneo</a:t>
            </a:r>
            <a:r>
              <a:rPr lang="en-US" sz="1800" dirty="0">
                <a:latin typeface="+mn-lt"/>
                <a:cs typeface="Consolas"/>
              </a:rPr>
              <a:t>),  </a:t>
            </a:r>
            <a:r>
              <a:rPr lang="en-US" sz="1800" dirty="0" err="1">
                <a:latin typeface="+mn-lt"/>
                <a:cs typeface="Consolas"/>
              </a:rPr>
              <a:t>dicionário</a:t>
            </a:r>
            <a:r>
              <a:rPr lang="en-US" sz="1800" dirty="0">
                <a:latin typeface="+mn-lt"/>
                <a:cs typeface="Consolas"/>
              </a:rPr>
              <a:t> (que </a:t>
            </a:r>
            <a:r>
              <a:rPr lang="en-US" sz="1800" dirty="0" err="1">
                <a:latin typeface="+mn-lt"/>
                <a:cs typeface="Consolas"/>
              </a:rPr>
              <a:t>pode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conter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df</a:t>
            </a:r>
            <a:r>
              <a:rPr lang="en-US" sz="1800" dirty="0">
                <a:latin typeface="+mn-lt"/>
                <a:cs typeface="Consolas"/>
              </a:rPr>
              <a:t>, arrays, constants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objetos</a:t>
            </a:r>
            <a:r>
              <a:rPr lang="en-US" sz="1800" dirty="0">
                <a:latin typeface="+mn-lt"/>
                <a:cs typeface="Consolas"/>
              </a:rPr>
              <a:t> do </a:t>
            </a:r>
            <a:r>
              <a:rPr lang="en-US" sz="1800" dirty="0" err="1">
                <a:latin typeface="+mn-lt"/>
                <a:cs typeface="Consolas"/>
              </a:rPr>
              <a:t>tipo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lista</a:t>
            </a:r>
            <a:r>
              <a:rPr lang="en-US" sz="1800" dirty="0">
                <a:latin typeface="+mn-lt"/>
                <a:cs typeface="Consolas"/>
              </a:rPr>
              <a:t>)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 </a:t>
            </a:r>
            <a:r>
              <a:rPr lang="en-US" sz="1800" dirty="0" err="1">
                <a:latin typeface="+mn-lt"/>
                <a:cs typeface="Consolas"/>
              </a:rPr>
              <a:t>DataFrame</a:t>
            </a:r>
            <a:endParaRPr lang="en-US" sz="1800" dirty="0">
              <a:latin typeface="+mn-lt"/>
              <a:cs typeface="Consolas"/>
            </a:endParaRPr>
          </a:p>
          <a:p>
            <a:pPr marL="715963" indent="-350838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latin typeface="+mn-lt"/>
                <a:cs typeface="Consolas"/>
              </a:rPr>
              <a:t>índices</a:t>
            </a:r>
            <a:r>
              <a:rPr lang="en-US" sz="1800" dirty="0">
                <a:latin typeface="+mn-lt"/>
                <a:cs typeface="Consolas"/>
              </a:rPr>
              <a:t>:  </a:t>
            </a:r>
            <a:r>
              <a:rPr lang="en-US" sz="1800" dirty="0" err="1">
                <a:latin typeface="+mn-lt"/>
                <a:cs typeface="Consolas"/>
              </a:rPr>
              <a:t>uma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sequência</a:t>
            </a:r>
            <a:r>
              <a:rPr lang="en-US" sz="1800" dirty="0">
                <a:latin typeface="+mn-lt"/>
                <a:cs typeface="Consolas"/>
              </a:rPr>
              <a:t> de </a:t>
            </a:r>
            <a:r>
              <a:rPr lang="en-US" sz="1800" dirty="0" err="1">
                <a:latin typeface="+mn-lt"/>
                <a:cs typeface="Consolas"/>
              </a:rPr>
              <a:t>números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rótulos</a:t>
            </a:r>
            <a:r>
              <a:rPr lang="en-US" sz="1800" dirty="0">
                <a:latin typeface="+mn-lt"/>
                <a:cs typeface="Consolas"/>
              </a:rPr>
              <a:t> (</a:t>
            </a:r>
            <a:r>
              <a:rPr lang="en-US" sz="1800" i="1" dirty="0">
                <a:latin typeface="+mn-lt"/>
                <a:cs typeface="Consolas"/>
              </a:rPr>
              <a:t>labels)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quaisquer</a:t>
            </a:r>
            <a:r>
              <a:rPr lang="en-US" sz="1800" dirty="0">
                <a:latin typeface="+mn-lt"/>
                <a:cs typeface="Consolas"/>
              </a:rPr>
              <a:t> que 	</a:t>
            </a:r>
            <a:r>
              <a:rPr lang="en-US" sz="1800" dirty="0" err="1">
                <a:latin typeface="+mn-lt"/>
                <a:cs typeface="Consolas"/>
              </a:rPr>
              <a:t>identificam</a:t>
            </a:r>
            <a:r>
              <a:rPr lang="en-US" sz="1800" dirty="0">
                <a:latin typeface="+mn-lt"/>
                <a:cs typeface="Consolas"/>
              </a:rPr>
              <a:t> as </a:t>
            </a:r>
            <a:r>
              <a:rPr lang="en-US" sz="1800" dirty="0" err="1">
                <a:latin typeface="+mn-lt"/>
                <a:cs typeface="Consolas"/>
              </a:rPr>
              <a:t>linhas</a:t>
            </a:r>
            <a:endParaRPr lang="en-US" sz="1800" dirty="0">
              <a:latin typeface="+mn-lt"/>
              <a:cs typeface="Consolas"/>
            </a:endParaRPr>
          </a:p>
          <a:p>
            <a:pPr marL="715963" indent="-350838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latin typeface="+mn-lt"/>
                <a:cs typeface="Consolas"/>
              </a:rPr>
              <a:t>colunas</a:t>
            </a:r>
            <a:r>
              <a:rPr lang="en-US" sz="1800" dirty="0">
                <a:latin typeface="+mn-lt"/>
                <a:cs typeface="Consolas"/>
              </a:rPr>
              <a:t>:  </a:t>
            </a:r>
            <a:r>
              <a:rPr lang="en-US" sz="1800" dirty="0" err="1">
                <a:latin typeface="+mn-lt"/>
                <a:cs typeface="Consolas"/>
              </a:rPr>
              <a:t>uma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sequência</a:t>
            </a:r>
            <a:r>
              <a:rPr lang="en-US" sz="1800" dirty="0">
                <a:latin typeface="+mn-lt"/>
                <a:cs typeface="Consolas"/>
              </a:rPr>
              <a:t> de </a:t>
            </a:r>
            <a:r>
              <a:rPr lang="en-US" sz="1800" dirty="0" err="1">
                <a:latin typeface="+mn-lt"/>
                <a:cs typeface="Consolas"/>
              </a:rPr>
              <a:t>números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rótulos</a:t>
            </a:r>
            <a:r>
              <a:rPr lang="en-US" sz="1800" dirty="0">
                <a:latin typeface="+mn-lt"/>
                <a:cs typeface="Consolas"/>
              </a:rPr>
              <a:t> (</a:t>
            </a:r>
            <a:r>
              <a:rPr lang="en-US" sz="1800" i="1" dirty="0">
                <a:latin typeface="+mn-lt"/>
                <a:cs typeface="Consolas"/>
              </a:rPr>
              <a:t>labels</a:t>
            </a:r>
            <a:r>
              <a:rPr lang="en-US" sz="1800" dirty="0">
                <a:latin typeface="+mn-lt"/>
                <a:cs typeface="Consolas"/>
              </a:rPr>
              <a:t>) </a:t>
            </a:r>
            <a:r>
              <a:rPr lang="en-US" sz="1800" dirty="0" err="1">
                <a:latin typeface="+mn-lt"/>
                <a:cs typeface="Consolas"/>
              </a:rPr>
              <a:t>quaisquer</a:t>
            </a:r>
            <a:r>
              <a:rPr lang="en-US" sz="1800" dirty="0">
                <a:latin typeface="+mn-lt"/>
                <a:cs typeface="Consolas"/>
              </a:rPr>
              <a:t> que </a:t>
            </a:r>
            <a:r>
              <a:rPr lang="en-US" sz="1800" dirty="0" err="1">
                <a:latin typeface="+mn-lt"/>
                <a:cs typeface="Consolas"/>
              </a:rPr>
              <a:t>identificam</a:t>
            </a:r>
            <a:r>
              <a:rPr lang="en-US" sz="1800" dirty="0">
                <a:latin typeface="+mn-lt"/>
                <a:cs typeface="Consolas"/>
              </a:rPr>
              <a:t>  as </a:t>
            </a:r>
            <a:r>
              <a:rPr lang="en-US" sz="1800" dirty="0" err="1">
                <a:latin typeface="+mn-lt"/>
                <a:cs typeface="Consolas"/>
              </a:rPr>
              <a:t>colunas</a:t>
            </a:r>
            <a:endParaRPr lang="en-US" sz="1800" i="1" dirty="0">
              <a:latin typeface="+mn-lt"/>
              <a:cs typeface="Consolas"/>
            </a:endParaRPr>
          </a:p>
          <a:p>
            <a:pPr marL="365125" indent="-2730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i="1" dirty="0" err="1">
                <a:latin typeface="+mn-lt"/>
              </a:rPr>
              <a:t>Os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índices</a:t>
            </a:r>
            <a:r>
              <a:rPr lang="en-US" i="1" dirty="0">
                <a:latin typeface="+mn-lt"/>
              </a:rPr>
              <a:t> e as </a:t>
            </a:r>
            <a:r>
              <a:rPr lang="en-US" i="1" dirty="0" err="1">
                <a:latin typeface="+mn-lt"/>
              </a:rPr>
              <a:t>colunas</a:t>
            </a:r>
            <a:r>
              <a:rPr lang="en-US" i="1" dirty="0">
                <a:latin typeface="+mn-lt"/>
              </a:rPr>
              <a:t> </a:t>
            </a:r>
            <a:r>
              <a:rPr lang="pt-BR" i="1" dirty="0">
                <a:latin typeface="+mn-lt"/>
              </a:rPr>
              <a:t>não precisam ser exclusivos. Por padrão, variam de 0 a itens -1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14" y="5276122"/>
            <a:ext cx="4261258" cy="7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2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27"/>
    </mc:Choice>
    <mc:Fallback xmlns="">
      <p:transition spd="slow" advTm="3302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Acessar/Alterar ou Incluir/Excluir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615113"/>
            <a:ext cx="28448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74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695400" y="872544"/>
          <a:ext cx="2016224" cy="1507747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60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551384" y="2737127"/>
          <a:ext cx="11161240" cy="3801224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03836172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09078477"/>
                    </a:ext>
                  </a:extLst>
                </a:gridCol>
                <a:gridCol w="5710477">
                  <a:extLst>
                    <a:ext uri="{9D8B030D-6E8A-4147-A177-3AD203B41FA5}">
                      <a16:colId xmlns:a16="http://schemas.microsoft.com/office/drawing/2014/main" val="3750512806"/>
                    </a:ext>
                  </a:extLst>
                </a:gridCol>
                <a:gridCol w="3722571">
                  <a:extLst>
                    <a:ext uri="{9D8B030D-6E8A-4147-A177-3AD203B41FA5}">
                      <a16:colId xmlns:a16="http://schemas.microsoft.com/office/drawing/2014/main" val="4138070356"/>
                    </a:ext>
                  </a:extLst>
                </a:gridCol>
              </a:tblGrid>
              <a:tr h="936104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Acesso</a:t>
                      </a:r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n-lt"/>
                        </a:rPr>
                        <a:t>Coluna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coluna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en-US" sz="1600" b="1" dirty="0" err="1">
                          <a:latin typeface="+mn-lt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i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coluna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  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colunas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8900" indent="-3175" algn="just"/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Retorna uma </a:t>
                      </a:r>
                      <a:r>
                        <a:rPr lang="pt-BR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Series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</a:t>
                      </a:r>
                      <a:r>
                        <a:rPr lang="pt-BR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valores da </a:t>
                      </a:r>
                      <a:r>
                        <a:rPr lang="pt-BR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coluna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ou um  </a:t>
                      </a:r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 os elementos da </a:t>
                      </a:r>
                      <a:r>
                        <a:rPr lang="pt-BR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lista de colunas</a:t>
                      </a:r>
                      <a:endParaRPr lang="pt-BR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n-lt"/>
                        </a:rPr>
                        <a:t>Linha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.loc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índice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en-US" sz="1600" b="1" dirty="0" err="1">
                          <a:latin typeface="+mn-lt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.loc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índices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.iloc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posição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.iloc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posições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8900" indent="-3175" algn="just"/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Retorna uma Serie com os valores da linha indexada por </a:t>
                      </a:r>
                      <a:r>
                        <a:rPr lang="pt-BR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índice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 um </a:t>
                      </a:r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 os elementos da </a:t>
                      </a:r>
                      <a:r>
                        <a:rPr lang="pt-BR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lista de índices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 .</a:t>
                      </a:r>
                      <a:r>
                        <a:rPr lang="pt-B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os índices criados</a:t>
                      </a:r>
                      <a:r>
                        <a:rPr lang="pt-BR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iloc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a posição no índice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613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8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+mn-lt"/>
                        </a:rPr>
                        <a:t>Elemento</a:t>
                      </a:r>
                    </a:p>
                    <a:p>
                      <a:r>
                        <a:rPr lang="pt-BR" sz="1600" i="1" dirty="0">
                          <a:latin typeface="+mn-lt"/>
                        </a:rPr>
                        <a:t>ou</a:t>
                      </a:r>
                    </a:p>
                    <a:p>
                      <a:r>
                        <a:rPr lang="pt-BR" sz="1600" i="1" dirty="0" err="1">
                          <a:latin typeface="+mn-lt"/>
                        </a:rPr>
                        <a:t>Dice</a:t>
                      </a:r>
                      <a:endParaRPr lang="pt-BR" sz="160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índice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coluna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600" b="1" dirty="0" err="1">
                          <a:latin typeface="+mn-lt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índs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de cols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]*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coluna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índice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 err="1">
                          <a:latin typeface="+mn-lt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de cols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índs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8900" indent="-3175" algn="just"/>
                      <a:r>
                        <a:rPr lang="pt-BR" sz="1600" dirty="0">
                          <a:latin typeface="+mn-lt"/>
                        </a:rPr>
                        <a:t>Retorna o valor do elemento indexado por </a:t>
                      </a:r>
                      <a:r>
                        <a:rPr lang="pt-BR" sz="1600" i="1" dirty="0">
                          <a:latin typeface="+mn-lt"/>
                        </a:rPr>
                        <a:t>índice, coluna </a:t>
                      </a:r>
                      <a:r>
                        <a:rPr lang="pt-BR" sz="1600" dirty="0">
                          <a:latin typeface="+mn-lt"/>
                        </a:rPr>
                        <a:t>ou uma nova Series com os elementos da </a:t>
                      </a:r>
                      <a:r>
                        <a:rPr lang="pt-BR" sz="1600" i="1" dirty="0">
                          <a:latin typeface="+mn-lt"/>
                        </a:rPr>
                        <a:t>lista de índices/colunas</a:t>
                      </a:r>
                      <a:r>
                        <a:rPr lang="pt-BR" sz="1600" b="1" dirty="0">
                          <a:latin typeface="+mn-lt"/>
                        </a:rPr>
                        <a:t>. </a:t>
                      </a:r>
                    </a:p>
                    <a:p>
                      <a:pPr marL="88900" indent="-3175" algn="just"/>
                      <a:r>
                        <a:rPr lang="pt-BR" sz="1600" b="1" dirty="0">
                          <a:latin typeface="+mn-lt"/>
                        </a:rPr>
                        <a:t>* </a:t>
                      </a:r>
                      <a:r>
                        <a:rPr lang="pt-BR" sz="1600" dirty="0">
                          <a:latin typeface="+mn-lt"/>
                        </a:rPr>
                        <a:t>Para posição no índice deve ser usado</a:t>
                      </a:r>
                      <a:r>
                        <a:rPr lang="pt-BR" sz="1600" i="1" dirty="0">
                          <a:latin typeface="+mn-lt"/>
                        </a:rPr>
                        <a:t> </a:t>
                      </a:r>
                      <a:r>
                        <a:rPr lang="pt-BR" sz="1600" b="1" dirty="0">
                          <a:latin typeface="+mn-lt"/>
                        </a:rPr>
                        <a:t>.</a:t>
                      </a:r>
                      <a:r>
                        <a:rPr lang="pt-BR" sz="1600" b="1" dirty="0" err="1">
                          <a:latin typeface="+mn-lt"/>
                        </a:rPr>
                        <a:t>iloc</a:t>
                      </a:r>
                      <a:endParaRPr lang="pt-BR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37331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Acesso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21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871328" y="896781"/>
          <a:ext cx="2016224" cy="1507747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60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4225488" y="1587996"/>
            <a:ext cx="1662064" cy="186631"/>
          </a:xfrm>
          <a:prstGeom prst="rect">
            <a:avLst/>
          </a:prstGeom>
          <a:solidFill>
            <a:schemeClr val="tx2">
              <a:lumMod val="60000"/>
              <a:lumOff val="4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9624392" y="823583"/>
          <a:ext cx="2016224" cy="1507747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60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tângulo 17"/>
          <p:cNvSpPr/>
          <p:nvPr/>
        </p:nvSpPr>
        <p:spPr>
          <a:xfrm>
            <a:off x="9985481" y="1937803"/>
            <a:ext cx="704358" cy="374807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0991860" y="1930784"/>
            <a:ext cx="634241" cy="389877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775522" y="1196752"/>
            <a:ext cx="302434" cy="1192390"/>
          </a:xfrm>
          <a:prstGeom prst="rect">
            <a:avLst/>
          </a:prstGeom>
          <a:solidFill>
            <a:srgbClr val="D6A3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7126965" y="858902"/>
          <a:ext cx="2016224" cy="1507747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60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7507131" y="1973583"/>
            <a:ext cx="704358" cy="216767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Mãos na Massa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pt-BR" sz="2000" dirty="0"/>
              <a:t>Considere o </a:t>
            </a:r>
            <a:r>
              <a:rPr lang="pt-BR" sz="2000" dirty="0" err="1"/>
              <a:t>Dataframe</a:t>
            </a:r>
            <a:r>
              <a:rPr lang="pt-BR" sz="2000" dirty="0"/>
              <a:t> G:</a:t>
            </a:r>
          </a:p>
          <a:p>
            <a:pPr>
              <a:spcBef>
                <a:spcPts val="1800"/>
              </a:spcBef>
            </a:pPr>
            <a:endParaRPr lang="pt-BR" sz="2000" dirty="0"/>
          </a:p>
          <a:p>
            <a:pPr>
              <a:spcBef>
                <a:spcPts val="1800"/>
              </a:spcBef>
            </a:pPr>
            <a:endParaRPr lang="pt-BR" sz="2000" dirty="0"/>
          </a:p>
          <a:p>
            <a:pPr>
              <a:spcBef>
                <a:spcPts val="1800"/>
              </a:spcBef>
            </a:pPr>
            <a:endParaRPr lang="pt-BR" sz="2000" dirty="0"/>
          </a:p>
          <a:p>
            <a:pPr marL="0" indent="0">
              <a:spcBef>
                <a:spcPts val="1800"/>
              </a:spcBef>
            </a:pPr>
            <a:r>
              <a:rPr lang="pt-BR" sz="2000" dirty="0"/>
              <a:t>Qual o resultado das seguintes seleções?</a:t>
            </a:r>
          </a:p>
          <a:p>
            <a:pPr marL="541338" indent="-541338">
              <a:spcBef>
                <a:spcPts val="1800"/>
              </a:spcBef>
              <a:buFont typeface="+mj-lt"/>
              <a:buAutoNum type="arabicParenR"/>
            </a:pPr>
            <a:r>
              <a:rPr lang="pt-BR" sz="2000" dirty="0"/>
              <a:t>G[[</a:t>
            </a:r>
            <a:r>
              <a:rPr lang="pt-BR" sz="2000" dirty="0">
                <a:solidFill>
                  <a:srgbClr val="00B050"/>
                </a:solidFill>
              </a:rPr>
              <a:t>'P1'</a:t>
            </a:r>
            <a:r>
              <a:rPr lang="pt-BR" sz="2000" dirty="0"/>
              <a:t>,</a:t>
            </a:r>
            <a:r>
              <a:rPr lang="pt-BR" sz="2000" dirty="0">
                <a:solidFill>
                  <a:srgbClr val="00B050"/>
                </a:solidFill>
              </a:rPr>
              <a:t>'P3'</a:t>
            </a:r>
            <a:r>
              <a:rPr lang="pt-BR" sz="2000" dirty="0"/>
              <a:t>]].</a:t>
            </a:r>
            <a:r>
              <a:rPr lang="pt-BR" sz="2000" dirty="0" err="1"/>
              <a:t>iloc</a:t>
            </a:r>
            <a:r>
              <a:rPr lang="pt-BR" sz="2000" dirty="0"/>
              <a:t>[2]</a:t>
            </a:r>
          </a:p>
          <a:p>
            <a:pPr marL="541338" indent="-541338">
              <a:spcBef>
                <a:spcPts val="1800"/>
              </a:spcBef>
              <a:buFont typeface="+mj-lt"/>
              <a:buAutoNum type="arabicParenR"/>
            </a:pPr>
            <a:r>
              <a:rPr lang="pt-BR" sz="2000" dirty="0"/>
              <a:t>G[</a:t>
            </a:r>
            <a:r>
              <a:rPr lang="pt-BR" sz="2000" dirty="0">
                <a:solidFill>
                  <a:srgbClr val="00B050"/>
                </a:solidFill>
              </a:rPr>
              <a:t>'</a:t>
            </a:r>
            <a:r>
              <a:rPr lang="pt-BR" sz="2000" dirty="0" err="1">
                <a:solidFill>
                  <a:srgbClr val="00B050"/>
                </a:solidFill>
              </a:rPr>
              <a:t>Lalá</a:t>
            </a:r>
            <a:r>
              <a:rPr lang="pt-BR" sz="2000" dirty="0">
                <a:solidFill>
                  <a:srgbClr val="00B050"/>
                </a:solidFill>
              </a:rPr>
              <a:t>'</a:t>
            </a:r>
            <a:r>
              <a:rPr lang="pt-BR" sz="2000" dirty="0"/>
              <a:t>]</a:t>
            </a:r>
          </a:p>
          <a:p>
            <a:pPr marL="541338" indent="-541338">
              <a:spcBef>
                <a:spcPts val="1800"/>
              </a:spcBef>
              <a:buFont typeface="+mj-lt"/>
              <a:buAutoNum type="arabicParenR"/>
            </a:pPr>
            <a:r>
              <a:rPr lang="pt-BR" sz="2000" dirty="0"/>
              <a:t>G.T[</a:t>
            </a:r>
            <a:r>
              <a:rPr lang="pt-BR" sz="2000" dirty="0">
                <a:solidFill>
                  <a:srgbClr val="00B050"/>
                </a:solidFill>
              </a:rPr>
              <a:t>'</a:t>
            </a:r>
            <a:r>
              <a:rPr lang="pt-BR" sz="2000" dirty="0" err="1">
                <a:solidFill>
                  <a:srgbClr val="00B050"/>
                </a:solidFill>
              </a:rPr>
              <a:t>Lalá</a:t>
            </a:r>
            <a:r>
              <a:rPr lang="pt-BR" sz="2000" dirty="0">
                <a:solidFill>
                  <a:srgbClr val="00B050"/>
                </a:solidFill>
              </a:rPr>
              <a:t>'</a:t>
            </a:r>
            <a:r>
              <a:rPr lang="pt-BR" sz="2000" dirty="0"/>
              <a:t>]</a:t>
            </a:r>
          </a:p>
          <a:p>
            <a:pPr marL="541338" indent="-541338">
              <a:spcBef>
                <a:spcPts val="1800"/>
              </a:spcBef>
              <a:buFont typeface="+mj-lt"/>
              <a:buAutoNum type="arabicParenR"/>
            </a:pPr>
            <a:r>
              <a:rPr lang="pt-BR" sz="2000" dirty="0"/>
              <a:t>G.T[[</a:t>
            </a:r>
            <a:r>
              <a:rPr lang="pt-BR" sz="2000" dirty="0">
                <a:solidFill>
                  <a:srgbClr val="00B050"/>
                </a:solidFill>
              </a:rPr>
              <a:t>'</a:t>
            </a:r>
            <a:r>
              <a:rPr lang="pt-BR" sz="2000" dirty="0" err="1">
                <a:solidFill>
                  <a:srgbClr val="00B050"/>
                </a:solidFill>
              </a:rPr>
              <a:t>Lalá</a:t>
            </a:r>
            <a:r>
              <a:rPr lang="pt-BR" sz="2000" dirty="0">
                <a:solidFill>
                  <a:srgbClr val="00B050"/>
                </a:solidFill>
              </a:rPr>
              <a:t>'</a:t>
            </a:r>
            <a:r>
              <a:rPr lang="pt-BR" sz="2000" dirty="0"/>
              <a:t>,</a:t>
            </a:r>
            <a:r>
              <a:rPr lang="pt-BR" sz="2000" dirty="0">
                <a:solidFill>
                  <a:srgbClr val="00B050"/>
                </a:solidFill>
              </a:rPr>
              <a:t>'Lili'</a:t>
            </a:r>
            <a:r>
              <a:rPr lang="pt-BR" sz="2000" dirty="0"/>
              <a:t>]].</a:t>
            </a:r>
            <a:r>
              <a:rPr lang="pt-BR" sz="2000" dirty="0" err="1"/>
              <a:t>iloc</a:t>
            </a:r>
            <a:r>
              <a:rPr lang="pt-BR" sz="2000" dirty="0"/>
              <a:t>[0:2].T</a:t>
            </a:r>
          </a:p>
          <a:p>
            <a:pPr>
              <a:spcBef>
                <a:spcPts val="1800"/>
              </a:spcBef>
            </a:pPr>
            <a:endParaRPr lang="pt-BR" sz="2000" dirty="0"/>
          </a:p>
          <a:p>
            <a:pPr>
              <a:spcBef>
                <a:spcPts val="1800"/>
              </a:spcBef>
            </a:pPr>
            <a:endParaRPr lang="pt-BR" sz="2000" dirty="0"/>
          </a:p>
          <a:p>
            <a:pPr>
              <a:spcBef>
                <a:spcPts val="1800"/>
              </a:spcBef>
            </a:pPr>
            <a:r>
              <a:rPr lang="pt-BR" sz="2000" dirty="0"/>
              <a:t>		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arenR"/>
            </a:pPr>
            <a:r>
              <a:rPr lang="pt-BR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P1    1.3</a:t>
            </a:r>
          </a:p>
          <a:p>
            <a:pPr marL="457200" lvl="1" indent="17780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   6.5</a:t>
            </a:r>
          </a:p>
          <a:p>
            <a:pPr marL="457200" lvl="1" indent="-9525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Lili,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  <a:buFont typeface="+mj-lt"/>
              <a:buAutoNum type="arabicParenR"/>
            </a:pPr>
            <a:r>
              <a:rPr lang="pt-BR" sz="2000" dirty="0"/>
              <a:t>  </a:t>
            </a:r>
            <a:r>
              <a:rPr lang="pt-BR" sz="2000" dirty="0" err="1">
                <a:solidFill>
                  <a:srgbClr val="C00000"/>
                </a:solidFill>
              </a:rPr>
              <a:t>KeyError</a:t>
            </a:r>
            <a:r>
              <a:rPr lang="pt-BR" sz="2000" dirty="0">
                <a:solidFill>
                  <a:srgbClr val="C00000"/>
                </a:solidFill>
              </a:rPr>
              <a:t>: '</a:t>
            </a:r>
            <a:r>
              <a:rPr lang="pt-BR" sz="2000" dirty="0" err="1">
                <a:solidFill>
                  <a:srgbClr val="C00000"/>
                </a:solidFill>
              </a:rPr>
              <a:t>Lalá</a:t>
            </a:r>
            <a:r>
              <a:rPr lang="pt-BR" sz="2000" dirty="0">
                <a:solidFill>
                  <a:srgbClr val="C00000"/>
                </a:solidFill>
              </a:rPr>
              <a:t>'</a:t>
            </a:r>
            <a:endParaRPr lang="pt-BR" sz="2000" dirty="0"/>
          </a:p>
          <a:p>
            <a:pPr>
              <a:spcBef>
                <a:spcPts val="1800"/>
              </a:spcBef>
              <a:buFont typeface="+mj-lt"/>
              <a:buAutoNum type="arabicParenR"/>
            </a:pPr>
            <a:r>
              <a:rPr lang="pt-BR" sz="2000" dirty="0"/>
              <a:t> </a:t>
            </a:r>
            <a:r>
              <a:rPr lang="pt-BR" sz="2000" dirty="0" err="1">
                <a:solidFill>
                  <a:srgbClr val="0070C0"/>
                </a:solidFill>
              </a:rPr>
              <a:t>Matr</a:t>
            </a:r>
            <a:r>
              <a:rPr lang="pt-BR" sz="2000" dirty="0">
                <a:solidFill>
                  <a:srgbClr val="0070C0"/>
                </a:solidFill>
              </a:rPr>
              <a:t>    133</a:t>
            </a:r>
          </a:p>
          <a:p>
            <a:pPr marL="457200" lvl="1" indent="177800">
              <a:spcBef>
                <a:spcPts val="0"/>
              </a:spcBef>
              <a:buNone/>
            </a:pP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     6.2</a:t>
            </a:r>
          </a:p>
          <a:p>
            <a:pPr marL="457200" lvl="1" indent="177800">
              <a:spcBef>
                <a:spcPts val="0"/>
              </a:spcBef>
              <a:buNone/>
            </a:pP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     6.9</a:t>
            </a:r>
          </a:p>
          <a:p>
            <a:pPr marL="457200" lvl="1" indent="177800">
              <a:spcBef>
                <a:spcPts val="0"/>
              </a:spcBef>
              <a:buNone/>
            </a:pP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     9.2</a:t>
            </a:r>
          </a:p>
          <a:p>
            <a:pPr marL="457200" lvl="1" indent="-103188">
              <a:spcBef>
                <a:spcPts val="0"/>
              </a:spcBef>
              <a:buNone/>
            </a:pPr>
            <a:r>
              <a:rPr lang="pt-B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Lalá</a:t>
            </a:r>
            <a:r>
              <a:rPr lang="pt-B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t-B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pt-BR" sz="2000" dirty="0"/>
          </a:p>
          <a:p>
            <a:pPr>
              <a:spcBef>
                <a:spcPts val="2400"/>
              </a:spcBef>
              <a:buFont typeface="+mj-lt"/>
              <a:buAutoNum type="arabicParenR"/>
            </a:pPr>
            <a:r>
              <a:rPr lang="pt-BR" sz="2000" dirty="0"/>
              <a:t>    </a:t>
            </a:r>
            <a:r>
              <a:rPr lang="pt-BR" sz="2000" dirty="0" err="1">
                <a:solidFill>
                  <a:srgbClr val="0070C0"/>
                </a:solidFill>
              </a:rPr>
              <a:t>Matr</a:t>
            </a:r>
            <a:r>
              <a:rPr lang="pt-BR" sz="2000" dirty="0">
                <a:solidFill>
                  <a:srgbClr val="0070C0"/>
                </a:solidFill>
              </a:rPr>
              <a:t>     P1</a:t>
            </a:r>
          </a:p>
          <a:p>
            <a:pPr marL="457200" lvl="1" indent="-269875">
              <a:buNone/>
            </a:pPr>
            <a:r>
              <a:rPr lang="pt-BR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Lalá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133    6.2</a:t>
            </a:r>
          </a:p>
          <a:p>
            <a:pPr marL="457200" lvl="1" indent="-269875">
              <a:buNone/>
            </a:pP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Lili   135    1.3</a:t>
            </a:r>
          </a:p>
          <a:p>
            <a:pPr>
              <a:buFont typeface="+mj-lt"/>
              <a:buAutoNum type="arabicParenR"/>
            </a:pPr>
            <a:endParaRPr lang="pt-BR" sz="2000" dirty="0"/>
          </a:p>
          <a:p>
            <a:pPr>
              <a:buFont typeface="+mj-lt"/>
              <a:buAutoNum type="arabicParenR"/>
            </a:pP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767408" y="1268760"/>
            <a:ext cx="3925984" cy="1438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indent="709613">
              <a:spcBef>
                <a:spcPts val="300"/>
              </a:spcBef>
            </a:pP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P1   P2   P3</a:t>
            </a:r>
          </a:p>
          <a:p>
            <a:pPr>
              <a:spcBef>
                <a:spcPts val="300"/>
              </a:spcBef>
            </a:pP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Lalá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133  6.2  6.9  9.2</a:t>
            </a:r>
          </a:p>
          <a:p>
            <a:pPr>
              <a:spcBef>
                <a:spcPts val="300"/>
              </a:spcBef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Lelé  131  6.5  2.7  3.0</a:t>
            </a:r>
          </a:p>
          <a:p>
            <a:pPr>
              <a:spcBef>
                <a:spcPts val="300"/>
              </a:spcBef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Lili  135  1.3  4.6  6.5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0434241" y="1492450"/>
            <a:ext cx="784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Series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551836" y="3726044"/>
            <a:ext cx="784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Series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364018" y="5128060"/>
            <a:ext cx="116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DataFrame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89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741523" y="881395"/>
          <a:ext cx="2016224" cy="1507747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60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680886" y="2525921"/>
          <a:ext cx="11161240" cy="4188455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03836172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09078477"/>
                    </a:ext>
                  </a:extLst>
                </a:gridCol>
                <a:gridCol w="5710477">
                  <a:extLst>
                    <a:ext uri="{9D8B030D-6E8A-4147-A177-3AD203B41FA5}">
                      <a16:colId xmlns:a16="http://schemas.microsoft.com/office/drawing/2014/main" val="3750512806"/>
                    </a:ext>
                  </a:extLst>
                </a:gridCol>
                <a:gridCol w="3722571">
                  <a:extLst>
                    <a:ext uri="{9D8B030D-6E8A-4147-A177-3AD203B41FA5}">
                      <a16:colId xmlns:a16="http://schemas.microsoft.com/office/drawing/2014/main" val="4138070356"/>
                    </a:ext>
                  </a:extLst>
                </a:gridCol>
              </a:tblGrid>
              <a:tr h="1081647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Inc-Alt</a:t>
                      </a:r>
                      <a:endParaRPr lang="pt-BR" sz="18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n-lt"/>
                        </a:rPr>
                        <a:t>Coluna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coluna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en-US" sz="1600" b="1" dirty="0" err="1">
                          <a:latin typeface="+mn-lt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i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coluna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   =  valor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colunas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Altera o valor/valores do(s) elemento(s) indexado(s) por </a:t>
                      </a:r>
                      <a:r>
                        <a:rPr lang="pt-BR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coluna/lista de colunas.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a coluna não existe, é incluída.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780"/>
                  </a:ext>
                </a:extLst>
              </a:tr>
              <a:tr h="1796168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n-lt"/>
                        </a:rPr>
                        <a:t>Linha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.loc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índice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 =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.loc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índices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.iloc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posição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 =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</a:t>
                      </a: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.iloc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posições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  =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n-lt"/>
                        </a:rPr>
                        <a:t>Altera o valor/valores 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elemento(s</a:t>
                      </a:r>
                      <a:r>
                        <a:rPr lang="pt-BR" sz="1600" dirty="0">
                          <a:latin typeface="+mn-lt"/>
                        </a:rPr>
                        <a:t>) indexado(s) por </a:t>
                      </a:r>
                      <a:r>
                        <a:rPr lang="pt-BR" sz="1600" i="1" dirty="0">
                          <a:latin typeface="+mn-lt"/>
                        </a:rPr>
                        <a:t>índice/lista de índices. </a:t>
                      </a:r>
                      <a:r>
                        <a:rPr lang="pt-BR" sz="1600" dirty="0">
                          <a:latin typeface="+mn-lt"/>
                        </a:rPr>
                        <a:t>Se o índice não existe, é incluído.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361394"/>
                  </a:ext>
                </a:extLst>
              </a:tr>
              <a:tr h="9509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endParaRPr lang="pt-BR" sz="18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n-lt"/>
                        </a:rPr>
                        <a:t>Elemento</a:t>
                      </a:r>
                    </a:p>
                    <a:p>
                      <a:r>
                        <a:rPr lang="pt-BR" sz="1600" dirty="0">
                          <a:latin typeface="+mn-lt"/>
                        </a:rPr>
                        <a:t>ou</a:t>
                      </a:r>
                    </a:p>
                    <a:p>
                      <a:r>
                        <a:rPr lang="pt-BR" sz="1600" dirty="0" err="1">
                          <a:latin typeface="+mn-lt"/>
                        </a:rPr>
                        <a:t>Dice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índice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coluna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]=valor  </a:t>
                      </a:r>
                      <a:r>
                        <a:rPr lang="en-US" sz="1600" b="1" dirty="0" err="1">
                          <a:latin typeface="+mn-lt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índs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de cols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+mn-lt"/>
                          <a:cs typeface="Courier New" panose="02070309020205020404" pitchFamily="49" charset="0"/>
                        </a:rPr>
                        <a:t> = valor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coluna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índice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]=valor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+mn-lt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de cols</a:t>
                      </a: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índs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]=valor</a:t>
                      </a: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n-lt"/>
                        </a:rPr>
                        <a:t>Altera o valor/valores 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elemento(s</a:t>
                      </a:r>
                      <a:r>
                        <a:rPr lang="pt-BR" sz="1600" dirty="0">
                          <a:latin typeface="+mn-lt"/>
                        </a:rPr>
                        <a:t>) indexado(s) por </a:t>
                      </a:r>
                      <a:r>
                        <a:rPr lang="pt-BR" sz="1600" i="1" dirty="0">
                          <a:latin typeface="+mn-lt"/>
                        </a:rPr>
                        <a:t>índice/lista de índices. </a:t>
                      </a:r>
                      <a:endParaRPr lang="pt-BR" sz="1600" dirty="0">
                        <a:latin typeface="+mn-lt"/>
                      </a:endParaRPr>
                    </a:p>
                    <a:p>
                      <a:endParaRPr lang="pt-BR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842374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Incluir ou Alterar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23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860814" y="862493"/>
          <a:ext cx="2016224" cy="1507747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60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4217912" y="1586079"/>
            <a:ext cx="1662064" cy="186631"/>
          </a:xfrm>
          <a:prstGeom prst="rect">
            <a:avLst/>
          </a:prstGeom>
          <a:solidFill>
            <a:schemeClr val="tx2">
              <a:lumMod val="60000"/>
              <a:lumOff val="4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2135560" y="1196752"/>
            <a:ext cx="302434" cy="1192390"/>
          </a:xfrm>
          <a:prstGeom prst="rect">
            <a:avLst/>
          </a:prstGeom>
          <a:solidFill>
            <a:srgbClr val="D6A3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9768408" y="823583"/>
          <a:ext cx="2016224" cy="1507747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60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10129497" y="1937803"/>
            <a:ext cx="704358" cy="374807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1135876" y="1930784"/>
            <a:ext cx="634241" cy="389877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7270981" y="858902"/>
          <a:ext cx="2016224" cy="1507747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60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tângulo 23"/>
          <p:cNvSpPr/>
          <p:nvPr/>
        </p:nvSpPr>
        <p:spPr>
          <a:xfrm>
            <a:off x="7651147" y="1973583"/>
            <a:ext cx="704358" cy="216767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1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41895"/>
              </p:ext>
            </p:extLst>
          </p:nvPr>
        </p:nvGraphicFramePr>
        <p:xfrm>
          <a:off x="2855640" y="848390"/>
          <a:ext cx="2016224" cy="1507747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60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730420"/>
              </p:ext>
            </p:extLst>
          </p:nvPr>
        </p:nvGraphicFramePr>
        <p:xfrm>
          <a:off x="680886" y="2525921"/>
          <a:ext cx="11161240" cy="2635749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03836172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09078477"/>
                    </a:ext>
                  </a:extLst>
                </a:gridCol>
                <a:gridCol w="5710477">
                  <a:extLst>
                    <a:ext uri="{9D8B030D-6E8A-4147-A177-3AD203B41FA5}">
                      <a16:colId xmlns:a16="http://schemas.microsoft.com/office/drawing/2014/main" val="3750512806"/>
                    </a:ext>
                  </a:extLst>
                </a:gridCol>
                <a:gridCol w="3722571">
                  <a:extLst>
                    <a:ext uri="{9D8B030D-6E8A-4147-A177-3AD203B41FA5}">
                      <a16:colId xmlns:a16="http://schemas.microsoft.com/office/drawing/2014/main" val="4138070356"/>
                    </a:ext>
                  </a:extLst>
                </a:gridCol>
              </a:tblGrid>
              <a:tr h="1263119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Excluir</a:t>
                      </a:r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n-lt"/>
                        </a:rPr>
                        <a:t>Coluna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coluna</a:t>
                      </a:r>
                      <a:r>
                        <a:rPr lang="en-US" sz="16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=1)*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colunas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,axis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=1)*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n-lt"/>
                        </a:rPr>
                        <a:t>retorna uma cópia do </a:t>
                      </a:r>
                      <a:r>
                        <a:rPr lang="pt-BR" sz="1600" dirty="0" err="1">
                          <a:latin typeface="+mn-lt"/>
                        </a:rPr>
                        <a:t>DataFrame</a:t>
                      </a:r>
                      <a:r>
                        <a:rPr lang="pt-BR" sz="1600" dirty="0">
                          <a:latin typeface="+mn-lt"/>
                        </a:rPr>
                        <a:t> sem a coluna/</a:t>
                      </a:r>
                      <a:r>
                        <a:rPr lang="pt-BR" sz="1600" dirty="0" err="1">
                          <a:latin typeface="+mn-lt"/>
                        </a:rPr>
                        <a:t>lcolunas</a:t>
                      </a:r>
                      <a:r>
                        <a:rPr lang="pt-BR" sz="1600" dirty="0">
                          <a:latin typeface="+mn-lt"/>
                        </a:rPr>
                        <a:t> especificadas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780"/>
                  </a:ext>
                </a:extLst>
              </a:tr>
              <a:tr h="137263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n-lt"/>
                        </a:rPr>
                        <a:t>Linha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índice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índices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n-lt"/>
                        </a:rPr>
                        <a:t>retorna uma cópia do </a:t>
                      </a:r>
                      <a:r>
                        <a:rPr lang="pt-BR" sz="1600" dirty="0" err="1">
                          <a:latin typeface="+mn-lt"/>
                        </a:rPr>
                        <a:t>DataFrame</a:t>
                      </a:r>
                      <a:r>
                        <a:rPr lang="pt-BR" sz="1600" dirty="0">
                          <a:latin typeface="+mn-lt"/>
                        </a:rPr>
                        <a:t> sem a linha/linhas especificadas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361394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Excluir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24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67578"/>
              </p:ext>
            </p:extLst>
          </p:nvPr>
        </p:nvGraphicFramePr>
        <p:xfrm>
          <a:off x="7608168" y="881395"/>
          <a:ext cx="2016224" cy="1507747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60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7965266" y="1604981"/>
            <a:ext cx="1662064" cy="186631"/>
          </a:xfrm>
          <a:prstGeom prst="rect">
            <a:avLst/>
          </a:prstGeom>
          <a:solidFill>
            <a:schemeClr val="tx2">
              <a:lumMod val="60000"/>
              <a:lumOff val="4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249677" y="1163747"/>
            <a:ext cx="302434" cy="1192390"/>
          </a:xfrm>
          <a:prstGeom prst="rect">
            <a:avLst/>
          </a:prstGeom>
          <a:solidFill>
            <a:srgbClr val="D6A3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hape 232"/>
          <p:cNvSpPr txBox="1"/>
          <p:nvPr/>
        </p:nvSpPr>
        <p:spPr>
          <a:xfrm>
            <a:off x="911424" y="6118942"/>
            <a:ext cx="10231535" cy="2016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0" rIns="91425" bIns="0" anchor="ctr" anchorCtr="0">
            <a:noAutofit/>
          </a:bodyPr>
          <a:lstStyle/>
          <a:p>
            <a:pPr marL="2959100" indent="-2959100"/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*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</a:t>
            </a:r>
            <a:r>
              <a:rPr lang="en-US" sz="1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inplace</a:t>
            </a:r>
            <a:r>
              <a:rPr lang="en-US" sz="1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sz="1600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realiza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operação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Series, </a:t>
            </a:r>
            <a:r>
              <a:rPr lang="en-US" sz="1600" b="1" u="sng" dirty="0" err="1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cria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cópia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0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Descrição e Sumarização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615114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110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Descrição e Sumarização	</a:t>
            </a:r>
            <a:r>
              <a:rPr lang="pt-BR" sz="2400" dirty="0"/>
              <a:t>Medidas de Tendência Central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26</a:t>
            </a:fld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51384" y="979910"/>
          <a:ext cx="8640960" cy="5581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Média: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df</a:t>
                      </a: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.mean</a:t>
                      </a: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pt-BR" sz="17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[1]</a:t>
                      </a:r>
                      <a:endParaRPr kumimoji="0" lang="pt-B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&gt;&gt;&gt;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df.mean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    13.333333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y    20.000000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z    16.666667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&gt;&gt;&gt;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df.mean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(axis=1)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p1    20.0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p2    10.0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p3    20.0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Mediana: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df</a:t>
                      </a: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.median</a:t>
                      </a: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pt-BR" sz="17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[1]</a:t>
                      </a:r>
                      <a:endParaRPr kumimoji="0" lang="pt-B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&gt;&gt;&gt;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df.median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    10.0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y    20.0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z    10.0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324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</a:pPr>
                      <a:r>
                        <a:rPr lang="pt-BR" sz="1700" dirty="0">
                          <a:latin typeface="+mn-lt"/>
                        </a:rPr>
                        <a:t>Moda:</a:t>
                      </a:r>
                      <a:r>
                        <a:rPr lang="pt-BR" sz="1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</a:pPr>
                      <a:r>
                        <a:rPr lang="pt-BR" sz="1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pt-BR" sz="1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  <a:r>
                        <a:rPr lang="pt-BR" sz="1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pt-BR" sz="17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[1]</a:t>
                      </a:r>
                      <a:endParaRPr lang="pt-BR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kumimoji="0" lang="pt-BR" sz="1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pt-BR" sz="1400" dirty="0"/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&gt;&gt;&gt;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df.mode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pPr marL="457200" marR="0" lvl="0" indent="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   y     z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0  10.0  10  10.0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  NaN  20   NaN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   NaN  30   NaN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  <a:sym typeface="Wingdings" panose="05000000000000000000" pitchFamily="2" charset="2"/>
                      </a:endParaRP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9624392" y="1011755"/>
            <a:ext cx="2000198" cy="12464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 lIns="0" rIns="0">
            <a:spAutoFit/>
          </a:bodyPr>
          <a:lstStyle/>
          <a:p>
            <a:r>
              <a:rPr lang="pt-BR" sz="1500" u="sng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1500" u="sng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indent="261938"/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  y   z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 10  20  30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 10  10  10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 20  30  10</a:t>
            </a:r>
            <a:endParaRPr lang="pt-BR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624392" y="5445224"/>
            <a:ext cx="20016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kern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1- </a:t>
            </a:r>
            <a:r>
              <a:rPr lang="pt-BR" sz="1200" dirty="0"/>
              <a:t>Com </a:t>
            </a:r>
            <a:r>
              <a:rPr lang="pt-BR" sz="1200" dirty="0" err="1"/>
              <a:t>axis</a:t>
            </a:r>
            <a:r>
              <a:rPr lang="pt-BR" sz="1200" dirty="0"/>
              <a:t>=1,  operação por linha</a:t>
            </a:r>
          </a:p>
          <a:p>
            <a:pPr algn="ctr"/>
            <a:r>
              <a:rPr lang="pt-BR" sz="1200" dirty="0"/>
              <a:t>2 – Operação aceita nos atributos index e </a:t>
            </a:r>
            <a:r>
              <a:rPr lang="pt-BR" sz="1200" dirty="0" err="1"/>
              <a:t>columns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5964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Descrição e Sumarização      </a:t>
            </a:r>
            <a:r>
              <a:rPr lang="pt-BR" sz="2400" dirty="0"/>
              <a:t>Medidas de Tendência Central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27</a:t>
            </a:fld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623392" y="944724"/>
          <a:ext cx="8928992" cy="5449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8800">
                <a:tc>
                  <a:txBody>
                    <a:bodyPr/>
                    <a:lstStyle/>
                    <a:p>
                      <a:pPr marL="0" lvl="1" indent="8890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800" dirty="0"/>
                        <a:t>Máximo: </a:t>
                      </a:r>
                      <a:r>
                        <a:rPr lang="pt-BR" sz="1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pt-BR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.max</a:t>
                      </a:r>
                      <a:r>
                        <a:rPr lang="pt-BR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8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aseline="30000" dirty="0"/>
                        <a:t>1][2]</a:t>
                      </a:r>
                    </a:p>
                    <a:p>
                      <a:pPr marL="0" lvl="1" indent="8890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800" dirty="0"/>
                        <a:t>Mínimo: </a:t>
                      </a:r>
                      <a:r>
                        <a:rPr lang="pt-BR" sz="1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pt-BR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.min</a:t>
                      </a:r>
                      <a:r>
                        <a:rPr lang="pt-BR" sz="1800" dirty="0"/>
                        <a:t>()</a:t>
                      </a:r>
                      <a:r>
                        <a:rPr lang="pt-BR" sz="1800" baseline="30000" dirty="0"/>
                        <a:t>[1][2]</a:t>
                      </a:r>
                      <a:endParaRPr lang="pt-BR" sz="1800" dirty="0"/>
                    </a:p>
                    <a:p>
                      <a:pPr marL="0" lvl="1" indent="8890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800" dirty="0"/>
                        <a:t>Índice 1º Mínimo:</a:t>
                      </a:r>
                      <a:r>
                        <a:rPr lang="pt-BR" sz="1800" baseline="0" dirty="0"/>
                        <a:t> </a:t>
                      </a:r>
                      <a:r>
                        <a:rPr lang="pt-BR" sz="1800" dirty="0" err="1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df</a:t>
                      </a:r>
                      <a:r>
                        <a:rPr lang="pt-BR" sz="1800" dirty="0" err="1"/>
                        <a:t>.idxmin</a:t>
                      </a:r>
                      <a:r>
                        <a:rPr lang="pt-BR" sz="1800" dirty="0"/>
                        <a:t>()</a:t>
                      </a:r>
                    </a:p>
                    <a:p>
                      <a:pPr marL="0" marR="0" lvl="0" indent="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1800" dirty="0"/>
                        <a:t>Índice 1º Máximo:</a:t>
                      </a:r>
                      <a:r>
                        <a:rPr lang="pt-BR" sz="1800" baseline="0" dirty="0"/>
                        <a:t> </a:t>
                      </a:r>
                      <a:r>
                        <a:rPr lang="pt-BR" sz="1800" kern="1200" dirty="0" err="1">
                          <a:solidFill>
                            <a:srgbClr val="808080"/>
                          </a:solidFill>
                          <a:latin typeface="Courier New"/>
                          <a:ea typeface="+mn-ea"/>
                          <a:cs typeface="Courier New"/>
                        </a:rPr>
                        <a:t>df</a:t>
                      </a:r>
                      <a:r>
                        <a:rPr lang="pt-BR" sz="1800" baseline="0" dirty="0" err="1"/>
                        <a:t>.</a:t>
                      </a:r>
                      <a:r>
                        <a:rPr lang="pt-BR" sz="1800" dirty="0" err="1"/>
                        <a:t>idxmax</a:t>
                      </a:r>
                      <a:r>
                        <a:rPr lang="pt-BR" sz="1800" dirty="0"/>
                        <a:t>()</a:t>
                      </a:r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pt-BR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df.max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(axis=1)</a:t>
                      </a:r>
                    </a:p>
                    <a:p>
                      <a:pPr algn="l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nn-NO" sz="18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    30</a:t>
                      </a:r>
                    </a:p>
                    <a:p>
                      <a:pPr algn="l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nn-NO" sz="18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p2    10</a:t>
                      </a:r>
                    </a:p>
                    <a:p>
                      <a:pPr algn="l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nn-NO" sz="18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p3    30</a:t>
                      </a:r>
                    </a:p>
                    <a:p>
                      <a:pPr algn="l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int64</a:t>
                      </a:r>
                      <a:r>
                        <a:rPr lang="pt-BR" sz="1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algn="l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pt-BR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&gt;&gt;&gt;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df.min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pl-PL" sz="18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x    10</a:t>
                      </a:r>
                    </a:p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pl-PL" sz="18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y    10</a:t>
                      </a:r>
                    </a:p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pl-PL" sz="18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z    10</a:t>
                      </a:r>
                    </a:p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pl-PL" sz="18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dtype: int64</a:t>
                      </a:r>
                      <a:endParaRPr lang="pt-BR" sz="18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Quantil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df</a:t>
                      </a:r>
                      <a:r>
                        <a:rPr kumimoji="0" lang="pt-B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.quantile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(q=%)</a:t>
                      </a:r>
                      <a:r>
                        <a:rPr kumimoji="0" lang="pt-B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[1]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padrão q=0.5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pt-BR" sz="1800" dirty="0"/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&gt;&gt;&gt;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df.quantile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(axis=1)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p1    20.0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p2    10.0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p3    20.0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9848803" y="1185739"/>
            <a:ext cx="2000198" cy="12464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 lIns="0" rIns="0">
            <a:spAutoFit/>
          </a:bodyPr>
          <a:lstStyle/>
          <a:p>
            <a:r>
              <a:rPr lang="pt-BR" sz="1500" u="sng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1500" u="sng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indent="261938"/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  y   z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 10  20  30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 10  10  10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 20  30  10</a:t>
            </a:r>
            <a:endParaRPr lang="pt-BR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855041" y="5258403"/>
            <a:ext cx="199396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200" kern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1- </a:t>
            </a:r>
            <a:r>
              <a:rPr lang="pt-BR" sz="1200" dirty="0"/>
              <a:t>Com </a:t>
            </a:r>
            <a:r>
              <a:rPr lang="pt-BR" sz="1200" dirty="0" err="1"/>
              <a:t>axis</a:t>
            </a:r>
            <a:r>
              <a:rPr lang="pt-BR" sz="1200" dirty="0"/>
              <a:t>=1,  operação por linha</a:t>
            </a:r>
          </a:p>
          <a:p>
            <a:pPr marL="84138" indent="-84138" algn="just"/>
            <a:r>
              <a:rPr lang="pt-BR" sz="1200" dirty="0"/>
              <a:t>2 – Operação aceita nos atributos index e </a:t>
            </a:r>
            <a:r>
              <a:rPr lang="pt-BR" sz="1200" dirty="0" err="1"/>
              <a:t>columns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817571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Descrição e Sumarização	</a:t>
            </a:r>
            <a:r>
              <a:rPr lang="pt-BR" sz="2400" dirty="0"/>
              <a:t>Medidas de Dispersão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28</a:t>
            </a:fld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69098" y="977069"/>
          <a:ext cx="8983286" cy="5443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158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/>
                        <a:t>Variância: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6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600" baseline="30000" dirty="0"/>
                        <a:t>1]</a:t>
                      </a:r>
                      <a:endParaRPr lang="pt-BR" sz="1600" dirty="0"/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pt-BR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pt-BR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df.var</a:t>
                      </a:r>
                      <a:r>
                        <a:rPr lang="pt-BR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</a:pPr>
                      <a:r>
                        <a:rPr lang="pl-PL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x     33.333333</a:t>
                      </a: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</a:pPr>
                      <a:r>
                        <a:rPr lang="pl-PL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y    100.000000</a:t>
                      </a: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</a:pPr>
                      <a:r>
                        <a:rPr lang="pl-PL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z    133.333333</a:t>
                      </a: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</a:pPr>
                      <a:r>
                        <a:rPr lang="pl-PL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dtype: float64</a:t>
                      </a:r>
                      <a:endParaRPr lang="pt-BR" sz="1800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58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/>
                        <a:t>Desvio Padrão: </a:t>
                      </a:r>
                    </a:p>
                    <a:p>
                      <a:pPr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.std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6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600" baseline="30000" dirty="0"/>
                        <a:t>1]   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pt-BR" sz="1600" dirty="0"/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pt-BR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pt-BR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df.std</a:t>
                      </a:r>
                      <a:r>
                        <a:rPr lang="pt-BR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</a:pPr>
                      <a:r>
                        <a:rPr lang="pl-PL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x     5.773503</a:t>
                      </a: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</a:pPr>
                      <a:r>
                        <a:rPr lang="pl-PL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y    10.000000</a:t>
                      </a: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</a:pPr>
                      <a:r>
                        <a:rPr lang="pl-PL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z    11.547005</a:t>
                      </a: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</a:pPr>
                      <a:r>
                        <a:rPr lang="pl-PL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dtype: float64</a:t>
                      </a:r>
                      <a:endParaRPr lang="pt-BR" sz="1800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9847401" y="1052736"/>
            <a:ext cx="2000198" cy="12464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 lIns="0" rIns="0">
            <a:spAutoFit/>
          </a:bodyPr>
          <a:lstStyle/>
          <a:p>
            <a:r>
              <a:rPr lang="pt-BR" sz="1500" u="sng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1500" u="sng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indent="261938"/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  y   z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 10  20  30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 10  10  10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 20  30  10</a:t>
            </a:r>
            <a:endParaRPr lang="pt-BR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47401" y="5589240"/>
            <a:ext cx="20016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200" kern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1- </a:t>
            </a:r>
            <a:r>
              <a:rPr lang="pt-BR" sz="1200" dirty="0"/>
              <a:t>Com </a:t>
            </a:r>
            <a:r>
              <a:rPr lang="pt-BR" sz="1200" dirty="0" err="1"/>
              <a:t>axis</a:t>
            </a:r>
            <a:r>
              <a:rPr lang="pt-BR" sz="1200" dirty="0"/>
              <a:t>=1,  operação por linha</a:t>
            </a:r>
          </a:p>
          <a:p>
            <a:pPr algn="just"/>
            <a:r>
              <a:rPr lang="pt-BR" sz="1200" dirty="0"/>
              <a:t>2 – Operação aceita nos atributos index e </a:t>
            </a:r>
            <a:r>
              <a:rPr lang="pt-BR" sz="1200" dirty="0" err="1"/>
              <a:t>columns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3553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247512"/>
              </p:ext>
            </p:extLst>
          </p:nvPr>
        </p:nvGraphicFramePr>
        <p:xfrm>
          <a:off x="5758257" y="1513118"/>
          <a:ext cx="1800200" cy="259588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Py_Objetc_HEAD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values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columns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shape</a:t>
                      </a:r>
                      <a:r>
                        <a:rPr lang="pt-BR" dirty="0"/>
                        <a:t>:(6,4)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size</a:t>
                      </a:r>
                      <a:r>
                        <a:rPr lang="pt-BR" dirty="0"/>
                        <a:t>: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dTypes</a:t>
                      </a:r>
                      <a:r>
                        <a:rPr lang="pt-BR" dirty="0"/>
                        <a:t>: </a:t>
                      </a:r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'O'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37176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Esquema simplificado do objeto </a:t>
            </a:r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</a:t>
            </a:fld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7438303" y="2089182"/>
            <a:ext cx="142292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 flipV="1">
            <a:off x="3925705" y="1290159"/>
            <a:ext cx="1832552" cy="1166582"/>
          </a:xfrm>
          <a:prstGeom prst="straightConnector1">
            <a:avLst/>
          </a:prstGeom>
          <a:ln w="603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 Explicativo 1 11"/>
          <p:cNvSpPr/>
          <p:nvPr/>
        </p:nvSpPr>
        <p:spPr>
          <a:xfrm>
            <a:off x="9651365" y="3820962"/>
            <a:ext cx="1497650" cy="248560"/>
          </a:xfrm>
          <a:prstGeom prst="borderCallout1">
            <a:avLst>
              <a:gd name="adj1" fmla="val -7054"/>
              <a:gd name="adj2" fmla="val 40917"/>
              <a:gd name="adj3" fmla="val -78326"/>
              <a:gd name="adj4" fmla="val 339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accent5">
                    <a:lumMod val="50000"/>
                  </a:schemeClr>
                </a:solidFill>
              </a:rPr>
              <a:t>array</a:t>
            </a:r>
            <a:endParaRPr lang="pt-BR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o Explicativo 1 12"/>
          <p:cNvSpPr/>
          <p:nvPr/>
        </p:nvSpPr>
        <p:spPr>
          <a:xfrm>
            <a:off x="2510167" y="834045"/>
            <a:ext cx="1256954" cy="196854"/>
          </a:xfrm>
          <a:prstGeom prst="borderCallout1">
            <a:avLst>
              <a:gd name="adj1" fmla="val 94082"/>
              <a:gd name="adj2" fmla="val 51568"/>
              <a:gd name="adj3" fmla="val 150849"/>
              <a:gd name="adj4" fmla="val 48194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Index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747296"/>
              </p:ext>
            </p:extLst>
          </p:nvPr>
        </p:nvGraphicFramePr>
        <p:xfrm>
          <a:off x="2423137" y="1205736"/>
          <a:ext cx="1431015" cy="236728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431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Py_Objetc_HEAD</a:t>
                      </a:r>
                      <a:endParaRPr lang="pt-B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values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ndim:1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size</a:t>
                      </a:r>
                      <a:r>
                        <a:rPr lang="pt-BR" sz="1600" dirty="0"/>
                        <a:t>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name</a:t>
                      </a:r>
                      <a:r>
                        <a:rPr lang="pt-BR" sz="1600" dirty="0"/>
                        <a:t>: 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'</a:t>
                      </a:r>
                      <a:r>
                        <a:rPr lang="pt-BR" sz="1600" dirty="0" err="1">
                          <a:solidFill>
                            <a:srgbClr val="00B050"/>
                          </a:solidFill>
                        </a:rPr>
                        <a:t>Matr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/>
                        <a:t>dTypes</a:t>
                      </a:r>
                      <a:r>
                        <a:rPr lang="pt-BR" sz="1600" dirty="0"/>
                        <a:t>: 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'O'</a:t>
                      </a:r>
                    </a:p>
                    <a:p>
                      <a:pPr algn="ctr"/>
                      <a:endParaRPr lang="pt-BR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04637"/>
                  </a:ext>
                </a:extLst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>
          <a:xfrm flipH="1" flipV="1">
            <a:off x="1312556" y="1489584"/>
            <a:ext cx="1039028" cy="15374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7"/>
          <p:cNvCxnSpPr>
            <a:stCxn id="5" idx="1"/>
          </p:cNvCxnSpPr>
          <p:nvPr/>
        </p:nvCxnSpPr>
        <p:spPr>
          <a:xfrm flipH="1">
            <a:off x="3899954" y="2811058"/>
            <a:ext cx="1858303" cy="1532209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 Explicativo 1 18"/>
          <p:cNvSpPr/>
          <p:nvPr/>
        </p:nvSpPr>
        <p:spPr>
          <a:xfrm>
            <a:off x="4846491" y="4597167"/>
            <a:ext cx="1181815" cy="175104"/>
          </a:xfrm>
          <a:prstGeom prst="borderCallout1">
            <a:avLst>
              <a:gd name="adj1" fmla="val 59857"/>
              <a:gd name="adj2" fmla="val 1799"/>
              <a:gd name="adj3" fmla="val -6729"/>
              <a:gd name="adj4" fmla="val -11388"/>
            </a:avLst>
          </a:prstGeom>
          <a:noFill/>
          <a:ln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Index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0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741039"/>
              </p:ext>
            </p:extLst>
          </p:nvPr>
        </p:nvGraphicFramePr>
        <p:xfrm>
          <a:off x="3296833" y="4449152"/>
          <a:ext cx="1431015" cy="21590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431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Py_Objetc_HEAD</a:t>
                      </a:r>
                      <a:endParaRPr lang="pt-B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values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ndim:1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size</a:t>
                      </a:r>
                      <a:r>
                        <a:rPr lang="pt-BR" sz="1600" dirty="0"/>
                        <a:t>: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name</a:t>
                      </a:r>
                      <a:r>
                        <a:rPr lang="pt-BR" sz="1600" dirty="0"/>
                        <a:t>: 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''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/>
                        <a:t>dTypes</a:t>
                      </a:r>
                      <a:r>
                        <a:rPr lang="pt-BR" sz="1600" dirty="0"/>
                        <a:t>: 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'O'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136691"/>
                  </a:ext>
                </a:extLst>
              </a:tr>
            </a:tbl>
          </a:graphicData>
        </a:graphic>
      </p:graphicFrame>
      <p:cxnSp>
        <p:nvCxnSpPr>
          <p:cNvPr id="21" name="Conector de seta reta 14"/>
          <p:cNvCxnSpPr/>
          <p:nvPr/>
        </p:nvCxnSpPr>
        <p:spPr>
          <a:xfrm flipH="1" flipV="1">
            <a:off x="2356033" y="4407200"/>
            <a:ext cx="942118" cy="61312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 Explicativo 1 11"/>
          <p:cNvSpPr/>
          <p:nvPr/>
        </p:nvSpPr>
        <p:spPr>
          <a:xfrm>
            <a:off x="1385427" y="4814589"/>
            <a:ext cx="925739" cy="127212"/>
          </a:xfrm>
          <a:prstGeom prst="borderCallout1">
            <a:avLst>
              <a:gd name="adj1" fmla="val 13430"/>
              <a:gd name="adj2" fmla="val 53662"/>
              <a:gd name="adj3" fmla="val -47394"/>
              <a:gd name="adj4" fmla="val 531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>
                <a:solidFill>
                  <a:schemeClr val="accent5">
                    <a:lumMod val="50000"/>
                  </a:schemeClr>
                </a:solidFill>
              </a:rPr>
              <a:t>array</a:t>
            </a:r>
            <a:endParaRPr lang="pt-BR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0" name="Tabe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50258"/>
              </p:ext>
            </p:extLst>
          </p:nvPr>
        </p:nvGraphicFramePr>
        <p:xfrm>
          <a:off x="8861225" y="2055486"/>
          <a:ext cx="2352807" cy="1529376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011771">
                  <a:extLst>
                    <a:ext uri="{9D8B030D-6E8A-4147-A177-3AD203B41FA5}">
                      <a16:colId xmlns:a16="http://schemas.microsoft.com/office/drawing/2014/main" val="1492877400"/>
                    </a:ext>
                  </a:extLst>
                </a:gridCol>
                <a:gridCol w="447012">
                  <a:extLst>
                    <a:ext uri="{9D8B030D-6E8A-4147-A177-3AD203B41FA5}">
                      <a16:colId xmlns:a16="http://schemas.microsoft.com/office/drawing/2014/main" val="2679276844"/>
                    </a:ext>
                  </a:extLst>
                </a:gridCol>
                <a:gridCol w="447012">
                  <a:extLst>
                    <a:ext uri="{9D8B030D-6E8A-4147-A177-3AD203B41FA5}">
                      <a16:colId xmlns:a16="http://schemas.microsoft.com/office/drawing/2014/main" val="1793061997"/>
                    </a:ext>
                  </a:extLst>
                </a:gridCol>
                <a:gridCol w="447012">
                  <a:extLst>
                    <a:ext uri="{9D8B030D-6E8A-4147-A177-3AD203B41FA5}">
                      <a16:colId xmlns:a16="http://schemas.microsoft.com/office/drawing/2014/main" val="93346087"/>
                    </a:ext>
                  </a:extLst>
                </a:gridCol>
              </a:tblGrid>
              <a:tr h="25489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860203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252068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56791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817205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170819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65273"/>
                  </a:ext>
                </a:extLst>
              </a:tr>
            </a:tbl>
          </a:graphicData>
        </a:graphic>
      </p:graphicFrame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94952"/>
              </p:ext>
            </p:extLst>
          </p:nvPr>
        </p:nvGraphicFramePr>
        <p:xfrm>
          <a:off x="1012574" y="1335128"/>
          <a:ext cx="372853" cy="1529376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372853">
                  <a:extLst>
                    <a:ext uri="{9D8B030D-6E8A-4147-A177-3AD203B41FA5}">
                      <a16:colId xmlns:a16="http://schemas.microsoft.com/office/drawing/2014/main" val="3892044497"/>
                    </a:ext>
                  </a:extLst>
                </a:gridCol>
              </a:tblGrid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550724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027799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060362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56605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319855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7562"/>
                  </a:ext>
                </a:extLst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58720"/>
              </p:ext>
            </p:extLst>
          </p:nvPr>
        </p:nvGraphicFramePr>
        <p:xfrm>
          <a:off x="1741984" y="3972171"/>
          <a:ext cx="609600" cy="800100"/>
        </p:xfrm>
        <a:graphic>
          <a:graphicData uri="http://schemas.openxmlformats.org/drawingml/2006/table">
            <a:tbl>
              <a:tblPr firstRow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155402672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19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166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1294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728989"/>
                  </a:ext>
                </a:extLst>
              </a:tr>
            </a:tbl>
          </a:graphicData>
        </a:graphic>
      </p:graphicFrame>
      <p:sp>
        <p:nvSpPr>
          <p:cNvPr id="42" name="Texto Explicativo 1 11"/>
          <p:cNvSpPr/>
          <p:nvPr/>
        </p:nvSpPr>
        <p:spPr>
          <a:xfrm>
            <a:off x="736130" y="1067082"/>
            <a:ext cx="925739" cy="127212"/>
          </a:xfrm>
          <a:prstGeom prst="borderCallout1">
            <a:avLst>
              <a:gd name="adj1" fmla="val 117772"/>
              <a:gd name="adj2" fmla="val 48883"/>
              <a:gd name="adj3" fmla="val 230852"/>
              <a:gd name="adj4" fmla="val 43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>
                <a:solidFill>
                  <a:schemeClr val="accent5">
                    <a:lumMod val="50000"/>
                  </a:schemeClr>
                </a:solidFill>
              </a:rPr>
              <a:t>array</a:t>
            </a:r>
            <a:endParaRPr lang="pt-BR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4941801"/>
            <a:ext cx="2882952" cy="17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8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016695"/>
              </p:ext>
            </p:extLst>
          </p:nvPr>
        </p:nvGraphicFramePr>
        <p:xfrm>
          <a:off x="1631504" y="917568"/>
          <a:ext cx="9155902" cy="532892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4370197">
                  <a:extLst>
                    <a:ext uri="{9D8B030D-6E8A-4147-A177-3AD203B41FA5}">
                      <a16:colId xmlns:a16="http://schemas.microsoft.com/office/drawing/2014/main" val="231778040"/>
                    </a:ext>
                  </a:extLst>
                </a:gridCol>
                <a:gridCol w="4785705">
                  <a:extLst>
                    <a:ext uri="{9D8B030D-6E8A-4147-A177-3AD203B41FA5}">
                      <a16:colId xmlns:a16="http://schemas.microsoft.com/office/drawing/2014/main" val="879556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Valores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.values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83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Formato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27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kern="1200" dirty="0" err="1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qt</a:t>
                      </a:r>
                      <a:r>
                        <a:rPr lang="en-US" sz="1800" b="1" kern="1200" baseline="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de </a:t>
                      </a:r>
                      <a:r>
                        <a:rPr lang="en-US" sz="1800" b="1" kern="1200" baseline="0" dirty="0" err="1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valores</a:t>
                      </a:r>
                      <a:endParaRPr lang="en-US" sz="1800" b="1" kern="1200" dirty="0">
                        <a:solidFill>
                          <a:srgbClr val="0033CC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.size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998964"/>
                  </a:ext>
                </a:extLst>
              </a:tr>
              <a:tr h="2129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endParaRPr lang="en-US" sz="800" b="1" kern="1200" dirty="0">
                        <a:solidFill>
                          <a:srgbClr val="0033CC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4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  <a:sym typeface="Arial"/>
                        </a:rPr>
                        <a:t>Transposta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940244"/>
                  </a:ext>
                </a:extLst>
              </a:tr>
              <a:tr h="132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05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Labels dos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Índices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.index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42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  <a:sym typeface="Arial"/>
                        </a:rPr>
                        <a:t>Nome do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  <a:sym typeface="Arial"/>
                        </a:rPr>
                        <a:t>obj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  <a:sym typeface="Arial"/>
                        </a:rPr>
                        <a:t> 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.index.name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46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9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Labels das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colunas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.columns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62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  <a:sym typeface="Arial"/>
                        </a:rPr>
                        <a:t>Nome do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  <a:sym typeface="Arial"/>
                        </a:rPr>
                        <a:t>obj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  <a:sym typeface="Arial"/>
                        </a:rPr>
                        <a:t>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.columns.name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04906"/>
                  </a:ext>
                </a:extLst>
              </a:tr>
              <a:tr h="146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89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Inf. da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estrutura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info()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62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Primeiros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Elementos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.head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default, n=5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30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Últimos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Elementos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.tail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default, n=5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8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Resumos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Estatísticos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 das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colunas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numéricas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.describe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54038"/>
                  </a:ext>
                </a:extLst>
              </a:tr>
            </a:tbl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Exibição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06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0" indent="-2698750">
              <a:spcBef>
                <a:spcPts val="9000"/>
              </a:spcBef>
            </a:pPr>
            <a:endParaRPr lang="pt-BR" sz="2000" u="sng" dirty="0"/>
          </a:p>
          <a:p>
            <a:endParaRPr lang="en-US" sz="2000" dirty="0">
              <a:cs typeface="Consolas"/>
            </a:endParaRP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/>
              <a:t>DataFrames </a:t>
            </a:r>
            <a:r>
              <a:rPr lang="pt-BR" dirty="0"/>
              <a:t>do Pandas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20484" name="Imagem 8" descr="Respos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742950"/>
            <a:ext cx="1524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52644"/>
              </p:ext>
            </p:extLst>
          </p:nvPr>
        </p:nvGraphicFramePr>
        <p:xfrm>
          <a:off x="3719736" y="3068960"/>
          <a:ext cx="2880322" cy="1896273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372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24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4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2126725" y="932396"/>
            <a:ext cx="850577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0488">
              <a:spcBef>
                <a:spcPts val="1200"/>
              </a:spcBef>
            </a:pPr>
            <a:r>
              <a:rPr lang="en-US" sz="2000" dirty="0" err="1">
                <a:latin typeface="+mn-lt"/>
                <a:cs typeface="Consolas"/>
              </a:rPr>
              <a:t>Estrutura</a:t>
            </a:r>
            <a:r>
              <a:rPr lang="en-US" sz="2000" dirty="0">
                <a:latin typeface="+mn-lt"/>
                <a:cs typeface="Consolas"/>
              </a:rPr>
              <a:t> tabular com </a:t>
            </a:r>
            <a:r>
              <a:rPr lang="en-US" sz="2000" dirty="0" err="1">
                <a:latin typeface="+mn-lt"/>
                <a:cs typeface="Consolas"/>
              </a:rPr>
              <a:t>linhas</a:t>
            </a:r>
            <a:r>
              <a:rPr lang="en-US" sz="2000" dirty="0">
                <a:latin typeface="+mn-lt"/>
                <a:cs typeface="Consolas"/>
              </a:rPr>
              <a:t> e </a:t>
            </a:r>
            <a:r>
              <a:rPr lang="en-US" sz="2000" dirty="0" err="1">
                <a:latin typeface="+mn-lt"/>
                <a:cs typeface="Consolas"/>
              </a:rPr>
              <a:t>colunas</a:t>
            </a:r>
            <a:r>
              <a:rPr lang="en-US" sz="2000" dirty="0">
                <a:latin typeface="+mn-lt"/>
                <a:cs typeface="Consolas"/>
              </a:rPr>
              <a:t>, </a:t>
            </a:r>
            <a:r>
              <a:rPr lang="pt-BR" sz="2000" dirty="0">
                <a:latin typeface="+mn-lt"/>
                <a:cs typeface="Consolas"/>
              </a:rPr>
              <a:t>similar a uma planilha, </a:t>
            </a:r>
            <a:r>
              <a:rPr lang="en-US" sz="2000" dirty="0" err="1">
                <a:latin typeface="+mn-lt"/>
                <a:cs typeface="Consolas"/>
              </a:rPr>
              <a:t>composta</a:t>
            </a:r>
            <a:r>
              <a:rPr lang="en-US" sz="2000" dirty="0">
                <a:latin typeface="+mn-lt"/>
                <a:cs typeface="Consolas"/>
              </a:rPr>
              <a:t> </a:t>
            </a:r>
            <a:r>
              <a:rPr lang="en-US" sz="2000" dirty="0" err="1">
                <a:latin typeface="+mn-lt"/>
                <a:cs typeface="Consolas"/>
              </a:rPr>
              <a:t>por</a:t>
            </a:r>
            <a:r>
              <a:rPr lang="en-US" sz="2000" dirty="0">
                <a:latin typeface="+mn-lt"/>
                <a:cs typeface="Consolas"/>
              </a:rPr>
              <a:t>:</a:t>
            </a:r>
          </a:p>
          <a:p>
            <a:pPr marL="365125" lvl="2" indent="357188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000" dirty="0">
                <a:latin typeface="+mn-lt"/>
              </a:rPr>
              <a:t>“</a:t>
            </a:r>
            <a:r>
              <a:rPr lang="pt-BR" sz="2000" i="1" dirty="0">
                <a:latin typeface="+mn-lt"/>
              </a:rPr>
              <a:t>grupo de Series que compartilham um índice (nome das colunas)” ou </a:t>
            </a:r>
          </a:p>
          <a:p>
            <a:pPr marL="365125" lvl="2" indent="357188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000" i="1" dirty="0">
                <a:latin typeface="+mn-lt"/>
              </a:rPr>
              <a:t>“um dicionário de Series”</a:t>
            </a:r>
          </a:p>
          <a:p>
            <a:pPr marL="365125" indent="-27305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sz="2000" dirty="0">
              <a:latin typeface="+mn-lt"/>
              <a:cs typeface="Consolas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4727848" y="5037240"/>
            <a:ext cx="0" cy="864096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930010" y="5037240"/>
            <a:ext cx="0" cy="864096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6816080" y="3643978"/>
            <a:ext cx="855712" cy="8384"/>
          </a:xfrm>
          <a:prstGeom prst="straightConnector1">
            <a:avLst/>
          </a:prstGeom>
          <a:ln w="22225">
            <a:solidFill>
              <a:srgbClr val="F2B8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6816080" y="4389779"/>
            <a:ext cx="855712" cy="8384"/>
          </a:xfrm>
          <a:prstGeom prst="straightConnector1">
            <a:avLst/>
          </a:prstGeom>
          <a:ln w="22225">
            <a:solidFill>
              <a:srgbClr val="F2B8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6312024" y="5037240"/>
            <a:ext cx="0" cy="864096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547268" y="5037240"/>
            <a:ext cx="0" cy="864096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126725" y="3652362"/>
            <a:ext cx="104419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axis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=0</a:t>
            </a:r>
          </a:p>
          <a:p>
            <a:r>
              <a:rPr lang="pt-BR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axis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='index'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6833073" y="4109327"/>
            <a:ext cx="855712" cy="8384"/>
          </a:xfrm>
          <a:prstGeom prst="straightConnector1">
            <a:avLst/>
          </a:prstGeom>
          <a:ln w="22225">
            <a:solidFill>
              <a:srgbClr val="F2B8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6816080" y="3849237"/>
            <a:ext cx="855712" cy="8384"/>
          </a:xfrm>
          <a:prstGeom prst="straightConnector1">
            <a:avLst/>
          </a:prstGeom>
          <a:ln w="22225">
            <a:solidFill>
              <a:srgbClr val="F2B8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6788829" y="4615724"/>
            <a:ext cx="855712" cy="8384"/>
          </a:xfrm>
          <a:prstGeom prst="straightConnector1">
            <a:avLst/>
          </a:prstGeom>
          <a:ln w="22225">
            <a:solidFill>
              <a:srgbClr val="F2B8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833073" y="4862231"/>
            <a:ext cx="855712" cy="6929"/>
          </a:xfrm>
          <a:prstGeom prst="straightConnector1">
            <a:avLst/>
          </a:prstGeom>
          <a:ln w="22225">
            <a:solidFill>
              <a:srgbClr val="F2B8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871864" y="2221736"/>
            <a:ext cx="14401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D6A300"/>
                </a:solidFill>
                <a:latin typeface="+mn-lt"/>
              </a:rPr>
              <a:t>axis</a:t>
            </a:r>
            <a:r>
              <a:rPr lang="pt-BR" b="1" dirty="0">
                <a:solidFill>
                  <a:srgbClr val="D6A300"/>
                </a:solidFill>
                <a:latin typeface="+mn-lt"/>
              </a:rPr>
              <a:t>=1</a:t>
            </a:r>
          </a:p>
          <a:p>
            <a:r>
              <a:rPr lang="pt-BR" b="1" dirty="0" err="1">
                <a:solidFill>
                  <a:srgbClr val="D6A300"/>
                </a:solidFill>
                <a:latin typeface="+mn-lt"/>
              </a:rPr>
              <a:t>axis</a:t>
            </a:r>
            <a:r>
              <a:rPr lang="pt-BR" b="1" dirty="0">
                <a:solidFill>
                  <a:srgbClr val="D6A300"/>
                </a:solidFill>
                <a:latin typeface="+mn-lt"/>
              </a:rPr>
              <a:t>='</a:t>
            </a:r>
            <a:r>
              <a:rPr lang="pt-BR" b="1" dirty="0" err="1">
                <a:solidFill>
                  <a:srgbClr val="D6A300"/>
                </a:solidFill>
                <a:latin typeface="+mn-lt"/>
              </a:rPr>
              <a:t>columns</a:t>
            </a:r>
            <a:r>
              <a:rPr lang="pt-BR" b="1" dirty="0">
                <a:solidFill>
                  <a:srgbClr val="D6A300"/>
                </a:solidFill>
                <a:latin typeface="+mn-lt"/>
              </a:rPr>
              <a:t>'</a:t>
            </a:r>
          </a:p>
        </p:txBody>
      </p:sp>
      <p:cxnSp>
        <p:nvCxnSpPr>
          <p:cNvPr id="23" name="Conector de seta reta 18"/>
          <p:cNvCxnSpPr/>
          <p:nvPr/>
        </p:nvCxnSpPr>
        <p:spPr>
          <a:xfrm>
            <a:off x="4225681" y="2847130"/>
            <a:ext cx="2734415" cy="5806"/>
          </a:xfrm>
          <a:prstGeom prst="straightConnector1">
            <a:avLst/>
          </a:prstGeom>
          <a:ln w="22225">
            <a:solidFill>
              <a:srgbClr val="F2B8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5"/>
          <p:cNvCxnSpPr/>
          <p:nvPr/>
        </p:nvCxnSpPr>
        <p:spPr>
          <a:xfrm>
            <a:off x="3359696" y="3442932"/>
            <a:ext cx="0" cy="1522301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1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Alterando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de um </a:t>
            </a:r>
            <a:r>
              <a:rPr lang="en-US" dirty="0" err="1"/>
              <a:t>eixo</a:t>
            </a:r>
            <a:r>
              <a:rPr lang="en-US" dirty="0"/>
              <a:t> (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colunas</a:t>
            </a:r>
            <a:r>
              <a:rPr lang="en-US" dirty="0"/>
              <a:t>/</a:t>
            </a:r>
            <a:r>
              <a:rPr lang="en-US" dirty="0" err="1"/>
              <a:t>linhas</a:t>
            </a:r>
            <a:r>
              <a:rPr lang="en-US" dirty="0"/>
              <a:t>)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239349" y="4661880"/>
            <a:ext cx="5760000" cy="1953495"/>
          </a:xfrm>
        </p:spPr>
        <p:txBody>
          <a:bodyPr>
            <a:noAutofit/>
          </a:bodyPr>
          <a:lstStyle/>
          <a:p>
            <a:r>
              <a:rPr lang="pt-BR" sz="1600" dirty="0" err="1"/>
              <a:t>df.rename_axis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B050"/>
                </a:solidFill>
              </a:rPr>
              <a:t>"NOME",</a:t>
            </a:r>
            <a:r>
              <a:rPr lang="pt-BR" sz="1600" dirty="0" err="1"/>
              <a:t>inplace</a:t>
            </a:r>
            <a:r>
              <a:rPr lang="pt-BR" sz="1600" dirty="0"/>
              <a:t>=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pt-BR" sz="1600" dirty="0"/>
              <a:t>) </a:t>
            </a:r>
          </a:p>
          <a:p>
            <a:r>
              <a:rPr lang="pt-BR" sz="1200" dirty="0">
                <a:solidFill>
                  <a:srgbClr val="C00000"/>
                </a:solidFill>
              </a:rPr>
              <a:t># equivalente a: </a:t>
            </a:r>
          </a:p>
          <a:p>
            <a:pPr marL="0" indent="0"/>
            <a:r>
              <a:rPr lang="pt-BR" sz="1200" dirty="0">
                <a:solidFill>
                  <a:srgbClr val="C00000"/>
                </a:solidFill>
              </a:rPr>
              <a:t>#   </a:t>
            </a:r>
            <a:r>
              <a:rPr lang="pt-BR" sz="1200" dirty="0"/>
              <a:t> </a:t>
            </a:r>
            <a:r>
              <a:rPr lang="pt-BR" sz="1200" dirty="0" err="1">
                <a:solidFill>
                  <a:srgbClr val="C00000"/>
                </a:solidFill>
              </a:rPr>
              <a:t>dfNtd.rename_axis</a:t>
            </a:r>
            <a:r>
              <a:rPr lang="pt-BR" sz="1200" dirty="0">
                <a:solidFill>
                  <a:srgbClr val="C00000"/>
                </a:solidFill>
              </a:rPr>
              <a:t>("NOME",</a:t>
            </a:r>
            <a:r>
              <a:rPr lang="pt-BR" sz="1200" dirty="0" err="1">
                <a:solidFill>
                  <a:srgbClr val="C00000"/>
                </a:solidFill>
              </a:rPr>
              <a:t>axis</a:t>
            </a:r>
            <a:r>
              <a:rPr lang="pt-BR" sz="1200" dirty="0">
                <a:solidFill>
                  <a:srgbClr val="C00000"/>
                </a:solidFill>
              </a:rPr>
              <a:t>="index",</a:t>
            </a:r>
            <a:r>
              <a:rPr lang="pt-BR" sz="1200" dirty="0" err="1">
                <a:solidFill>
                  <a:srgbClr val="C00000"/>
                </a:solidFill>
              </a:rPr>
              <a:t>inplace</a:t>
            </a:r>
            <a:r>
              <a:rPr lang="pt-BR" sz="1200" dirty="0">
                <a:solidFill>
                  <a:srgbClr val="C00000"/>
                </a:solidFill>
              </a:rPr>
              <a:t>=</a:t>
            </a:r>
            <a:r>
              <a:rPr lang="pt-BR" sz="1200" dirty="0" err="1">
                <a:solidFill>
                  <a:srgbClr val="C00000"/>
                </a:solidFill>
              </a:rPr>
              <a:t>True</a:t>
            </a:r>
            <a:r>
              <a:rPr lang="pt-BR" sz="1200" dirty="0">
                <a:solidFill>
                  <a:srgbClr val="C00000"/>
                </a:solidFill>
              </a:rPr>
              <a:t>) </a:t>
            </a:r>
          </a:p>
          <a:p>
            <a:r>
              <a:rPr lang="pt-BR" sz="1200" dirty="0">
                <a:solidFill>
                  <a:srgbClr val="C00000"/>
                </a:solidFill>
              </a:rPr>
              <a:t>#	dfNtd.index.name='NOME'</a:t>
            </a:r>
          </a:p>
          <a:p>
            <a:pPr indent="803275"/>
            <a:r>
              <a:rPr lang="pt-BR" sz="1600" dirty="0" err="1">
                <a:solidFill>
                  <a:srgbClr val="0000CC"/>
                </a:solidFill>
              </a:rPr>
              <a:t>Matr</a:t>
            </a:r>
            <a:r>
              <a:rPr lang="pt-BR" sz="1600" dirty="0">
                <a:solidFill>
                  <a:srgbClr val="0000CC"/>
                </a:solidFill>
              </a:rPr>
              <a:t>   P1   P2   P3</a:t>
            </a:r>
          </a:p>
          <a:p>
            <a:r>
              <a:rPr lang="pt-BR" sz="1600" dirty="0">
                <a:solidFill>
                  <a:srgbClr val="0000CC"/>
                </a:solidFill>
              </a:rPr>
              <a:t>	NOME                        </a:t>
            </a:r>
          </a:p>
          <a:p>
            <a:r>
              <a:rPr lang="pt-BR" sz="1600" dirty="0">
                <a:solidFill>
                  <a:srgbClr val="0000CC"/>
                </a:solidFill>
              </a:rPr>
              <a:t>	</a:t>
            </a:r>
            <a:r>
              <a:rPr lang="pt-BR" sz="1600" dirty="0" err="1">
                <a:solidFill>
                  <a:srgbClr val="0000CC"/>
                </a:solidFill>
              </a:rPr>
              <a:t>Lalá</a:t>
            </a:r>
            <a:r>
              <a:rPr lang="pt-BR" sz="1600" dirty="0">
                <a:solidFill>
                  <a:srgbClr val="0000CC"/>
                </a:solidFill>
              </a:rPr>
              <a:t>   133  6.2  6.9  9.2</a:t>
            </a:r>
          </a:p>
          <a:p>
            <a:r>
              <a:rPr lang="pt-BR" sz="1600" dirty="0">
                <a:solidFill>
                  <a:srgbClr val="0000CC"/>
                </a:solidFill>
              </a:rPr>
              <a:t>	Lelé   131  6.5  2.7  3.0</a:t>
            </a:r>
          </a:p>
          <a:p>
            <a:endParaRPr lang="pt-BR" sz="1600" dirty="0">
              <a:solidFill>
                <a:srgbClr val="0000CC"/>
              </a:solidFill>
            </a:endParaRPr>
          </a:p>
          <a:p>
            <a:r>
              <a:rPr lang="pt-BR" sz="1800" dirty="0">
                <a:solidFill>
                  <a:srgbClr val="0000FF"/>
                </a:solidFill>
              </a:rPr>
              <a:t>		   	</a:t>
            </a:r>
            <a:endParaRPr lang="pt-BR" sz="1800" dirty="0">
              <a:solidFill>
                <a:srgbClr val="0000C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6172200" y="3316861"/>
            <a:ext cx="5760000" cy="3298515"/>
          </a:xfrm>
        </p:spPr>
        <p:txBody>
          <a:bodyPr>
            <a:noAutofit/>
          </a:bodyPr>
          <a:lstStyle/>
          <a:p>
            <a:r>
              <a:rPr lang="pt-BR" sz="1600" dirty="0" err="1"/>
              <a:t>df.rename_axis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B050"/>
                </a:solidFill>
              </a:rPr>
              <a:t>"AL",</a:t>
            </a:r>
            <a:r>
              <a:rPr lang="pt-BR" sz="1600" dirty="0" err="1"/>
              <a:t>axis</a:t>
            </a:r>
            <a:r>
              <a:rPr lang="pt-BR" sz="1600" dirty="0"/>
              <a:t>=1</a:t>
            </a:r>
            <a:r>
              <a:rPr lang="pt-BR" sz="1600" dirty="0">
                <a:solidFill>
                  <a:srgbClr val="00B050"/>
                </a:solidFill>
              </a:rPr>
              <a:t>,</a:t>
            </a:r>
            <a:r>
              <a:rPr lang="pt-BR" sz="1600" dirty="0"/>
              <a:t>inplace=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pt-BR" sz="1600" dirty="0"/>
              <a:t>) </a:t>
            </a:r>
          </a:p>
          <a:p>
            <a:r>
              <a:rPr lang="pt-BR" sz="1200" dirty="0">
                <a:solidFill>
                  <a:srgbClr val="C00000"/>
                </a:solidFill>
              </a:rPr>
              <a:t># equivalente a: </a:t>
            </a:r>
          </a:p>
          <a:p>
            <a:pPr marL="0" indent="0"/>
            <a:r>
              <a:rPr lang="pt-BR" sz="1200" dirty="0">
                <a:solidFill>
                  <a:srgbClr val="C00000"/>
                </a:solidFill>
              </a:rPr>
              <a:t>#   </a:t>
            </a:r>
            <a:r>
              <a:rPr lang="pt-BR" sz="1200" dirty="0"/>
              <a:t> </a:t>
            </a:r>
            <a:r>
              <a:rPr lang="pt-BR" sz="1200" dirty="0" err="1">
                <a:solidFill>
                  <a:srgbClr val="C00000"/>
                </a:solidFill>
              </a:rPr>
              <a:t>dfNtd.rename_axis</a:t>
            </a:r>
            <a:r>
              <a:rPr lang="pt-BR" sz="1200" dirty="0">
                <a:solidFill>
                  <a:srgbClr val="C00000"/>
                </a:solidFill>
              </a:rPr>
              <a:t>(“AL",</a:t>
            </a:r>
            <a:r>
              <a:rPr lang="pt-BR" sz="1200" dirty="0" err="1">
                <a:solidFill>
                  <a:srgbClr val="C00000"/>
                </a:solidFill>
              </a:rPr>
              <a:t>axis</a:t>
            </a:r>
            <a:r>
              <a:rPr lang="pt-BR" sz="1200" dirty="0">
                <a:solidFill>
                  <a:srgbClr val="C00000"/>
                </a:solidFill>
              </a:rPr>
              <a:t>=“</a:t>
            </a:r>
            <a:r>
              <a:rPr lang="pt-BR" sz="1200" dirty="0" err="1">
                <a:solidFill>
                  <a:srgbClr val="C00000"/>
                </a:solidFill>
              </a:rPr>
              <a:t>columns</a:t>
            </a:r>
            <a:r>
              <a:rPr lang="pt-BR" sz="1200" dirty="0">
                <a:solidFill>
                  <a:srgbClr val="C00000"/>
                </a:solidFill>
              </a:rPr>
              <a:t>",</a:t>
            </a:r>
            <a:r>
              <a:rPr lang="pt-BR" sz="1200" dirty="0" err="1">
                <a:solidFill>
                  <a:srgbClr val="C00000"/>
                </a:solidFill>
              </a:rPr>
              <a:t>inplace</a:t>
            </a:r>
            <a:r>
              <a:rPr lang="pt-BR" sz="1200" dirty="0">
                <a:solidFill>
                  <a:srgbClr val="C00000"/>
                </a:solidFill>
              </a:rPr>
              <a:t>=</a:t>
            </a:r>
            <a:r>
              <a:rPr lang="pt-BR" sz="1200" dirty="0" err="1">
                <a:solidFill>
                  <a:srgbClr val="C00000"/>
                </a:solidFill>
              </a:rPr>
              <a:t>True</a:t>
            </a:r>
            <a:r>
              <a:rPr lang="pt-BR" sz="1200" dirty="0">
                <a:solidFill>
                  <a:srgbClr val="C00000"/>
                </a:solidFill>
              </a:rPr>
              <a:t>) </a:t>
            </a:r>
          </a:p>
          <a:p>
            <a:r>
              <a:rPr lang="pt-BR" sz="1200" dirty="0">
                <a:solidFill>
                  <a:srgbClr val="C00000"/>
                </a:solidFill>
              </a:rPr>
              <a:t>#	dfNtd.columns.name=‘AL‘</a:t>
            </a:r>
          </a:p>
          <a:p>
            <a:endParaRPr lang="pt-BR" sz="1200" dirty="0">
              <a:solidFill>
                <a:srgbClr val="C00000"/>
              </a:solidFill>
            </a:endParaRPr>
          </a:p>
          <a:p>
            <a:pPr indent="-9525"/>
            <a:r>
              <a:rPr lang="pt-BR" sz="1600" dirty="0">
                <a:solidFill>
                  <a:srgbClr val="0000CC"/>
                </a:solidFill>
              </a:rPr>
              <a:t>AL    </a:t>
            </a:r>
            <a:r>
              <a:rPr lang="pt-BR" sz="1600" dirty="0" err="1">
                <a:solidFill>
                  <a:srgbClr val="0000CC"/>
                </a:solidFill>
              </a:rPr>
              <a:t>Matr</a:t>
            </a:r>
            <a:r>
              <a:rPr lang="pt-BR" sz="1600" dirty="0">
                <a:solidFill>
                  <a:srgbClr val="0000CC"/>
                </a:solidFill>
              </a:rPr>
              <a:t>   P1   P2   P3</a:t>
            </a:r>
          </a:p>
          <a:p>
            <a:r>
              <a:rPr lang="pt-BR" sz="1600" dirty="0">
                <a:solidFill>
                  <a:srgbClr val="0000CC"/>
                </a:solidFill>
              </a:rPr>
              <a:t>	NOME                        </a:t>
            </a:r>
          </a:p>
          <a:p>
            <a:r>
              <a:rPr lang="pt-BR" sz="1600" dirty="0">
                <a:solidFill>
                  <a:srgbClr val="0000CC"/>
                </a:solidFill>
              </a:rPr>
              <a:t>	</a:t>
            </a:r>
            <a:r>
              <a:rPr lang="pt-BR" sz="1600" dirty="0" err="1">
                <a:solidFill>
                  <a:srgbClr val="0000CC"/>
                </a:solidFill>
              </a:rPr>
              <a:t>Lalá</a:t>
            </a:r>
            <a:r>
              <a:rPr lang="pt-BR" sz="1600" dirty="0">
                <a:solidFill>
                  <a:srgbClr val="0000CC"/>
                </a:solidFill>
              </a:rPr>
              <a:t>   133  6.2  6.9  9.2</a:t>
            </a:r>
          </a:p>
          <a:p>
            <a:r>
              <a:rPr lang="pt-BR" sz="1600" dirty="0">
                <a:solidFill>
                  <a:srgbClr val="0000CC"/>
                </a:solidFill>
              </a:rPr>
              <a:t>	Lelé   131  6.5  2.7  3.0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Shape 232"/>
          <p:cNvSpPr txBox="1"/>
          <p:nvPr/>
        </p:nvSpPr>
        <p:spPr>
          <a:xfrm>
            <a:off x="1750368" y="970656"/>
            <a:ext cx="10181832" cy="569628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rename_axis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dirty="0" err="1">
                <a:solidFill>
                  <a:srgbClr val="C00000"/>
                </a:solidFill>
                <a:latin typeface="+mj-lt"/>
              </a:rPr>
              <a:t>mapper</a:t>
            </a:r>
            <a:r>
              <a:rPr lang="pt-BR" sz="1800" dirty="0"/>
              <a:t>, </a:t>
            </a:r>
            <a:r>
              <a:rPr lang="pt-BR" sz="1800" b="1" dirty="0" err="1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axis</a:t>
            </a:r>
            <a:r>
              <a:rPr lang="pt-BR" sz="1800" i="1" dirty="0"/>
              <a:t>=0</a:t>
            </a:r>
            <a:r>
              <a:rPr lang="pt-BR" sz="1800" dirty="0"/>
              <a:t>, </a:t>
            </a:r>
            <a:r>
              <a:rPr lang="pt-BR" sz="1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 </a:t>
            </a:r>
            <a:r>
              <a:rPr lang="pt-BR" sz="1800" b="1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inplace</a:t>
            </a:r>
            <a:r>
              <a:rPr lang="pt-BR" sz="1800" i="1" dirty="0"/>
              <a:t>=False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12256" y="1011662"/>
            <a:ext cx="129614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704001" y="685800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638801" y="30480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48187" y="2146249"/>
            <a:ext cx="11504464" cy="10259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just">
              <a:spcBef>
                <a:spcPts val="400"/>
              </a:spcBef>
            </a:pPr>
            <a:r>
              <a:rPr lang="pt-BR" sz="1800" b="1" dirty="0" err="1">
                <a:solidFill>
                  <a:srgbClr val="C00000"/>
                </a:solidFill>
                <a:latin typeface="+mn-lt"/>
              </a:rPr>
              <a:t>mapper</a:t>
            </a:r>
            <a:r>
              <a:rPr lang="pt-BR" sz="1800" b="1" dirty="0">
                <a:solidFill>
                  <a:srgbClr val="C00000"/>
                </a:solidFill>
                <a:latin typeface="+mn-lt"/>
              </a:rPr>
              <a:t> - 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 valor que será o nome do eixo (escalar, </a:t>
            </a:r>
            <a:r>
              <a:rPr lang="pt-BR" sz="1800" dirty="0" err="1">
                <a:solidFill>
                  <a:schemeClr val="tx1"/>
                </a:solidFill>
                <a:latin typeface="+mn-lt"/>
              </a:rPr>
              <a:t>list-like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)</a:t>
            </a:r>
            <a:endParaRPr lang="pt-BR" sz="1800" dirty="0">
              <a:solidFill>
                <a:srgbClr val="C00000"/>
              </a:solidFill>
              <a:latin typeface="+mn-lt"/>
            </a:endParaRPr>
          </a:p>
          <a:p>
            <a:pPr marL="985520" indent="-985520" algn="just">
              <a:spcBef>
                <a:spcPts val="400"/>
              </a:spcBef>
            </a:pPr>
            <a:r>
              <a:rPr lang="pt-BR" sz="1800" b="1" dirty="0" err="1">
                <a:solidFill>
                  <a:srgbClr val="002060"/>
                </a:solidFill>
                <a:latin typeface="+mn-lt"/>
                <a:cs typeface="Courier New" panose="02070309020205020404" pitchFamily="49" charset="0"/>
              </a:rPr>
              <a:t>axis</a:t>
            </a:r>
            <a:r>
              <a:rPr lang="pt-BR" sz="1800" b="1" dirty="0">
                <a:solidFill>
                  <a:srgbClr val="00206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2060"/>
                </a:solidFill>
                <a:latin typeface="+mn-lt"/>
              </a:rPr>
              <a:t>= </a:t>
            </a:r>
            <a:r>
              <a:rPr lang="pt-BR" sz="1800" i="1" dirty="0">
                <a:solidFill>
                  <a:schemeClr val="tx1"/>
                </a:solidFill>
                <a:latin typeface="+mn-lt"/>
              </a:rPr>
              <a:t>n/nome 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– eixo a renomear. Padrão: 0 ( altera o nome do </a:t>
            </a:r>
            <a:r>
              <a:rPr lang="pt-BR" sz="1800" i="1" dirty="0">
                <a:solidFill>
                  <a:schemeClr val="tx1"/>
                </a:solidFill>
                <a:latin typeface="+mn-lt"/>
              </a:rPr>
              <a:t>index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). Pode ser o nome do eixo</a:t>
            </a:r>
          </a:p>
          <a:p>
            <a:pPr marL="985520" indent="-985520" algn="just">
              <a:spcBef>
                <a:spcPts val="400"/>
              </a:spcBef>
            </a:pPr>
            <a:r>
              <a:rPr lang="pt-BR" sz="1800" b="1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inplace</a:t>
            </a:r>
            <a:r>
              <a:rPr lang="pt-BR" sz="1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= </a:t>
            </a:r>
            <a:r>
              <a:rPr lang="pt-BR" sz="1800" b="1" dirty="0">
                <a:solidFill>
                  <a:srgbClr val="C00000"/>
                </a:solidFill>
                <a:latin typeface="+mn-lt"/>
              </a:rPr>
              <a:t>False/</a:t>
            </a:r>
            <a:r>
              <a:rPr lang="pt-BR" sz="1800" b="1" dirty="0" err="1">
                <a:solidFill>
                  <a:srgbClr val="C00000"/>
                </a:solidFill>
                <a:latin typeface="+mn-lt"/>
              </a:rPr>
              <a:t>True</a:t>
            </a:r>
            <a:r>
              <a:rPr lang="pt-BR" sz="1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. Padrão: False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. Com </a:t>
            </a:r>
            <a:r>
              <a:rPr lang="pt-BR" sz="1800" dirty="0" err="1">
                <a:solidFill>
                  <a:schemeClr val="tx1"/>
                </a:solidFill>
                <a:latin typeface="+mn-lt"/>
              </a:rPr>
              <a:t>inplace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=</a:t>
            </a:r>
            <a:r>
              <a:rPr lang="pt-BR" sz="1800" dirty="0" err="1">
                <a:solidFill>
                  <a:schemeClr val="tx1"/>
                </a:solidFill>
                <a:latin typeface="+mn-lt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, realiza a operação no </a:t>
            </a:r>
            <a:r>
              <a:rPr lang="pt-BR" sz="1800" dirty="0" err="1">
                <a:solidFill>
                  <a:schemeClr val="tx1"/>
                </a:solidFill>
                <a:latin typeface="+mn-lt"/>
              </a:rPr>
              <a:t>DataFrame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, não cria uma cópia.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54733" y="1671140"/>
            <a:ext cx="11497918" cy="3497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txBody>
          <a:bodyPr wrap="square" lIns="72000" tIns="36000" rIns="72000" bIns="36000">
            <a:spAutoFit/>
          </a:bodyPr>
          <a:lstStyle/>
          <a:p>
            <a:pPr marL="88900" indent="-3175" algn="just"/>
            <a:r>
              <a:rPr lang="pt-BR" sz="1800" dirty="0">
                <a:latin typeface="+mj-lt"/>
              </a:rPr>
              <a:t>Altera o nome do </a:t>
            </a:r>
            <a:r>
              <a:rPr lang="pt-BR" sz="1800" i="1" dirty="0">
                <a:latin typeface="+mj-lt"/>
              </a:rPr>
              <a:t>index </a:t>
            </a:r>
            <a:r>
              <a:rPr lang="pt-BR" sz="1800" dirty="0">
                <a:latin typeface="+mj-lt"/>
              </a:rPr>
              <a:t> ou </a:t>
            </a:r>
            <a:r>
              <a:rPr lang="pt-BR" sz="1800" i="1" dirty="0" err="1">
                <a:latin typeface="+mj-lt"/>
              </a:rPr>
              <a:t>columns</a:t>
            </a:r>
            <a:r>
              <a:rPr lang="pt-BR" sz="1800" i="1" dirty="0">
                <a:latin typeface="+mj-lt"/>
              </a:rPr>
              <a:t>. </a:t>
            </a:r>
            <a:r>
              <a:rPr lang="pt-BR" sz="1800" dirty="0">
                <a:latin typeface="+mj-lt"/>
              </a:rPr>
              <a:t>Retorna um </a:t>
            </a:r>
            <a:r>
              <a:rPr lang="pt-BR" sz="1800" i="1" dirty="0" err="1">
                <a:latin typeface="+mj-lt"/>
              </a:rPr>
              <a:t>DataFrame</a:t>
            </a:r>
            <a:r>
              <a:rPr lang="pt-BR" sz="1800" i="1" dirty="0">
                <a:latin typeface="+mj-lt"/>
              </a:rPr>
              <a:t> </a:t>
            </a:r>
            <a:r>
              <a:rPr lang="pt-BR" sz="1800" dirty="0">
                <a:latin typeface="+mj-lt"/>
              </a:rPr>
              <a:t>com</a:t>
            </a:r>
            <a:r>
              <a:rPr lang="pt-BR" sz="1800" i="1" dirty="0">
                <a:latin typeface="+mj-lt"/>
              </a:rPr>
              <a:t>  </a:t>
            </a:r>
            <a:r>
              <a:rPr lang="pt-BR" sz="1800" dirty="0">
                <a:latin typeface="+mj-lt"/>
              </a:rPr>
              <a:t>o nome da lista de  colunas/linhas alterado 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12256" y="3451038"/>
            <a:ext cx="3883544" cy="10895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1800" b="1" dirty="0" err="1">
                <a:solidFill>
                  <a:schemeClr val="tx1"/>
                </a:solidFill>
                <a:latin typeface="+mn-lt"/>
                <a:cs typeface="Calibri Light" panose="020F0302020204030204" pitchFamily="34" charset="0"/>
              </a:rPr>
              <a:t>df</a:t>
            </a:r>
            <a:r>
              <a:rPr lang="pt-BR" sz="1800" b="1" dirty="0">
                <a:solidFill>
                  <a:srgbClr val="0000FF"/>
                </a:solidFill>
                <a:latin typeface="+mn-lt"/>
                <a:cs typeface="Calibri Light" panose="020F0302020204030204" pitchFamily="34" charset="0"/>
              </a:rPr>
              <a:t>:    </a:t>
            </a:r>
            <a:r>
              <a:rPr lang="pt-BR" sz="1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	     	</a:t>
            </a:r>
            <a:r>
              <a:rPr lang="pt-BR" sz="1800" dirty="0" err="1">
                <a:solidFill>
                  <a:srgbClr val="C00000"/>
                </a:solidFill>
                <a:latin typeface="+mn-lt"/>
                <a:cs typeface="Calibri Light" panose="020F0302020204030204" pitchFamily="34" charset="0"/>
              </a:rPr>
              <a:t>Matr</a:t>
            </a:r>
            <a:r>
              <a:rPr lang="pt-BR" sz="1800" dirty="0">
                <a:solidFill>
                  <a:srgbClr val="C00000"/>
                </a:solidFill>
                <a:latin typeface="+mn-lt"/>
                <a:cs typeface="Calibri Light" panose="020F0302020204030204" pitchFamily="34" charset="0"/>
              </a:rPr>
              <a:t>   P1   P2   P3</a:t>
            </a:r>
          </a:p>
          <a:p>
            <a:pPr>
              <a:lnSpc>
                <a:spcPct val="90000"/>
              </a:lnSpc>
            </a:pP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+mn-lt"/>
                <a:cs typeface="Calibri Light" panose="020F0302020204030204" pitchFamily="34" charset="0"/>
              </a:rPr>
              <a:t>	Nome</a:t>
            </a:r>
            <a:r>
              <a:rPr lang="pt-BR" sz="1800" dirty="0">
                <a:solidFill>
                  <a:srgbClr val="0000FF"/>
                </a:solidFill>
                <a:latin typeface="+mn-lt"/>
                <a:cs typeface="Calibri Light" panose="020F0302020204030204" pitchFamily="34" charset="0"/>
              </a:rPr>
              <a:t>                        </a:t>
            </a:r>
          </a:p>
          <a:p>
            <a:pPr>
              <a:lnSpc>
                <a:spcPct val="90000"/>
              </a:lnSpc>
            </a:pP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+mn-lt"/>
                <a:cs typeface="Calibri Light" panose="020F0302020204030204" pitchFamily="34" charset="0"/>
              </a:rPr>
              <a:t>	</a:t>
            </a:r>
            <a:r>
              <a:rPr lang="pt-BR" sz="1800" dirty="0" err="1">
                <a:solidFill>
                  <a:schemeClr val="accent1">
                    <a:lumMod val="50000"/>
                  </a:schemeClr>
                </a:solidFill>
                <a:latin typeface="+mn-lt"/>
                <a:cs typeface="Calibri Light" panose="020F0302020204030204" pitchFamily="34" charset="0"/>
              </a:rPr>
              <a:t>Lalá</a:t>
            </a: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+mn-lt"/>
                <a:cs typeface="Calibri Light" panose="020F0302020204030204" pitchFamily="34" charset="0"/>
              </a:rPr>
              <a:t>	</a:t>
            </a:r>
            <a:r>
              <a:rPr lang="pt-BR" sz="1800" dirty="0">
                <a:solidFill>
                  <a:srgbClr val="0000FF"/>
                </a:solidFill>
                <a:latin typeface="+mn-lt"/>
                <a:cs typeface="Calibri Light" panose="020F0302020204030204" pitchFamily="34" charset="0"/>
              </a:rPr>
              <a:t> </a:t>
            </a:r>
            <a:r>
              <a:rPr lang="pt-BR" sz="1800" dirty="0">
                <a:solidFill>
                  <a:srgbClr val="C00000"/>
                </a:solidFill>
                <a:latin typeface="+mn-lt"/>
                <a:cs typeface="Calibri Light" panose="020F0302020204030204" pitchFamily="34" charset="0"/>
              </a:rPr>
              <a:t>133  6.2  6.9  9.2</a:t>
            </a:r>
          </a:p>
          <a:p>
            <a:pPr>
              <a:lnSpc>
                <a:spcPct val="90000"/>
              </a:lnSpc>
            </a:pP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+mn-lt"/>
                <a:cs typeface="Calibri Light" panose="020F0302020204030204" pitchFamily="34" charset="0"/>
              </a:rPr>
              <a:t>	Lelé</a:t>
            </a:r>
            <a:r>
              <a:rPr lang="pt-BR" sz="1800" dirty="0">
                <a:solidFill>
                  <a:srgbClr val="0000FF"/>
                </a:solidFill>
                <a:latin typeface="+mn-lt"/>
                <a:cs typeface="Calibri Light" panose="020F0302020204030204" pitchFamily="34" charset="0"/>
              </a:rPr>
              <a:t>           </a:t>
            </a:r>
            <a:r>
              <a:rPr lang="pt-BR" sz="1800" dirty="0">
                <a:solidFill>
                  <a:srgbClr val="C00000"/>
                </a:solidFill>
                <a:latin typeface="+mn-lt"/>
                <a:cs typeface="Calibri Light" panose="020F0302020204030204" pitchFamily="34" charset="0"/>
              </a:rPr>
              <a:t>131  6.5  2.7  3.0</a:t>
            </a:r>
          </a:p>
        </p:txBody>
      </p:sp>
    </p:spTree>
    <p:extLst>
      <p:ext uri="{BB962C8B-B14F-4D97-AF65-F5344CB8AC3E}">
        <p14:creationId xmlns:p14="http://schemas.microsoft.com/office/powerpoint/2010/main" val="26855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" grpId="0" uiExpand="1" build="p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Construindo DataFrames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615114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3647728" y="4293096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3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0" indent="-2698750">
              <a:spcBef>
                <a:spcPts val="9000"/>
              </a:spcBef>
            </a:pPr>
            <a:endParaRPr lang="pt-BR" sz="2000" u="sng" dirty="0"/>
          </a:p>
          <a:p>
            <a:endParaRPr lang="en-US" sz="2000" dirty="0">
              <a:cs typeface="Consolas"/>
            </a:endParaRP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/>
              <a:t>DataFrames </a:t>
            </a:r>
            <a:r>
              <a:rPr lang="pt-BR" dirty="0"/>
              <a:t>do Pandas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>
          <a:xfrm>
            <a:off x="8914761" y="6561234"/>
            <a:ext cx="2844800" cy="198000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75520" y="929095"/>
            <a:ext cx="9558576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000" i="1" dirty="0" err="1">
                <a:latin typeface="+mn-lt"/>
              </a:rPr>
              <a:t>DataFrames</a:t>
            </a:r>
            <a:r>
              <a:rPr lang="pt-BR" sz="2000" dirty="0">
                <a:latin typeface="+mn-lt"/>
              </a:rPr>
              <a:t>: estrutura bidimensional indexada que armazena valores de qualquer tipo.</a:t>
            </a:r>
            <a:endParaRPr sz="2000" dirty="0">
              <a:solidFill>
                <a:schemeClr val="dk1"/>
              </a:solidFill>
              <a:latin typeface="+mn-lt"/>
              <a:ea typeface="Calibri"/>
              <a:cs typeface="Times New Roman" pitchFamily="18" charset="0"/>
              <a:sym typeface="Calibri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842877" y="2491536"/>
          <a:ext cx="5495113" cy="1601263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6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1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2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8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13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9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96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            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6920131" y="1780810"/>
            <a:ext cx="48394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0488">
              <a:spcBef>
                <a:spcPts val="1800"/>
              </a:spcBef>
            </a:pPr>
            <a:r>
              <a:rPr lang="en-US" sz="1800" dirty="0" err="1">
                <a:latin typeface="+mn-lt"/>
                <a:cs typeface="Consolas"/>
              </a:rPr>
              <a:t>Estrutura</a:t>
            </a:r>
            <a:r>
              <a:rPr lang="en-US" sz="1800" dirty="0">
                <a:latin typeface="+mn-lt"/>
                <a:cs typeface="Consolas"/>
              </a:rPr>
              <a:t> tabular com </a:t>
            </a:r>
            <a:r>
              <a:rPr lang="en-US" sz="1800" dirty="0" err="1">
                <a:latin typeface="+mn-lt"/>
                <a:cs typeface="Consolas"/>
              </a:rPr>
              <a:t>linhas</a:t>
            </a:r>
            <a:r>
              <a:rPr lang="en-US" sz="1800" dirty="0">
                <a:latin typeface="+mn-lt"/>
                <a:cs typeface="Consolas"/>
              </a:rPr>
              <a:t> e </a:t>
            </a:r>
            <a:r>
              <a:rPr lang="en-US" sz="1800" dirty="0" err="1">
                <a:latin typeface="+mn-lt"/>
                <a:cs typeface="Consolas"/>
              </a:rPr>
              <a:t>colunas</a:t>
            </a:r>
            <a:r>
              <a:rPr lang="en-US" sz="1800" dirty="0">
                <a:latin typeface="+mn-lt"/>
                <a:cs typeface="Consolas"/>
              </a:rPr>
              <a:t>, </a:t>
            </a:r>
            <a:r>
              <a:rPr lang="pt-BR" sz="1800" dirty="0">
                <a:latin typeface="+mn-lt"/>
                <a:cs typeface="Consolas"/>
              </a:rPr>
              <a:t>similar a uma planilha, </a:t>
            </a:r>
            <a:r>
              <a:rPr lang="en-US" sz="1800" dirty="0" err="1">
                <a:latin typeface="+mn-lt"/>
                <a:cs typeface="Consolas"/>
              </a:rPr>
              <a:t>composta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por</a:t>
            </a:r>
            <a:r>
              <a:rPr lang="en-US" sz="1800" dirty="0">
                <a:latin typeface="+mn-lt"/>
                <a:cs typeface="Consolas"/>
              </a:rPr>
              <a:t>:</a:t>
            </a:r>
          </a:p>
          <a:p>
            <a:pPr marL="715963" indent="-350838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latin typeface="+mn-lt"/>
                <a:cs typeface="Consolas"/>
              </a:rPr>
              <a:t>valores</a:t>
            </a:r>
            <a:r>
              <a:rPr lang="en-US" sz="1800" dirty="0">
                <a:latin typeface="+mn-lt"/>
                <a:cs typeface="Consolas"/>
              </a:rPr>
              <a:t>:  </a:t>
            </a:r>
            <a:r>
              <a:rPr lang="en-US" sz="1800" i="1" dirty="0">
                <a:latin typeface="+mn-lt"/>
                <a:cs typeface="Consolas"/>
              </a:rPr>
              <a:t>array </a:t>
            </a:r>
            <a:r>
              <a:rPr lang="en-US" sz="1800" dirty="0" err="1">
                <a:latin typeface="+mn-lt"/>
                <a:cs typeface="Consolas"/>
              </a:rPr>
              <a:t>bidimensional</a:t>
            </a:r>
            <a:r>
              <a:rPr lang="en-US" sz="1800" dirty="0">
                <a:latin typeface="+mn-lt"/>
                <a:cs typeface="Consolas"/>
              </a:rPr>
              <a:t> (</a:t>
            </a:r>
            <a:r>
              <a:rPr lang="en-US" sz="1800" dirty="0" err="1">
                <a:latin typeface="+mn-lt"/>
                <a:cs typeface="Consolas"/>
              </a:rPr>
              <a:t>estruturado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homogêneo</a:t>
            </a:r>
            <a:r>
              <a:rPr lang="en-US" sz="1800" dirty="0">
                <a:latin typeface="+mn-lt"/>
                <a:cs typeface="Consolas"/>
              </a:rPr>
              <a:t>),  </a:t>
            </a:r>
            <a:r>
              <a:rPr lang="en-US" sz="1800" dirty="0" err="1">
                <a:latin typeface="+mn-lt"/>
                <a:cs typeface="Consolas"/>
              </a:rPr>
              <a:t>dicionário</a:t>
            </a:r>
            <a:r>
              <a:rPr lang="en-US" sz="1800" dirty="0">
                <a:latin typeface="+mn-lt"/>
                <a:cs typeface="Consolas"/>
              </a:rPr>
              <a:t> (que </a:t>
            </a:r>
            <a:r>
              <a:rPr lang="en-US" sz="1800" dirty="0" err="1">
                <a:latin typeface="+mn-lt"/>
                <a:cs typeface="Consolas"/>
              </a:rPr>
              <a:t>pode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conter</a:t>
            </a:r>
            <a:r>
              <a:rPr lang="en-US" sz="1800" dirty="0">
                <a:latin typeface="+mn-lt"/>
                <a:cs typeface="Consolas"/>
              </a:rPr>
              <a:t> Series, arrays, constants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objetos</a:t>
            </a:r>
            <a:r>
              <a:rPr lang="en-US" sz="1800" dirty="0">
                <a:latin typeface="+mn-lt"/>
                <a:cs typeface="Consolas"/>
              </a:rPr>
              <a:t> do </a:t>
            </a:r>
            <a:r>
              <a:rPr lang="en-US" sz="1800" dirty="0" err="1">
                <a:latin typeface="+mn-lt"/>
                <a:cs typeface="Consolas"/>
              </a:rPr>
              <a:t>tipo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lista</a:t>
            </a:r>
            <a:r>
              <a:rPr lang="en-US" sz="1800" dirty="0">
                <a:latin typeface="+mn-lt"/>
                <a:cs typeface="Consolas"/>
              </a:rPr>
              <a:t>)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 </a:t>
            </a:r>
            <a:r>
              <a:rPr lang="en-US" sz="1800" dirty="0" err="1">
                <a:latin typeface="+mn-lt"/>
                <a:cs typeface="Consolas"/>
              </a:rPr>
              <a:t>DataFrame</a:t>
            </a:r>
            <a:endParaRPr lang="en-US" sz="1800" dirty="0">
              <a:latin typeface="+mn-lt"/>
              <a:cs typeface="Consolas"/>
            </a:endParaRPr>
          </a:p>
          <a:p>
            <a:pPr marL="715963" indent="-350838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latin typeface="+mn-lt"/>
                <a:cs typeface="Consolas"/>
              </a:rPr>
              <a:t>índices</a:t>
            </a:r>
            <a:r>
              <a:rPr lang="en-US" sz="1800" dirty="0">
                <a:latin typeface="+mn-lt"/>
                <a:cs typeface="Consolas"/>
              </a:rPr>
              <a:t>:  </a:t>
            </a:r>
            <a:r>
              <a:rPr lang="en-US" sz="1800" dirty="0" err="1">
                <a:latin typeface="+mn-lt"/>
                <a:cs typeface="Consolas"/>
              </a:rPr>
              <a:t>uma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sequência</a:t>
            </a:r>
            <a:r>
              <a:rPr lang="en-US" sz="1800" dirty="0">
                <a:latin typeface="+mn-lt"/>
                <a:cs typeface="Consolas"/>
              </a:rPr>
              <a:t> de </a:t>
            </a:r>
            <a:r>
              <a:rPr lang="en-US" sz="1800" dirty="0" err="1">
                <a:latin typeface="+mn-lt"/>
                <a:cs typeface="Consolas"/>
              </a:rPr>
              <a:t>números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rótulos</a:t>
            </a:r>
            <a:r>
              <a:rPr lang="en-US" sz="1800" dirty="0">
                <a:latin typeface="+mn-lt"/>
                <a:cs typeface="Consolas"/>
              </a:rPr>
              <a:t> (</a:t>
            </a:r>
            <a:r>
              <a:rPr lang="en-US" sz="1800" i="1" dirty="0">
                <a:latin typeface="+mn-lt"/>
                <a:cs typeface="Consolas"/>
              </a:rPr>
              <a:t>labels)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quaisquer</a:t>
            </a:r>
            <a:r>
              <a:rPr lang="en-US" sz="1800" dirty="0">
                <a:latin typeface="+mn-lt"/>
                <a:cs typeface="Consolas"/>
              </a:rPr>
              <a:t> que 	</a:t>
            </a:r>
            <a:r>
              <a:rPr lang="en-US" sz="1800" dirty="0" err="1">
                <a:latin typeface="+mn-lt"/>
                <a:cs typeface="Consolas"/>
              </a:rPr>
              <a:t>identificam</a:t>
            </a:r>
            <a:r>
              <a:rPr lang="en-US" sz="1800" dirty="0">
                <a:latin typeface="+mn-lt"/>
                <a:cs typeface="Consolas"/>
              </a:rPr>
              <a:t> as </a:t>
            </a:r>
            <a:r>
              <a:rPr lang="en-US" sz="1800" dirty="0" err="1">
                <a:latin typeface="+mn-lt"/>
                <a:cs typeface="Consolas"/>
              </a:rPr>
              <a:t>linhas</a:t>
            </a:r>
            <a:endParaRPr lang="en-US" sz="1800" dirty="0">
              <a:latin typeface="+mn-lt"/>
              <a:cs typeface="Consolas"/>
            </a:endParaRPr>
          </a:p>
          <a:p>
            <a:pPr marL="715963" indent="-350838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latin typeface="+mn-lt"/>
                <a:cs typeface="Consolas"/>
              </a:rPr>
              <a:t>colunas</a:t>
            </a:r>
            <a:r>
              <a:rPr lang="en-US" sz="1800" dirty="0">
                <a:latin typeface="+mn-lt"/>
                <a:cs typeface="Consolas"/>
              </a:rPr>
              <a:t>:  </a:t>
            </a:r>
            <a:r>
              <a:rPr lang="en-US" sz="1800" dirty="0" err="1">
                <a:latin typeface="+mn-lt"/>
                <a:cs typeface="Consolas"/>
              </a:rPr>
              <a:t>uma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sequência</a:t>
            </a:r>
            <a:r>
              <a:rPr lang="en-US" sz="1800" dirty="0">
                <a:latin typeface="+mn-lt"/>
                <a:cs typeface="Consolas"/>
              </a:rPr>
              <a:t> de </a:t>
            </a:r>
            <a:r>
              <a:rPr lang="en-US" sz="1800" dirty="0" err="1">
                <a:latin typeface="+mn-lt"/>
                <a:cs typeface="Consolas"/>
              </a:rPr>
              <a:t>números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rótulos</a:t>
            </a:r>
            <a:r>
              <a:rPr lang="en-US" sz="1800" dirty="0">
                <a:latin typeface="+mn-lt"/>
                <a:cs typeface="Consolas"/>
              </a:rPr>
              <a:t> (</a:t>
            </a:r>
            <a:r>
              <a:rPr lang="en-US" sz="1800" i="1" dirty="0">
                <a:latin typeface="+mn-lt"/>
                <a:cs typeface="Consolas"/>
              </a:rPr>
              <a:t>labels</a:t>
            </a:r>
            <a:r>
              <a:rPr lang="en-US" sz="1800" dirty="0">
                <a:latin typeface="+mn-lt"/>
                <a:cs typeface="Consolas"/>
              </a:rPr>
              <a:t>) </a:t>
            </a:r>
            <a:r>
              <a:rPr lang="en-US" sz="1800" dirty="0" err="1">
                <a:latin typeface="+mn-lt"/>
                <a:cs typeface="Consolas"/>
              </a:rPr>
              <a:t>quaisquer</a:t>
            </a:r>
            <a:r>
              <a:rPr lang="en-US" sz="1800" dirty="0">
                <a:latin typeface="+mn-lt"/>
                <a:cs typeface="Consolas"/>
              </a:rPr>
              <a:t> que </a:t>
            </a:r>
            <a:r>
              <a:rPr lang="en-US" sz="1800" dirty="0" err="1">
                <a:latin typeface="+mn-lt"/>
                <a:cs typeface="Consolas"/>
              </a:rPr>
              <a:t>identificam</a:t>
            </a:r>
            <a:r>
              <a:rPr lang="en-US" sz="1800" dirty="0">
                <a:latin typeface="+mn-lt"/>
                <a:cs typeface="Consolas"/>
              </a:rPr>
              <a:t>  as </a:t>
            </a:r>
            <a:r>
              <a:rPr lang="en-US" sz="1800" dirty="0" err="1">
                <a:latin typeface="+mn-lt"/>
                <a:cs typeface="Consolas"/>
              </a:rPr>
              <a:t>colunas</a:t>
            </a:r>
            <a:endParaRPr lang="en-US" sz="1800" i="1" dirty="0">
              <a:latin typeface="+mn-lt"/>
              <a:cs typeface="Consolas"/>
            </a:endParaRPr>
          </a:p>
          <a:p>
            <a:pPr marL="365125" indent="-2730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i="1" dirty="0" err="1">
                <a:latin typeface="+mn-lt"/>
              </a:rPr>
              <a:t>Os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índices</a:t>
            </a:r>
            <a:r>
              <a:rPr lang="en-US" i="1" dirty="0">
                <a:latin typeface="+mn-lt"/>
              </a:rPr>
              <a:t> e as </a:t>
            </a:r>
            <a:r>
              <a:rPr lang="en-US" i="1" dirty="0" err="1">
                <a:latin typeface="+mn-lt"/>
              </a:rPr>
              <a:t>colunas</a:t>
            </a:r>
            <a:r>
              <a:rPr lang="en-US" i="1" dirty="0">
                <a:latin typeface="+mn-lt"/>
              </a:rPr>
              <a:t> </a:t>
            </a:r>
            <a:r>
              <a:rPr lang="pt-BR" i="1" dirty="0">
                <a:latin typeface="+mn-lt"/>
              </a:rPr>
              <a:t>não precisam ser exclusivos. Por padrão, variam de 0 a itens -1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4990783"/>
            <a:ext cx="4261258" cy="7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4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1"/>
    </mc:Choice>
    <mc:Fallback xmlns="">
      <p:transition spd="slow" advTm="71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	</a:t>
            </a:r>
            <a:r>
              <a:rPr lang="en-US" dirty="0" err="1"/>
              <a:t>Construindo</a:t>
            </a:r>
            <a:r>
              <a:rPr lang="en-US" dirty="0"/>
              <a:t> um </a:t>
            </a:r>
            <a:r>
              <a:rPr lang="en-US" dirty="0" err="1"/>
              <a:t>DataFrame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</a:pPr>
            <a:r>
              <a:rPr lang="pt-BR" sz="1800" dirty="0">
                <a:solidFill>
                  <a:srgbClr val="C00000"/>
                </a:solidFill>
                <a:latin typeface="+mn-lt"/>
              </a:rPr>
              <a:t># a partir de uma lista de listas</a:t>
            </a:r>
          </a:p>
          <a:p>
            <a:pPr marL="0" indent="0">
              <a:spcBef>
                <a:spcPts val="300"/>
              </a:spcBef>
            </a:pPr>
            <a:r>
              <a:rPr lang="en-US" sz="1800" dirty="0"/>
              <a:t>&gt;&gt;&gt;</a:t>
            </a:r>
            <a:r>
              <a:rPr lang="pt-BR" sz="1800" dirty="0" err="1"/>
              <a:t>lNtA</a:t>
            </a:r>
            <a:r>
              <a:rPr lang="pt-BR" sz="1800" dirty="0"/>
              <a:t> = [</a:t>
            </a:r>
          </a:p>
          <a:p>
            <a:pPr marL="0" indent="268288">
              <a:spcBef>
                <a:spcPts val="300"/>
              </a:spcBef>
            </a:pP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'Lalá'</a:t>
            </a:r>
            <a:r>
              <a:rPr lang="pt-BR" sz="1800" dirty="0"/>
              <a:t>,133,6.2,6.9,9.2],</a:t>
            </a:r>
          </a:p>
          <a:p>
            <a:pPr marL="0" indent="268288">
              <a:spcBef>
                <a:spcPts val="300"/>
              </a:spcBef>
            </a:pP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'Lelé'</a:t>
            </a:r>
            <a:r>
              <a:rPr lang="pt-BR" sz="1800" dirty="0"/>
              <a:t>,131,6.5,2.7]]</a:t>
            </a:r>
            <a:endParaRPr lang="en-US" sz="1800" dirty="0"/>
          </a:p>
          <a:p>
            <a:pPr marL="0" indent="0">
              <a:spcBef>
                <a:spcPts val="300"/>
              </a:spcBef>
            </a:pPr>
            <a:br>
              <a:rPr lang="en-US" sz="1800" dirty="0"/>
            </a:br>
            <a:r>
              <a:rPr lang="en-US" sz="1800" dirty="0"/>
              <a:t>&gt;&gt;&gt;</a:t>
            </a:r>
            <a:r>
              <a:rPr lang="en-US" sz="1800" dirty="0" err="1"/>
              <a:t>dfNtA</a:t>
            </a:r>
            <a:r>
              <a:rPr lang="en-US" sz="1800" dirty="0"/>
              <a:t>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lNtA</a:t>
            </a:r>
            <a:r>
              <a:rPr lang="en-US" sz="1800" dirty="0"/>
              <a:t>)</a:t>
            </a:r>
          </a:p>
          <a:p>
            <a:pPr marL="0" indent="0">
              <a:spcBef>
                <a:spcPts val="300"/>
              </a:spcBef>
            </a:pPr>
            <a:r>
              <a:rPr lang="en-US" sz="1800" dirty="0"/>
              <a:t>&gt;&gt;&gt;</a:t>
            </a:r>
            <a:r>
              <a:rPr lang="en-US" sz="1800" dirty="0" err="1"/>
              <a:t>dfNtA</a:t>
            </a:r>
            <a:endParaRPr lang="en-US" sz="1800" dirty="0"/>
          </a:p>
          <a:p>
            <a:pPr marL="0" indent="538163">
              <a:spcBef>
                <a:spcPts val="300"/>
              </a:spcBef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893D89"/>
                </a:solidFill>
              </a:rPr>
              <a:t>0    1    2    3    4</a:t>
            </a:r>
          </a:p>
          <a:p>
            <a:pPr marL="0" indent="0">
              <a:spcBef>
                <a:spcPts val="30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sz="1800" dirty="0">
                <a:solidFill>
                  <a:srgbClr val="0000FF"/>
                </a:solidFill>
              </a:rPr>
              <a:t>  </a:t>
            </a:r>
            <a:r>
              <a:rPr lang="en-US" sz="1800" dirty="0" err="1">
                <a:solidFill>
                  <a:srgbClr val="0000FF"/>
                </a:solidFill>
              </a:rPr>
              <a:t>Lalá</a:t>
            </a:r>
            <a:r>
              <a:rPr lang="en-US" sz="1800" dirty="0">
                <a:solidFill>
                  <a:srgbClr val="0000FF"/>
                </a:solidFill>
              </a:rPr>
              <a:t>  133  6.2  6.9  9.2</a:t>
            </a:r>
          </a:p>
          <a:p>
            <a:pPr marL="0" indent="0">
              <a:spcBef>
                <a:spcPts val="30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  </a:t>
            </a:r>
            <a:r>
              <a:rPr lang="en-US" sz="1800" dirty="0" err="1">
                <a:solidFill>
                  <a:srgbClr val="0000FF"/>
                </a:solidFill>
              </a:rPr>
              <a:t>Lelé</a:t>
            </a:r>
            <a:r>
              <a:rPr lang="en-US" sz="1800" dirty="0">
                <a:solidFill>
                  <a:srgbClr val="0000FF"/>
                </a:solidFill>
              </a:rPr>
              <a:t>  131  6.5  2.7  </a:t>
            </a:r>
            <a:r>
              <a:rPr lang="en-US" sz="1800" dirty="0" err="1">
                <a:solidFill>
                  <a:srgbClr val="0000FF"/>
                </a:solidFill>
              </a:rPr>
              <a:t>NaN</a:t>
            </a:r>
            <a:endParaRPr lang="en-US" sz="1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300"/>
              </a:spcBef>
              <a:buAutoNum type="arabicPlain" startAt="2"/>
            </a:pP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</a:pPr>
            <a:r>
              <a:rPr lang="pt-BR" sz="1800" dirty="0">
                <a:solidFill>
                  <a:srgbClr val="C00000"/>
                </a:solidFill>
                <a:latin typeface="+mn-lt"/>
              </a:rPr>
              <a:t># a partir do dicionário de listas</a:t>
            </a:r>
          </a:p>
          <a:p>
            <a:pPr marL="0" indent="0">
              <a:spcBef>
                <a:spcPts val="300"/>
              </a:spcBef>
            </a:pPr>
            <a:r>
              <a:rPr lang="en-US" sz="1800" dirty="0"/>
              <a:t>&gt;&gt;&gt;</a:t>
            </a:r>
            <a:r>
              <a:rPr lang="en-US" sz="1800" dirty="0" err="1"/>
              <a:t>dNtB</a:t>
            </a:r>
            <a:r>
              <a:rPr lang="en-US" sz="1800" dirty="0"/>
              <a:t>= {</a:t>
            </a:r>
          </a:p>
          <a:p>
            <a:pPr marL="0" indent="179388">
              <a:spcBef>
                <a:spcPts val="300"/>
              </a:spcBef>
            </a:pPr>
            <a:r>
              <a:rPr lang="en-US" sz="1800" dirty="0">
                <a:solidFill>
                  <a:srgbClr val="00B050"/>
                </a:solidFill>
              </a:rPr>
              <a:t>'</a:t>
            </a:r>
            <a:r>
              <a:rPr lang="en-US" sz="1800" dirty="0" err="1">
                <a:solidFill>
                  <a:srgbClr val="00B050"/>
                </a:solidFill>
              </a:rPr>
              <a:t>Lalá</a:t>
            </a:r>
            <a:r>
              <a:rPr lang="en-US" sz="1800" dirty="0">
                <a:solidFill>
                  <a:srgbClr val="00B050"/>
                </a:solidFill>
              </a:rPr>
              <a:t>'</a:t>
            </a:r>
            <a:r>
              <a:rPr lang="en-US" sz="1800" dirty="0"/>
              <a:t>:[133,6.2,6.9,9.2],</a:t>
            </a:r>
          </a:p>
          <a:p>
            <a:pPr marL="0" indent="0">
              <a:spcBef>
                <a:spcPts val="300"/>
              </a:spcBef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'</a:t>
            </a:r>
            <a:r>
              <a:rPr lang="en-US" sz="1800" dirty="0" err="1">
                <a:solidFill>
                  <a:srgbClr val="00B050"/>
                </a:solidFill>
              </a:rPr>
              <a:t>Lelé</a:t>
            </a:r>
            <a:r>
              <a:rPr lang="en-US" sz="1800" dirty="0">
                <a:solidFill>
                  <a:srgbClr val="00B050"/>
                </a:solidFill>
              </a:rPr>
              <a:t>'</a:t>
            </a:r>
            <a:r>
              <a:rPr lang="en-US" sz="1800" dirty="0"/>
              <a:t>:[131,6.5,2.7,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None</a:t>
            </a:r>
            <a:r>
              <a:rPr lang="en-US" sz="1800" dirty="0"/>
              <a:t>]}</a:t>
            </a:r>
          </a:p>
          <a:p>
            <a:pPr marL="0" indent="0">
              <a:spcBef>
                <a:spcPts val="300"/>
              </a:spcBef>
            </a:pPr>
            <a:r>
              <a:rPr lang="en-US" sz="1800" dirty="0"/>
              <a:t>       </a:t>
            </a:r>
          </a:p>
          <a:p>
            <a:pPr marL="0" indent="0">
              <a:spcBef>
                <a:spcPts val="300"/>
              </a:spcBef>
            </a:pPr>
            <a:r>
              <a:rPr lang="en-US" sz="1800" dirty="0"/>
              <a:t>&gt;&gt;&gt;</a:t>
            </a:r>
            <a:r>
              <a:rPr lang="en-US" sz="1800" dirty="0" err="1"/>
              <a:t>dfNtB</a:t>
            </a:r>
            <a:r>
              <a:rPr lang="en-US" sz="1800" dirty="0"/>
              <a:t>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dNtB</a:t>
            </a:r>
            <a:r>
              <a:rPr lang="en-US" sz="1800" dirty="0"/>
              <a:t>)</a:t>
            </a:r>
          </a:p>
          <a:p>
            <a:pPr marL="0" indent="0">
              <a:spcBef>
                <a:spcPts val="300"/>
              </a:spcBef>
            </a:pPr>
            <a:r>
              <a:rPr lang="en-US" sz="1800" dirty="0"/>
              <a:t>&gt;&gt;&gt;</a:t>
            </a:r>
            <a:r>
              <a:rPr lang="en-US" sz="1800" dirty="0" err="1"/>
              <a:t>dfNtB</a:t>
            </a:r>
            <a:endParaRPr lang="en-US" sz="1800" dirty="0"/>
          </a:p>
          <a:p>
            <a:pPr marL="0" indent="536575">
              <a:spcBef>
                <a:spcPts val="300"/>
              </a:spcBef>
            </a:pPr>
            <a:r>
              <a:rPr lang="en-US" sz="1800" dirty="0" err="1">
                <a:solidFill>
                  <a:srgbClr val="893D89"/>
                </a:solidFill>
              </a:rPr>
              <a:t>Lalá</a:t>
            </a:r>
            <a:r>
              <a:rPr lang="en-US" sz="1800" dirty="0">
                <a:solidFill>
                  <a:srgbClr val="893D89"/>
                </a:solidFill>
              </a:rPr>
              <a:t>   </a:t>
            </a:r>
            <a:r>
              <a:rPr lang="en-US" sz="1800" dirty="0" err="1">
                <a:solidFill>
                  <a:srgbClr val="893D89"/>
                </a:solidFill>
              </a:rPr>
              <a:t>Lelé</a:t>
            </a:r>
            <a:endParaRPr lang="en-US" sz="1800" dirty="0">
              <a:solidFill>
                <a:srgbClr val="893D89"/>
              </a:solidFill>
            </a:endParaRPr>
          </a:p>
          <a:p>
            <a:pPr marL="0" indent="0">
              <a:spcBef>
                <a:spcPts val="30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sz="1800" dirty="0">
                <a:solidFill>
                  <a:srgbClr val="0000FF"/>
                </a:solidFill>
              </a:rPr>
              <a:t>  133.0  131.0</a:t>
            </a:r>
          </a:p>
          <a:p>
            <a:pPr marL="0" indent="0">
              <a:spcBef>
                <a:spcPts val="30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en-US" sz="1800" dirty="0">
                <a:solidFill>
                  <a:srgbClr val="0000FF"/>
                </a:solidFill>
              </a:rPr>
              <a:t>   6.2    6.5    </a:t>
            </a:r>
          </a:p>
          <a:p>
            <a:pPr marL="0" indent="0">
              <a:spcBef>
                <a:spcPts val="30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    6.9    2.7    </a:t>
            </a:r>
          </a:p>
          <a:p>
            <a:pPr marL="0" indent="0">
              <a:spcBef>
                <a:spcPts val="30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1800" dirty="0">
                <a:solidFill>
                  <a:srgbClr val="0000FF"/>
                </a:solidFill>
              </a:rPr>
              <a:t>    9.2    </a:t>
            </a:r>
            <a:r>
              <a:rPr lang="en-US" sz="1800" dirty="0" err="1">
                <a:solidFill>
                  <a:srgbClr val="0000FF"/>
                </a:solidFill>
              </a:rPr>
              <a:t>NaN</a:t>
            </a:r>
            <a:r>
              <a:rPr lang="en-US" sz="1800" dirty="0">
                <a:solidFill>
                  <a:srgbClr val="0000FF"/>
                </a:solidFill>
              </a:rPr>
              <a:t>    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4" name="Shape 232"/>
          <p:cNvSpPr txBox="1"/>
          <p:nvPr/>
        </p:nvSpPr>
        <p:spPr>
          <a:xfrm>
            <a:off x="1733287" y="910175"/>
            <a:ext cx="10123353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37144" y="89577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7413050" y="2852968"/>
            <a:ext cx="2571382" cy="28800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/>
          <p:cNvSpPr/>
          <p:nvPr/>
        </p:nvSpPr>
        <p:spPr>
          <a:xfrm rot="5400000">
            <a:off x="6417153" y="5020560"/>
            <a:ext cx="1296000" cy="75600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/>
          <p:cNvSpPr/>
          <p:nvPr/>
        </p:nvSpPr>
        <p:spPr>
          <a:xfrm>
            <a:off x="6456040" y="2852968"/>
            <a:ext cx="752156" cy="288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"/>
          <p:cNvSpPr/>
          <p:nvPr/>
        </p:nvSpPr>
        <p:spPr>
          <a:xfrm>
            <a:off x="6729093" y="4425828"/>
            <a:ext cx="731464" cy="25660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"/>
          <p:cNvSpPr/>
          <p:nvPr/>
        </p:nvSpPr>
        <p:spPr>
          <a:xfrm>
            <a:off x="636870" y="2870493"/>
            <a:ext cx="3226882" cy="27047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/>
          <p:cNvSpPr/>
          <p:nvPr/>
        </p:nvSpPr>
        <p:spPr>
          <a:xfrm>
            <a:off x="697734" y="4670446"/>
            <a:ext cx="3323512" cy="27991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"/>
          <p:cNvSpPr/>
          <p:nvPr/>
        </p:nvSpPr>
        <p:spPr>
          <a:xfrm>
            <a:off x="6457090" y="3198720"/>
            <a:ext cx="752156" cy="288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3"/>
          <p:cNvSpPr/>
          <p:nvPr/>
        </p:nvSpPr>
        <p:spPr>
          <a:xfrm>
            <a:off x="7628894" y="4425828"/>
            <a:ext cx="746248" cy="27323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4" name="Rectangle 3"/>
          <p:cNvSpPr/>
          <p:nvPr/>
        </p:nvSpPr>
        <p:spPr>
          <a:xfrm rot="5400000">
            <a:off x="7349140" y="5020560"/>
            <a:ext cx="1296000" cy="75600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/>
          <p:cNvSpPr/>
          <p:nvPr/>
        </p:nvSpPr>
        <p:spPr>
          <a:xfrm>
            <a:off x="7388019" y="3172498"/>
            <a:ext cx="2596413" cy="29320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"/>
          <p:cNvSpPr/>
          <p:nvPr/>
        </p:nvSpPr>
        <p:spPr>
          <a:xfrm>
            <a:off x="636870" y="3172158"/>
            <a:ext cx="3226882" cy="29354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"/>
          <p:cNvSpPr/>
          <p:nvPr/>
        </p:nvSpPr>
        <p:spPr>
          <a:xfrm>
            <a:off x="697734" y="4969023"/>
            <a:ext cx="3323512" cy="27991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/>
          <p:cNvSpPr/>
          <p:nvPr/>
        </p:nvSpPr>
        <p:spPr>
          <a:xfrm>
            <a:off x="8551118" y="248790"/>
            <a:ext cx="3401533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1800" b="1" kern="1200" dirty="0" err="1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sem</a:t>
            </a:r>
            <a:r>
              <a:rPr lang="en-US" sz="1800" b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 </a:t>
            </a:r>
            <a:r>
              <a:rPr lang="en-US" sz="1800" b="1" kern="1200" dirty="0" err="1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especificação</a:t>
            </a:r>
            <a:r>
              <a:rPr lang="en-US" sz="1800" b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 dos </a:t>
            </a:r>
            <a:r>
              <a:rPr lang="en-US" sz="1800" b="1" kern="1200" dirty="0" err="1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índices</a:t>
            </a:r>
            <a:endParaRPr lang="en-US" sz="1800" b="1" kern="1200" dirty="0">
              <a:solidFill>
                <a:srgbClr val="0033CC"/>
              </a:solidFill>
              <a:latin typeface="+mn-lt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9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26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1_modelopuc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modelopuc</Template>
  <TotalTime>79813</TotalTime>
  <Words>3818</Words>
  <Application>Microsoft Office PowerPoint</Application>
  <PresentationFormat>Widescreen</PresentationFormat>
  <Paragraphs>1166</Paragraphs>
  <Slides>28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Calibri</vt:lpstr>
      <vt:lpstr>Courier New</vt:lpstr>
      <vt:lpstr>Wingdings</vt:lpstr>
      <vt:lpstr>Arial</vt:lpstr>
      <vt:lpstr>Calibri Light</vt:lpstr>
      <vt:lpstr>Times New Roman</vt:lpstr>
      <vt:lpstr>1_modelopuc</vt:lpstr>
      <vt:lpstr>DataFrame</vt:lpstr>
      <vt:lpstr>DataFrames do Pandas</vt:lpstr>
      <vt:lpstr>Esquema simplificado do objeto DataFrame</vt:lpstr>
      <vt:lpstr>Atributos e Exibição</vt:lpstr>
      <vt:lpstr>DataFrames do Pandas</vt:lpstr>
      <vt:lpstr>Alterando nome de um eixo (lista de colunas/linhas)</vt:lpstr>
      <vt:lpstr>Construindo DataFrames</vt:lpstr>
      <vt:lpstr>DataFrames do Pandas</vt:lpstr>
      <vt:lpstr> Construindo um DataFrame </vt:lpstr>
      <vt:lpstr>Construindo um DataFrame </vt:lpstr>
      <vt:lpstr>Construindo um DataFrame</vt:lpstr>
      <vt:lpstr> Construindo um DataFrame </vt:lpstr>
      <vt:lpstr>           Construindo um DataFrame</vt:lpstr>
      <vt:lpstr> Construindo um DataFrame </vt:lpstr>
      <vt:lpstr> Construindo um DataFrame  </vt:lpstr>
      <vt:lpstr> Construindo um DataFrame </vt:lpstr>
      <vt:lpstr> Construindo um DataFrame</vt:lpstr>
      <vt:lpstr> Construindo um DataFrame </vt:lpstr>
      <vt:lpstr>Métodos Úteis</vt:lpstr>
      <vt:lpstr>Acessar/Alterar ou Incluir/Excluir</vt:lpstr>
      <vt:lpstr>Acesso</vt:lpstr>
      <vt:lpstr>Mãos na Massa</vt:lpstr>
      <vt:lpstr>Incluir ou Alterar</vt:lpstr>
      <vt:lpstr>Excluir</vt:lpstr>
      <vt:lpstr>Descrição e Sumarização</vt:lpstr>
      <vt:lpstr>Descrição e Sumarização Medidas de Tendência Central</vt:lpstr>
      <vt:lpstr>Descrição e Sumarização      Medidas de Tendência Central</vt:lpstr>
      <vt:lpstr>Descrição e Sumarização Medidas de Dispersão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</dc:title>
  <dc:creator>claudia ferlin</dc:creator>
  <cp:lastModifiedBy>Daniel</cp:lastModifiedBy>
  <cp:revision>1584</cp:revision>
  <cp:lastPrinted>2017-10-02T23:53:40Z</cp:lastPrinted>
  <dcterms:created xsi:type="dcterms:W3CDTF">2017-02-11T12:11:05Z</dcterms:created>
  <dcterms:modified xsi:type="dcterms:W3CDTF">2020-05-28T23:42:25Z</dcterms:modified>
</cp:coreProperties>
</file>