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9"/>
  </p:notesMasterIdLst>
  <p:handoutMasterIdLst>
    <p:handoutMasterId r:id="rId40"/>
  </p:handoutMasterIdLst>
  <p:sldIdLst>
    <p:sldId id="722" r:id="rId2"/>
    <p:sldId id="1129" r:id="rId3"/>
    <p:sldId id="1130" r:id="rId4"/>
    <p:sldId id="1131" r:id="rId5"/>
    <p:sldId id="1132" r:id="rId6"/>
    <p:sldId id="1103" r:id="rId7"/>
    <p:sldId id="1104" r:id="rId8"/>
    <p:sldId id="1107" r:id="rId9"/>
    <p:sldId id="1133" r:id="rId10"/>
    <p:sldId id="1134" r:id="rId11"/>
    <p:sldId id="1128" r:id="rId12"/>
    <p:sldId id="1020" r:id="rId13"/>
    <p:sldId id="1022" r:id="rId14"/>
    <p:sldId id="1021" r:id="rId15"/>
    <p:sldId id="1026" r:id="rId16"/>
    <p:sldId id="1024" r:id="rId17"/>
    <p:sldId id="1027" r:id="rId18"/>
    <p:sldId id="1028" r:id="rId19"/>
    <p:sldId id="1029" r:id="rId20"/>
    <p:sldId id="1031" r:id="rId21"/>
    <p:sldId id="1033" r:id="rId22"/>
    <p:sldId id="1030" r:id="rId23"/>
    <p:sldId id="1032" r:id="rId24"/>
    <p:sldId id="1052" r:id="rId25"/>
    <p:sldId id="1053" r:id="rId26"/>
    <p:sldId id="1054" r:id="rId27"/>
    <p:sldId id="1055" r:id="rId28"/>
    <p:sldId id="1056" r:id="rId29"/>
    <p:sldId id="1058" r:id="rId30"/>
    <p:sldId id="1062" r:id="rId31"/>
    <p:sldId id="863" r:id="rId32"/>
    <p:sldId id="884" r:id="rId33"/>
    <p:sldId id="888" r:id="rId34"/>
    <p:sldId id="893" r:id="rId35"/>
    <p:sldId id="890" r:id="rId36"/>
    <p:sldId id="887" r:id="rId37"/>
    <p:sldId id="1068" r:id="rId38"/>
  </p:sldIdLst>
  <p:sldSz cx="12192000" cy="6858000"/>
  <p:notesSz cx="7104063" cy="10234613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3DB"/>
    <a:srgbClr val="C172E4"/>
    <a:srgbClr val="0000FF"/>
    <a:srgbClr val="9A2C7D"/>
    <a:srgbClr val="893D89"/>
    <a:srgbClr val="D39CEC"/>
    <a:srgbClr val="0033CC"/>
    <a:srgbClr val="0000CC"/>
    <a:srgbClr val="BA7064"/>
    <a:srgbClr val="D2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E9D87-8515-4C12-B6AC-71DFEA15BFF5}">
  <a:tblStyle styleId="{C8EE9D87-8515-4C12-B6AC-71DFEA15BFF5}" styleName="Table_0"/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62" autoAdjust="0"/>
  </p:normalViewPr>
  <p:slideViewPr>
    <p:cSldViewPr>
      <p:cViewPr varScale="1">
        <p:scale>
          <a:sx n="60" d="100"/>
          <a:sy n="60" d="100"/>
        </p:scale>
        <p:origin x="50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1731-AE55-48A5-B7AC-A433A67ED81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7748A-27AF-42A3-91B5-DF196307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2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-1586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025424" y="-1586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721850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025424" y="9721850"/>
            <a:ext cx="3073873" cy="508000"/>
          </a:xfrm>
          <a:prstGeom prst="rect">
            <a:avLst/>
          </a:prstGeom>
          <a:noFill/>
          <a:ln>
            <a:noFill/>
          </a:ln>
        </p:spPr>
        <p:txBody>
          <a:bodyPr lIns="19800" tIns="0" rIns="19800" bIns="0" anchor="b" anchorCtr="0">
            <a:noAutofit/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000" i="1" dirty="0">
              <a:ea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48373" y="4860925"/>
            <a:ext cx="5202549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1" name="Shape 11"/>
          <p:cNvSpPr>
            <a:spLocks noGrp="1" noRot="1" noChangeAspect="1"/>
          </p:cNvSpPr>
          <p:nvPr>
            <p:ph type="sldImg" idx="2"/>
          </p:nvPr>
        </p:nvSpPr>
        <p:spPr>
          <a:xfrm>
            <a:off x="153988" y="773113"/>
            <a:ext cx="6792912" cy="38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/>
          <p:nvPr/>
        </p:nvSpPr>
        <p:spPr>
          <a:xfrm>
            <a:off x="6301838" y="9799636"/>
            <a:ext cx="988087" cy="323850"/>
          </a:xfrm>
          <a:prstGeom prst="rect">
            <a:avLst/>
          </a:prstGeom>
          <a:noFill/>
          <a:ln>
            <a:noFill/>
          </a:ln>
        </p:spPr>
        <p:txBody>
          <a:bodyPr lIns="95750" tIns="47875" rIns="95750" bIns="478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500" b="0" i="0" u="none" dirty="0">
              <a:solidFill>
                <a:srgbClr val="000000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44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79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20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383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408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Está dando erro e não sei o porquê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2827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943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26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85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31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8607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35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267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530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7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28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574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615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601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651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18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061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19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160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1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"/>
            <a:ext cx="10128448" cy="1196752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8737600" y="6624000"/>
            <a:ext cx="2844800" cy="198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ea typeface="Lucida Sans Unicode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F39DA863-ADD3-476E-863F-0AC269DED014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392" y="6381329"/>
            <a:ext cx="256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691" y="6381329"/>
            <a:ext cx="53765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236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2348880"/>
            <a:ext cx="1584177" cy="4289576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462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55" y="864008"/>
            <a:ext cx="11707201" cy="5751368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buSzPct val="60000"/>
              <a:defRPr sz="2200" baseline="0"/>
            </a:lvl2pPr>
            <a:lvl3pPr algn="just">
              <a:buSzPct val="60000"/>
              <a:buFont typeface="Wingdings" pitchFamily="2" charset="2"/>
              <a:buChar char="ü"/>
              <a:defRPr sz="2000" baseline="0"/>
            </a:lvl3pPr>
            <a:lvl4pPr algn="just">
              <a:buSzPct val="60000"/>
              <a:buFont typeface="Wingdings" pitchFamily="2" charset="2"/>
              <a:buChar char="§"/>
              <a:defRPr sz="1800" baseline="0"/>
            </a:lvl4pPr>
            <a:lvl5pPr algn="just">
              <a:buSzPct val="60000"/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58392"/>
            <a:ext cx="9505057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51" y="908720"/>
            <a:ext cx="11712000" cy="56166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51" y="1988840"/>
            <a:ext cx="11712000" cy="45365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08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836712"/>
            <a:ext cx="576000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36712"/>
            <a:ext cx="576000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50" y="836712"/>
            <a:ext cx="504056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7888" y="836712"/>
            <a:ext cx="504056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1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2204864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864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5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104" y="1988840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2996952"/>
            <a:ext cx="5760000" cy="36184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96952"/>
            <a:ext cx="5760000" cy="36184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2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307" y="815432"/>
            <a:ext cx="11713301" cy="567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239350" y="652820"/>
            <a:ext cx="11887200" cy="125992"/>
            <a:chOff x="0" y="873"/>
            <a:chExt cx="5269" cy="1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9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90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6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286" y="116635"/>
            <a:ext cx="1625226" cy="53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81" r:id="rId4"/>
    <p:sldLayoutId id="2147483672" r:id="rId5"/>
    <p:sldLayoutId id="2147483683" r:id="rId6"/>
    <p:sldLayoutId id="2147483679" r:id="rId7"/>
    <p:sldLayoutId id="2147483682" r:id="rId8"/>
    <p:sldLayoutId id="2147483680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85" r:id="rId16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ts val="600"/>
        </a:spcBef>
        <a:buNone/>
        <a:defRPr sz="3600" kern="1200" baseline="0">
          <a:solidFill>
            <a:srgbClr val="0033CC"/>
          </a:solidFill>
          <a:latin typeface="+mn-lt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dirty="0" err="1"/>
              <a:t>axis</a:t>
            </a:r>
            <a:r>
              <a:rPr lang="pt-BR" sz="1800" dirty="0"/>
              <a:t>: 0/1 . 0 - elimina as linhas com dados ausentes; 1 - remove colunas com dados ausentes;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how</a:t>
            </a:r>
            <a:r>
              <a:rPr lang="pt-BR" sz="1800" dirty="0"/>
              <a:t>: ‘</a:t>
            </a:r>
            <a:r>
              <a:rPr lang="pt-BR" sz="1800" dirty="0" err="1"/>
              <a:t>any</a:t>
            </a:r>
            <a:r>
              <a:rPr lang="pt-BR" sz="1800" dirty="0"/>
              <a:t>’ ou ‘</a:t>
            </a:r>
            <a:r>
              <a:rPr lang="pt-BR" sz="1800" dirty="0" err="1"/>
              <a:t>all</a:t>
            </a:r>
            <a:r>
              <a:rPr lang="pt-BR" sz="1800" dirty="0"/>
              <a:t>’. </a:t>
            </a:r>
          </a:p>
          <a:p>
            <a:pPr marL="1347788" lvl="1" indent="-1762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 </a:t>
            </a:r>
            <a:r>
              <a:rPr lang="pt-BR" sz="1800" dirty="0" err="1"/>
              <a:t>any</a:t>
            </a:r>
            <a:r>
              <a:rPr lang="pt-BR" sz="1800" dirty="0"/>
              <a:t>: remove as linhas com pelo menos uma  coluna </a:t>
            </a:r>
            <a:r>
              <a:rPr lang="pt-BR" sz="1800" dirty="0" err="1"/>
              <a:t>NaN</a:t>
            </a:r>
            <a:r>
              <a:rPr lang="pt-BR" sz="1800" dirty="0"/>
              <a:t> e vice-versa</a:t>
            </a:r>
          </a:p>
          <a:p>
            <a:pPr marL="1347788" lvl="1" indent="-1762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 </a:t>
            </a:r>
            <a:r>
              <a:rPr lang="pt-BR" sz="1800" dirty="0" err="1"/>
              <a:t>all</a:t>
            </a:r>
            <a:r>
              <a:rPr lang="pt-BR" sz="1800" dirty="0"/>
              <a:t>: só remove as linhas em que todas as colunas são </a:t>
            </a:r>
            <a:r>
              <a:rPr lang="pt-BR" sz="1800" dirty="0" err="1"/>
              <a:t>NaN</a:t>
            </a:r>
            <a:r>
              <a:rPr lang="pt-BR" sz="1800" dirty="0"/>
              <a:t> e vice-versa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thresh</a:t>
            </a:r>
            <a:r>
              <a:rPr lang="pt-BR" sz="1800" dirty="0"/>
              <a:t>: inteiro,  número mínimo de </a:t>
            </a:r>
            <a:r>
              <a:rPr lang="pt-BR" sz="1800" dirty="0" err="1"/>
              <a:t>NaN</a:t>
            </a:r>
            <a:r>
              <a:rPr lang="pt-BR" sz="1800" dirty="0"/>
              <a:t>  para considerar eliminar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subset</a:t>
            </a:r>
            <a:r>
              <a:rPr lang="pt-BR" sz="1800" dirty="0"/>
              <a:t>: na </a:t>
            </a:r>
            <a:r>
              <a:rPr lang="pt-BR" sz="1800" dirty="0" err="1"/>
              <a:t>remoçãode</a:t>
            </a:r>
            <a:r>
              <a:rPr lang="pt-BR" sz="1800" dirty="0"/>
              <a:t> linhas, indica o </a:t>
            </a:r>
            <a:r>
              <a:rPr lang="pt-BR" sz="1800" dirty="0" err="1"/>
              <a:t>array</a:t>
            </a:r>
            <a:r>
              <a:rPr lang="pt-BR" sz="1800" dirty="0"/>
              <a:t> de colunas onde o método será aplicado;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inplace</a:t>
            </a:r>
            <a:r>
              <a:rPr lang="pt-BR" sz="1800" dirty="0"/>
              <a:t>: caso seja </a:t>
            </a:r>
            <a:r>
              <a:rPr lang="pt-BR" sz="1800" dirty="0" err="1"/>
              <a:t>True</a:t>
            </a:r>
            <a:r>
              <a:rPr lang="pt-BR" sz="1800" dirty="0"/>
              <a:t> aplica as alterações no </a:t>
            </a:r>
            <a:r>
              <a:rPr lang="pt-BR" sz="1800" dirty="0" err="1"/>
              <a:t>dataset</a:t>
            </a:r>
            <a:r>
              <a:rPr lang="pt-BR" sz="1800" dirty="0"/>
              <a:t> de forma automática;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Excluindo Valores Ausentes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Shape 232"/>
          <p:cNvSpPr txBox="1"/>
          <p:nvPr/>
        </p:nvSpPr>
        <p:spPr>
          <a:xfrm>
            <a:off x="1615106" y="859457"/>
            <a:ext cx="10226998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/>
              <a:t>axis</a:t>
            </a:r>
            <a:r>
              <a:rPr lang="pt-BR" sz="1800" dirty="0"/>
              <a:t>=0, </a:t>
            </a:r>
            <a:r>
              <a:rPr lang="pt-BR" sz="1800" dirty="0" err="1"/>
              <a:t>how</a:t>
            </a:r>
            <a:r>
              <a:rPr lang="pt-BR" sz="1800" dirty="0"/>
              <a:t>=’</a:t>
            </a:r>
            <a:r>
              <a:rPr lang="pt-BR" sz="1800" dirty="0" err="1"/>
              <a:t>any</a:t>
            </a:r>
            <a:r>
              <a:rPr lang="pt-BR" sz="1800" dirty="0"/>
              <a:t>’, </a:t>
            </a:r>
            <a:r>
              <a:rPr lang="pt-BR" sz="1800" dirty="0" err="1"/>
              <a:t>thresh</a:t>
            </a:r>
            <a:r>
              <a:rPr lang="pt-BR" sz="1800" dirty="0"/>
              <a:t>=</a:t>
            </a:r>
            <a:r>
              <a:rPr lang="pt-BR" sz="1800" dirty="0" err="1"/>
              <a:t>None</a:t>
            </a:r>
            <a:r>
              <a:rPr lang="pt-BR" sz="1800" dirty="0"/>
              <a:t>, </a:t>
            </a:r>
            <a:r>
              <a:rPr lang="pt-BR" sz="1800" dirty="0" err="1"/>
              <a:t>subset</a:t>
            </a:r>
            <a:r>
              <a:rPr lang="pt-BR" sz="1800" dirty="0"/>
              <a:t>=</a:t>
            </a:r>
            <a:r>
              <a:rPr lang="pt-BR" sz="1800" dirty="0" err="1"/>
              <a:t>None</a:t>
            </a:r>
            <a:r>
              <a:rPr lang="pt-BR" sz="1800" dirty="0"/>
              <a:t>, </a:t>
            </a:r>
            <a:r>
              <a:rPr lang="pt-BR" sz="1800" dirty="0" err="1"/>
              <a:t>inplace</a:t>
            </a:r>
            <a:r>
              <a:rPr lang="pt-BR" sz="1800" dirty="0"/>
              <a:t>=False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07368" y="8686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>
          <a:xfrm>
            <a:off x="4890744" y="4228660"/>
            <a:ext cx="5093687" cy="23519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sz="1800" dirty="0"/>
              <a:t>&gt;&gt;&gt;</a:t>
            </a:r>
            <a:r>
              <a:rPr lang="pt-BR" sz="1600" dirty="0" err="1"/>
              <a:t>dfNtd.dropna</a:t>
            </a:r>
            <a:r>
              <a:rPr lang="pt-BR" sz="1600" dirty="0"/>
              <a:t>()</a:t>
            </a:r>
          </a:p>
          <a:p>
            <a:pPr marL="0" indent="0"/>
            <a:endParaRPr lang="pt-BR" sz="1800" dirty="0"/>
          </a:p>
          <a:p>
            <a:pPr marL="0" indent="0"/>
            <a:endParaRPr lang="pt-BR" sz="1800" dirty="0"/>
          </a:p>
          <a:p>
            <a:pPr marL="0" indent="0">
              <a:spcBef>
                <a:spcPts val="1200"/>
              </a:spcBef>
            </a:pPr>
            <a:r>
              <a:rPr lang="pt-BR" sz="1800" dirty="0"/>
              <a:t>&gt;&gt;&gt;</a:t>
            </a:r>
            <a:r>
              <a:rPr lang="pt-BR" sz="1600" dirty="0" err="1"/>
              <a:t>dfNtd.dropna</a:t>
            </a:r>
            <a:r>
              <a:rPr lang="pt-BR" sz="1600" dirty="0"/>
              <a:t>(</a:t>
            </a:r>
            <a:r>
              <a:rPr lang="pt-BR" sz="1600" dirty="0" err="1"/>
              <a:t>how</a:t>
            </a:r>
            <a:r>
              <a:rPr lang="pt-BR" sz="1600" dirty="0"/>
              <a:t>=</a:t>
            </a:r>
            <a:r>
              <a:rPr lang="pt-BR" sz="1600" dirty="0">
                <a:solidFill>
                  <a:srgbClr val="00B050"/>
                </a:solidFill>
              </a:rPr>
              <a:t>'</a:t>
            </a:r>
            <a:r>
              <a:rPr lang="pt-BR" sz="1600" dirty="0" err="1">
                <a:solidFill>
                  <a:srgbClr val="00B050"/>
                </a:solidFill>
              </a:rPr>
              <a:t>all</a:t>
            </a:r>
            <a:r>
              <a:rPr lang="pt-BR" sz="1600" dirty="0">
                <a:solidFill>
                  <a:srgbClr val="00B050"/>
                </a:solidFill>
              </a:rPr>
              <a:t>'</a:t>
            </a:r>
            <a:r>
              <a:rPr lang="pt-BR" sz="1600" dirty="0"/>
              <a:t>)</a:t>
            </a:r>
          </a:p>
          <a:p>
            <a:pPr marL="0" indent="0"/>
            <a:endParaRPr lang="pt-BR" sz="1600" dirty="0"/>
          </a:p>
          <a:p>
            <a:pPr marL="0" indent="0"/>
            <a:endParaRPr lang="pt-BR" sz="1800" dirty="0"/>
          </a:p>
          <a:p>
            <a:endParaRPr lang="pt-BR" sz="18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2856402"/>
            <a:ext cx="2515404" cy="102126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2" name="Retângulo 11"/>
          <p:cNvSpPr/>
          <p:nvPr/>
        </p:nvSpPr>
        <p:spPr>
          <a:xfrm>
            <a:off x="5200362" y="4590873"/>
            <a:ext cx="443201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5963">
              <a:lnSpc>
                <a:spcPct val="80000"/>
              </a:lnSpc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  P1   P2   P3</a:t>
            </a:r>
          </a:p>
          <a:p>
            <a:pPr>
              <a:lnSpc>
                <a:spcPct val="80000"/>
              </a:lnSpc>
            </a:pPr>
            <a:r>
              <a:rPr 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>
              <a:lnSpc>
                <a:spcPct val="80000"/>
              </a:lnSpc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133    </a:t>
            </a:r>
            <a:r>
              <a:rPr 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6.2  6.9  9.2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200362" y="5551264"/>
            <a:ext cx="4432018" cy="106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5963">
              <a:lnSpc>
                <a:spcPct val="90000"/>
              </a:lnSpc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Nome   P1   P2   P3</a:t>
            </a:r>
          </a:p>
          <a:p>
            <a:pPr>
              <a:lnSpc>
                <a:spcPct val="90000"/>
              </a:lnSpc>
            </a:pPr>
            <a:r>
              <a:rPr 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 lvl="2">
              <a:lnSpc>
                <a:spcPct val="90000"/>
              </a:lnSpc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133	</a:t>
            </a:r>
            <a:r>
              <a:rPr 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6.2  6.9  9.2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131	</a:t>
            </a:r>
            <a:r>
              <a:rPr 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6.5  2.7  3.0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135	Lili  1.3  </a:t>
            </a:r>
            <a:r>
              <a:rPr 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6.5</a:t>
            </a:r>
          </a:p>
        </p:txBody>
      </p:sp>
    </p:spTree>
    <p:extLst>
      <p:ext uri="{BB962C8B-B14F-4D97-AF65-F5344CB8AC3E}">
        <p14:creationId xmlns:p14="http://schemas.microsoft.com/office/powerpoint/2010/main" val="32916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DataFrame</a:t>
            </a:r>
            <a:r>
              <a:rPr lang="pt-BR" dirty="0"/>
              <a:t>: </a:t>
            </a:r>
            <a:r>
              <a:rPr lang="pt-BR" dirty="0" err="1"/>
              <a:t>fillna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853958" y="4266701"/>
            <a:ext cx="3154886" cy="1880674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pt-BR" dirty="0"/>
              <a:t>&gt;&gt;&gt;</a:t>
            </a:r>
            <a:r>
              <a:rPr lang="pt-BR" dirty="0" err="1"/>
              <a:t>dfFill</a:t>
            </a:r>
            <a:r>
              <a:rPr lang="pt-BR" dirty="0"/>
              <a:t>=</a:t>
            </a:r>
            <a:r>
              <a:rPr lang="pt-BR" dirty="0" err="1"/>
              <a:t>dfNt.fillna</a:t>
            </a:r>
            <a:r>
              <a:rPr lang="pt-BR" dirty="0"/>
              <a:t>(0)</a:t>
            </a:r>
          </a:p>
          <a:p>
            <a:r>
              <a:rPr lang="pt-BR" dirty="0"/>
              <a:t>&gt;&gt;&gt;</a:t>
            </a:r>
            <a:r>
              <a:rPr lang="pt-BR" dirty="0" err="1"/>
              <a:t>dfFill</a:t>
            </a:r>
            <a:endParaRPr lang="pt-BR" dirty="0"/>
          </a:p>
          <a:p>
            <a:r>
              <a:rPr lang="pt-BR" dirty="0">
                <a:solidFill>
                  <a:srgbClr val="0000FF"/>
                </a:solidFill>
              </a:rPr>
              <a:t>      Nome   P1   P2   P3</a:t>
            </a:r>
          </a:p>
          <a:p>
            <a:r>
              <a:rPr lang="pt-BR" dirty="0" err="1">
                <a:solidFill>
                  <a:srgbClr val="0000FF"/>
                </a:solidFill>
              </a:rPr>
              <a:t>Matr</a:t>
            </a:r>
            <a:r>
              <a:rPr lang="pt-BR" dirty="0">
                <a:solidFill>
                  <a:srgbClr val="0000FF"/>
                </a:solidFill>
              </a:rPr>
              <a:t>                     </a:t>
            </a:r>
          </a:p>
          <a:p>
            <a:r>
              <a:rPr lang="pt-BR" dirty="0">
                <a:solidFill>
                  <a:srgbClr val="0000FF"/>
                </a:solidFill>
              </a:rPr>
              <a:t>133   </a:t>
            </a:r>
            <a:r>
              <a:rPr lang="pt-BR" dirty="0" err="1">
                <a:solidFill>
                  <a:srgbClr val="0000FF"/>
                </a:solidFill>
              </a:rPr>
              <a:t>Lalá</a:t>
            </a:r>
            <a:r>
              <a:rPr lang="pt-BR" dirty="0">
                <a:solidFill>
                  <a:srgbClr val="0000FF"/>
                </a:solidFill>
              </a:rPr>
              <a:t>  6.2  6.9  9.2</a:t>
            </a:r>
          </a:p>
          <a:p>
            <a:r>
              <a:rPr lang="pt-BR" dirty="0">
                <a:solidFill>
                  <a:srgbClr val="0000FF"/>
                </a:solidFill>
              </a:rPr>
              <a:t>131   Lelé  6.5  2.7  3.0</a:t>
            </a:r>
          </a:p>
          <a:p>
            <a:r>
              <a:rPr lang="pt-BR" dirty="0">
                <a:solidFill>
                  <a:srgbClr val="0000FF"/>
                </a:solidFill>
              </a:rPr>
              <a:t>135   Lili  1.3  4.6  5.0</a:t>
            </a:r>
          </a:p>
          <a:p>
            <a:r>
              <a:rPr lang="pt-BR" dirty="0">
                <a:solidFill>
                  <a:srgbClr val="0000FF"/>
                </a:solidFill>
              </a:rPr>
              <a:t>134   </a:t>
            </a:r>
            <a:r>
              <a:rPr lang="pt-BR" dirty="0" err="1">
                <a:solidFill>
                  <a:srgbClr val="0000FF"/>
                </a:solidFill>
              </a:rPr>
              <a:t>Lolo</a:t>
            </a:r>
            <a:r>
              <a:rPr lang="pt-BR" dirty="0">
                <a:solidFill>
                  <a:srgbClr val="0000FF"/>
                </a:solidFill>
              </a:rPr>
              <a:t>  0.0  0.0  6.0</a:t>
            </a:r>
          </a:p>
          <a:p>
            <a:endParaRPr lang="pt-BR" dirty="0"/>
          </a:p>
        </p:txBody>
      </p:sp>
      <p:sp>
        <p:nvSpPr>
          <p:cNvPr id="22" name="Espaço Reservado para Conteúdo 21"/>
          <p:cNvSpPr>
            <a:spLocks noGrp="1"/>
          </p:cNvSpPr>
          <p:nvPr>
            <p:ph sz="half" idx="2"/>
          </p:nvPr>
        </p:nvSpPr>
        <p:spPr>
          <a:xfrm>
            <a:off x="7080691" y="4225847"/>
            <a:ext cx="4961605" cy="234759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pt-BR" dirty="0"/>
              <a:t>&gt;&gt;&gt;</a:t>
            </a:r>
            <a:r>
              <a:rPr lang="pt-BR" dirty="0" err="1"/>
              <a:t>dfF</a:t>
            </a:r>
            <a:r>
              <a:rPr lang="pt-BR" dirty="0"/>
              <a:t>=</a:t>
            </a:r>
            <a:r>
              <a:rPr lang="pt-BR" dirty="0" err="1"/>
              <a:t>dfNt.fillna</a:t>
            </a:r>
            <a:r>
              <a:rPr lang="pt-BR" dirty="0"/>
              <a:t>({'P1':0,'P2':2})</a:t>
            </a:r>
          </a:p>
          <a:p>
            <a:r>
              <a:rPr lang="pt-BR" dirty="0"/>
              <a:t>&gt;&gt;&gt;</a:t>
            </a:r>
            <a:r>
              <a:rPr lang="pt-BR" dirty="0" err="1"/>
              <a:t>dfF</a:t>
            </a:r>
            <a:endParaRPr lang="pt-BR" dirty="0"/>
          </a:p>
          <a:p>
            <a:r>
              <a:rPr lang="pt-BR" dirty="0">
                <a:solidFill>
                  <a:srgbClr val="0000FF"/>
                </a:solidFill>
              </a:rPr>
              <a:t>      Nome   P1   P2   P3</a:t>
            </a:r>
          </a:p>
          <a:p>
            <a:r>
              <a:rPr lang="pt-BR" dirty="0" err="1">
                <a:solidFill>
                  <a:srgbClr val="0000FF"/>
                </a:solidFill>
              </a:rPr>
              <a:t>Matr</a:t>
            </a:r>
            <a:r>
              <a:rPr lang="pt-BR" dirty="0">
                <a:solidFill>
                  <a:srgbClr val="0000FF"/>
                </a:solidFill>
              </a:rPr>
              <a:t>                     </a:t>
            </a:r>
          </a:p>
          <a:p>
            <a:r>
              <a:rPr lang="pt-BR" dirty="0">
                <a:solidFill>
                  <a:srgbClr val="0000FF"/>
                </a:solidFill>
              </a:rPr>
              <a:t>133   </a:t>
            </a:r>
            <a:r>
              <a:rPr lang="pt-BR" dirty="0" err="1">
                <a:solidFill>
                  <a:srgbClr val="0000FF"/>
                </a:solidFill>
              </a:rPr>
              <a:t>Lalá</a:t>
            </a:r>
            <a:r>
              <a:rPr lang="pt-BR" dirty="0">
                <a:solidFill>
                  <a:srgbClr val="0000FF"/>
                </a:solidFill>
              </a:rPr>
              <a:t>  6.2  6.9  9.2</a:t>
            </a:r>
          </a:p>
          <a:p>
            <a:r>
              <a:rPr lang="pt-BR" dirty="0">
                <a:solidFill>
                  <a:srgbClr val="0000FF"/>
                </a:solidFill>
              </a:rPr>
              <a:t>131   Lelé  6.5  2.7  3.0</a:t>
            </a:r>
          </a:p>
          <a:p>
            <a:r>
              <a:rPr lang="pt-BR" dirty="0">
                <a:solidFill>
                  <a:srgbClr val="0000FF"/>
                </a:solidFill>
              </a:rPr>
              <a:t>135   Lili  1.3  4.6  5.0</a:t>
            </a:r>
          </a:p>
          <a:p>
            <a:r>
              <a:rPr lang="pt-BR" dirty="0">
                <a:solidFill>
                  <a:srgbClr val="0000FF"/>
                </a:solidFill>
              </a:rPr>
              <a:t>134   </a:t>
            </a:r>
            <a:r>
              <a:rPr lang="pt-BR" dirty="0" err="1">
                <a:solidFill>
                  <a:srgbClr val="0000FF"/>
                </a:solidFill>
              </a:rPr>
              <a:t>Lolo</a:t>
            </a:r>
            <a:r>
              <a:rPr lang="pt-BR" dirty="0">
                <a:solidFill>
                  <a:srgbClr val="0000FF"/>
                </a:solidFill>
              </a:rPr>
              <a:t>  0.0  2.0  6.0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0" name="Shape 232"/>
          <p:cNvSpPr txBox="1"/>
          <p:nvPr/>
        </p:nvSpPr>
        <p:spPr>
          <a:xfrm>
            <a:off x="1914097" y="959593"/>
            <a:ext cx="9942544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value=None,</a:t>
            </a:r>
            <a:r>
              <a:rPr lang="pt-BR" sz="1800" i="1" dirty="0"/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ascending=True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4647" y="110580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13493" y="1705372"/>
            <a:ext cx="11343148" cy="1303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600" dirty="0">
                <a:latin typeface="+mn-lt"/>
              </a:rPr>
              <a:t>Retorna uma  cópia do </a:t>
            </a:r>
            <a:r>
              <a:rPr lang="pt-BR" sz="1600" dirty="0" err="1">
                <a:latin typeface="+mn-lt"/>
              </a:rPr>
              <a:t>DataFrame</a:t>
            </a:r>
            <a:r>
              <a:rPr lang="pt-BR" sz="1600" dirty="0">
                <a:latin typeface="+mn-lt"/>
              </a:rPr>
              <a:t> </a:t>
            </a:r>
            <a:r>
              <a:rPr lang="pt-BR" sz="1600" i="1" dirty="0">
                <a:latin typeface="+mn-lt"/>
              </a:rPr>
              <a:t> </a:t>
            </a:r>
            <a:r>
              <a:rPr lang="pt-BR" sz="1600" dirty="0">
                <a:latin typeface="+mn-lt"/>
              </a:rPr>
              <a:t>substituindo valores </a:t>
            </a:r>
            <a:r>
              <a:rPr lang="pt-BR" sz="1600" dirty="0" err="1">
                <a:latin typeface="+mn-lt"/>
              </a:rPr>
              <a:t>NaN</a:t>
            </a:r>
            <a:endParaRPr lang="pt-BR" sz="1600" dirty="0">
              <a:latin typeface="+mn-lt"/>
            </a:endParaRPr>
          </a:p>
          <a:p>
            <a:r>
              <a:rPr lang="pt-BR" altLang="pt-BR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value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scalar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dict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, Series, ou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DataFrame</a:t>
            </a:r>
            <a:endParaRPr lang="pt-BR" altLang="pt-B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pt-BR" altLang="pt-BR" sz="1600" dirty="0">
                <a:latin typeface="+mn-lt"/>
              </a:rPr>
              <a:t>Dicionário/ Series / </a:t>
            </a:r>
            <a:r>
              <a:rPr lang="pt-BR" altLang="pt-BR" sz="1600" dirty="0" err="1">
                <a:latin typeface="+mn-lt"/>
              </a:rPr>
              <a:t>DataFrame</a:t>
            </a:r>
            <a:r>
              <a:rPr lang="pt-BR" altLang="pt-BR" sz="1600" dirty="0">
                <a:latin typeface="+mn-lt"/>
              </a:rPr>
              <a:t> de valores especificando qual valor usar para cada índice (para uma Série) ou coluna (para um </a:t>
            </a:r>
            <a:r>
              <a:rPr lang="pt-BR" altLang="pt-BR" sz="1600" dirty="0" err="1">
                <a:latin typeface="+mn-lt"/>
              </a:rPr>
              <a:t>DataFrame</a:t>
            </a:r>
            <a:r>
              <a:rPr lang="pt-BR" altLang="pt-BR" sz="1600" dirty="0">
                <a:latin typeface="+mn-lt"/>
              </a:rPr>
              <a:t>). (os valores que não estão no </a:t>
            </a:r>
            <a:r>
              <a:rPr lang="pt-BR" altLang="pt-BR" sz="1600" dirty="0" err="1">
                <a:latin typeface="+mn-lt"/>
              </a:rPr>
              <a:t>dict</a:t>
            </a:r>
            <a:r>
              <a:rPr lang="pt-BR" altLang="pt-BR" sz="1600" dirty="0">
                <a:latin typeface="+mn-lt"/>
              </a:rPr>
              <a:t> / Series / </a:t>
            </a:r>
            <a:r>
              <a:rPr lang="pt-BR" altLang="pt-BR" sz="1600" dirty="0" err="1">
                <a:latin typeface="+mn-lt"/>
              </a:rPr>
              <a:t>DataFrame</a:t>
            </a:r>
            <a:r>
              <a:rPr lang="pt-BR" altLang="pt-BR" sz="1600" dirty="0">
                <a:latin typeface="+mn-lt"/>
              </a:rPr>
              <a:t> não serão preenchidos).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axis</a:t>
            </a:r>
            <a:r>
              <a:rPr lang="pt-BR" sz="1600" dirty="0">
                <a:latin typeface="+mn-lt"/>
              </a:rPr>
              <a:t> = 0 ou 1</a:t>
            </a:r>
          </a:p>
        </p:txBody>
      </p:sp>
      <p:sp>
        <p:nvSpPr>
          <p:cNvPr id="13" name="Shape 232"/>
          <p:cNvSpPr txBox="1"/>
          <p:nvPr/>
        </p:nvSpPr>
        <p:spPr>
          <a:xfrm>
            <a:off x="522823" y="3096213"/>
            <a:ext cx="11333818" cy="28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realiza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operação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u="sng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cópia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13492" y="3495753"/>
            <a:ext cx="3278252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dfNt</a:t>
            </a:r>
            <a:r>
              <a:rPr lang="pt-B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Nome   P1   P2   P3</a:t>
            </a:r>
          </a:p>
          <a:p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133   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Lalá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6.2  6.9  9.2</a:t>
            </a:r>
          </a:p>
          <a:p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131   Lelé  6.5  2.7  3.0</a:t>
            </a:r>
          </a:p>
          <a:p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135   Lili  1.3  4.6  5.0</a:t>
            </a:r>
          </a:p>
          <a:p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134   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Lolo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6.0</a:t>
            </a:r>
            <a:endParaRPr lang="pt-BR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9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Unindo </a:t>
            </a:r>
            <a:r>
              <a:rPr lang="pt-BR" dirty="0" err="1"/>
              <a:t>DataFrames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pt-BR" sz="3200" dirty="0"/>
              <a:t>.</a:t>
            </a:r>
            <a:r>
              <a:rPr lang="pt-BR" sz="3200" dirty="0" err="1"/>
              <a:t>concat</a:t>
            </a:r>
            <a:r>
              <a:rPr lang="pt-BR" sz="3200" dirty="0"/>
              <a:t>/.</a:t>
            </a:r>
            <a:r>
              <a:rPr lang="pt-BR" sz="3200" dirty="0" err="1"/>
              <a:t>append</a:t>
            </a:r>
            <a:r>
              <a:rPr lang="pt-BR" sz="3200" dirty="0"/>
              <a:t>/.merge/.</a:t>
            </a:r>
            <a:r>
              <a:rPr lang="pt-BR" sz="3200" dirty="0" err="1"/>
              <a:t>join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9717484" y="6593607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11624" y="5877272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https://pandas.pydata.org/pandas-docs/stable/merging.html</a:t>
            </a:r>
          </a:p>
        </p:txBody>
      </p:sp>
    </p:spTree>
    <p:extLst>
      <p:ext uri="{BB962C8B-B14F-4D97-AF65-F5344CB8AC3E}">
        <p14:creationId xmlns:p14="http://schemas.microsoft.com/office/powerpoint/2010/main" val="66988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A aplicação do método </a:t>
            </a:r>
            <a:r>
              <a:rPr lang="pt-BR" sz="2400" b="1" dirty="0"/>
              <a:t>.</a:t>
            </a:r>
            <a:r>
              <a:rPr lang="pt-BR" sz="2400" b="1" dirty="0" err="1"/>
              <a:t>concat</a:t>
            </a:r>
            <a:r>
              <a:rPr lang="pt-BR" sz="2400" b="1" dirty="0"/>
              <a:t> </a:t>
            </a:r>
            <a:r>
              <a:rPr lang="pt-BR" sz="2400" dirty="0"/>
              <a:t>sobre </a:t>
            </a:r>
            <a:r>
              <a:rPr lang="pt-BR" sz="2400" dirty="0" err="1"/>
              <a:t>DataFrames</a:t>
            </a:r>
            <a:r>
              <a:rPr lang="pt-BR" sz="2400" dirty="0"/>
              <a:t>, pode realizar tanto a união como a interseção sobre um dos eixos (linha/coluna) </a:t>
            </a:r>
          </a:p>
          <a:p>
            <a:r>
              <a:rPr lang="pt-BR" sz="2400" b="1" u="sng" dirty="0" err="1"/>
              <a:t>pandas.concat</a:t>
            </a:r>
            <a:r>
              <a:rPr lang="pt-BR" sz="2400" b="1" dirty="0"/>
              <a:t>: </a:t>
            </a:r>
            <a:r>
              <a:rPr lang="pt-BR" sz="2400" dirty="0"/>
              <a:t>concatena uma lista ou dicionário de objetos de tipos similares de acordo com o que for estabelecido pelos parâmetros a ser feito com os outros índices</a:t>
            </a:r>
          </a:p>
          <a:p>
            <a:r>
              <a:rPr lang="pt-BR" sz="2400" dirty="0"/>
              <a:t>A concatenação é realizada por um dos eixos e as seguintes formas de lidar com o outro eixo estão disponíveis:</a:t>
            </a:r>
          </a:p>
          <a:p>
            <a:pPr marL="457200" indent="-457200">
              <a:buAutoNum type="alphaLcParenR"/>
            </a:pPr>
            <a:r>
              <a:rPr lang="pt-BR" sz="2400" dirty="0" err="1"/>
              <a:t>join</a:t>
            </a:r>
            <a:r>
              <a:rPr lang="pt-BR" sz="2400" dirty="0"/>
              <a:t>='</a:t>
            </a:r>
            <a:r>
              <a:rPr lang="pt-BR" sz="2400" dirty="0" err="1"/>
              <a:t>outer</a:t>
            </a:r>
            <a:r>
              <a:rPr lang="pt-BR" sz="2400" dirty="0"/>
              <a:t>': é o padrão e cria a união, classificada, de todos os itens</a:t>
            </a:r>
          </a:p>
          <a:p>
            <a:pPr marL="457200" indent="-457200">
              <a:buAutoNum type="alphaLcParenR"/>
            </a:pPr>
            <a:r>
              <a:rPr lang="pt-BR" sz="2400" dirty="0" err="1"/>
              <a:t>join</a:t>
            </a:r>
            <a:r>
              <a:rPr lang="pt-BR" sz="2400" dirty="0"/>
              <a:t>='</a:t>
            </a:r>
            <a:r>
              <a:rPr lang="pt-BR" sz="2400" dirty="0" err="1"/>
              <a:t>inner</a:t>
            </a:r>
            <a:r>
              <a:rPr lang="pt-BR" sz="2400" dirty="0"/>
              <a:t>': cria a interseção de todos os itens</a:t>
            </a:r>
          </a:p>
          <a:p>
            <a:pPr marL="457200" indent="-457200">
              <a:buAutoNum type="alphaLcParenR"/>
            </a:pPr>
            <a:r>
              <a:rPr lang="pt-BR" sz="2400" dirty="0" err="1"/>
              <a:t>join_axes</a:t>
            </a:r>
            <a:r>
              <a:rPr lang="pt-BR" sz="2400" dirty="0"/>
              <a:t> = índice: usa o índice especificado</a:t>
            </a:r>
          </a:p>
          <a:p>
            <a:pPr marL="457200" indent="-457200">
              <a:buAutoNum type="alphaLcParenR"/>
            </a:pP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 .</a:t>
            </a:r>
            <a:r>
              <a:rPr lang="pt-BR" dirty="0" err="1"/>
              <a:t>concat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53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União - Eixo coluna (</a:t>
            </a:r>
            <a:r>
              <a:rPr lang="pt-BR" dirty="0" err="1"/>
              <a:t>axis</a:t>
            </a:r>
            <a:r>
              <a:rPr lang="pt-BR" dirty="0"/>
              <a:t>=0)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ldf</a:t>
            </a:r>
            <a:r>
              <a:rPr lang="pt-BR" sz="1800" dirty="0"/>
              <a:t> = [df1, df2, df3]</a:t>
            </a:r>
          </a:p>
          <a:p>
            <a:r>
              <a:rPr lang="pt-BR" sz="1800" dirty="0" err="1"/>
              <a:t>result</a:t>
            </a:r>
            <a:r>
              <a:rPr lang="pt-BR" sz="1800" dirty="0"/>
              <a:t> = </a:t>
            </a:r>
            <a:r>
              <a:rPr lang="pt-BR" sz="1800" dirty="0" err="1"/>
              <a:t>pd.concat</a:t>
            </a:r>
            <a:r>
              <a:rPr lang="pt-BR" sz="1800" dirty="0"/>
              <a:t>(</a:t>
            </a:r>
            <a:r>
              <a:rPr lang="pt-BR" sz="1800" dirty="0" err="1"/>
              <a:t>ldf</a:t>
            </a:r>
            <a:r>
              <a:rPr lang="pt-BR" sz="1800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03512" y="951310"/>
            <a:ext cx="1024913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[df1,…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7368" y="9046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2875339"/>
            <a:ext cx="1905951" cy="3259603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08" y="2748961"/>
            <a:ext cx="2636364" cy="3512358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3160638" y="5392685"/>
            <a:ext cx="1512000" cy="720000"/>
          </a:xfrm>
          <a:prstGeom prst="rect">
            <a:avLst/>
          </a:prstGeom>
          <a:solidFill>
            <a:srgbClr val="FFFF00">
              <a:alpha val="22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143673" y="4314247"/>
            <a:ext cx="1512000" cy="720000"/>
          </a:xfrm>
          <a:prstGeom prst="rect">
            <a:avLst/>
          </a:prstGeom>
          <a:solidFill>
            <a:srgbClr val="C172E4">
              <a:alpha val="22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143672" y="3251456"/>
            <a:ext cx="1512000" cy="720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437984" y="5260144"/>
            <a:ext cx="2088000" cy="972000"/>
          </a:xfrm>
          <a:prstGeom prst="rect">
            <a:avLst/>
          </a:prstGeom>
          <a:solidFill>
            <a:srgbClr val="FFFF00">
              <a:alpha val="22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437984" y="4264082"/>
            <a:ext cx="2088000" cy="972000"/>
          </a:xfrm>
          <a:prstGeom prst="rect">
            <a:avLst/>
          </a:prstGeom>
          <a:solidFill>
            <a:srgbClr val="C172E4">
              <a:alpha val="22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6437984" y="3264714"/>
            <a:ext cx="2088000" cy="972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8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União - Eixo linha (</a:t>
            </a:r>
            <a:r>
              <a:rPr lang="pt-BR" dirty="0" err="1"/>
              <a:t>axis</a:t>
            </a:r>
            <a:r>
              <a:rPr lang="pt-BR" dirty="0"/>
              <a:t>=1)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ldf</a:t>
            </a:r>
            <a:r>
              <a:rPr lang="pt-BR" sz="1800" dirty="0"/>
              <a:t> = [df1, df4]</a:t>
            </a:r>
          </a:p>
          <a:p>
            <a:r>
              <a:rPr lang="pt-BR" sz="1800" dirty="0" err="1"/>
              <a:t>result</a:t>
            </a:r>
            <a:r>
              <a:rPr lang="pt-BR" sz="1800" dirty="0"/>
              <a:t> = </a:t>
            </a:r>
            <a:r>
              <a:rPr lang="pt-BR" sz="1800" dirty="0" err="1"/>
              <a:t>pd.concat</a:t>
            </a:r>
            <a:r>
              <a:rPr lang="pt-BR" sz="1800" dirty="0"/>
              <a:t>(</a:t>
            </a:r>
            <a:r>
              <a:rPr lang="pt-BR" sz="1800" dirty="0" err="1"/>
              <a:t>ldf,axis</a:t>
            </a:r>
            <a:r>
              <a:rPr lang="pt-BR" sz="1800" dirty="0"/>
              <a:t>=1)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847528" y="904654"/>
            <a:ext cx="10009113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[df1,…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],axis=1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4392" y="91395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809927" y="449498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result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09" y="4815889"/>
            <a:ext cx="4032559" cy="169680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2487340"/>
            <a:ext cx="2086257" cy="14995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2445577"/>
            <a:ext cx="2674143" cy="1541306"/>
          </a:xfrm>
          <a:prstGeom prst="rect">
            <a:avLst/>
          </a:prstGeom>
        </p:spPr>
      </p:pic>
      <p:sp>
        <p:nvSpPr>
          <p:cNvPr id="11" name="Texto explicativo em forma de nuvem 10"/>
          <p:cNvSpPr/>
          <p:nvPr/>
        </p:nvSpPr>
        <p:spPr>
          <a:xfrm>
            <a:off x="2363686" y="4615525"/>
            <a:ext cx="1944216" cy="1473393"/>
          </a:xfrm>
          <a:prstGeom prst="cloudCallout">
            <a:avLst>
              <a:gd name="adj1" fmla="val 78030"/>
              <a:gd name="adj2" fmla="val 321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Os índices das linhas são unidos e ordenados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044485" y="2961818"/>
            <a:ext cx="2123193" cy="1006776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96759" y="5068599"/>
            <a:ext cx="1997213" cy="936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9067171" y="2980106"/>
            <a:ext cx="1530000" cy="9720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503792" y="5521341"/>
            <a:ext cx="1514590" cy="9720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9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 animBg="1"/>
      <p:bldP spid="17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União - Eixo coluna com índices   </a:t>
            </a:r>
            <a:r>
              <a:rPr lang="pt-BR" sz="2400" dirty="0"/>
              <a:t>( </a:t>
            </a:r>
            <a:r>
              <a:rPr lang="pt-BR" sz="2400" dirty="0" err="1"/>
              <a:t>keys</a:t>
            </a:r>
            <a:r>
              <a:rPr lang="pt-BR" sz="2400" dirty="0"/>
              <a:t>=[...])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40651" y="1819810"/>
            <a:ext cx="11615990" cy="4705534"/>
          </a:xfrm>
        </p:spPr>
        <p:txBody>
          <a:bodyPr>
            <a:normAutofit/>
          </a:bodyPr>
          <a:lstStyle/>
          <a:p>
            <a:r>
              <a:rPr lang="pt-BR" sz="1800" dirty="0" err="1"/>
              <a:t>ldf</a:t>
            </a:r>
            <a:r>
              <a:rPr lang="pt-BR" sz="1800" dirty="0"/>
              <a:t> = [df1, df2, df3]</a:t>
            </a:r>
          </a:p>
          <a:p>
            <a:r>
              <a:rPr lang="pt-BR" sz="1800" dirty="0"/>
              <a:t>result1 = </a:t>
            </a:r>
            <a:r>
              <a:rPr lang="pt-BR" sz="1800" dirty="0" err="1"/>
              <a:t>pd.concat</a:t>
            </a:r>
            <a:r>
              <a:rPr lang="pt-BR" sz="1800" dirty="0"/>
              <a:t>(</a:t>
            </a:r>
            <a:r>
              <a:rPr lang="pt-BR" sz="1800" dirty="0" err="1"/>
              <a:t>ldf,keys</a:t>
            </a:r>
            <a:r>
              <a:rPr lang="pt-BR" sz="1800" dirty="0"/>
              <a:t>=[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x'</a:t>
            </a:r>
            <a:r>
              <a:rPr lang="pt-BR" sz="1800" dirty="0" err="1"/>
              <a:t>,</a:t>
            </a:r>
            <a:r>
              <a:rPr lang="pt-BR" sz="1800" dirty="0" err="1">
                <a:solidFill>
                  <a:srgbClr val="00B050"/>
                </a:solidFill>
              </a:rPr>
              <a:t>'y'</a:t>
            </a:r>
            <a:r>
              <a:rPr lang="pt-BR" sz="1800" dirty="0" err="1"/>
              <a:t>,</a:t>
            </a:r>
            <a:r>
              <a:rPr lang="pt-BR" sz="1800" dirty="0" err="1">
                <a:solidFill>
                  <a:srgbClr val="00B050"/>
                </a:solidFill>
              </a:rPr>
              <a:t>'z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])</a:t>
            </a:r>
          </a:p>
          <a:p>
            <a:r>
              <a:rPr lang="pt-BR" sz="1800" dirty="0"/>
              <a:t>result2 = </a:t>
            </a:r>
            <a:r>
              <a:rPr lang="pt-BR" sz="1800" dirty="0" err="1"/>
              <a:t>pd.concat</a:t>
            </a:r>
            <a:r>
              <a:rPr lang="pt-BR" sz="1800" dirty="0"/>
              <a:t>({</a:t>
            </a:r>
            <a:r>
              <a:rPr lang="pt-BR" sz="1800" dirty="0">
                <a:solidFill>
                  <a:srgbClr val="00B050"/>
                </a:solidFill>
              </a:rPr>
              <a:t>'x'</a:t>
            </a:r>
            <a:r>
              <a:rPr lang="pt-BR" sz="1800" dirty="0"/>
              <a:t>:df1,</a:t>
            </a:r>
            <a:r>
              <a:rPr lang="pt-BR" sz="1800" dirty="0">
                <a:solidFill>
                  <a:srgbClr val="00B050"/>
                </a:solidFill>
              </a:rPr>
              <a:t>'y'</a:t>
            </a:r>
            <a:r>
              <a:rPr lang="pt-BR" sz="1800" dirty="0"/>
              <a:t>:df2,</a:t>
            </a:r>
            <a:r>
              <a:rPr lang="pt-BR" sz="1800" dirty="0">
                <a:solidFill>
                  <a:srgbClr val="00B050"/>
                </a:solidFill>
              </a:rPr>
              <a:t>'z'</a:t>
            </a:r>
            <a:r>
              <a:rPr lang="pt-BR" sz="1800" dirty="0"/>
              <a:t>:df3})</a:t>
            </a:r>
          </a:p>
          <a:p>
            <a:r>
              <a:rPr lang="pt-BR" sz="1800" dirty="0" err="1">
                <a:solidFill>
                  <a:srgbClr val="C172E4"/>
                </a:solidFill>
              </a:rPr>
              <a:t>print</a:t>
            </a:r>
            <a:r>
              <a:rPr lang="pt-BR" sz="1800" dirty="0"/>
              <a:t>(result1.loc[</a:t>
            </a:r>
            <a:r>
              <a:rPr lang="pt-BR" sz="1800" dirty="0">
                <a:solidFill>
                  <a:srgbClr val="00B050"/>
                </a:solidFill>
              </a:rPr>
              <a:t>'z'</a:t>
            </a:r>
            <a:r>
              <a:rPr lang="pt-BR" sz="1800" dirty="0"/>
              <a:t>])</a:t>
            </a:r>
            <a:endParaRPr lang="pt-BR" sz="1800" dirty="0">
              <a:solidFill>
                <a:srgbClr val="7030A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03512" y="896213"/>
            <a:ext cx="1015312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[df1,…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sz="1800" b="1" i="1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keys=</a:t>
            </a:r>
            <a:r>
              <a:rPr lang="en-US" sz="1800" b="1" i="1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vl1,…,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vln</a:t>
            </a:r>
            <a:r>
              <a:rPr lang="en-US" sz="1800" b="1" i="1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{chv1:df1,…,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chvn:dfn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40553" y="9046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17" y="3091876"/>
            <a:ext cx="1685925" cy="329565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2463473" y="5611736"/>
            <a:ext cx="1264393" cy="720736"/>
          </a:xfrm>
          <a:prstGeom prst="rect">
            <a:avLst/>
          </a:prstGeom>
          <a:solidFill>
            <a:srgbClr val="FFFF00">
              <a:alpha val="22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2446508" y="4533298"/>
            <a:ext cx="1281359" cy="720736"/>
          </a:xfrm>
          <a:prstGeom prst="rect">
            <a:avLst/>
          </a:prstGeom>
          <a:solidFill>
            <a:srgbClr val="C172E4">
              <a:alpha val="22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446507" y="3452219"/>
            <a:ext cx="1281359" cy="720736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5054354" y="3091876"/>
            <a:ext cx="2812276" cy="3104063"/>
            <a:chOff x="2811058" y="3315602"/>
            <a:chExt cx="2812276" cy="3104063"/>
          </a:xfrm>
        </p:grpSpPr>
        <p:sp>
          <p:nvSpPr>
            <p:cNvPr id="24" name="Retângulo 23"/>
            <p:cNvSpPr/>
            <p:nvPr/>
          </p:nvSpPr>
          <p:spPr>
            <a:xfrm>
              <a:off x="2811058" y="5531476"/>
              <a:ext cx="2778188" cy="851104"/>
            </a:xfrm>
            <a:prstGeom prst="rect">
              <a:avLst/>
            </a:prstGeom>
            <a:solidFill>
              <a:srgbClr val="FFFF00">
                <a:alpha val="22000"/>
              </a:srgbClr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62" y="3315602"/>
              <a:ext cx="2802472" cy="3104063"/>
            </a:xfrm>
            <a:prstGeom prst="rect">
              <a:avLst/>
            </a:prstGeom>
          </p:spPr>
        </p:pic>
        <p:sp>
          <p:nvSpPr>
            <p:cNvPr id="30" name="Retângulo 29"/>
            <p:cNvSpPr/>
            <p:nvPr/>
          </p:nvSpPr>
          <p:spPr>
            <a:xfrm>
              <a:off x="3791843" y="3778747"/>
              <a:ext cx="1797403" cy="834120"/>
            </a:xfrm>
            <a:prstGeom prst="rect">
              <a:avLst/>
            </a:prstGeom>
            <a:solidFill>
              <a:srgbClr val="92D050">
                <a:alpha val="22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91843" y="4660992"/>
              <a:ext cx="1797403" cy="846601"/>
            </a:xfrm>
            <a:prstGeom prst="rect">
              <a:avLst/>
            </a:prstGeom>
            <a:solidFill>
              <a:srgbClr val="C172E4">
                <a:alpha val="22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8577335" y="3141232"/>
            <a:ext cx="2713352" cy="3005352"/>
            <a:chOff x="5868457" y="3283723"/>
            <a:chExt cx="2713352" cy="3005352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8457" y="3283723"/>
              <a:ext cx="2713352" cy="3005352"/>
            </a:xfrm>
            <a:prstGeom prst="rect">
              <a:avLst/>
            </a:prstGeom>
          </p:spPr>
        </p:pic>
        <p:sp>
          <p:nvSpPr>
            <p:cNvPr id="31" name="Retângulo 30"/>
            <p:cNvSpPr/>
            <p:nvPr/>
          </p:nvSpPr>
          <p:spPr>
            <a:xfrm>
              <a:off x="6784405" y="3703566"/>
              <a:ext cx="1797403" cy="834120"/>
            </a:xfrm>
            <a:prstGeom prst="rect">
              <a:avLst/>
            </a:prstGeom>
            <a:solidFill>
              <a:srgbClr val="92D050">
                <a:alpha val="22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761163" y="4566779"/>
              <a:ext cx="1797403" cy="846601"/>
            </a:xfrm>
            <a:prstGeom prst="rect">
              <a:avLst/>
            </a:prstGeom>
            <a:solidFill>
              <a:srgbClr val="C172E4">
                <a:alpha val="22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758881" y="5412559"/>
              <a:ext cx="1799685" cy="876516"/>
            </a:xfrm>
            <a:prstGeom prst="rect">
              <a:avLst/>
            </a:prstGeom>
            <a:solidFill>
              <a:srgbClr val="FFFF00">
                <a:alpha val="22000"/>
              </a:srgbClr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55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União - Eixo linha com índices	</a:t>
            </a:r>
            <a:r>
              <a:rPr lang="pt-BR" sz="2400" dirty="0"/>
              <a:t>(</a:t>
            </a:r>
            <a:r>
              <a:rPr lang="pt-BR" sz="2400" dirty="0" err="1"/>
              <a:t>axis</a:t>
            </a:r>
            <a:r>
              <a:rPr lang="pt-BR" sz="2400" dirty="0"/>
              <a:t>=1, </a:t>
            </a:r>
            <a:r>
              <a:rPr lang="pt-BR" sz="2400" dirty="0" err="1"/>
              <a:t>keys</a:t>
            </a:r>
            <a:r>
              <a:rPr lang="pt-BR" sz="2400" dirty="0"/>
              <a:t>=[...])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40651" y="1809320"/>
            <a:ext cx="11712000" cy="4716024"/>
          </a:xfrm>
        </p:spPr>
        <p:txBody>
          <a:bodyPr>
            <a:normAutofit/>
          </a:bodyPr>
          <a:lstStyle/>
          <a:p>
            <a:r>
              <a:rPr lang="pt-BR" sz="1800" dirty="0" err="1"/>
              <a:t>ldf</a:t>
            </a:r>
            <a:r>
              <a:rPr lang="pt-BR" sz="1800" dirty="0"/>
              <a:t> = [df1, df4]</a:t>
            </a:r>
          </a:p>
          <a:p>
            <a:r>
              <a:rPr lang="pt-BR" sz="1800" dirty="0"/>
              <a:t>result1 = </a:t>
            </a:r>
            <a:r>
              <a:rPr lang="pt-BR" sz="1800" dirty="0" err="1"/>
              <a:t>pd.concat</a:t>
            </a:r>
            <a:r>
              <a:rPr lang="pt-BR" sz="1800" dirty="0"/>
              <a:t>(</a:t>
            </a:r>
            <a:r>
              <a:rPr lang="pt-BR" sz="1800" dirty="0" err="1"/>
              <a:t>ldf,keys</a:t>
            </a:r>
            <a:r>
              <a:rPr lang="pt-BR" sz="1800" dirty="0"/>
              <a:t>=[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x'</a:t>
            </a:r>
            <a:r>
              <a:rPr lang="pt-BR" sz="1800" dirty="0" err="1"/>
              <a:t>,</a:t>
            </a:r>
            <a:r>
              <a:rPr lang="pt-BR" sz="1800" dirty="0" err="1">
                <a:solidFill>
                  <a:srgbClr val="00B050"/>
                </a:solidFill>
              </a:rPr>
              <a:t>'y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],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r>
              <a:rPr lang="pt-BR" sz="1800" dirty="0"/>
              <a:t>result2 = </a:t>
            </a:r>
            <a:r>
              <a:rPr lang="pt-BR" sz="1800" dirty="0" err="1"/>
              <a:t>pd.concat</a:t>
            </a:r>
            <a:r>
              <a:rPr lang="pt-BR" sz="1800" dirty="0"/>
              <a:t>({</a:t>
            </a:r>
            <a:r>
              <a:rPr lang="pt-BR" sz="1800" dirty="0">
                <a:solidFill>
                  <a:srgbClr val="00B050"/>
                </a:solidFill>
              </a:rPr>
              <a:t>'x'</a:t>
            </a:r>
            <a:r>
              <a:rPr lang="pt-BR" sz="1800" dirty="0"/>
              <a:t>:df1,</a:t>
            </a:r>
            <a:r>
              <a:rPr lang="pt-BR" sz="1800" dirty="0">
                <a:solidFill>
                  <a:srgbClr val="00B050"/>
                </a:solidFill>
              </a:rPr>
              <a:t>'y'</a:t>
            </a:r>
            <a:r>
              <a:rPr lang="pt-BR" sz="1800" dirty="0"/>
              <a:t>:df4},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02621" y="890968"/>
            <a:ext cx="10250030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[df1,…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sz="1800" b="1" i="1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keys=</a:t>
            </a:r>
            <a:r>
              <a:rPr lang="en-US" sz="1800" b="1" i="1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vl1,…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vln</a:t>
            </a:r>
            <a:r>
              <a:rPr lang="en-US" sz="1800" b="1" i="1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,axis=1)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{chv1:df1,…,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chvn:dfn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,axis=1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36336" y="933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584" y="2745264"/>
            <a:ext cx="2086257" cy="149954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971" y="2729497"/>
            <a:ext cx="2674143" cy="154130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3005921" y="3253517"/>
            <a:ext cx="2123193" cy="1006776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460339" y="3258912"/>
            <a:ext cx="1514590" cy="9720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595987" y="5092597"/>
            <a:ext cx="1800000" cy="828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13107" y="5522440"/>
            <a:ext cx="1314000" cy="8280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085707" y="5116480"/>
            <a:ext cx="1800000" cy="828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902827" y="5546323"/>
            <a:ext cx="1314000" cy="8280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500" y="4474737"/>
            <a:ext cx="3584347" cy="19273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544" y="4433163"/>
            <a:ext cx="3611988" cy="19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4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Interseção - Eixo coluna	</a:t>
            </a:r>
            <a:r>
              <a:rPr lang="pt-BR" sz="2400" dirty="0"/>
              <a:t>(</a:t>
            </a:r>
            <a:r>
              <a:rPr lang="pt-BR" sz="2400" dirty="0" err="1"/>
              <a:t>join</a:t>
            </a:r>
            <a:r>
              <a:rPr lang="pt-BR" sz="2400" dirty="0"/>
              <a:t>='</a:t>
            </a:r>
            <a:r>
              <a:rPr lang="pt-BR" sz="2400" dirty="0" err="1"/>
              <a:t>inner</a:t>
            </a:r>
            <a:r>
              <a:rPr lang="pt-BR" sz="2400" dirty="0"/>
              <a:t>')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ldf</a:t>
            </a:r>
            <a:r>
              <a:rPr lang="pt-BR" sz="1800" dirty="0"/>
              <a:t> = [df1, df4]</a:t>
            </a:r>
          </a:p>
          <a:p>
            <a:r>
              <a:rPr lang="pt-BR" sz="1800" dirty="0" err="1"/>
              <a:t>result</a:t>
            </a:r>
            <a:r>
              <a:rPr lang="pt-BR" sz="1800" dirty="0"/>
              <a:t> = </a:t>
            </a:r>
            <a:r>
              <a:rPr lang="pt-BR" sz="1800" dirty="0" err="1"/>
              <a:t>pd.concat</a:t>
            </a:r>
            <a:r>
              <a:rPr lang="pt-BR" sz="1800" dirty="0"/>
              <a:t>(</a:t>
            </a:r>
            <a:r>
              <a:rPr lang="pt-BR" sz="1800" dirty="0" err="1"/>
              <a:t>ldf,join</a:t>
            </a:r>
            <a:r>
              <a:rPr lang="pt-BR" sz="1800" dirty="0"/>
              <a:t>=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inner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)</a:t>
            </a:r>
            <a:endParaRPr lang="pt-BR" sz="1800" dirty="0">
              <a:solidFill>
                <a:srgbClr val="7030A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03512" y="1065920"/>
            <a:ext cx="1015312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[df1,…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sz="1800" b="1" i="1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join=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'inner'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7368" y="106870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696903"/>
            <a:ext cx="2086257" cy="149954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2823200"/>
            <a:ext cx="2674143" cy="1541306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8657711" y="3503335"/>
            <a:ext cx="1328400" cy="1205055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3638127" y="5207957"/>
            <a:ext cx="1088196" cy="988488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755" y="2857845"/>
            <a:ext cx="1998172" cy="315831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658485" y="4729284"/>
            <a:ext cx="1326844" cy="1240019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015282" y="3316125"/>
            <a:ext cx="496542" cy="1008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5076742" y="3336398"/>
            <a:ext cx="496542" cy="1008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Interseção - Eixo linha	 </a:t>
            </a:r>
            <a:r>
              <a:rPr lang="pt-BR" sz="2400" dirty="0"/>
              <a:t>(</a:t>
            </a:r>
            <a:r>
              <a:rPr lang="pt-BR" sz="2400" dirty="0" err="1"/>
              <a:t>axis</a:t>
            </a:r>
            <a:r>
              <a:rPr lang="pt-BR" sz="2400" dirty="0"/>
              <a:t>=1, </a:t>
            </a:r>
            <a:r>
              <a:rPr lang="pt-BR" sz="2400" dirty="0" err="1"/>
              <a:t>join</a:t>
            </a:r>
            <a:r>
              <a:rPr lang="pt-BR" sz="2400" dirty="0"/>
              <a:t>='</a:t>
            </a:r>
            <a:r>
              <a:rPr lang="pt-BR" sz="2400" dirty="0" err="1"/>
              <a:t>inner</a:t>
            </a:r>
            <a:r>
              <a:rPr lang="pt-BR" sz="2400" dirty="0"/>
              <a:t>')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ldf</a:t>
            </a:r>
            <a:r>
              <a:rPr lang="pt-BR" sz="1800" dirty="0"/>
              <a:t> = [df1, df4]</a:t>
            </a:r>
          </a:p>
          <a:p>
            <a:r>
              <a:rPr lang="pt-BR" sz="1800" dirty="0" err="1"/>
              <a:t>result</a:t>
            </a:r>
            <a:r>
              <a:rPr lang="pt-BR" sz="1800" dirty="0"/>
              <a:t> = </a:t>
            </a:r>
            <a:r>
              <a:rPr lang="pt-BR" sz="1800" dirty="0" err="1"/>
              <a:t>pd.concat</a:t>
            </a:r>
            <a:r>
              <a:rPr lang="pt-BR" sz="1800" dirty="0"/>
              <a:t>(</a:t>
            </a:r>
            <a:r>
              <a:rPr lang="pt-BR" sz="1800" dirty="0" err="1"/>
              <a:t>ldf,axis</a:t>
            </a:r>
            <a:r>
              <a:rPr lang="pt-BR" sz="1800" dirty="0"/>
              <a:t>=1,join=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inner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2001049" y="973078"/>
            <a:ext cx="9855592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[df1,…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axis=1,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join=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'inner'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7368" y="8686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627" y="2977838"/>
            <a:ext cx="2086257" cy="14995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89" y="2936075"/>
            <a:ext cx="2674143" cy="154130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838638" y="3943566"/>
            <a:ext cx="2123193" cy="544324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845212" y="3486012"/>
            <a:ext cx="1514590" cy="462452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936789" y="5011909"/>
            <a:ext cx="4957093" cy="1200942"/>
            <a:chOff x="2412788" y="5011909"/>
            <a:chExt cx="4957093" cy="1200942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2788" y="5011909"/>
              <a:ext cx="4957093" cy="1200941"/>
            </a:xfrm>
            <a:prstGeom prst="rect">
              <a:avLst/>
            </a:prstGeom>
          </p:spPr>
        </p:pic>
        <p:sp>
          <p:nvSpPr>
            <p:cNvPr id="17" name="Retângulo 16"/>
            <p:cNvSpPr/>
            <p:nvPr/>
          </p:nvSpPr>
          <p:spPr>
            <a:xfrm>
              <a:off x="3078842" y="5612379"/>
              <a:ext cx="2429262" cy="600471"/>
            </a:xfrm>
            <a:prstGeom prst="rect">
              <a:avLst/>
            </a:prstGeom>
            <a:solidFill>
              <a:srgbClr val="92D050">
                <a:alpha val="22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508104" y="5612379"/>
              <a:ext cx="1832113" cy="60047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2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47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9000"/>
              </a:spcBef>
            </a:pPr>
            <a:endParaRPr lang="pt-BR" sz="2000" u="sng" dirty="0"/>
          </a:p>
          <a:p>
            <a:endParaRPr lang="en-US" sz="2000" dirty="0">
              <a:cs typeface="Consolas"/>
            </a:endParaRP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/>
              <a:t>DataFrames </a:t>
            </a:r>
            <a:r>
              <a:rPr lang="pt-BR" dirty="0"/>
              <a:t>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>
          <a:xfrm>
            <a:off x="8914761" y="6561234"/>
            <a:ext cx="2844800" cy="198000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929095"/>
            <a:ext cx="955857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000" i="1" dirty="0" err="1">
                <a:latin typeface="+mn-lt"/>
              </a:rPr>
              <a:t>DataFrames</a:t>
            </a:r>
            <a:r>
              <a:rPr lang="pt-BR" sz="2000" dirty="0">
                <a:latin typeface="+mn-lt"/>
              </a:rPr>
              <a:t>: estrutura bidimensional indexada que armazena valores de qualquer tipo.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Times New Roman" pitchFamily="18" charset="0"/>
              <a:sym typeface="Calibri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859236" y="2637792"/>
          <a:ext cx="5495113" cy="1601263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        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o explicativo em forma de nuvem 9"/>
          <p:cNvSpPr/>
          <p:nvPr/>
        </p:nvSpPr>
        <p:spPr>
          <a:xfrm>
            <a:off x="260734" y="1789757"/>
            <a:ext cx="1197003" cy="780242"/>
          </a:xfrm>
          <a:prstGeom prst="cloudCallout">
            <a:avLst>
              <a:gd name="adj1" fmla="val 3882"/>
              <a:gd name="adj2" fmla="val 863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00FF"/>
                </a:solidFill>
              </a:rPr>
              <a:t>Índice e Coluna Padrões</a:t>
            </a:r>
          </a:p>
        </p:txBody>
      </p:sp>
      <p:sp>
        <p:nvSpPr>
          <p:cNvPr id="15" name="Texto explicativo em forma de nuvem 14"/>
          <p:cNvSpPr/>
          <p:nvPr/>
        </p:nvSpPr>
        <p:spPr>
          <a:xfrm>
            <a:off x="3620076" y="1915864"/>
            <a:ext cx="1224136" cy="803547"/>
          </a:xfrm>
          <a:prstGeom prst="cloudCallout">
            <a:avLst>
              <a:gd name="adj1" fmla="val -3672"/>
              <a:gd name="adj2" fmla="val 772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00FF"/>
                </a:solidFill>
              </a:rPr>
              <a:t>Índice e Coluna Dado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920131" y="1780810"/>
            <a:ext cx="48394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488">
              <a:spcBef>
                <a:spcPts val="1800"/>
              </a:spcBef>
            </a:pPr>
            <a:r>
              <a:rPr lang="en-US" sz="1800" dirty="0" err="1">
                <a:latin typeface="+mn-lt"/>
                <a:cs typeface="Consolas"/>
              </a:rPr>
              <a:t>Estrutura</a:t>
            </a:r>
            <a:r>
              <a:rPr lang="en-US" sz="1800" dirty="0">
                <a:latin typeface="+mn-lt"/>
                <a:cs typeface="Consolas"/>
              </a:rPr>
              <a:t> tabular com </a:t>
            </a:r>
            <a:r>
              <a:rPr lang="en-US" sz="1800" dirty="0" err="1">
                <a:latin typeface="+mn-lt"/>
                <a:cs typeface="Consolas"/>
              </a:rPr>
              <a:t>linhas</a:t>
            </a:r>
            <a:r>
              <a:rPr lang="en-US" sz="1800" dirty="0">
                <a:latin typeface="+mn-lt"/>
                <a:cs typeface="Consolas"/>
              </a:rPr>
              <a:t> e </a:t>
            </a:r>
            <a:r>
              <a:rPr lang="en-US" sz="1800" dirty="0" err="1">
                <a:latin typeface="+mn-lt"/>
                <a:cs typeface="Consolas"/>
              </a:rPr>
              <a:t>colunas</a:t>
            </a:r>
            <a:r>
              <a:rPr lang="en-US" sz="1800" dirty="0">
                <a:latin typeface="+mn-lt"/>
                <a:cs typeface="Consolas"/>
              </a:rPr>
              <a:t>, </a:t>
            </a:r>
            <a:r>
              <a:rPr lang="pt-BR" sz="1800" dirty="0">
                <a:latin typeface="+mn-lt"/>
                <a:cs typeface="Consolas"/>
              </a:rPr>
              <a:t>similar a uma planilha, </a:t>
            </a:r>
            <a:r>
              <a:rPr lang="en-US" sz="1800" dirty="0" err="1">
                <a:latin typeface="+mn-lt"/>
                <a:cs typeface="Consolas"/>
              </a:rPr>
              <a:t>composta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por</a:t>
            </a:r>
            <a:r>
              <a:rPr lang="en-US" sz="1800" dirty="0">
                <a:latin typeface="+mn-lt"/>
                <a:cs typeface="Consolas"/>
              </a:rPr>
              <a:t>:</a:t>
            </a:r>
          </a:p>
          <a:p>
            <a:pPr marL="715963" indent="-350838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valores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i="1" dirty="0">
                <a:latin typeface="+mn-lt"/>
                <a:cs typeface="Consolas"/>
              </a:rPr>
              <a:t>array </a:t>
            </a:r>
            <a:r>
              <a:rPr lang="en-US" sz="1800" dirty="0" err="1">
                <a:latin typeface="+mn-lt"/>
                <a:cs typeface="Consolas"/>
              </a:rPr>
              <a:t>bidimensional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dirty="0" err="1">
                <a:latin typeface="+mn-lt"/>
                <a:cs typeface="Consolas"/>
              </a:rPr>
              <a:t>estruturado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homogêneo</a:t>
            </a:r>
            <a:r>
              <a:rPr lang="en-US" sz="1800" dirty="0">
                <a:latin typeface="+mn-lt"/>
                <a:cs typeface="Consolas"/>
              </a:rPr>
              <a:t>),  </a:t>
            </a:r>
            <a:r>
              <a:rPr lang="en-US" sz="1800" dirty="0" err="1">
                <a:latin typeface="+mn-lt"/>
                <a:cs typeface="Consolas"/>
              </a:rPr>
              <a:t>dicionário</a:t>
            </a:r>
            <a:r>
              <a:rPr lang="en-US" sz="1800" dirty="0">
                <a:latin typeface="+mn-lt"/>
                <a:cs typeface="Consolas"/>
              </a:rPr>
              <a:t> (que </a:t>
            </a:r>
            <a:r>
              <a:rPr lang="en-US" sz="1800" dirty="0" err="1">
                <a:latin typeface="+mn-lt"/>
                <a:cs typeface="Consolas"/>
              </a:rPr>
              <a:t>pode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conter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df</a:t>
            </a:r>
            <a:r>
              <a:rPr lang="en-US" sz="1800" dirty="0">
                <a:latin typeface="+mn-lt"/>
                <a:cs typeface="Consolas"/>
              </a:rPr>
              <a:t>, arrays, constants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objetos</a:t>
            </a:r>
            <a:r>
              <a:rPr lang="en-US" sz="1800" dirty="0">
                <a:latin typeface="+mn-lt"/>
                <a:cs typeface="Consolas"/>
              </a:rPr>
              <a:t> do </a:t>
            </a:r>
            <a:r>
              <a:rPr lang="en-US" sz="1800" dirty="0" err="1">
                <a:latin typeface="+mn-lt"/>
                <a:cs typeface="Consolas"/>
              </a:rPr>
              <a:t>tipo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lista</a:t>
            </a:r>
            <a:r>
              <a:rPr lang="en-US" sz="1800" dirty="0">
                <a:latin typeface="+mn-lt"/>
                <a:cs typeface="Consolas"/>
              </a:rPr>
              <a:t>)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 </a:t>
            </a:r>
            <a:r>
              <a:rPr lang="en-US" sz="1800" dirty="0" err="1">
                <a:latin typeface="+mn-lt"/>
                <a:cs typeface="Consolas"/>
              </a:rPr>
              <a:t>DataFrame</a:t>
            </a:r>
            <a:endParaRPr lang="en-US" sz="1800" dirty="0">
              <a:latin typeface="+mn-lt"/>
              <a:cs typeface="Consolas"/>
            </a:endParaRPr>
          </a:p>
          <a:p>
            <a:pPr marL="715963" indent="-350838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índices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dirty="0" err="1">
                <a:latin typeface="+mn-lt"/>
                <a:cs typeface="Consolas"/>
              </a:rPr>
              <a:t>uma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sequência</a:t>
            </a:r>
            <a:r>
              <a:rPr lang="en-US" sz="1800" dirty="0">
                <a:latin typeface="+mn-lt"/>
                <a:cs typeface="Consolas"/>
              </a:rPr>
              <a:t> de </a:t>
            </a:r>
            <a:r>
              <a:rPr lang="en-US" sz="1800" dirty="0" err="1">
                <a:latin typeface="+mn-lt"/>
                <a:cs typeface="Consolas"/>
              </a:rPr>
              <a:t>números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rótulos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i="1" dirty="0">
                <a:latin typeface="+mn-lt"/>
                <a:cs typeface="Consolas"/>
              </a:rPr>
              <a:t>labels)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quaisquer</a:t>
            </a:r>
            <a:r>
              <a:rPr lang="en-US" sz="1800" dirty="0">
                <a:latin typeface="+mn-lt"/>
                <a:cs typeface="Consolas"/>
              </a:rPr>
              <a:t> que 	</a:t>
            </a:r>
            <a:r>
              <a:rPr lang="en-US" sz="1800" dirty="0" err="1">
                <a:latin typeface="+mn-lt"/>
                <a:cs typeface="Consolas"/>
              </a:rPr>
              <a:t>identificam</a:t>
            </a:r>
            <a:r>
              <a:rPr lang="en-US" sz="1800" dirty="0">
                <a:latin typeface="+mn-lt"/>
                <a:cs typeface="Consolas"/>
              </a:rPr>
              <a:t> as </a:t>
            </a:r>
            <a:r>
              <a:rPr lang="en-US" sz="1800" dirty="0" err="1">
                <a:latin typeface="+mn-lt"/>
                <a:cs typeface="Consolas"/>
              </a:rPr>
              <a:t>linhas</a:t>
            </a:r>
            <a:endParaRPr lang="en-US" sz="1800" dirty="0">
              <a:latin typeface="+mn-lt"/>
              <a:cs typeface="Consolas"/>
            </a:endParaRPr>
          </a:p>
          <a:p>
            <a:pPr marL="715963" indent="-350838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colunas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dirty="0" err="1">
                <a:latin typeface="+mn-lt"/>
                <a:cs typeface="Consolas"/>
              </a:rPr>
              <a:t>uma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sequência</a:t>
            </a:r>
            <a:r>
              <a:rPr lang="en-US" sz="1800" dirty="0">
                <a:latin typeface="+mn-lt"/>
                <a:cs typeface="Consolas"/>
              </a:rPr>
              <a:t> de </a:t>
            </a:r>
            <a:r>
              <a:rPr lang="en-US" sz="1800" dirty="0" err="1">
                <a:latin typeface="+mn-lt"/>
                <a:cs typeface="Consolas"/>
              </a:rPr>
              <a:t>números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rótulos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i="1" dirty="0">
                <a:latin typeface="+mn-lt"/>
                <a:cs typeface="Consolas"/>
              </a:rPr>
              <a:t>labels</a:t>
            </a:r>
            <a:r>
              <a:rPr lang="en-US" sz="1800" dirty="0">
                <a:latin typeface="+mn-lt"/>
                <a:cs typeface="Consolas"/>
              </a:rPr>
              <a:t>) </a:t>
            </a:r>
            <a:r>
              <a:rPr lang="en-US" sz="1800" dirty="0" err="1">
                <a:latin typeface="+mn-lt"/>
                <a:cs typeface="Consolas"/>
              </a:rPr>
              <a:t>quaisquer</a:t>
            </a:r>
            <a:r>
              <a:rPr lang="en-US" sz="1800" dirty="0">
                <a:latin typeface="+mn-lt"/>
                <a:cs typeface="Consolas"/>
              </a:rPr>
              <a:t> que </a:t>
            </a:r>
            <a:r>
              <a:rPr lang="en-US" sz="1800" dirty="0" err="1">
                <a:latin typeface="+mn-lt"/>
                <a:cs typeface="Consolas"/>
              </a:rPr>
              <a:t>identificam</a:t>
            </a:r>
            <a:r>
              <a:rPr lang="en-US" sz="1800" dirty="0">
                <a:latin typeface="+mn-lt"/>
                <a:cs typeface="Consolas"/>
              </a:rPr>
              <a:t>  as </a:t>
            </a:r>
            <a:r>
              <a:rPr lang="en-US" sz="1800" dirty="0" err="1">
                <a:latin typeface="+mn-lt"/>
                <a:cs typeface="Consolas"/>
              </a:rPr>
              <a:t>colunas</a:t>
            </a:r>
            <a:endParaRPr lang="en-US" sz="1800" i="1" dirty="0">
              <a:latin typeface="+mn-lt"/>
              <a:cs typeface="Consolas"/>
            </a:endParaRPr>
          </a:p>
          <a:p>
            <a:pPr marL="365125" indent="-2730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i="1" dirty="0" err="1">
                <a:latin typeface="+mn-lt"/>
              </a:rPr>
              <a:t>Os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índices</a:t>
            </a:r>
            <a:r>
              <a:rPr lang="en-US" i="1" dirty="0">
                <a:latin typeface="+mn-lt"/>
              </a:rPr>
              <a:t> e as </a:t>
            </a:r>
            <a:r>
              <a:rPr lang="en-US" i="1" dirty="0" err="1">
                <a:latin typeface="+mn-lt"/>
              </a:rPr>
              <a:t>colunas</a:t>
            </a:r>
            <a:r>
              <a:rPr lang="en-US" i="1" dirty="0">
                <a:latin typeface="+mn-lt"/>
              </a:rPr>
              <a:t> </a:t>
            </a:r>
            <a:r>
              <a:rPr lang="pt-BR" i="1" dirty="0">
                <a:latin typeface="+mn-lt"/>
              </a:rPr>
              <a:t>não precisam ser exclusivos. Por padrão, variam de 0 a itens -1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14" y="5276122"/>
            <a:ext cx="4261258" cy="7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27"/>
    </mc:Choice>
    <mc:Fallback xmlns="">
      <p:transition spd="slow" advTm="3302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49" y="3389598"/>
            <a:ext cx="2667029" cy="25452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Pelo índice de um DF - Eixo Coluna </a:t>
            </a:r>
            <a:r>
              <a:rPr lang="pt-BR" sz="2400" dirty="0"/>
              <a:t>(</a:t>
            </a:r>
            <a:r>
              <a:rPr lang="pt-BR" sz="2400" dirty="0" err="1"/>
              <a:t>join_axes</a:t>
            </a:r>
            <a:r>
              <a:rPr lang="pt-BR" sz="2400" dirty="0"/>
              <a:t>=</a:t>
            </a:r>
            <a:r>
              <a:rPr lang="pt-BR" sz="2400" i="1" dirty="0" err="1"/>
              <a:t>df.indice</a:t>
            </a:r>
            <a:r>
              <a:rPr lang="pt-BR" sz="2400" dirty="0"/>
              <a:t>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ldf</a:t>
            </a:r>
            <a:r>
              <a:rPr lang="pt-BR" sz="1800" dirty="0"/>
              <a:t> = [df1, df4]</a:t>
            </a:r>
          </a:p>
          <a:p>
            <a:r>
              <a:rPr lang="pt-BR" sz="1800" dirty="0" err="1"/>
              <a:t>result</a:t>
            </a:r>
            <a:r>
              <a:rPr lang="pt-BR" sz="1800" dirty="0"/>
              <a:t> = </a:t>
            </a:r>
            <a:r>
              <a:rPr lang="pt-BR" sz="1800" dirty="0" err="1"/>
              <a:t>pd.concat</a:t>
            </a:r>
            <a:r>
              <a:rPr lang="pt-BR" sz="1800" dirty="0"/>
              <a:t>(</a:t>
            </a:r>
            <a:r>
              <a:rPr lang="pt-BR" sz="1800" dirty="0" err="1"/>
              <a:t>ldf,join_axes</a:t>
            </a:r>
            <a:r>
              <a:rPr lang="pt-BR" sz="1800" dirty="0"/>
              <a:t>=[</a:t>
            </a:r>
            <a:r>
              <a:rPr lang="pt-BR" sz="1800" b="1" dirty="0">
                <a:solidFill>
                  <a:srgbClr val="FF0000"/>
                </a:solidFill>
              </a:rPr>
              <a:t>df1</a:t>
            </a:r>
            <a:r>
              <a:rPr lang="pt-BR" sz="1800" dirty="0"/>
              <a:t>.columns])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03511" y="949207"/>
            <a:ext cx="1024913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[df1,…</a:t>
            </a:r>
            <a:r>
              <a:rPr lang="en-US" sz="17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sz="17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join_axes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df.index</a:t>
            </a:r>
            <a:r>
              <a:rPr lang="en-US" sz="1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/columns]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7368" y="9046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60" y="4953793"/>
            <a:ext cx="2086257" cy="14995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617" y="3190961"/>
            <a:ext cx="2674143" cy="154130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479796" y="3711223"/>
            <a:ext cx="2123193" cy="972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606904" y="3916986"/>
            <a:ext cx="2114872" cy="98128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767460" y="5464847"/>
            <a:ext cx="1024285" cy="9720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117824" y="4893577"/>
            <a:ext cx="514336" cy="101406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9177682" y="4928914"/>
            <a:ext cx="514336" cy="96346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3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Unir Series como Colunas de DF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40651" y="2505405"/>
            <a:ext cx="11712000" cy="4019939"/>
          </a:xfrm>
        </p:spPr>
        <p:txBody>
          <a:bodyPr>
            <a:normAutofit/>
          </a:bodyPr>
          <a:lstStyle/>
          <a:p>
            <a:r>
              <a:rPr lang="pt-BR" sz="1800" dirty="0"/>
              <a:t>s1 = </a:t>
            </a:r>
            <a:r>
              <a:rPr lang="pt-BR" sz="1800" dirty="0" err="1"/>
              <a:t>pd.Series</a:t>
            </a:r>
            <a:r>
              <a:rPr lang="pt-BR" sz="1800" dirty="0"/>
              <a:t>([</a:t>
            </a:r>
            <a:r>
              <a:rPr lang="pt-BR" sz="1800" dirty="0">
                <a:solidFill>
                  <a:srgbClr val="00B050"/>
                </a:solidFill>
              </a:rPr>
              <a:t>'X0'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'X1'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'X2'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'X3'</a:t>
            </a:r>
            <a:r>
              <a:rPr lang="pt-BR" sz="1800" dirty="0"/>
              <a:t>], </a:t>
            </a:r>
            <a:r>
              <a:rPr lang="pt-BR" sz="1800" dirty="0" err="1"/>
              <a:t>name</a:t>
            </a:r>
            <a:r>
              <a:rPr lang="pt-BR" sz="1800" dirty="0"/>
              <a:t>=</a:t>
            </a:r>
            <a:r>
              <a:rPr lang="pt-BR" sz="1800" dirty="0">
                <a:solidFill>
                  <a:srgbClr val="00B050"/>
                </a:solidFill>
              </a:rPr>
              <a:t>'X'</a:t>
            </a:r>
            <a:r>
              <a:rPr lang="pt-BR" sz="1800" dirty="0"/>
              <a:t>)</a:t>
            </a:r>
          </a:p>
          <a:p>
            <a:r>
              <a:rPr lang="pt-BR" sz="1800" dirty="0"/>
              <a:t>s2 = </a:t>
            </a:r>
            <a:r>
              <a:rPr lang="pt-BR" sz="1800" dirty="0" err="1"/>
              <a:t>pd.Series</a:t>
            </a:r>
            <a:r>
              <a:rPr lang="pt-BR" sz="1800" dirty="0"/>
              <a:t>([</a:t>
            </a:r>
            <a:r>
              <a:rPr lang="pt-BR" sz="1800" dirty="0">
                <a:solidFill>
                  <a:srgbClr val="00B050"/>
                </a:solidFill>
              </a:rPr>
              <a:t>'_0'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'_1'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'_2'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'_3'</a:t>
            </a:r>
            <a:r>
              <a:rPr lang="pt-BR" sz="1800" dirty="0"/>
              <a:t>])</a:t>
            </a:r>
          </a:p>
          <a:p>
            <a:r>
              <a:rPr lang="pt-BR" sz="1800" dirty="0"/>
              <a:t>result1 = </a:t>
            </a:r>
            <a:r>
              <a:rPr lang="pt-BR" sz="1800" dirty="0" err="1"/>
              <a:t>pd.concat</a:t>
            </a:r>
            <a:r>
              <a:rPr lang="pt-BR" sz="1800" dirty="0"/>
              <a:t>([df1, s1], 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r>
              <a:rPr lang="pt-BR" sz="1800" dirty="0"/>
              <a:t>result2 = </a:t>
            </a:r>
            <a:r>
              <a:rPr lang="pt-BR" sz="1800" dirty="0" err="1"/>
              <a:t>pd.concat</a:t>
            </a:r>
            <a:r>
              <a:rPr lang="pt-BR" sz="1800" dirty="0"/>
              <a:t>([df1,s2,s2],</a:t>
            </a:r>
            <a:r>
              <a:rPr lang="pt-BR" sz="1800" dirty="0" err="1"/>
              <a:t>axis</a:t>
            </a:r>
            <a:r>
              <a:rPr lang="pt-BR" sz="1800" dirty="0"/>
              <a:t>=1,ignore_index=</a:t>
            </a:r>
            <a:r>
              <a:rPr lang="pt-BR" sz="1800" dirty="0" err="1">
                <a:solidFill>
                  <a:srgbClr val="7030A0"/>
                </a:solidFill>
              </a:rPr>
              <a:t>True</a:t>
            </a:r>
            <a:r>
              <a:rPr lang="pt-BR" sz="18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817661" y="987027"/>
            <a:ext cx="10134990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[df,s</a:t>
            </a:r>
            <a:r>
              <a:rPr lang="en-US" sz="17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7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7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700" b="1" i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7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axis=1,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ignore_index=True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40651" y="106870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0953" y="1735211"/>
            <a:ext cx="11021698" cy="626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 anchor="t">
            <a:spAutoFit/>
          </a:bodyPr>
          <a:lstStyle/>
          <a:p>
            <a:r>
              <a:rPr lang="pt-BR" sz="1800" dirty="0">
                <a:latin typeface="+mn-lt"/>
              </a:rPr>
              <a:t>As </a:t>
            </a:r>
            <a:r>
              <a:rPr lang="pt-BR" sz="1800" i="1" dirty="0">
                <a:latin typeface="+mn-lt"/>
              </a:rPr>
              <a:t>Series </a:t>
            </a:r>
            <a:r>
              <a:rPr lang="pt-BR" sz="1800" dirty="0">
                <a:latin typeface="+mn-lt"/>
              </a:rPr>
              <a:t>são transformadas em </a:t>
            </a:r>
            <a:r>
              <a:rPr lang="pt-BR" sz="1800" i="1" dirty="0" err="1">
                <a:latin typeface="+mn-lt"/>
              </a:rPr>
              <a:t>DataFrames</a:t>
            </a:r>
            <a:r>
              <a:rPr lang="pt-BR" sz="1800" i="1" dirty="0">
                <a:latin typeface="+mn-lt"/>
              </a:rPr>
              <a:t> </a:t>
            </a:r>
            <a:r>
              <a:rPr lang="pt-BR" sz="1800" dirty="0">
                <a:latin typeface="+mn-lt"/>
              </a:rPr>
              <a:t>com o nome da Series como nome da coluna, se a opção </a:t>
            </a:r>
            <a:r>
              <a:rPr lang="pt-BR" sz="1800" dirty="0" err="1">
                <a:latin typeface="+mn-lt"/>
              </a:rPr>
              <a:t>ignore_index</a:t>
            </a:r>
            <a:r>
              <a:rPr lang="pt-BR" sz="1800" dirty="0">
                <a:latin typeface="+mn-lt"/>
              </a:rPr>
              <a:t>=</a:t>
            </a:r>
            <a:r>
              <a:rPr lang="pt-BR" sz="1800" dirty="0" err="1">
                <a:latin typeface="+mn-lt"/>
              </a:rPr>
              <a:t>True</a:t>
            </a:r>
            <a:r>
              <a:rPr lang="pt-BR" sz="1800" dirty="0">
                <a:latin typeface="+mn-lt"/>
              </a:rPr>
              <a:t> não estiver presente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2305050" y="6668119"/>
            <a:ext cx="72993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87061" y="3786243"/>
            <a:ext cx="2580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500">
                <a:solidFill>
                  <a:srgbClr val="000000"/>
                </a:solidFill>
                <a:latin typeface="Calibri" panose="020F0502020204030204" pitchFamily="34" charset="0"/>
              </a:rPr>
              <a:t>df1</a:t>
            </a:r>
            <a:endParaRPr lang="pt-BR" altLang="pt-BR" sz="1800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6894711" y="3861048"/>
            <a:ext cx="5466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500">
                <a:solidFill>
                  <a:srgbClr val="000000"/>
                </a:solidFill>
                <a:latin typeface="Calibri" panose="020F0502020204030204" pitchFamily="34" charset="0"/>
              </a:rPr>
              <a:t>result1</a:t>
            </a:r>
            <a:endParaRPr lang="pt-BR" altLang="pt-BR" sz="1800"/>
          </a:p>
        </p:txBody>
      </p:sp>
      <p:sp>
        <p:nvSpPr>
          <p:cNvPr id="75" name="Rectangle 59"/>
          <p:cNvSpPr>
            <a:spLocks noChangeArrowheads="1"/>
          </p:cNvSpPr>
          <p:nvPr/>
        </p:nvSpPr>
        <p:spPr bwMode="auto">
          <a:xfrm>
            <a:off x="2599698" y="5038780"/>
            <a:ext cx="1731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500">
                <a:solidFill>
                  <a:srgbClr val="000000"/>
                </a:solidFill>
                <a:latin typeface="Calibri" panose="020F0502020204030204" pitchFamily="34" charset="0"/>
              </a:rPr>
              <a:t>s1</a:t>
            </a:r>
            <a:endParaRPr lang="pt-BR" altLang="pt-BR" sz="1800"/>
          </a:p>
        </p:txBody>
      </p:sp>
      <p:sp>
        <p:nvSpPr>
          <p:cNvPr id="76" name="Rectangle 60"/>
          <p:cNvSpPr>
            <a:spLocks noChangeArrowheads="1"/>
          </p:cNvSpPr>
          <p:nvPr/>
        </p:nvSpPr>
        <p:spPr bwMode="auto">
          <a:xfrm>
            <a:off x="4171323" y="5038780"/>
            <a:ext cx="1731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500">
                <a:solidFill>
                  <a:srgbClr val="000000"/>
                </a:solidFill>
                <a:latin typeface="Calibri" panose="020F0502020204030204" pitchFamily="34" charset="0"/>
              </a:rPr>
              <a:t>s2</a:t>
            </a:r>
            <a:endParaRPr lang="pt-BR" altLang="pt-BR" sz="1800"/>
          </a:p>
        </p:txBody>
      </p:sp>
      <p:grpSp>
        <p:nvGrpSpPr>
          <p:cNvPr id="221" name="Grupo 220"/>
          <p:cNvGrpSpPr/>
          <p:nvPr/>
        </p:nvGrpSpPr>
        <p:grpSpPr>
          <a:xfrm>
            <a:off x="1888498" y="4011668"/>
            <a:ext cx="2632076" cy="1014412"/>
            <a:chOff x="755650" y="4256088"/>
            <a:chExt cx="2632076" cy="1014412"/>
          </a:xfrm>
        </p:grpSpPr>
        <p:sp>
          <p:nvSpPr>
            <p:cNvPr id="17" name="Retângulo 16"/>
            <p:cNvSpPr/>
            <p:nvPr/>
          </p:nvSpPr>
          <p:spPr>
            <a:xfrm>
              <a:off x="1259632" y="4509120"/>
              <a:ext cx="2114872" cy="737250"/>
            </a:xfrm>
            <a:prstGeom prst="rect">
              <a:avLst/>
            </a:prstGeom>
            <a:solidFill>
              <a:srgbClr val="92D050">
                <a:alpha val="22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79525" y="4256088"/>
              <a:ext cx="2108200" cy="26352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755650" y="4506913"/>
              <a:ext cx="536575" cy="76358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1492250" y="4281488"/>
              <a:ext cx="11060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A</a:t>
              </a:r>
              <a:endParaRPr lang="pt-BR" altLang="pt-BR" sz="1800"/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2028825" y="4281488"/>
              <a:ext cx="10419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endParaRPr lang="pt-BR" altLang="pt-BR" sz="1800"/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2552700" y="4281488"/>
              <a:ext cx="10259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C</a:t>
              </a:r>
              <a:endParaRPr lang="pt-BR" altLang="pt-BR" sz="1800"/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3063875" y="4281488"/>
              <a:ext cx="11862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D</a:t>
              </a:r>
              <a:endParaRPr lang="pt-BR" altLang="pt-BR" sz="1800"/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979488" y="4532313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pt-BR" altLang="pt-BR" sz="1800"/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1454150" y="4532313"/>
              <a:ext cx="2083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A0</a:t>
              </a:r>
              <a:endParaRPr lang="pt-BR" altLang="pt-BR" sz="1800"/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1978025" y="4532313"/>
              <a:ext cx="20197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B0</a:t>
              </a:r>
              <a:endParaRPr lang="pt-BR" altLang="pt-BR" sz="1800"/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2501900" y="4532313"/>
              <a:ext cx="2003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C0</a:t>
              </a:r>
              <a:endParaRPr lang="pt-BR" altLang="pt-BR" sz="1800"/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3027363" y="4532313"/>
              <a:ext cx="21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D0</a:t>
              </a:r>
              <a:endParaRPr lang="pt-BR" altLang="pt-BR" sz="1800"/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979488" y="4783138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pt-BR" altLang="pt-BR" sz="1800"/>
            </a:p>
          </p:txBody>
        </p:sp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>
              <a:off x="1454150" y="4783138"/>
              <a:ext cx="2083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A1</a:t>
              </a:r>
              <a:endParaRPr lang="pt-BR" altLang="pt-BR" sz="1800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1978025" y="4783138"/>
              <a:ext cx="20197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B1</a:t>
              </a:r>
              <a:endParaRPr lang="pt-BR" altLang="pt-BR" sz="1800"/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2501900" y="4783138"/>
              <a:ext cx="2003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C1</a:t>
              </a:r>
              <a:endParaRPr lang="pt-BR" altLang="pt-BR" sz="1800"/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3027363" y="4783138"/>
              <a:ext cx="21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D1</a:t>
              </a:r>
              <a:endParaRPr lang="pt-BR" altLang="pt-BR" sz="1800"/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979488" y="5032375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2</a:t>
              </a:r>
              <a:endParaRPr lang="pt-BR" altLang="pt-BR" sz="1800"/>
            </a:p>
          </p:txBody>
        </p:sp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1454150" y="5032375"/>
              <a:ext cx="2083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A2</a:t>
              </a:r>
              <a:endParaRPr lang="pt-BR" altLang="pt-BR" sz="1800"/>
            </a:p>
          </p:txBody>
        </p:sp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1978025" y="5032375"/>
              <a:ext cx="20197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B2</a:t>
              </a:r>
              <a:endParaRPr lang="pt-BR" altLang="pt-BR" sz="1800"/>
            </a:p>
          </p:txBody>
        </p:sp>
        <p:sp>
          <p:nvSpPr>
            <p:cNvPr id="67" name="Rectangle 51"/>
            <p:cNvSpPr>
              <a:spLocks noChangeArrowheads="1"/>
            </p:cNvSpPr>
            <p:nvPr/>
          </p:nvSpPr>
          <p:spPr bwMode="auto">
            <a:xfrm>
              <a:off x="2501900" y="5032375"/>
              <a:ext cx="2003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C2</a:t>
              </a:r>
              <a:endParaRPr lang="pt-BR" altLang="pt-BR" sz="1800"/>
            </a:p>
          </p:txBody>
        </p:sp>
        <p:sp>
          <p:nvSpPr>
            <p:cNvPr id="68" name="Rectangle 52"/>
            <p:cNvSpPr>
              <a:spLocks noChangeArrowheads="1"/>
            </p:cNvSpPr>
            <p:nvPr/>
          </p:nvSpPr>
          <p:spPr bwMode="auto">
            <a:xfrm>
              <a:off x="3027363" y="5032375"/>
              <a:ext cx="21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D2</a:t>
              </a:r>
              <a:endParaRPr lang="pt-BR" altLang="pt-BR" sz="1800"/>
            </a:p>
          </p:txBody>
        </p:sp>
        <p:sp>
          <p:nvSpPr>
            <p:cNvPr id="118" name="Line 102"/>
            <p:cNvSpPr>
              <a:spLocks noChangeShapeType="1"/>
            </p:cNvSpPr>
            <p:nvPr/>
          </p:nvSpPr>
          <p:spPr bwMode="auto">
            <a:xfrm>
              <a:off x="1292225" y="4256088"/>
              <a:ext cx="20955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Rectangle 103"/>
            <p:cNvSpPr>
              <a:spLocks noChangeArrowheads="1"/>
            </p:cNvSpPr>
            <p:nvPr/>
          </p:nvSpPr>
          <p:spPr bwMode="auto">
            <a:xfrm>
              <a:off x="1292225" y="4256088"/>
              <a:ext cx="2095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Line 104"/>
            <p:cNvSpPr>
              <a:spLocks noChangeShapeType="1"/>
            </p:cNvSpPr>
            <p:nvPr/>
          </p:nvSpPr>
          <p:spPr bwMode="auto">
            <a:xfrm>
              <a:off x="768350" y="4506913"/>
              <a:ext cx="26193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auto">
            <a:xfrm>
              <a:off x="768350" y="4506913"/>
              <a:ext cx="26193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Line 106"/>
            <p:cNvSpPr>
              <a:spLocks noChangeShapeType="1"/>
            </p:cNvSpPr>
            <p:nvPr/>
          </p:nvSpPr>
          <p:spPr bwMode="auto">
            <a:xfrm>
              <a:off x="768350" y="4757738"/>
              <a:ext cx="26193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auto">
            <a:xfrm>
              <a:off x="768350" y="4757738"/>
              <a:ext cx="26193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4" name="Line 108"/>
            <p:cNvSpPr>
              <a:spLocks noChangeShapeType="1"/>
            </p:cNvSpPr>
            <p:nvPr/>
          </p:nvSpPr>
          <p:spPr bwMode="auto">
            <a:xfrm>
              <a:off x="768350" y="5008563"/>
              <a:ext cx="26193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auto">
            <a:xfrm>
              <a:off x="768350" y="5008563"/>
              <a:ext cx="26193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" name="Line 110"/>
            <p:cNvSpPr>
              <a:spLocks noChangeShapeType="1"/>
            </p:cNvSpPr>
            <p:nvPr/>
          </p:nvSpPr>
          <p:spPr bwMode="auto">
            <a:xfrm>
              <a:off x="768350" y="5259388"/>
              <a:ext cx="26193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auto">
            <a:xfrm>
              <a:off x="768350" y="5259388"/>
              <a:ext cx="2619375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Line 112"/>
            <p:cNvSpPr>
              <a:spLocks noChangeShapeType="1"/>
            </p:cNvSpPr>
            <p:nvPr/>
          </p:nvSpPr>
          <p:spPr bwMode="auto">
            <a:xfrm>
              <a:off x="1279525" y="4256088"/>
              <a:ext cx="0" cy="10144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auto">
            <a:xfrm>
              <a:off x="1279525" y="4256088"/>
              <a:ext cx="12700" cy="1014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Line 114"/>
            <p:cNvSpPr>
              <a:spLocks noChangeShapeType="1"/>
            </p:cNvSpPr>
            <p:nvPr/>
          </p:nvSpPr>
          <p:spPr bwMode="auto">
            <a:xfrm>
              <a:off x="1803400" y="4268788"/>
              <a:ext cx="0" cy="1001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115"/>
            <p:cNvSpPr>
              <a:spLocks noChangeArrowheads="1"/>
            </p:cNvSpPr>
            <p:nvPr/>
          </p:nvSpPr>
          <p:spPr bwMode="auto">
            <a:xfrm>
              <a:off x="1803400" y="4268788"/>
              <a:ext cx="12700" cy="10017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Line 118"/>
            <p:cNvSpPr>
              <a:spLocks noChangeShapeType="1"/>
            </p:cNvSpPr>
            <p:nvPr/>
          </p:nvSpPr>
          <p:spPr bwMode="auto">
            <a:xfrm>
              <a:off x="2851150" y="4268788"/>
              <a:ext cx="0" cy="1001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Rectangle 119"/>
            <p:cNvSpPr>
              <a:spLocks noChangeArrowheads="1"/>
            </p:cNvSpPr>
            <p:nvPr/>
          </p:nvSpPr>
          <p:spPr bwMode="auto">
            <a:xfrm>
              <a:off x="2851150" y="4268788"/>
              <a:ext cx="12700" cy="10017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Line 120"/>
            <p:cNvSpPr>
              <a:spLocks noChangeShapeType="1"/>
            </p:cNvSpPr>
            <p:nvPr/>
          </p:nvSpPr>
          <p:spPr bwMode="auto">
            <a:xfrm>
              <a:off x="3376613" y="4268788"/>
              <a:ext cx="0" cy="1001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" name="Rectangle 121"/>
            <p:cNvSpPr>
              <a:spLocks noChangeArrowheads="1"/>
            </p:cNvSpPr>
            <p:nvPr/>
          </p:nvSpPr>
          <p:spPr bwMode="auto">
            <a:xfrm>
              <a:off x="3376613" y="4268788"/>
              <a:ext cx="11113" cy="10017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Line 136"/>
            <p:cNvSpPr>
              <a:spLocks noChangeShapeType="1"/>
            </p:cNvSpPr>
            <p:nvPr/>
          </p:nvSpPr>
          <p:spPr bwMode="auto">
            <a:xfrm>
              <a:off x="755650" y="4506913"/>
              <a:ext cx="0" cy="763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Rectangle 137"/>
            <p:cNvSpPr>
              <a:spLocks noChangeArrowheads="1"/>
            </p:cNvSpPr>
            <p:nvPr/>
          </p:nvSpPr>
          <p:spPr bwMode="auto">
            <a:xfrm>
              <a:off x="755650" y="4506913"/>
              <a:ext cx="12700" cy="7635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Line 140"/>
            <p:cNvSpPr>
              <a:spLocks noChangeShapeType="1"/>
            </p:cNvSpPr>
            <p:nvPr/>
          </p:nvSpPr>
          <p:spPr bwMode="auto">
            <a:xfrm>
              <a:off x="2327275" y="4268788"/>
              <a:ext cx="0" cy="1001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Rectangle 141"/>
            <p:cNvSpPr>
              <a:spLocks noChangeArrowheads="1"/>
            </p:cNvSpPr>
            <p:nvPr/>
          </p:nvSpPr>
          <p:spPr bwMode="auto">
            <a:xfrm>
              <a:off x="2327275" y="4268788"/>
              <a:ext cx="12700" cy="10017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23" name="Grupo 222"/>
          <p:cNvGrpSpPr/>
          <p:nvPr/>
        </p:nvGrpSpPr>
        <p:grpSpPr>
          <a:xfrm>
            <a:off x="3460124" y="5264205"/>
            <a:ext cx="1060451" cy="1016000"/>
            <a:chOff x="2327275" y="5508625"/>
            <a:chExt cx="1060451" cy="1016000"/>
          </a:xfrm>
        </p:grpSpPr>
        <p:sp>
          <p:nvSpPr>
            <p:cNvPr id="26" name="Retângulo 25"/>
            <p:cNvSpPr/>
            <p:nvPr/>
          </p:nvSpPr>
          <p:spPr>
            <a:xfrm>
              <a:off x="2860168" y="5742174"/>
              <a:ext cx="514336" cy="756012"/>
            </a:xfrm>
            <a:prstGeom prst="rect">
              <a:avLst/>
            </a:prstGeom>
            <a:solidFill>
              <a:srgbClr val="FFFF00">
                <a:alpha val="22000"/>
              </a:srgbClr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851150" y="5508625"/>
              <a:ext cx="536575" cy="26352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2327275" y="5759450"/>
              <a:ext cx="536575" cy="76517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71"/>
            <p:cNvSpPr>
              <a:spLocks noChangeArrowheads="1"/>
            </p:cNvSpPr>
            <p:nvPr/>
          </p:nvSpPr>
          <p:spPr bwMode="auto">
            <a:xfrm>
              <a:off x="2552700" y="578485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pt-BR" altLang="pt-BR" sz="1800"/>
            </a:p>
          </p:txBody>
        </p:sp>
        <p:sp>
          <p:nvSpPr>
            <p:cNvPr id="88" name="Rectangle 72"/>
            <p:cNvSpPr>
              <a:spLocks noChangeArrowheads="1"/>
            </p:cNvSpPr>
            <p:nvPr/>
          </p:nvSpPr>
          <p:spPr bwMode="auto">
            <a:xfrm>
              <a:off x="3038475" y="5784850"/>
              <a:ext cx="19396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_0</a:t>
              </a:r>
              <a:endParaRPr lang="pt-BR" altLang="pt-BR" sz="1800"/>
            </a:p>
          </p:txBody>
        </p:sp>
        <p:sp>
          <p:nvSpPr>
            <p:cNvPr id="98" name="Rectangle 82"/>
            <p:cNvSpPr>
              <a:spLocks noChangeArrowheads="1"/>
            </p:cNvSpPr>
            <p:nvPr/>
          </p:nvSpPr>
          <p:spPr bwMode="auto">
            <a:xfrm>
              <a:off x="2552700" y="6035675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pt-BR" altLang="pt-BR" sz="1800"/>
            </a:p>
          </p:txBody>
        </p:sp>
        <p:sp>
          <p:nvSpPr>
            <p:cNvPr id="99" name="Rectangle 83"/>
            <p:cNvSpPr>
              <a:spLocks noChangeArrowheads="1"/>
            </p:cNvSpPr>
            <p:nvPr/>
          </p:nvSpPr>
          <p:spPr bwMode="auto">
            <a:xfrm>
              <a:off x="3038475" y="6035675"/>
              <a:ext cx="19396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_1</a:t>
              </a:r>
              <a:endParaRPr lang="pt-BR" altLang="pt-BR" sz="1800"/>
            </a:p>
          </p:txBody>
        </p:sp>
        <p:sp>
          <p:nvSpPr>
            <p:cNvPr id="109" name="Rectangle 93"/>
            <p:cNvSpPr>
              <a:spLocks noChangeArrowheads="1"/>
            </p:cNvSpPr>
            <p:nvPr/>
          </p:nvSpPr>
          <p:spPr bwMode="auto">
            <a:xfrm>
              <a:off x="2552700" y="628650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2</a:t>
              </a:r>
              <a:endParaRPr lang="pt-BR" altLang="pt-BR" sz="1800"/>
            </a:p>
          </p:txBody>
        </p:sp>
        <p:sp>
          <p:nvSpPr>
            <p:cNvPr id="110" name="Rectangle 94"/>
            <p:cNvSpPr>
              <a:spLocks noChangeArrowheads="1"/>
            </p:cNvSpPr>
            <p:nvPr/>
          </p:nvSpPr>
          <p:spPr bwMode="auto">
            <a:xfrm>
              <a:off x="3038475" y="6286500"/>
              <a:ext cx="19396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 dirty="0">
                  <a:solidFill>
                    <a:srgbClr val="000000"/>
                  </a:solidFill>
                  <a:latin typeface="Calibri" panose="020F0502020204030204" pitchFamily="34" charset="0"/>
                </a:rPr>
                <a:t>_2</a:t>
              </a:r>
              <a:endParaRPr lang="pt-BR" altLang="pt-BR" sz="1800" dirty="0"/>
            </a:p>
          </p:txBody>
        </p:sp>
        <p:sp>
          <p:nvSpPr>
            <p:cNvPr id="138" name="Line 122"/>
            <p:cNvSpPr>
              <a:spLocks noChangeShapeType="1"/>
            </p:cNvSpPr>
            <p:nvPr/>
          </p:nvSpPr>
          <p:spPr bwMode="auto">
            <a:xfrm>
              <a:off x="2863850" y="5508625"/>
              <a:ext cx="5238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Rectangle 123"/>
            <p:cNvSpPr>
              <a:spLocks noChangeArrowheads="1"/>
            </p:cNvSpPr>
            <p:nvPr/>
          </p:nvSpPr>
          <p:spPr bwMode="auto">
            <a:xfrm>
              <a:off x="2863850" y="5508625"/>
              <a:ext cx="5238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>
              <a:off x="2339975" y="5759450"/>
              <a:ext cx="1047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Rectangle 143"/>
            <p:cNvSpPr>
              <a:spLocks noChangeArrowheads="1"/>
            </p:cNvSpPr>
            <p:nvPr/>
          </p:nvSpPr>
          <p:spPr bwMode="auto">
            <a:xfrm>
              <a:off x="2339975" y="5759450"/>
              <a:ext cx="10477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>
              <a:off x="2339975" y="6010275"/>
              <a:ext cx="1047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5" name="Rectangle 149"/>
            <p:cNvSpPr>
              <a:spLocks noChangeArrowheads="1"/>
            </p:cNvSpPr>
            <p:nvPr/>
          </p:nvSpPr>
          <p:spPr bwMode="auto">
            <a:xfrm>
              <a:off x="2339975" y="6010275"/>
              <a:ext cx="10477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8" name="Line 152"/>
            <p:cNvSpPr>
              <a:spLocks noChangeShapeType="1"/>
            </p:cNvSpPr>
            <p:nvPr/>
          </p:nvSpPr>
          <p:spPr bwMode="auto">
            <a:xfrm>
              <a:off x="2339975" y="6261100"/>
              <a:ext cx="1047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9" name="Rectangle 153"/>
            <p:cNvSpPr>
              <a:spLocks noChangeArrowheads="1"/>
            </p:cNvSpPr>
            <p:nvPr/>
          </p:nvSpPr>
          <p:spPr bwMode="auto">
            <a:xfrm>
              <a:off x="2339975" y="6261100"/>
              <a:ext cx="10477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2" name="Line 156"/>
            <p:cNvSpPr>
              <a:spLocks noChangeShapeType="1"/>
            </p:cNvSpPr>
            <p:nvPr/>
          </p:nvSpPr>
          <p:spPr bwMode="auto">
            <a:xfrm>
              <a:off x="2339975" y="6511925"/>
              <a:ext cx="1047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3" name="Rectangle 157"/>
            <p:cNvSpPr>
              <a:spLocks noChangeArrowheads="1"/>
            </p:cNvSpPr>
            <p:nvPr/>
          </p:nvSpPr>
          <p:spPr bwMode="auto">
            <a:xfrm>
              <a:off x="2339975" y="6511925"/>
              <a:ext cx="10477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8" name="Line 162"/>
            <p:cNvSpPr>
              <a:spLocks noChangeShapeType="1"/>
            </p:cNvSpPr>
            <p:nvPr/>
          </p:nvSpPr>
          <p:spPr bwMode="auto">
            <a:xfrm>
              <a:off x="2327275" y="5759450"/>
              <a:ext cx="0" cy="765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9" name="Rectangle 163"/>
            <p:cNvSpPr>
              <a:spLocks noChangeArrowheads="1"/>
            </p:cNvSpPr>
            <p:nvPr/>
          </p:nvSpPr>
          <p:spPr bwMode="auto">
            <a:xfrm>
              <a:off x="2327275" y="5759450"/>
              <a:ext cx="12700" cy="765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0" name="Line 164"/>
            <p:cNvSpPr>
              <a:spLocks noChangeShapeType="1"/>
            </p:cNvSpPr>
            <p:nvPr/>
          </p:nvSpPr>
          <p:spPr bwMode="auto">
            <a:xfrm>
              <a:off x="2851150" y="5508625"/>
              <a:ext cx="0" cy="1016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1" name="Rectangle 165"/>
            <p:cNvSpPr>
              <a:spLocks noChangeArrowheads="1"/>
            </p:cNvSpPr>
            <p:nvPr/>
          </p:nvSpPr>
          <p:spPr bwMode="auto">
            <a:xfrm>
              <a:off x="2851150" y="5508625"/>
              <a:ext cx="12700" cy="101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2" name="Line 166"/>
            <p:cNvSpPr>
              <a:spLocks noChangeShapeType="1"/>
            </p:cNvSpPr>
            <p:nvPr/>
          </p:nvSpPr>
          <p:spPr bwMode="auto">
            <a:xfrm>
              <a:off x="3376613" y="5521325"/>
              <a:ext cx="0" cy="1003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3" name="Rectangle 167"/>
            <p:cNvSpPr>
              <a:spLocks noChangeArrowheads="1"/>
            </p:cNvSpPr>
            <p:nvPr/>
          </p:nvSpPr>
          <p:spPr bwMode="auto">
            <a:xfrm>
              <a:off x="3376613" y="5521325"/>
              <a:ext cx="11113" cy="1003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22" name="Grupo 221"/>
          <p:cNvGrpSpPr/>
          <p:nvPr/>
        </p:nvGrpSpPr>
        <p:grpSpPr>
          <a:xfrm>
            <a:off x="1888498" y="5264205"/>
            <a:ext cx="1060450" cy="1016000"/>
            <a:chOff x="755650" y="5508625"/>
            <a:chExt cx="1060450" cy="1016000"/>
          </a:xfrm>
        </p:grpSpPr>
        <p:sp>
          <p:nvSpPr>
            <p:cNvPr id="25" name="Retângulo 24"/>
            <p:cNvSpPr/>
            <p:nvPr/>
          </p:nvSpPr>
          <p:spPr>
            <a:xfrm>
              <a:off x="1280652" y="5759160"/>
              <a:ext cx="514336" cy="7560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2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279525" y="5508625"/>
              <a:ext cx="536575" cy="26352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55650" y="5759450"/>
              <a:ext cx="536575" cy="76517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1504950" y="5534025"/>
              <a:ext cx="993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X</a:t>
              </a:r>
              <a:endParaRPr lang="pt-BR" altLang="pt-BR" sz="1800"/>
            </a:p>
          </p:txBody>
        </p:sp>
        <p:sp>
          <p:nvSpPr>
            <p:cNvPr id="85" name="Rectangle 69"/>
            <p:cNvSpPr>
              <a:spLocks noChangeArrowheads="1"/>
            </p:cNvSpPr>
            <p:nvPr/>
          </p:nvSpPr>
          <p:spPr bwMode="auto">
            <a:xfrm>
              <a:off x="979488" y="578485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pt-BR" altLang="pt-BR" sz="1800"/>
            </a:p>
          </p:txBody>
        </p:sp>
        <p:sp>
          <p:nvSpPr>
            <p:cNvPr id="86" name="Rectangle 70"/>
            <p:cNvSpPr>
              <a:spLocks noChangeArrowheads="1"/>
            </p:cNvSpPr>
            <p:nvPr/>
          </p:nvSpPr>
          <p:spPr bwMode="auto">
            <a:xfrm>
              <a:off x="1454150" y="5784850"/>
              <a:ext cx="1971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X0</a:t>
              </a:r>
              <a:endParaRPr lang="pt-BR" altLang="pt-BR" sz="1800"/>
            </a:p>
          </p:txBody>
        </p:sp>
        <p:sp>
          <p:nvSpPr>
            <p:cNvPr id="96" name="Rectangle 80"/>
            <p:cNvSpPr>
              <a:spLocks noChangeArrowheads="1"/>
            </p:cNvSpPr>
            <p:nvPr/>
          </p:nvSpPr>
          <p:spPr bwMode="auto">
            <a:xfrm>
              <a:off x="979488" y="6035675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pt-BR" altLang="pt-BR" sz="1800"/>
            </a:p>
          </p:txBody>
        </p:sp>
        <p:sp>
          <p:nvSpPr>
            <p:cNvPr id="97" name="Rectangle 81"/>
            <p:cNvSpPr>
              <a:spLocks noChangeArrowheads="1"/>
            </p:cNvSpPr>
            <p:nvPr/>
          </p:nvSpPr>
          <p:spPr bwMode="auto">
            <a:xfrm>
              <a:off x="1454150" y="6035675"/>
              <a:ext cx="1971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X1</a:t>
              </a:r>
              <a:endParaRPr lang="pt-BR" altLang="pt-BR" sz="1800"/>
            </a:p>
          </p:txBody>
        </p:sp>
        <p:sp>
          <p:nvSpPr>
            <p:cNvPr id="107" name="Rectangle 91"/>
            <p:cNvSpPr>
              <a:spLocks noChangeArrowheads="1"/>
            </p:cNvSpPr>
            <p:nvPr/>
          </p:nvSpPr>
          <p:spPr bwMode="auto">
            <a:xfrm>
              <a:off x="979488" y="628650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2</a:t>
              </a:r>
              <a:endParaRPr lang="pt-BR" altLang="pt-BR" sz="1800"/>
            </a:p>
          </p:txBody>
        </p:sp>
        <p:sp>
          <p:nvSpPr>
            <p:cNvPr id="108" name="Rectangle 92"/>
            <p:cNvSpPr>
              <a:spLocks noChangeArrowheads="1"/>
            </p:cNvSpPr>
            <p:nvPr/>
          </p:nvSpPr>
          <p:spPr bwMode="auto">
            <a:xfrm>
              <a:off x="1454150" y="6286500"/>
              <a:ext cx="1971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X2</a:t>
              </a:r>
              <a:endParaRPr lang="pt-BR" altLang="pt-BR" sz="1800"/>
            </a:p>
          </p:txBody>
        </p:sp>
        <p:sp>
          <p:nvSpPr>
            <p:cNvPr id="132" name="Line 116"/>
            <p:cNvSpPr>
              <a:spLocks noChangeShapeType="1"/>
            </p:cNvSpPr>
            <p:nvPr/>
          </p:nvSpPr>
          <p:spPr bwMode="auto">
            <a:xfrm>
              <a:off x="1292225" y="5508625"/>
              <a:ext cx="5238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Rectangle 117"/>
            <p:cNvSpPr>
              <a:spLocks noChangeArrowheads="1"/>
            </p:cNvSpPr>
            <p:nvPr/>
          </p:nvSpPr>
          <p:spPr bwMode="auto">
            <a:xfrm>
              <a:off x="1292225" y="5508625"/>
              <a:ext cx="5238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Line 138"/>
            <p:cNvSpPr>
              <a:spLocks noChangeShapeType="1"/>
            </p:cNvSpPr>
            <p:nvPr/>
          </p:nvSpPr>
          <p:spPr bwMode="auto">
            <a:xfrm>
              <a:off x="768350" y="5759450"/>
              <a:ext cx="1047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Rectangle 139"/>
            <p:cNvSpPr>
              <a:spLocks noChangeArrowheads="1"/>
            </p:cNvSpPr>
            <p:nvPr/>
          </p:nvSpPr>
          <p:spPr bwMode="auto">
            <a:xfrm>
              <a:off x="768350" y="5759450"/>
              <a:ext cx="10477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>
              <a:off x="768350" y="6010275"/>
              <a:ext cx="1047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3" name="Rectangle 147"/>
            <p:cNvSpPr>
              <a:spLocks noChangeArrowheads="1"/>
            </p:cNvSpPr>
            <p:nvPr/>
          </p:nvSpPr>
          <p:spPr bwMode="auto">
            <a:xfrm>
              <a:off x="768350" y="6010275"/>
              <a:ext cx="10477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6" name="Line 150"/>
            <p:cNvSpPr>
              <a:spLocks noChangeShapeType="1"/>
            </p:cNvSpPr>
            <p:nvPr/>
          </p:nvSpPr>
          <p:spPr bwMode="auto">
            <a:xfrm>
              <a:off x="768350" y="6261100"/>
              <a:ext cx="1047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7" name="Rectangle 151"/>
            <p:cNvSpPr>
              <a:spLocks noChangeArrowheads="1"/>
            </p:cNvSpPr>
            <p:nvPr/>
          </p:nvSpPr>
          <p:spPr bwMode="auto">
            <a:xfrm>
              <a:off x="768350" y="6261100"/>
              <a:ext cx="10477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>
              <a:off x="768350" y="6511925"/>
              <a:ext cx="1047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1" name="Rectangle 155"/>
            <p:cNvSpPr>
              <a:spLocks noChangeArrowheads="1"/>
            </p:cNvSpPr>
            <p:nvPr/>
          </p:nvSpPr>
          <p:spPr bwMode="auto">
            <a:xfrm>
              <a:off x="768350" y="6511925"/>
              <a:ext cx="10477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4" name="Line 158"/>
            <p:cNvSpPr>
              <a:spLocks noChangeShapeType="1"/>
            </p:cNvSpPr>
            <p:nvPr/>
          </p:nvSpPr>
          <p:spPr bwMode="auto">
            <a:xfrm>
              <a:off x="1279525" y="5508625"/>
              <a:ext cx="0" cy="1016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5" name="Rectangle 159"/>
            <p:cNvSpPr>
              <a:spLocks noChangeArrowheads="1"/>
            </p:cNvSpPr>
            <p:nvPr/>
          </p:nvSpPr>
          <p:spPr bwMode="auto">
            <a:xfrm>
              <a:off x="1279525" y="5508625"/>
              <a:ext cx="12700" cy="101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6" name="Line 160"/>
            <p:cNvSpPr>
              <a:spLocks noChangeShapeType="1"/>
            </p:cNvSpPr>
            <p:nvPr/>
          </p:nvSpPr>
          <p:spPr bwMode="auto">
            <a:xfrm>
              <a:off x="1803400" y="5521325"/>
              <a:ext cx="0" cy="1003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7" name="Rectangle 161"/>
            <p:cNvSpPr>
              <a:spLocks noChangeArrowheads="1"/>
            </p:cNvSpPr>
            <p:nvPr/>
          </p:nvSpPr>
          <p:spPr bwMode="auto">
            <a:xfrm>
              <a:off x="1803400" y="5521325"/>
              <a:ext cx="12700" cy="1003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Line 180"/>
            <p:cNvSpPr>
              <a:spLocks noChangeShapeType="1"/>
            </p:cNvSpPr>
            <p:nvPr/>
          </p:nvSpPr>
          <p:spPr bwMode="auto">
            <a:xfrm>
              <a:off x="755650" y="5759450"/>
              <a:ext cx="0" cy="765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Rectangle 181"/>
            <p:cNvSpPr>
              <a:spLocks noChangeArrowheads="1"/>
            </p:cNvSpPr>
            <p:nvPr/>
          </p:nvSpPr>
          <p:spPr bwMode="auto">
            <a:xfrm>
              <a:off x="755650" y="5759450"/>
              <a:ext cx="12700" cy="765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26" name="Grupo 225"/>
          <p:cNvGrpSpPr/>
          <p:nvPr/>
        </p:nvGrpSpPr>
        <p:grpSpPr>
          <a:xfrm>
            <a:off x="6383733" y="4086473"/>
            <a:ext cx="3168651" cy="1014412"/>
            <a:chOff x="4362450" y="4256088"/>
            <a:chExt cx="3168651" cy="1014412"/>
          </a:xfrm>
        </p:grpSpPr>
        <p:sp>
          <p:nvSpPr>
            <p:cNvPr id="20" name="Retângulo 19"/>
            <p:cNvSpPr/>
            <p:nvPr/>
          </p:nvSpPr>
          <p:spPr>
            <a:xfrm>
              <a:off x="4882717" y="4509120"/>
              <a:ext cx="2114872" cy="737250"/>
            </a:xfrm>
            <a:prstGeom prst="rect">
              <a:avLst/>
            </a:prstGeom>
            <a:solidFill>
              <a:srgbClr val="92D050">
                <a:alpha val="22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992948" y="4509120"/>
              <a:ext cx="514336" cy="7560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2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897438" y="4256088"/>
              <a:ext cx="2633663" cy="26352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362450" y="4506913"/>
              <a:ext cx="547688" cy="76358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5110163" y="4281488"/>
              <a:ext cx="11060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A</a:t>
              </a:r>
              <a:endParaRPr lang="pt-BR" altLang="pt-BR" sz="1800"/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5646738" y="4281488"/>
              <a:ext cx="10419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endParaRPr lang="pt-BR" altLang="pt-BR" sz="1800"/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6170613" y="4281488"/>
              <a:ext cx="10259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C</a:t>
              </a:r>
              <a:endParaRPr lang="pt-BR" altLang="pt-BR" sz="1800"/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6681788" y="4281488"/>
              <a:ext cx="11862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D</a:t>
              </a:r>
              <a:endParaRPr lang="pt-BR" altLang="pt-BR" sz="1800"/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7218363" y="4281488"/>
              <a:ext cx="993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X</a:t>
              </a:r>
              <a:endParaRPr lang="pt-BR" altLang="pt-BR" sz="1800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4598988" y="4532313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pt-BR" altLang="pt-BR" sz="1800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5073650" y="4532313"/>
              <a:ext cx="2083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A0</a:t>
              </a:r>
              <a:endParaRPr lang="pt-BR" altLang="pt-BR" sz="1800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5597525" y="4532313"/>
              <a:ext cx="20197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B0</a:t>
              </a:r>
              <a:endParaRPr lang="pt-BR" altLang="pt-BR" sz="1800"/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6121400" y="4532313"/>
              <a:ext cx="2003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C0</a:t>
              </a:r>
              <a:endParaRPr lang="pt-BR" altLang="pt-BR" sz="1800"/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6645275" y="4532313"/>
              <a:ext cx="21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 dirty="0">
                  <a:solidFill>
                    <a:srgbClr val="000000"/>
                  </a:solidFill>
                  <a:latin typeface="Calibri" panose="020F0502020204030204" pitchFamily="34" charset="0"/>
                </a:rPr>
                <a:t>D0</a:t>
              </a:r>
              <a:endParaRPr lang="pt-BR" altLang="pt-BR" sz="1800" dirty="0"/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7169150" y="4532313"/>
              <a:ext cx="1971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 dirty="0">
                  <a:solidFill>
                    <a:srgbClr val="000000"/>
                  </a:solidFill>
                  <a:latin typeface="Calibri" panose="020F0502020204030204" pitchFamily="34" charset="0"/>
                </a:rPr>
                <a:t>X0</a:t>
              </a:r>
              <a:endParaRPr lang="pt-BR" altLang="pt-BR" sz="1800" dirty="0"/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4598988" y="4783138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pt-BR" altLang="pt-BR" sz="1800"/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5073650" y="4783138"/>
              <a:ext cx="2083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A1</a:t>
              </a:r>
              <a:endParaRPr lang="pt-BR" altLang="pt-BR" sz="1800"/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5597525" y="4783138"/>
              <a:ext cx="20197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B1</a:t>
              </a:r>
              <a:endParaRPr lang="pt-BR" altLang="pt-BR" sz="1800"/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6121400" y="4783138"/>
              <a:ext cx="2003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C1</a:t>
              </a:r>
              <a:endParaRPr lang="pt-BR" altLang="pt-BR" sz="1800"/>
            </a:p>
          </p:txBody>
        </p:sp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>
              <a:off x="6645275" y="4783138"/>
              <a:ext cx="21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D1</a:t>
              </a:r>
              <a:endParaRPr lang="pt-BR" altLang="pt-BR" sz="1800"/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7169150" y="4783138"/>
              <a:ext cx="1971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X1</a:t>
              </a:r>
              <a:endParaRPr lang="pt-BR" altLang="pt-BR" sz="1800"/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598988" y="5032375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2</a:t>
              </a:r>
              <a:endParaRPr lang="pt-BR" altLang="pt-BR" sz="1800"/>
            </a:p>
          </p:txBody>
        </p:sp>
        <p:sp>
          <p:nvSpPr>
            <p:cNvPr id="70" name="Rectangle 54"/>
            <p:cNvSpPr>
              <a:spLocks noChangeArrowheads="1"/>
            </p:cNvSpPr>
            <p:nvPr/>
          </p:nvSpPr>
          <p:spPr bwMode="auto">
            <a:xfrm>
              <a:off x="5073650" y="5032375"/>
              <a:ext cx="2083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A2</a:t>
              </a:r>
              <a:endParaRPr lang="pt-BR" altLang="pt-BR" sz="1800"/>
            </a:p>
          </p:txBody>
        </p:sp>
        <p:sp>
          <p:nvSpPr>
            <p:cNvPr id="71" name="Rectangle 55"/>
            <p:cNvSpPr>
              <a:spLocks noChangeArrowheads="1"/>
            </p:cNvSpPr>
            <p:nvPr/>
          </p:nvSpPr>
          <p:spPr bwMode="auto">
            <a:xfrm>
              <a:off x="5597525" y="5032375"/>
              <a:ext cx="20197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B2</a:t>
              </a:r>
              <a:endParaRPr lang="pt-BR" altLang="pt-BR" sz="1800"/>
            </a:p>
          </p:txBody>
        </p:sp>
        <p:sp>
          <p:nvSpPr>
            <p:cNvPr id="72" name="Rectangle 56"/>
            <p:cNvSpPr>
              <a:spLocks noChangeArrowheads="1"/>
            </p:cNvSpPr>
            <p:nvPr/>
          </p:nvSpPr>
          <p:spPr bwMode="auto">
            <a:xfrm>
              <a:off x="6121400" y="5032375"/>
              <a:ext cx="2003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C2</a:t>
              </a:r>
              <a:endParaRPr lang="pt-BR" altLang="pt-BR" sz="1800"/>
            </a:p>
          </p:txBody>
        </p:sp>
        <p:sp>
          <p:nvSpPr>
            <p:cNvPr id="73" name="Rectangle 57"/>
            <p:cNvSpPr>
              <a:spLocks noChangeArrowheads="1"/>
            </p:cNvSpPr>
            <p:nvPr/>
          </p:nvSpPr>
          <p:spPr bwMode="auto">
            <a:xfrm>
              <a:off x="6645275" y="5032375"/>
              <a:ext cx="21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Calibri" panose="020F0502020204030204" pitchFamily="34" charset="0"/>
                </a:rPr>
                <a:t>D2</a:t>
              </a:r>
              <a:endParaRPr lang="pt-BR" altLang="pt-BR" sz="180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169150" y="5032375"/>
              <a:ext cx="1971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500" dirty="0">
                  <a:solidFill>
                    <a:srgbClr val="000000"/>
                  </a:solidFill>
                  <a:latin typeface="Calibri" panose="020F0502020204030204" pitchFamily="34" charset="0"/>
                </a:rPr>
                <a:t>X2</a:t>
              </a:r>
              <a:endParaRPr lang="pt-BR" altLang="pt-BR" sz="1800" dirty="0"/>
            </a:p>
          </p:txBody>
        </p:sp>
        <p:sp>
          <p:nvSpPr>
            <p:cNvPr id="140" name="Line 124"/>
            <p:cNvSpPr>
              <a:spLocks noChangeShapeType="1"/>
            </p:cNvSpPr>
            <p:nvPr/>
          </p:nvSpPr>
          <p:spPr bwMode="auto">
            <a:xfrm>
              <a:off x="4897438" y="4256088"/>
              <a:ext cx="0" cy="10144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Rectangle 125"/>
            <p:cNvSpPr>
              <a:spLocks noChangeArrowheads="1"/>
            </p:cNvSpPr>
            <p:nvPr/>
          </p:nvSpPr>
          <p:spPr bwMode="auto">
            <a:xfrm>
              <a:off x="4897438" y="4256088"/>
              <a:ext cx="12700" cy="1014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Line 126"/>
            <p:cNvSpPr>
              <a:spLocks noChangeShapeType="1"/>
            </p:cNvSpPr>
            <p:nvPr/>
          </p:nvSpPr>
          <p:spPr bwMode="auto">
            <a:xfrm>
              <a:off x="5422900" y="4268788"/>
              <a:ext cx="0" cy="1001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Rectangle 127"/>
            <p:cNvSpPr>
              <a:spLocks noChangeArrowheads="1"/>
            </p:cNvSpPr>
            <p:nvPr/>
          </p:nvSpPr>
          <p:spPr bwMode="auto">
            <a:xfrm>
              <a:off x="5422900" y="4268788"/>
              <a:ext cx="11113" cy="10017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Line 128"/>
            <p:cNvSpPr>
              <a:spLocks noChangeShapeType="1"/>
            </p:cNvSpPr>
            <p:nvPr/>
          </p:nvSpPr>
          <p:spPr bwMode="auto">
            <a:xfrm>
              <a:off x="5946775" y="4268788"/>
              <a:ext cx="0" cy="1001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Rectangle 129"/>
            <p:cNvSpPr>
              <a:spLocks noChangeArrowheads="1"/>
            </p:cNvSpPr>
            <p:nvPr/>
          </p:nvSpPr>
          <p:spPr bwMode="auto">
            <a:xfrm>
              <a:off x="5946775" y="4268788"/>
              <a:ext cx="12700" cy="10017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Line 130"/>
            <p:cNvSpPr>
              <a:spLocks noChangeShapeType="1"/>
            </p:cNvSpPr>
            <p:nvPr/>
          </p:nvSpPr>
          <p:spPr bwMode="auto">
            <a:xfrm>
              <a:off x="6470650" y="4268788"/>
              <a:ext cx="0" cy="1001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Rectangle 131"/>
            <p:cNvSpPr>
              <a:spLocks noChangeArrowheads="1"/>
            </p:cNvSpPr>
            <p:nvPr/>
          </p:nvSpPr>
          <p:spPr bwMode="auto">
            <a:xfrm>
              <a:off x="6470650" y="4268788"/>
              <a:ext cx="12700" cy="10017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Line 132"/>
            <p:cNvSpPr>
              <a:spLocks noChangeShapeType="1"/>
            </p:cNvSpPr>
            <p:nvPr/>
          </p:nvSpPr>
          <p:spPr bwMode="auto">
            <a:xfrm>
              <a:off x="6994525" y="4268788"/>
              <a:ext cx="0" cy="1001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Rectangle 133"/>
            <p:cNvSpPr>
              <a:spLocks noChangeArrowheads="1"/>
            </p:cNvSpPr>
            <p:nvPr/>
          </p:nvSpPr>
          <p:spPr bwMode="auto">
            <a:xfrm>
              <a:off x="6994525" y="4268788"/>
              <a:ext cx="12700" cy="10017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Line 134"/>
            <p:cNvSpPr>
              <a:spLocks noChangeShapeType="1"/>
            </p:cNvSpPr>
            <p:nvPr/>
          </p:nvSpPr>
          <p:spPr bwMode="auto">
            <a:xfrm>
              <a:off x="7518400" y="4268788"/>
              <a:ext cx="0" cy="1001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Rectangle 135"/>
            <p:cNvSpPr>
              <a:spLocks noChangeArrowheads="1"/>
            </p:cNvSpPr>
            <p:nvPr/>
          </p:nvSpPr>
          <p:spPr bwMode="auto">
            <a:xfrm>
              <a:off x="7518400" y="4268788"/>
              <a:ext cx="12700" cy="10017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Line 144"/>
            <p:cNvSpPr>
              <a:spLocks noChangeShapeType="1"/>
            </p:cNvSpPr>
            <p:nvPr/>
          </p:nvSpPr>
          <p:spPr bwMode="auto">
            <a:xfrm>
              <a:off x="4362450" y="4506913"/>
              <a:ext cx="0" cy="763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1" name="Rectangle 145"/>
            <p:cNvSpPr>
              <a:spLocks noChangeArrowheads="1"/>
            </p:cNvSpPr>
            <p:nvPr/>
          </p:nvSpPr>
          <p:spPr bwMode="auto">
            <a:xfrm>
              <a:off x="4362450" y="4506913"/>
              <a:ext cx="11113" cy="7635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Line 186"/>
            <p:cNvSpPr>
              <a:spLocks noChangeShapeType="1"/>
            </p:cNvSpPr>
            <p:nvPr/>
          </p:nvSpPr>
          <p:spPr bwMode="auto">
            <a:xfrm>
              <a:off x="4910138" y="4256088"/>
              <a:ext cx="26209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Rectangle 187"/>
            <p:cNvSpPr>
              <a:spLocks noChangeArrowheads="1"/>
            </p:cNvSpPr>
            <p:nvPr/>
          </p:nvSpPr>
          <p:spPr bwMode="auto">
            <a:xfrm>
              <a:off x="4910138" y="4256088"/>
              <a:ext cx="26209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Line 188"/>
            <p:cNvSpPr>
              <a:spLocks noChangeShapeType="1"/>
            </p:cNvSpPr>
            <p:nvPr/>
          </p:nvSpPr>
          <p:spPr bwMode="auto">
            <a:xfrm>
              <a:off x="4373563" y="4506913"/>
              <a:ext cx="31575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Rectangle 189"/>
            <p:cNvSpPr>
              <a:spLocks noChangeArrowheads="1"/>
            </p:cNvSpPr>
            <p:nvPr/>
          </p:nvSpPr>
          <p:spPr bwMode="auto">
            <a:xfrm>
              <a:off x="4373563" y="4506913"/>
              <a:ext cx="315753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Line 190"/>
            <p:cNvSpPr>
              <a:spLocks noChangeShapeType="1"/>
            </p:cNvSpPr>
            <p:nvPr/>
          </p:nvSpPr>
          <p:spPr bwMode="auto">
            <a:xfrm>
              <a:off x="4373563" y="4757738"/>
              <a:ext cx="31575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" name="Rectangle 191"/>
            <p:cNvSpPr>
              <a:spLocks noChangeArrowheads="1"/>
            </p:cNvSpPr>
            <p:nvPr/>
          </p:nvSpPr>
          <p:spPr bwMode="auto">
            <a:xfrm>
              <a:off x="4373563" y="4757738"/>
              <a:ext cx="315753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" name="Line 192"/>
            <p:cNvSpPr>
              <a:spLocks noChangeShapeType="1"/>
            </p:cNvSpPr>
            <p:nvPr/>
          </p:nvSpPr>
          <p:spPr bwMode="auto">
            <a:xfrm>
              <a:off x="4373563" y="5008563"/>
              <a:ext cx="31575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" name="Rectangle 193"/>
            <p:cNvSpPr>
              <a:spLocks noChangeArrowheads="1"/>
            </p:cNvSpPr>
            <p:nvPr/>
          </p:nvSpPr>
          <p:spPr bwMode="auto">
            <a:xfrm>
              <a:off x="4373563" y="5008563"/>
              <a:ext cx="315753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" name="Line 194"/>
            <p:cNvSpPr>
              <a:spLocks noChangeShapeType="1"/>
            </p:cNvSpPr>
            <p:nvPr/>
          </p:nvSpPr>
          <p:spPr bwMode="auto">
            <a:xfrm>
              <a:off x="4373563" y="5259388"/>
              <a:ext cx="31575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" name="Rectangle 195"/>
            <p:cNvSpPr>
              <a:spLocks noChangeArrowheads="1"/>
            </p:cNvSpPr>
            <p:nvPr/>
          </p:nvSpPr>
          <p:spPr bwMode="auto">
            <a:xfrm>
              <a:off x="4373563" y="5259388"/>
              <a:ext cx="3157538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435922" y="5298683"/>
            <a:ext cx="3711981" cy="1225943"/>
            <a:chOff x="6435922" y="5298683"/>
            <a:chExt cx="3711981" cy="1225943"/>
          </a:xfrm>
        </p:grpSpPr>
        <p:grpSp>
          <p:nvGrpSpPr>
            <p:cNvPr id="227" name="Grupo 226"/>
            <p:cNvGrpSpPr/>
            <p:nvPr/>
          </p:nvGrpSpPr>
          <p:grpSpPr>
            <a:xfrm>
              <a:off x="6435922" y="5298683"/>
              <a:ext cx="3692526" cy="1225943"/>
              <a:chOff x="4362450" y="5298682"/>
              <a:chExt cx="3692526" cy="1225943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4882717" y="5771446"/>
                <a:ext cx="2114872" cy="737250"/>
              </a:xfrm>
              <a:prstGeom prst="rect">
                <a:avLst/>
              </a:prstGeom>
              <a:solidFill>
                <a:srgbClr val="92D050">
                  <a:alpha val="22000"/>
                </a:srgbClr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7011970" y="5724004"/>
                <a:ext cx="514336" cy="756012"/>
              </a:xfrm>
              <a:prstGeom prst="rect">
                <a:avLst/>
              </a:prstGeom>
              <a:solidFill>
                <a:srgbClr val="FFFF00">
                  <a:alpha val="22000"/>
                </a:srgbClr>
              </a:solidFill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7530319" y="5750426"/>
                <a:ext cx="514336" cy="756012"/>
              </a:xfrm>
              <a:prstGeom prst="rect">
                <a:avLst/>
              </a:prstGeom>
              <a:solidFill>
                <a:srgbClr val="FFFF00">
                  <a:alpha val="22000"/>
                </a:srgbClr>
              </a:solidFill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4897438" y="5508625"/>
                <a:ext cx="3157538" cy="263525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/>
            </p:nvSpPr>
            <p:spPr bwMode="auto">
              <a:xfrm>
                <a:off x="4362450" y="5759450"/>
                <a:ext cx="547688" cy="765175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7" name="Rectangle 61"/>
              <p:cNvSpPr>
                <a:spLocks noChangeArrowheads="1"/>
              </p:cNvSpPr>
              <p:nvPr/>
            </p:nvSpPr>
            <p:spPr bwMode="auto">
              <a:xfrm>
                <a:off x="4947458" y="5298682"/>
                <a:ext cx="546625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result2</a:t>
                </a:r>
                <a:endParaRPr lang="pt-BR" altLang="pt-BR" sz="1800" dirty="0"/>
              </a:p>
            </p:txBody>
          </p:sp>
          <p:sp>
            <p:nvSpPr>
              <p:cNvPr id="79" name="Rectangle 63"/>
              <p:cNvSpPr>
                <a:spLocks noChangeArrowheads="1"/>
              </p:cNvSpPr>
              <p:nvPr/>
            </p:nvSpPr>
            <p:spPr bwMode="auto">
              <a:xfrm>
                <a:off x="5110163" y="5534025"/>
                <a:ext cx="11060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</a:t>
                </a:r>
                <a:endParaRPr lang="pt-BR" altLang="pt-BR" sz="1800"/>
              </a:p>
            </p:txBody>
          </p:sp>
          <p:sp>
            <p:nvSpPr>
              <p:cNvPr id="80" name="Rectangle 64"/>
              <p:cNvSpPr>
                <a:spLocks noChangeArrowheads="1"/>
              </p:cNvSpPr>
              <p:nvPr/>
            </p:nvSpPr>
            <p:spPr bwMode="auto">
              <a:xfrm>
                <a:off x="5646738" y="5534025"/>
                <a:ext cx="10419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</a:t>
                </a:r>
                <a:endParaRPr lang="pt-BR" altLang="pt-BR" sz="1800"/>
              </a:p>
            </p:txBody>
          </p:sp>
          <p:sp>
            <p:nvSpPr>
              <p:cNvPr id="81" name="Rectangle 65"/>
              <p:cNvSpPr>
                <a:spLocks noChangeArrowheads="1"/>
              </p:cNvSpPr>
              <p:nvPr/>
            </p:nvSpPr>
            <p:spPr bwMode="auto">
              <a:xfrm>
                <a:off x="6170613" y="5534025"/>
                <a:ext cx="102592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</a:t>
                </a:r>
                <a:endParaRPr lang="pt-BR" altLang="pt-BR" sz="1800"/>
              </a:p>
            </p:txBody>
          </p:sp>
          <p:sp>
            <p:nvSpPr>
              <p:cNvPr id="82" name="Rectangle 66"/>
              <p:cNvSpPr>
                <a:spLocks noChangeArrowheads="1"/>
              </p:cNvSpPr>
              <p:nvPr/>
            </p:nvSpPr>
            <p:spPr bwMode="auto">
              <a:xfrm>
                <a:off x="6681788" y="5534025"/>
                <a:ext cx="118622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</a:t>
                </a:r>
                <a:endParaRPr lang="pt-BR" altLang="pt-BR" sz="1800"/>
              </a:p>
            </p:txBody>
          </p:sp>
          <p:sp>
            <p:nvSpPr>
              <p:cNvPr id="83" name="Rectangle 67"/>
              <p:cNvSpPr>
                <a:spLocks noChangeArrowheads="1"/>
              </p:cNvSpPr>
              <p:nvPr/>
            </p:nvSpPr>
            <p:spPr bwMode="auto">
              <a:xfrm>
                <a:off x="7218363" y="5534025"/>
                <a:ext cx="9778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0</a:t>
                </a:r>
                <a:endParaRPr lang="pt-BR" altLang="pt-BR" sz="1800"/>
              </a:p>
            </p:txBody>
          </p:sp>
          <p:sp>
            <p:nvSpPr>
              <p:cNvPr id="84" name="Rectangle 68"/>
              <p:cNvSpPr>
                <a:spLocks noChangeArrowheads="1"/>
              </p:cNvSpPr>
              <p:nvPr/>
            </p:nvSpPr>
            <p:spPr bwMode="auto">
              <a:xfrm>
                <a:off x="7743825" y="5534025"/>
                <a:ext cx="9778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</a:t>
                </a:r>
                <a:endParaRPr lang="pt-BR" altLang="pt-BR" sz="1800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auto">
              <a:xfrm>
                <a:off x="4598988" y="5784850"/>
                <a:ext cx="9778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0</a:t>
                </a:r>
                <a:endParaRPr lang="pt-BR" altLang="pt-BR" sz="1800"/>
              </a:p>
            </p:txBody>
          </p:sp>
          <p:sp>
            <p:nvSpPr>
              <p:cNvPr id="90" name="Rectangle 74"/>
              <p:cNvSpPr>
                <a:spLocks noChangeArrowheads="1"/>
              </p:cNvSpPr>
              <p:nvPr/>
            </p:nvSpPr>
            <p:spPr bwMode="auto">
              <a:xfrm>
                <a:off x="5073650" y="5784850"/>
                <a:ext cx="208390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A0</a:t>
                </a:r>
                <a:endParaRPr lang="pt-BR" altLang="pt-BR" sz="1800"/>
              </a:p>
            </p:txBody>
          </p:sp>
          <p:sp>
            <p:nvSpPr>
              <p:cNvPr id="91" name="Rectangle 75"/>
              <p:cNvSpPr>
                <a:spLocks noChangeArrowheads="1"/>
              </p:cNvSpPr>
              <p:nvPr/>
            </p:nvSpPr>
            <p:spPr bwMode="auto">
              <a:xfrm>
                <a:off x="5597525" y="5784850"/>
                <a:ext cx="2019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B0</a:t>
                </a:r>
                <a:endParaRPr lang="pt-BR" altLang="pt-BR" sz="1800"/>
              </a:p>
            </p:txBody>
          </p:sp>
          <p:sp>
            <p:nvSpPr>
              <p:cNvPr id="92" name="Rectangle 76"/>
              <p:cNvSpPr>
                <a:spLocks noChangeArrowheads="1"/>
              </p:cNvSpPr>
              <p:nvPr/>
            </p:nvSpPr>
            <p:spPr bwMode="auto">
              <a:xfrm>
                <a:off x="6121400" y="5784850"/>
                <a:ext cx="20037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C0</a:t>
                </a:r>
                <a:endParaRPr lang="pt-BR" altLang="pt-BR" sz="1800"/>
              </a:p>
            </p:txBody>
          </p:sp>
          <p:sp>
            <p:nvSpPr>
              <p:cNvPr id="93" name="Rectangle 77"/>
              <p:cNvSpPr>
                <a:spLocks noChangeArrowheads="1"/>
              </p:cNvSpPr>
              <p:nvPr/>
            </p:nvSpPr>
            <p:spPr bwMode="auto">
              <a:xfrm>
                <a:off x="6645275" y="5784850"/>
                <a:ext cx="21640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D0</a:t>
                </a:r>
                <a:endParaRPr lang="pt-BR" altLang="pt-BR" sz="1800"/>
              </a:p>
            </p:txBody>
          </p:sp>
          <p:sp>
            <p:nvSpPr>
              <p:cNvPr id="94" name="Rectangle 78"/>
              <p:cNvSpPr>
                <a:spLocks noChangeArrowheads="1"/>
              </p:cNvSpPr>
              <p:nvPr/>
            </p:nvSpPr>
            <p:spPr bwMode="auto">
              <a:xfrm>
                <a:off x="7181850" y="5784850"/>
                <a:ext cx="19396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_0</a:t>
                </a:r>
                <a:endParaRPr lang="pt-BR" altLang="pt-BR" sz="1800"/>
              </a:p>
            </p:txBody>
          </p:sp>
          <p:sp>
            <p:nvSpPr>
              <p:cNvPr id="95" name="Rectangle 79"/>
              <p:cNvSpPr>
                <a:spLocks noChangeArrowheads="1"/>
              </p:cNvSpPr>
              <p:nvPr/>
            </p:nvSpPr>
            <p:spPr bwMode="auto">
              <a:xfrm>
                <a:off x="7705725" y="5784850"/>
                <a:ext cx="19396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_0</a:t>
                </a:r>
                <a:endParaRPr lang="pt-BR" altLang="pt-BR" sz="1800"/>
              </a:p>
            </p:txBody>
          </p:sp>
          <p:sp>
            <p:nvSpPr>
              <p:cNvPr id="100" name="Rectangle 84"/>
              <p:cNvSpPr>
                <a:spLocks noChangeArrowheads="1"/>
              </p:cNvSpPr>
              <p:nvPr/>
            </p:nvSpPr>
            <p:spPr bwMode="auto">
              <a:xfrm>
                <a:off x="4598988" y="6035675"/>
                <a:ext cx="9778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</a:t>
                </a:r>
                <a:endParaRPr lang="pt-BR" altLang="pt-BR" sz="1800"/>
              </a:p>
            </p:txBody>
          </p:sp>
          <p:sp>
            <p:nvSpPr>
              <p:cNvPr id="101" name="Rectangle 85"/>
              <p:cNvSpPr>
                <a:spLocks noChangeArrowheads="1"/>
              </p:cNvSpPr>
              <p:nvPr/>
            </p:nvSpPr>
            <p:spPr bwMode="auto">
              <a:xfrm>
                <a:off x="5073650" y="6035675"/>
                <a:ext cx="208390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A1</a:t>
                </a:r>
                <a:endParaRPr lang="pt-BR" altLang="pt-BR" sz="1800"/>
              </a:p>
            </p:txBody>
          </p:sp>
          <p:sp>
            <p:nvSpPr>
              <p:cNvPr id="102" name="Rectangle 86"/>
              <p:cNvSpPr>
                <a:spLocks noChangeArrowheads="1"/>
              </p:cNvSpPr>
              <p:nvPr/>
            </p:nvSpPr>
            <p:spPr bwMode="auto">
              <a:xfrm>
                <a:off x="5597525" y="6035675"/>
                <a:ext cx="2019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B1</a:t>
                </a:r>
                <a:endParaRPr lang="pt-BR" altLang="pt-BR" sz="1800"/>
              </a:p>
            </p:txBody>
          </p:sp>
          <p:sp>
            <p:nvSpPr>
              <p:cNvPr id="103" name="Rectangle 87"/>
              <p:cNvSpPr>
                <a:spLocks noChangeArrowheads="1"/>
              </p:cNvSpPr>
              <p:nvPr/>
            </p:nvSpPr>
            <p:spPr bwMode="auto">
              <a:xfrm>
                <a:off x="6121400" y="6035675"/>
                <a:ext cx="20037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C1</a:t>
                </a:r>
                <a:endParaRPr lang="pt-BR" altLang="pt-BR" sz="1800"/>
              </a:p>
            </p:txBody>
          </p:sp>
          <p:sp>
            <p:nvSpPr>
              <p:cNvPr id="104" name="Rectangle 88"/>
              <p:cNvSpPr>
                <a:spLocks noChangeArrowheads="1"/>
              </p:cNvSpPr>
              <p:nvPr/>
            </p:nvSpPr>
            <p:spPr bwMode="auto">
              <a:xfrm>
                <a:off x="6645275" y="6035675"/>
                <a:ext cx="21640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D1</a:t>
                </a:r>
                <a:endParaRPr lang="pt-BR" altLang="pt-BR" sz="1800"/>
              </a:p>
            </p:txBody>
          </p:sp>
          <p:sp>
            <p:nvSpPr>
              <p:cNvPr id="105" name="Rectangle 89"/>
              <p:cNvSpPr>
                <a:spLocks noChangeArrowheads="1"/>
              </p:cNvSpPr>
              <p:nvPr/>
            </p:nvSpPr>
            <p:spPr bwMode="auto">
              <a:xfrm>
                <a:off x="7181850" y="6035675"/>
                <a:ext cx="19396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_1</a:t>
                </a:r>
                <a:endParaRPr lang="pt-BR" altLang="pt-BR" sz="1800"/>
              </a:p>
            </p:txBody>
          </p:sp>
          <p:sp>
            <p:nvSpPr>
              <p:cNvPr id="106" name="Rectangle 90"/>
              <p:cNvSpPr>
                <a:spLocks noChangeArrowheads="1"/>
              </p:cNvSpPr>
              <p:nvPr/>
            </p:nvSpPr>
            <p:spPr bwMode="auto">
              <a:xfrm>
                <a:off x="7705725" y="6035675"/>
                <a:ext cx="19396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_1</a:t>
                </a:r>
                <a:endParaRPr lang="pt-BR" altLang="pt-BR" sz="1800"/>
              </a:p>
            </p:txBody>
          </p:sp>
          <p:sp>
            <p:nvSpPr>
              <p:cNvPr id="111" name="Rectangle 95"/>
              <p:cNvSpPr>
                <a:spLocks noChangeArrowheads="1"/>
              </p:cNvSpPr>
              <p:nvPr/>
            </p:nvSpPr>
            <p:spPr bwMode="auto">
              <a:xfrm>
                <a:off x="4598988" y="6286500"/>
                <a:ext cx="9778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2</a:t>
                </a:r>
                <a:endParaRPr lang="pt-BR" altLang="pt-BR" sz="1800"/>
              </a:p>
            </p:txBody>
          </p:sp>
          <p:sp>
            <p:nvSpPr>
              <p:cNvPr id="112" name="Rectangle 96"/>
              <p:cNvSpPr>
                <a:spLocks noChangeArrowheads="1"/>
              </p:cNvSpPr>
              <p:nvPr/>
            </p:nvSpPr>
            <p:spPr bwMode="auto">
              <a:xfrm>
                <a:off x="5073650" y="6286500"/>
                <a:ext cx="208390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A2</a:t>
                </a:r>
                <a:endParaRPr lang="pt-BR" altLang="pt-BR" sz="1800"/>
              </a:p>
            </p:txBody>
          </p:sp>
          <p:sp>
            <p:nvSpPr>
              <p:cNvPr id="113" name="Rectangle 97"/>
              <p:cNvSpPr>
                <a:spLocks noChangeArrowheads="1"/>
              </p:cNvSpPr>
              <p:nvPr/>
            </p:nvSpPr>
            <p:spPr bwMode="auto">
              <a:xfrm>
                <a:off x="5597525" y="6286500"/>
                <a:ext cx="2019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B2</a:t>
                </a:r>
                <a:endParaRPr lang="pt-BR" altLang="pt-BR" sz="1800"/>
              </a:p>
            </p:txBody>
          </p:sp>
          <p:sp>
            <p:nvSpPr>
              <p:cNvPr id="114" name="Rectangle 98"/>
              <p:cNvSpPr>
                <a:spLocks noChangeArrowheads="1"/>
              </p:cNvSpPr>
              <p:nvPr/>
            </p:nvSpPr>
            <p:spPr bwMode="auto">
              <a:xfrm>
                <a:off x="6121400" y="6286500"/>
                <a:ext cx="20037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C2</a:t>
                </a:r>
                <a:endParaRPr lang="pt-BR" altLang="pt-BR" sz="1800"/>
              </a:p>
            </p:txBody>
          </p:sp>
          <p:sp>
            <p:nvSpPr>
              <p:cNvPr id="115" name="Rectangle 99"/>
              <p:cNvSpPr>
                <a:spLocks noChangeArrowheads="1"/>
              </p:cNvSpPr>
              <p:nvPr/>
            </p:nvSpPr>
            <p:spPr bwMode="auto">
              <a:xfrm>
                <a:off x="6645275" y="6286500"/>
                <a:ext cx="21640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D2</a:t>
                </a:r>
                <a:endParaRPr lang="pt-BR" altLang="pt-BR" sz="1800" dirty="0"/>
              </a:p>
            </p:txBody>
          </p:sp>
          <p:sp>
            <p:nvSpPr>
              <p:cNvPr id="116" name="Rectangle 100"/>
              <p:cNvSpPr>
                <a:spLocks noChangeArrowheads="1"/>
              </p:cNvSpPr>
              <p:nvPr/>
            </p:nvSpPr>
            <p:spPr bwMode="auto">
              <a:xfrm>
                <a:off x="7181850" y="6286500"/>
                <a:ext cx="19396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_2</a:t>
                </a:r>
                <a:endParaRPr lang="pt-BR" altLang="pt-BR" sz="1800"/>
              </a:p>
            </p:txBody>
          </p:sp>
          <p:sp>
            <p:nvSpPr>
              <p:cNvPr id="117" name="Rectangle 101"/>
              <p:cNvSpPr>
                <a:spLocks noChangeArrowheads="1"/>
              </p:cNvSpPr>
              <p:nvPr/>
            </p:nvSpPr>
            <p:spPr bwMode="auto">
              <a:xfrm>
                <a:off x="7705725" y="6286500"/>
                <a:ext cx="19396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_2</a:t>
                </a:r>
                <a:endParaRPr lang="pt-BR" altLang="pt-BR" sz="1800"/>
              </a:p>
            </p:txBody>
          </p:sp>
          <p:sp>
            <p:nvSpPr>
              <p:cNvPr id="184" name="Line 168"/>
              <p:cNvSpPr>
                <a:spLocks noChangeShapeType="1"/>
              </p:cNvSpPr>
              <p:nvPr/>
            </p:nvSpPr>
            <p:spPr bwMode="auto">
              <a:xfrm>
                <a:off x="4897438" y="5508625"/>
                <a:ext cx="0" cy="10160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85" name="Rectangle 169"/>
              <p:cNvSpPr>
                <a:spLocks noChangeArrowheads="1"/>
              </p:cNvSpPr>
              <p:nvPr/>
            </p:nvSpPr>
            <p:spPr bwMode="auto">
              <a:xfrm>
                <a:off x="4897438" y="5508625"/>
                <a:ext cx="12700" cy="1016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86" name="Line 170"/>
              <p:cNvSpPr>
                <a:spLocks noChangeShapeType="1"/>
              </p:cNvSpPr>
              <p:nvPr/>
            </p:nvSpPr>
            <p:spPr bwMode="auto">
              <a:xfrm>
                <a:off x="5422900" y="5521325"/>
                <a:ext cx="0" cy="1003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87" name="Rectangle 171"/>
              <p:cNvSpPr>
                <a:spLocks noChangeArrowheads="1"/>
              </p:cNvSpPr>
              <p:nvPr/>
            </p:nvSpPr>
            <p:spPr bwMode="auto">
              <a:xfrm>
                <a:off x="5422900" y="5521325"/>
                <a:ext cx="11113" cy="1003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88" name="Line 172"/>
              <p:cNvSpPr>
                <a:spLocks noChangeShapeType="1"/>
              </p:cNvSpPr>
              <p:nvPr/>
            </p:nvSpPr>
            <p:spPr bwMode="auto">
              <a:xfrm>
                <a:off x="5946775" y="5521325"/>
                <a:ext cx="0" cy="1003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89" name="Rectangle 173"/>
              <p:cNvSpPr>
                <a:spLocks noChangeArrowheads="1"/>
              </p:cNvSpPr>
              <p:nvPr/>
            </p:nvSpPr>
            <p:spPr bwMode="auto">
              <a:xfrm>
                <a:off x="5946775" y="5521325"/>
                <a:ext cx="12700" cy="1003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90" name="Line 174"/>
              <p:cNvSpPr>
                <a:spLocks noChangeShapeType="1"/>
              </p:cNvSpPr>
              <p:nvPr/>
            </p:nvSpPr>
            <p:spPr bwMode="auto">
              <a:xfrm>
                <a:off x="6470650" y="5521325"/>
                <a:ext cx="0" cy="1003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91" name="Rectangle 175"/>
              <p:cNvSpPr>
                <a:spLocks noChangeArrowheads="1"/>
              </p:cNvSpPr>
              <p:nvPr/>
            </p:nvSpPr>
            <p:spPr bwMode="auto">
              <a:xfrm>
                <a:off x="6470650" y="5521325"/>
                <a:ext cx="12700" cy="1003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92" name="Line 176"/>
              <p:cNvSpPr>
                <a:spLocks noChangeShapeType="1"/>
              </p:cNvSpPr>
              <p:nvPr/>
            </p:nvSpPr>
            <p:spPr bwMode="auto">
              <a:xfrm>
                <a:off x="6994525" y="5521325"/>
                <a:ext cx="0" cy="1003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93" name="Rectangle 177"/>
              <p:cNvSpPr>
                <a:spLocks noChangeArrowheads="1"/>
              </p:cNvSpPr>
              <p:nvPr/>
            </p:nvSpPr>
            <p:spPr bwMode="auto">
              <a:xfrm>
                <a:off x="6994525" y="5521325"/>
                <a:ext cx="12700" cy="1003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94" name="Line 178"/>
              <p:cNvSpPr>
                <a:spLocks noChangeShapeType="1"/>
              </p:cNvSpPr>
              <p:nvPr/>
            </p:nvSpPr>
            <p:spPr bwMode="auto">
              <a:xfrm>
                <a:off x="7518400" y="5521325"/>
                <a:ext cx="0" cy="1003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95" name="Rectangle 179"/>
              <p:cNvSpPr>
                <a:spLocks noChangeArrowheads="1"/>
              </p:cNvSpPr>
              <p:nvPr/>
            </p:nvSpPr>
            <p:spPr bwMode="auto">
              <a:xfrm>
                <a:off x="7518400" y="5521325"/>
                <a:ext cx="12700" cy="1003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98" name="Line 182"/>
              <p:cNvSpPr>
                <a:spLocks noChangeShapeType="1"/>
              </p:cNvSpPr>
              <p:nvPr/>
            </p:nvSpPr>
            <p:spPr bwMode="auto">
              <a:xfrm>
                <a:off x="4362450" y="5759450"/>
                <a:ext cx="0" cy="7651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99" name="Rectangle 183"/>
              <p:cNvSpPr>
                <a:spLocks noChangeArrowheads="1"/>
              </p:cNvSpPr>
              <p:nvPr/>
            </p:nvSpPr>
            <p:spPr bwMode="auto">
              <a:xfrm>
                <a:off x="4362450" y="5759450"/>
                <a:ext cx="11113" cy="7651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0" name="Line 184"/>
              <p:cNvSpPr>
                <a:spLocks noChangeShapeType="1"/>
              </p:cNvSpPr>
              <p:nvPr/>
            </p:nvSpPr>
            <p:spPr bwMode="auto">
              <a:xfrm>
                <a:off x="8042275" y="5521325"/>
                <a:ext cx="0" cy="1003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01" name="Rectangle 185"/>
              <p:cNvSpPr>
                <a:spLocks noChangeArrowheads="1"/>
              </p:cNvSpPr>
              <p:nvPr/>
            </p:nvSpPr>
            <p:spPr bwMode="auto">
              <a:xfrm>
                <a:off x="8042275" y="5521325"/>
                <a:ext cx="12700" cy="1003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2" name="Line 196"/>
              <p:cNvSpPr>
                <a:spLocks noChangeShapeType="1"/>
              </p:cNvSpPr>
              <p:nvPr/>
            </p:nvSpPr>
            <p:spPr bwMode="auto">
              <a:xfrm>
                <a:off x="4910138" y="5508625"/>
                <a:ext cx="314483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3" name="Rectangle 197"/>
              <p:cNvSpPr>
                <a:spLocks noChangeArrowheads="1"/>
              </p:cNvSpPr>
              <p:nvPr/>
            </p:nvSpPr>
            <p:spPr bwMode="auto">
              <a:xfrm>
                <a:off x="4910138" y="5508625"/>
                <a:ext cx="3144838" cy="12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4" name="Line 198"/>
              <p:cNvSpPr>
                <a:spLocks noChangeShapeType="1"/>
              </p:cNvSpPr>
              <p:nvPr/>
            </p:nvSpPr>
            <p:spPr bwMode="auto">
              <a:xfrm>
                <a:off x="4373563" y="5759450"/>
                <a:ext cx="36814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5" name="Rectangle 199"/>
              <p:cNvSpPr>
                <a:spLocks noChangeArrowheads="1"/>
              </p:cNvSpPr>
              <p:nvPr/>
            </p:nvSpPr>
            <p:spPr bwMode="auto">
              <a:xfrm>
                <a:off x="4373563" y="5759450"/>
                <a:ext cx="3681413" cy="12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6" name="Line 200"/>
              <p:cNvSpPr>
                <a:spLocks noChangeShapeType="1"/>
              </p:cNvSpPr>
              <p:nvPr/>
            </p:nvSpPr>
            <p:spPr bwMode="auto">
              <a:xfrm>
                <a:off x="4373563" y="6010275"/>
                <a:ext cx="36814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7" name="Rectangle 201"/>
              <p:cNvSpPr>
                <a:spLocks noChangeArrowheads="1"/>
              </p:cNvSpPr>
              <p:nvPr/>
            </p:nvSpPr>
            <p:spPr bwMode="auto">
              <a:xfrm>
                <a:off x="4373563" y="6010275"/>
                <a:ext cx="3681413" cy="12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8" name="Line 202"/>
              <p:cNvSpPr>
                <a:spLocks noChangeShapeType="1"/>
              </p:cNvSpPr>
              <p:nvPr/>
            </p:nvSpPr>
            <p:spPr bwMode="auto">
              <a:xfrm>
                <a:off x="4373563" y="6261100"/>
                <a:ext cx="36814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19" name="Rectangle 203"/>
              <p:cNvSpPr>
                <a:spLocks noChangeArrowheads="1"/>
              </p:cNvSpPr>
              <p:nvPr/>
            </p:nvSpPr>
            <p:spPr bwMode="auto">
              <a:xfrm>
                <a:off x="4373563" y="6261100"/>
                <a:ext cx="3681413" cy="12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20" name="Line 204"/>
              <p:cNvSpPr>
                <a:spLocks noChangeShapeType="1"/>
              </p:cNvSpPr>
              <p:nvPr/>
            </p:nvSpPr>
            <p:spPr bwMode="auto">
              <a:xfrm>
                <a:off x="4373563" y="6511925"/>
                <a:ext cx="36814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" name="Rectangle 206"/>
              <p:cNvSpPr>
                <a:spLocks noChangeArrowheads="1"/>
              </p:cNvSpPr>
              <p:nvPr/>
            </p:nvSpPr>
            <p:spPr bwMode="auto">
              <a:xfrm>
                <a:off x="4373563" y="6490905"/>
                <a:ext cx="3681413" cy="12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9903" y="5510659"/>
              <a:ext cx="3708000" cy="275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89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Pelo índice de um DF - Eixo Linha	 </a:t>
            </a:r>
            <a:r>
              <a:rPr lang="pt-BR" sz="2400" dirty="0"/>
              <a:t>(</a:t>
            </a:r>
            <a:r>
              <a:rPr lang="pt-BR" sz="2400" dirty="0" err="1"/>
              <a:t>axis</a:t>
            </a:r>
            <a:r>
              <a:rPr lang="pt-BR" sz="2400" dirty="0"/>
              <a:t>=1 , </a:t>
            </a:r>
            <a:r>
              <a:rPr lang="pt-BR" sz="2400" dirty="0" err="1"/>
              <a:t>join_axis</a:t>
            </a:r>
            <a:r>
              <a:rPr lang="pt-BR" sz="2400" dirty="0"/>
              <a:t>=</a:t>
            </a:r>
            <a:r>
              <a:rPr lang="pt-BR" sz="2400" i="1" dirty="0" err="1"/>
              <a:t>df.indice</a:t>
            </a:r>
            <a:r>
              <a:rPr lang="pt-BR" sz="2400" dirty="0"/>
              <a:t>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ldf</a:t>
            </a:r>
            <a:r>
              <a:rPr lang="pt-BR" sz="1800" dirty="0"/>
              <a:t> = [df1, df4]</a:t>
            </a:r>
          </a:p>
          <a:p>
            <a:r>
              <a:rPr lang="pt-BR" sz="1800" dirty="0" err="1"/>
              <a:t>result</a:t>
            </a:r>
            <a:r>
              <a:rPr lang="pt-BR" sz="1800" dirty="0"/>
              <a:t> = </a:t>
            </a:r>
            <a:r>
              <a:rPr lang="pt-BR" sz="1800" dirty="0" err="1"/>
              <a:t>pd.concat</a:t>
            </a:r>
            <a:r>
              <a:rPr lang="pt-BR" sz="1800" dirty="0"/>
              <a:t>(</a:t>
            </a:r>
            <a:r>
              <a:rPr lang="pt-BR" sz="1800" dirty="0" err="1"/>
              <a:t>ldf,axis</a:t>
            </a:r>
            <a:r>
              <a:rPr lang="pt-BR" sz="1800" dirty="0"/>
              <a:t>=1,join_axes=df1.index)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40153" y="944222"/>
            <a:ext cx="10212497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[df1,…</a:t>
            </a:r>
            <a:r>
              <a:rPr lang="en-US" sz="17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sz="17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axis=1,join_axes</a:t>
            </a:r>
            <a:r>
              <a:rPr lang="en-US" sz="17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df.index</a:t>
            </a:r>
            <a:r>
              <a:rPr lang="en-US" sz="1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/columns]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40651" y="96565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7" y="2793553"/>
            <a:ext cx="2086257" cy="14995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89" y="2751790"/>
            <a:ext cx="2674143" cy="154130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816868" y="3282562"/>
            <a:ext cx="2123193" cy="972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853546" y="3304607"/>
            <a:ext cx="1514590" cy="462452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4367808" y="4804150"/>
            <a:ext cx="4329352" cy="1565116"/>
            <a:chOff x="2450379" y="4763820"/>
            <a:chExt cx="4329352" cy="1565116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0379" y="4763820"/>
              <a:ext cx="4329352" cy="1565116"/>
            </a:xfrm>
            <a:prstGeom prst="rect">
              <a:avLst/>
            </a:prstGeom>
          </p:spPr>
        </p:pic>
        <p:sp>
          <p:nvSpPr>
            <p:cNvPr id="17" name="Retângulo 16"/>
            <p:cNvSpPr/>
            <p:nvPr/>
          </p:nvSpPr>
          <p:spPr>
            <a:xfrm>
              <a:off x="3014072" y="5275830"/>
              <a:ext cx="2088000" cy="1044000"/>
            </a:xfrm>
            <a:prstGeom prst="rect">
              <a:avLst/>
            </a:prstGeom>
            <a:solidFill>
              <a:srgbClr val="92D050">
                <a:alpha val="22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125616" y="5786603"/>
              <a:ext cx="1620000" cy="52367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2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766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Construir um 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</a:rPr>
              <a:t>DataFrame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rgbClr val="1F3864"/>
                </a:solidFill>
              </a:rPr>
              <a:t>com os produtos de Higiene q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ue estão na planilha </a:t>
            </a:r>
            <a:r>
              <a:rPr lang="pt-BR" sz="2000" dirty="0" err="1">
                <a:solidFill>
                  <a:srgbClr val="000000"/>
                </a:solidFill>
              </a:rPr>
              <a:t>P</a:t>
            </a:r>
            <a:r>
              <a:rPr lang="pt-BR" sz="2000" dirty="0" err="1"/>
              <a:t>rodHigieneMerc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1E4E79"/>
                </a:solidFill>
              </a:rPr>
              <a:t>e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com os produtos de Limpeza que estão na planilha </a:t>
            </a:r>
            <a:r>
              <a:rPr lang="pt-BR" sz="2000" dirty="0" err="1">
                <a:solidFill>
                  <a:srgbClr val="000000"/>
                </a:solidFill>
              </a:rPr>
              <a:t>P</a:t>
            </a:r>
            <a:r>
              <a:rPr lang="pt-BR" sz="2000" dirty="0" err="1"/>
              <a:t>rodLimpezaMerc</a:t>
            </a:r>
            <a:r>
              <a:rPr lang="pt-BR" sz="2000" dirty="0"/>
              <a:t>,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>
                <a:solidFill>
                  <a:srgbClr val="1F3864"/>
                </a:solidFill>
              </a:rPr>
              <a:t>ambas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no arquivo </a:t>
            </a:r>
            <a:r>
              <a:rPr lang="pt-BR" sz="2000" dirty="0"/>
              <a:t>PrecosProdutosSuperMercados.xlsx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Mãos na Massa: Unindo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38" y="2667996"/>
            <a:ext cx="3884443" cy="121528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58" y="3205403"/>
            <a:ext cx="3884443" cy="1867781"/>
          </a:xfrm>
          <a:prstGeom prst="rect">
            <a:avLst/>
          </a:prstGeom>
        </p:spPr>
      </p:pic>
      <p:cxnSp>
        <p:nvCxnSpPr>
          <p:cNvPr id="21" name="Conector de seta reta 20"/>
          <p:cNvCxnSpPr>
            <a:stCxn id="10" idx="3"/>
          </p:cNvCxnSpPr>
          <p:nvPr/>
        </p:nvCxnSpPr>
        <p:spPr>
          <a:xfrm>
            <a:off x="6138880" y="3275636"/>
            <a:ext cx="389168" cy="36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138881" y="4653137"/>
            <a:ext cx="370777" cy="4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703103" y="2348881"/>
            <a:ext cx="297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n-lt"/>
              </a:rPr>
              <a:t>Planilha </a:t>
            </a:r>
            <a:r>
              <a:rPr lang="pt-BR" b="1" dirty="0" err="1">
                <a:latin typeface="+mn-lt"/>
              </a:rPr>
              <a:t>ProdHigieneMerc</a:t>
            </a:r>
            <a:endParaRPr lang="pt-BR" b="1" dirty="0">
              <a:latin typeface="+mn-lt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690919" y="4336990"/>
            <a:ext cx="297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n-lt"/>
              </a:rPr>
              <a:t>Planilha </a:t>
            </a:r>
            <a:r>
              <a:rPr lang="pt-BR" b="1" dirty="0" err="1">
                <a:latin typeface="+mn-lt"/>
              </a:rPr>
              <a:t>ProdLimpezMerc</a:t>
            </a:r>
            <a:endParaRPr lang="pt-BR" b="1" dirty="0"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616" y="4831543"/>
            <a:ext cx="3868156" cy="8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Operações com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9726368" y="6619934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762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Operações Aritméticas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0651" y="2745162"/>
            <a:ext cx="11712000" cy="3780182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16" name="Shape 232"/>
          <p:cNvSpPr txBox="1"/>
          <p:nvPr/>
        </p:nvSpPr>
        <p:spPr>
          <a:xfrm>
            <a:off x="1785256" y="879283"/>
            <a:ext cx="10167394" cy="511331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df.metodoOperação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i="1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pt-B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62950" y="9046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02433" y="1456484"/>
            <a:ext cx="11150217" cy="8617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t">
            <a:spAutoFit/>
          </a:bodyPr>
          <a:lstStyle/>
          <a:p>
            <a:pPr algn="just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anose="02070309020205020404" pitchFamily="49" charset="0"/>
              </a:rPr>
              <a:t>obj</a:t>
            </a:r>
            <a:r>
              <a:rPr lang="pt-BR" sz="1600" dirty="0">
                <a:latin typeface="+mn-lt"/>
              </a:rPr>
              <a:t> pode ser </a:t>
            </a:r>
            <a:r>
              <a:rPr lang="pt-BR" sz="1800" dirty="0">
                <a:latin typeface="+mn-lt"/>
              </a:rPr>
              <a:t>um</a:t>
            </a:r>
            <a:r>
              <a:rPr lang="pt-BR" sz="1600" dirty="0">
                <a:latin typeface="+mn-lt"/>
              </a:rPr>
              <a:t> </a:t>
            </a:r>
            <a:r>
              <a:rPr lang="pt-BR" sz="1600" i="1" dirty="0" err="1">
                <a:latin typeface="+mn-lt"/>
              </a:rPr>
              <a:t>DataFrame</a:t>
            </a:r>
            <a:r>
              <a:rPr lang="pt-BR" sz="1600" dirty="0">
                <a:latin typeface="+mn-lt"/>
              </a:rPr>
              <a:t> ou uma </a:t>
            </a:r>
            <a:r>
              <a:rPr lang="pt-BR" sz="1600" i="1" dirty="0">
                <a:latin typeface="+mn-lt"/>
              </a:rPr>
              <a:t>Series</a:t>
            </a:r>
            <a:r>
              <a:rPr lang="pt-BR" sz="1600" dirty="0">
                <a:latin typeface="+mn-lt"/>
              </a:rPr>
              <a:t> ou um escalar. </a:t>
            </a:r>
            <a:r>
              <a:rPr lang="en-US" sz="1600" dirty="0" err="1">
                <a:latin typeface="+mn-lt"/>
              </a:rPr>
              <a:t>Os</a:t>
            </a:r>
            <a:r>
              <a:rPr lang="en-US" sz="1600" dirty="0">
                <a:latin typeface="+mn-lt"/>
              </a:rPr>
              <a:t> dados </a:t>
            </a:r>
            <a:r>
              <a:rPr lang="en-US" sz="1600" dirty="0" err="1">
                <a:latin typeface="+mn-lt"/>
              </a:rPr>
              <a:t>são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alinhados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pelas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colunas</a:t>
            </a:r>
            <a:r>
              <a:rPr lang="en-US" sz="1600" dirty="0">
                <a:latin typeface="+mn-lt"/>
              </a:rPr>
              <a:t> e </a:t>
            </a:r>
            <a:r>
              <a:rPr lang="en-US" sz="1600" dirty="0" err="1">
                <a:latin typeface="+mn-lt"/>
              </a:rPr>
              <a:t>pelos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índices</a:t>
            </a:r>
            <a:r>
              <a:rPr lang="en-US" sz="1600" dirty="0">
                <a:latin typeface="+mn-lt"/>
              </a:rPr>
              <a:t>. </a:t>
            </a:r>
            <a:r>
              <a:rPr lang="en-US" sz="1600" dirty="0" err="1">
                <a:latin typeface="+mn-lt"/>
              </a:rPr>
              <a:t>Retorna</a:t>
            </a:r>
            <a:r>
              <a:rPr lang="en-US" sz="1600" dirty="0">
                <a:latin typeface="+mn-lt"/>
              </a:rPr>
              <a:t> um </a:t>
            </a:r>
            <a:r>
              <a:rPr lang="en-US" sz="1600" dirty="0" err="1">
                <a:latin typeface="+mn-lt"/>
              </a:rPr>
              <a:t>DataFrame</a:t>
            </a:r>
            <a:r>
              <a:rPr lang="en-US" sz="1600" dirty="0">
                <a:latin typeface="+mn-lt"/>
              </a:rPr>
              <a:t> com a </a:t>
            </a:r>
            <a:r>
              <a:rPr lang="en-US" sz="1600" dirty="0" err="1">
                <a:latin typeface="+mn-lt"/>
              </a:rPr>
              <a:t>união</a:t>
            </a:r>
            <a:r>
              <a:rPr lang="en-US" sz="1600" dirty="0">
                <a:latin typeface="+mn-lt"/>
              </a:rPr>
              <a:t> das </a:t>
            </a:r>
            <a:r>
              <a:rPr lang="en-US" sz="1600" dirty="0" err="1">
                <a:latin typeface="+mn-lt"/>
              </a:rPr>
              <a:t>colunas</a:t>
            </a:r>
            <a:r>
              <a:rPr lang="en-US" sz="1600" dirty="0">
                <a:latin typeface="+mn-lt"/>
              </a:rPr>
              <a:t> e dos </a:t>
            </a:r>
            <a:r>
              <a:rPr lang="en-US" sz="1600" i="1" dirty="0">
                <a:latin typeface="+mn-lt"/>
              </a:rPr>
              <a:t>labels </a:t>
            </a:r>
            <a:r>
              <a:rPr lang="en-US" sz="1600" dirty="0">
                <a:latin typeface="+mn-lt"/>
              </a:rPr>
              <a:t>das </a:t>
            </a:r>
            <a:r>
              <a:rPr lang="en-US" sz="1600" dirty="0" err="1">
                <a:latin typeface="+mn-lt"/>
              </a:rPr>
              <a:t>linhas</a:t>
            </a:r>
            <a:r>
              <a:rPr lang="en-US" sz="1600" dirty="0">
                <a:latin typeface="+mn-lt"/>
              </a:rPr>
              <a:t>. Se o </a:t>
            </a:r>
            <a:r>
              <a:rPr lang="pt-BR" sz="1600" dirty="0">
                <a:latin typeface="+mn-lt"/>
              </a:rPr>
              <a:t>argumento </a:t>
            </a:r>
            <a:r>
              <a:rPr lang="pt-BR" sz="1600" dirty="0" err="1">
                <a:latin typeface="+mn-lt"/>
              </a:rPr>
              <a:t>fill_value</a:t>
            </a:r>
            <a:r>
              <a:rPr lang="pt-BR" sz="1600" dirty="0">
                <a:latin typeface="+mn-lt"/>
              </a:rPr>
              <a:t> está presente e não há sobreposição nos índices, utiliza </a:t>
            </a:r>
            <a:r>
              <a:rPr lang="pt-BR" sz="1600" i="1" dirty="0">
                <a:latin typeface="+mn-lt"/>
              </a:rPr>
              <a:t>valor </a:t>
            </a:r>
            <a:r>
              <a:rPr lang="pt-BR" sz="1600" dirty="0">
                <a:latin typeface="+mn-lt"/>
              </a:rPr>
              <a:t>para o cálculo, senão o valor é </a:t>
            </a:r>
            <a:r>
              <a:rPr lang="pt-BR" sz="1600" dirty="0" err="1">
                <a:latin typeface="+mn-lt"/>
              </a:rPr>
              <a:t>NaN</a:t>
            </a:r>
            <a:r>
              <a:rPr lang="pt-BR" sz="1600" dirty="0">
                <a:latin typeface="+mn-lt"/>
              </a:rPr>
              <a:t> 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52063" y="3241919"/>
            <a:ext cx="440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df1.add(df2,fill_value=0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447985" y="4286581"/>
            <a:ext cx="10616565" cy="668813"/>
            <a:chOff x="17732" y="3717032"/>
            <a:chExt cx="8677651" cy="668813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313" y="3717032"/>
              <a:ext cx="4601070" cy="668813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17732" y="3878010"/>
              <a:ext cx="36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df1.sub(df2,fill_value=0)</a:t>
              </a: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62950" y="5468457"/>
            <a:ext cx="10601599" cy="668813"/>
            <a:chOff x="16268" y="4509120"/>
            <a:chExt cx="8652746" cy="668813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944" y="4509120"/>
              <a:ext cx="4601070" cy="668813"/>
            </a:xfrm>
            <a:prstGeom prst="rect">
              <a:avLst/>
            </a:prstGeom>
          </p:spPr>
        </p:pic>
        <p:sp>
          <p:nvSpPr>
            <p:cNvPr id="31" name="CaixaDeTexto 30"/>
            <p:cNvSpPr txBox="1"/>
            <p:nvPr/>
          </p:nvSpPr>
          <p:spPr>
            <a:xfrm>
              <a:off x="16268" y="4607111"/>
              <a:ext cx="36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df1.mul(df2)</a:t>
              </a: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183" y="3040738"/>
            <a:ext cx="5637366" cy="7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2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Operações Aritméticas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26</a:t>
            </a:fld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710796" y="1419477"/>
            <a:ext cx="10713796" cy="668813"/>
            <a:chOff x="-711909" y="5301208"/>
            <a:chExt cx="9407292" cy="668813"/>
          </a:xfrm>
        </p:grpSpPr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313" y="5301208"/>
              <a:ext cx="4601070" cy="668813"/>
            </a:xfrm>
            <a:prstGeom prst="rect">
              <a:avLst/>
            </a:prstGeom>
          </p:spPr>
        </p:pic>
        <p:sp>
          <p:nvSpPr>
            <p:cNvPr id="32" name="CaixaDeTexto 31"/>
            <p:cNvSpPr txBox="1"/>
            <p:nvPr/>
          </p:nvSpPr>
          <p:spPr>
            <a:xfrm>
              <a:off x="-711909" y="5380332"/>
              <a:ext cx="464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df1.div(df2,fill_value=1)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7408" y="3055549"/>
            <a:ext cx="10657184" cy="668813"/>
            <a:chOff x="767408" y="3247302"/>
            <a:chExt cx="9407292" cy="668813"/>
          </a:xfrm>
        </p:grpSpPr>
        <p:sp>
          <p:nvSpPr>
            <p:cNvPr id="34" name="CaixaDeTexto 33"/>
            <p:cNvSpPr txBox="1"/>
            <p:nvPr/>
          </p:nvSpPr>
          <p:spPr>
            <a:xfrm>
              <a:off x="767408" y="3258544"/>
              <a:ext cx="464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df1.floordiv(df2,fill_value=1)</a:t>
              </a: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3630" y="3247302"/>
              <a:ext cx="4601070" cy="668813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767408" y="4798130"/>
            <a:ext cx="10513168" cy="821184"/>
            <a:chOff x="767408" y="4798130"/>
            <a:chExt cx="9407292" cy="821184"/>
          </a:xfrm>
        </p:grpSpPr>
        <p:sp>
          <p:nvSpPr>
            <p:cNvPr id="29" name="CaixaDeTexto 28"/>
            <p:cNvSpPr txBox="1"/>
            <p:nvPr/>
          </p:nvSpPr>
          <p:spPr>
            <a:xfrm>
              <a:off x="767408" y="4798130"/>
              <a:ext cx="464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df1.mod(df2,fill_value=0)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3630" y="4950501"/>
              <a:ext cx="4601070" cy="66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858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Métodos Aritméticos DF e Series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27</a:t>
            </a:fld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767408" y="3240000"/>
            <a:ext cx="9865096" cy="831938"/>
            <a:chOff x="767408" y="3240000"/>
            <a:chExt cx="8446800" cy="831938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3900" y="3240000"/>
              <a:ext cx="3990308" cy="831938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767408" y="3365668"/>
              <a:ext cx="36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df1.sub(s1)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78225" y="4860000"/>
            <a:ext cx="9854279" cy="831938"/>
            <a:chOff x="778225" y="4860000"/>
            <a:chExt cx="8435983" cy="831938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900" y="4860000"/>
              <a:ext cx="3990308" cy="831938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778225" y="4906637"/>
              <a:ext cx="36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df1.mul(s1)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767408" y="1598062"/>
            <a:ext cx="9865096" cy="831938"/>
            <a:chOff x="767408" y="1598062"/>
            <a:chExt cx="8380374" cy="831938"/>
          </a:xfrm>
        </p:grpSpPr>
        <p:sp>
          <p:nvSpPr>
            <p:cNvPr id="8" name="CaixaDeTexto 7"/>
            <p:cNvSpPr txBox="1"/>
            <p:nvPr/>
          </p:nvSpPr>
          <p:spPr>
            <a:xfrm>
              <a:off x="767408" y="1871356"/>
              <a:ext cx="36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df1.add(s1)</a:t>
              </a: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474" y="1598062"/>
              <a:ext cx="3990308" cy="831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705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Métodos Aritméticos DF e Series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5440" y="1826753"/>
            <a:ext cx="545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df1.div(s1)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55440" y="3446753"/>
            <a:ext cx="545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df1.floordiv(s1)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55440" y="5066753"/>
            <a:ext cx="545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df1.mod(s1)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1736832"/>
            <a:ext cx="6048672" cy="8319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3356832"/>
            <a:ext cx="6048672" cy="8319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4976832"/>
            <a:ext cx="6048672" cy="8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5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Exibir o preço a pagar por cada produto do kit higiene em cada um dos supermercados, considerando a quantidade determinada na cesta básica</a:t>
            </a: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Solução: </a:t>
            </a:r>
            <a:r>
              <a:rPr lang="pt-BR" sz="2400" dirty="0"/>
              <a:t>Preço total do Kit em cada supermercado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29</a:t>
            </a:fld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2254438" y="1916832"/>
            <a:ext cx="3884443" cy="1534396"/>
            <a:chOff x="730437" y="2348880"/>
            <a:chExt cx="3884443" cy="1534396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37" y="2667995"/>
              <a:ext cx="3884443" cy="1215281"/>
            </a:xfrm>
            <a:prstGeom prst="rect">
              <a:avLst/>
            </a:prstGeom>
          </p:spPr>
        </p:pic>
        <p:sp>
          <p:nvSpPr>
            <p:cNvPr id="26" name="CaixaDeTexto 25"/>
            <p:cNvSpPr txBox="1"/>
            <p:nvPr/>
          </p:nvSpPr>
          <p:spPr>
            <a:xfrm>
              <a:off x="1179102" y="2348880"/>
              <a:ext cx="2978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+mn-lt"/>
                </a:rPr>
                <a:t>Planilha </a:t>
              </a:r>
              <a:r>
                <a:rPr lang="pt-BR" b="1" dirty="0" err="1">
                  <a:latin typeface="+mn-lt"/>
                </a:rPr>
                <a:t>ProdHigieneMerc</a:t>
              </a:r>
              <a:endParaRPr lang="pt-BR" b="1" dirty="0">
                <a:latin typeface="+mn-lt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715623" y="1916832"/>
            <a:ext cx="3822123" cy="2198933"/>
            <a:chOff x="5156278" y="2274445"/>
            <a:chExt cx="3822123" cy="2198933"/>
          </a:xfrm>
        </p:grpSpPr>
        <p:sp>
          <p:nvSpPr>
            <p:cNvPr id="27" name="CaixaDeTexto 26"/>
            <p:cNvSpPr txBox="1"/>
            <p:nvPr/>
          </p:nvSpPr>
          <p:spPr>
            <a:xfrm>
              <a:off x="5999432" y="2274445"/>
              <a:ext cx="2978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+mn-lt"/>
                </a:rPr>
                <a:t>Planilha Produtos</a:t>
              </a:r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6789" y="2572972"/>
              <a:ext cx="3680856" cy="1900406"/>
            </a:xfrm>
            <a:prstGeom prst="rect">
              <a:avLst/>
            </a:prstGeom>
          </p:spPr>
        </p:pic>
        <p:sp>
          <p:nvSpPr>
            <p:cNvPr id="29" name="Retângulo 28"/>
            <p:cNvSpPr/>
            <p:nvPr/>
          </p:nvSpPr>
          <p:spPr>
            <a:xfrm>
              <a:off x="8161890" y="2745040"/>
              <a:ext cx="648000" cy="10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156278" y="2753635"/>
              <a:ext cx="1493443" cy="10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" name="Conector de seta reta 8"/>
          <p:cNvCxnSpPr/>
          <p:nvPr/>
        </p:nvCxnSpPr>
        <p:spPr>
          <a:xfrm>
            <a:off x="3647729" y="3478180"/>
            <a:ext cx="303083" cy="11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5772638" y="3164500"/>
            <a:ext cx="918152" cy="139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171" y="4622983"/>
            <a:ext cx="8526230" cy="121528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352503" y="4622983"/>
            <a:ext cx="4118369" cy="1215281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5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5758257" y="1513118"/>
          <a:ext cx="1800200" cy="25958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Py_Objetc_HEAD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values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columns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shape</a:t>
                      </a:r>
                      <a:r>
                        <a:rPr lang="pt-BR" dirty="0"/>
                        <a:t>:(6,4)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size</a:t>
                      </a:r>
                      <a:r>
                        <a:rPr lang="pt-BR" dirty="0"/>
                        <a:t>: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dTypes</a:t>
                      </a:r>
                      <a:r>
                        <a:rPr lang="pt-BR" dirty="0"/>
                        <a:t>: 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37176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Esquema simplificado do objeto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</a:t>
            </a:fld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7438303" y="2089182"/>
            <a:ext cx="142292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3925705" y="1290159"/>
            <a:ext cx="1832552" cy="1166582"/>
          </a:xfrm>
          <a:prstGeom prst="straightConnector1">
            <a:avLst/>
          </a:prstGeom>
          <a:ln w="603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 Explicativo 1 11"/>
          <p:cNvSpPr/>
          <p:nvPr/>
        </p:nvSpPr>
        <p:spPr>
          <a:xfrm>
            <a:off x="9651365" y="3820962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78326"/>
              <a:gd name="adj4" fmla="val 339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o Explicativo 1 12"/>
          <p:cNvSpPr/>
          <p:nvPr/>
        </p:nvSpPr>
        <p:spPr>
          <a:xfrm>
            <a:off x="2510167" y="834045"/>
            <a:ext cx="1256954" cy="196854"/>
          </a:xfrm>
          <a:prstGeom prst="borderCallout1">
            <a:avLst>
              <a:gd name="adj1" fmla="val 94082"/>
              <a:gd name="adj2" fmla="val 51568"/>
              <a:gd name="adj3" fmla="val 150849"/>
              <a:gd name="adj4" fmla="val 48194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Index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Espaço Reservado para Conteúdo 4"/>
          <p:cNvGraphicFramePr>
            <a:graphicFrameLocks/>
          </p:cNvGraphicFramePr>
          <p:nvPr/>
        </p:nvGraphicFramePr>
        <p:xfrm>
          <a:off x="2423137" y="1205736"/>
          <a:ext cx="1431015" cy="23672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431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Py_Objetc_HEAD</a:t>
                      </a:r>
                      <a:endParaRPr lang="pt-B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values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size</a:t>
                      </a:r>
                      <a:r>
                        <a:rPr lang="pt-BR" sz="1600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name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</a:t>
                      </a:r>
                      <a:r>
                        <a:rPr lang="pt-BR" sz="1600" dirty="0" err="1">
                          <a:solidFill>
                            <a:srgbClr val="00B050"/>
                          </a:solidFill>
                        </a:rPr>
                        <a:t>Matr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dTypes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  <a:p>
                      <a:pPr algn="ctr"/>
                      <a:endParaRPr lang="pt-B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04637"/>
                  </a:ext>
                </a:extLst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 flipV="1">
            <a:off x="1312556" y="1489584"/>
            <a:ext cx="1039028" cy="15374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7"/>
          <p:cNvCxnSpPr>
            <a:stCxn id="5" idx="1"/>
          </p:cNvCxnSpPr>
          <p:nvPr/>
        </p:nvCxnSpPr>
        <p:spPr>
          <a:xfrm flipH="1">
            <a:off x="3899954" y="2811058"/>
            <a:ext cx="1858303" cy="1532209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 Explicativo 1 18"/>
          <p:cNvSpPr/>
          <p:nvPr/>
        </p:nvSpPr>
        <p:spPr>
          <a:xfrm>
            <a:off x="4846491" y="4597167"/>
            <a:ext cx="1181815" cy="175104"/>
          </a:xfrm>
          <a:prstGeom prst="borderCallout1">
            <a:avLst>
              <a:gd name="adj1" fmla="val 59857"/>
              <a:gd name="adj2" fmla="val 1799"/>
              <a:gd name="adj3" fmla="val -6729"/>
              <a:gd name="adj4" fmla="val -11388"/>
            </a:avLst>
          </a:prstGeom>
          <a:noFill/>
          <a:ln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Index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0" name="Espaço Reservado para Conteúdo 4"/>
          <p:cNvGraphicFramePr>
            <a:graphicFrameLocks/>
          </p:cNvGraphicFramePr>
          <p:nvPr/>
        </p:nvGraphicFramePr>
        <p:xfrm>
          <a:off x="3296833" y="4449152"/>
          <a:ext cx="1431015" cy="21590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431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Py_Objetc_HEAD</a:t>
                      </a:r>
                      <a:endParaRPr lang="pt-B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values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size</a:t>
                      </a:r>
                      <a:r>
                        <a:rPr lang="pt-BR" sz="1600" dirty="0"/>
                        <a:t>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name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dTypes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36691"/>
                  </a:ext>
                </a:extLst>
              </a:tr>
            </a:tbl>
          </a:graphicData>
        </a:graphic>
      </p:graphicFrame>
      <p:cxnSp>
        <p:nvCxnSpPr>
          <p:cNvPr id="21" name="Conector de seta reta 14"/>
          <p:cNvCxnSpPr/>
          <p:nvPr/>
        </p:nvCxnSpPr>
        <p:spPr>
          <a:xfrm flipH="1" flipV="1">
            <a:off x="2356033" y="4407200"/>
            <a:ext cx="942118" cy="61312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 Explicativo 1 11"/>
          <p:cNvSpPr/>
          <p:nvPr/>
        </p:nvSpPr>
        <p:spPr>
          <a:xfrm>
            <a:off x="1385427" y="4814589"/>
            <a:ext cx="925739" cy="127212"/>
          </a:xfrm>
          <a:prstGeom prst="borderCallout1">
            <a:avLst>
              <a:gd name="adj1" fmla="val 13430"/>
              <a:gd name="adj2" fmla="val 53662"/>
              <a:gd name="adj3" fmla="val -47394"/>
              <a:gd name="adj4" fmla="val 531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8861225" y="2055486"/>
          <a:ext cx="2352807" cy="1529376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1492877400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679276844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1793061997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93346087"/>
                    </a:ext>
                  </a:extLst>
                </a:gridCol>
              </a:tblGrid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60203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252068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56791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817205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170819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65273"/>
                  </a:ext>
                </a:extLst>
              </a:tr>
            </a:tbl>
          </a:graphicData>
        </a:graphic>
      </p:graphicFrame>
      <p:graphicFrame>
        <p:nvGraphicFramePr>
          <p:cNvPr id="31" name="Tabela 30"/>
          <p:cNvGraphicFramePr>
            <a:graphicFrameLocks noGrp="1"/>
          </p:cNvGraphicFramePr>
          <p:nvPr/>
        </p:nvGraphicFramePr>
        <p:xfrm>
          <a:off x="1012574" y="1335128"/>
          <a:ext cx="372853" cy="1529376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72853">
                  <a:extLst>
                    <a:ext uri="{9D8B030D-6E8A-4147-A177-3AD203B41FA5}">
                      <a16:colId xmlns:a16="http://schemas.microsoft.com/office/drawing/2014/main" val="3892044497"/>
                    </a:ext>
                  </a:extLst>
                </a:gridCol>
              </a:tblGrid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50724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027799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060362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56605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19855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7562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/>
        </p:nvGraphicFramePr>
        <p:xfrm>
          <a:off x="1741984" y="3972171"/>
          <a:ext cx="609600" cy="80010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155402672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19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66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1294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728989"/>
                  </a:ext>
                </a:extLst>
              </a:tr>
            </a:tbl>
          </a:graphicData>
        </a:graphic>
      </p:graphicFrame>
      <p:sp>
        <p:nvSpPr>
          <p:cNvPr id="42" name="Texto Explicativo 1 11"/>
          <p:cNvSpPr/>
          <p:nvPr/>
        </p:nvSpPr>
        <p:spPr>
          <a:xfrm>
            <a:off x="736130" y="1067082"/>
            <a:ext cx="925739" cy="127212"/>
          </a:xfrm>
          <a:prstGeom prst="borderCallout1">
            <a:avLst>
              <a:gd name="adj1" fmla="val 117772"/>
              <a:gd name="adj2" fmla="val 48883"/>
              <a:gd name="adj3" fmla="val 230852"/>
              <a:gd name="adj4" fmla="val 43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4941801"/>
            <a:ext cx="2882952" cy="17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2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romanLcPeriod"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</a:rPr>
              <a:t>Selecionar a coluna quantidade dos produtos de Higiene</a:t>
            </a:r>
          </a:p>
          <a:p>
            <a:pPr marL="0" indent="0">
              <a:spcBef>
                <a:spcPts val="1800"/>
              </a:spcBef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Desenvolvendo a Solução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30</a:t>
            </a:fld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178434" y="1478748"/>
            <a:ext cx="4565973" cy="2598324"/>
            <a:chOff x="5149764" y="2194991"/>
            <a:chExt cx="3697881" cy="2278387"/>
          </a:xfrm>
        </p:grpSpPr>
        <p:sp>
          <p:nvSpPr>
            <p:cNvPr id="27" name="CaixaDeTexto 26"/>
            <p:cNvSpPr txBox="1"/>
            <p:nvPr/>
          </p:nvSpPr>
          <p:spPr>
            <a:xfrm>
              <a:off x="5603270" y="2194991"/>
              <a:ext cx="2978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+mn-lt"/>
                </a:rPr>
                <a:t>Planilha Produtos</a:t>
              </a:r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6789" y="2572972"/>
              <a:ext cx="3680856" cy="1900406"/>
            </a:xfrm>
            <a:prstGeom prst="rect">
              <a:avLst/>
            </a:prstGeom>
          </p:spPr>
        </p:pic>
        <p:sp>
          <p:nvSpPr>
            <p:cNvPr id="29" name="Retângulo 28"/>
            <p:cNvSpPr/>
            <p:nvPr/>
          </p:nvSpPr>
          <p:spPr>
            <a:xfrm>
              <a:off x="8180912" y="2745040"/>
              <a:ext cx="648000" cy="10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149764" y="2753635"/>
              <a:ext cx="1493443" cy="10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Seta para a direita 7"/>
          <p:cNvSpPr/>
          <p:nvPr/>
        </p:nvSpPr>
        <p:spPr>
          <a:xfrm>
            <a:off x="6044678" y="2414851"/>
            <a:ext cx="1027435" cy="32847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43765" y="5053992"/>
            <a:ext cx="878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Filtrar linhas da Categoria == 'Higiene'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Selecionar a coluna quantidade (gera uma Series)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Renomear a Series de 'Quantidade' para '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pPr marL="342900" indent="-342900">
              <a:buFont typeface="+mj-lt"/>
              <a:buAutoNum type="alphaLcParenR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7897214" y="1556792"/>
            <a:ext cx="2229253" cy="2367692"/>
            <a:chOff x="6150953" y="1916832"/>
            <a:chExt cx="1805423" cy="2076153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0953" y="2276872"/>
              <a:ext cx="1805423" cy="1716113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6758881" y="1916832"/>
              <a:ext cx="1197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Series </a:t>
              </a:r>
              <a:r>
                <a:rPr lang="pt-BR" dirty="0" err="1"/>
                <a:t>Qt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771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8514" y="864008"/>
            <a:ext cx="11707201" cy="5751368"/>
          </a:xfrm>
        </p:spPr>
        <p:txBody>
          <a:bodyPr/>
          <a:lstStyle/>
          <a:p>
            <a:r>
              <a:rPr lang="pt-BR" sz="2400" dirty="0">
                <a:solidFill>
                  <a:srgbClr val="0033CC"/>
                </a:solidFill>
                <a:latin typeface="Calibri"/>
              </a:rPr>
              <a:t>Outros Métodos para União, Substituição e Atualização de </a:t>
            </a:r>
            <a:r>
              <a:rPr lang="pt-BR" sz="2400" dirty="0" err="1">
                <a:solidFill>
                  <a:srgbClr val="0033CC"/>
                </a:solidFill>
                <a:latin typeface="Calibri"/>
              </a:rPr>
              <a:t>DataFrame</a:t>
            </a:r>
            <a:r>
              <a:rPr lang="pt-BR" sz="2400" dirty="0">
                <a:solidFill>
                  <a:srgbClr val="0033CC"/>
                </a:solidFill>
                <a:latin typeface="Calibri"/>
              </a:rPr>
              <a:t>:</a:t>
            </a:r>
            <a:endParaRPr lang="pt-BR" sz="2400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 Úteis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16" name="Shape 232"/>
          <p:cNvSpPr txBox="1"/>
          <p:nvPr/>
        </p:nvSpPr>
        <p:spPr>
          <a:xfrm>
            <a:off x="1374996" y="1964177"/>
            <a:ext cx="10441160" cy="511331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600" dirty="0">
                <a:latin typeface="+mn-lt"/>
              </a:rPr>
              <a:t>Cria uma cópia com os elementos do </a:t>
            </a:r>
            <a:r>
              <a:rPr lang="pt-BR" sz="1600" dirty="0" err="1">
                <a:latin typeface="+mn-lt"/>
              </a:rPr>
              <a:t>DataFrame</a:t>
            </a:r>
            <a:r>
              <a:rPr lang="pt-BR" sz="1600" dirty="0">
                <a:latin typeface="+mn-lt"/>
              </a:rPr>
              <a:t> recebido incluídos no final, alinhados pelo </a:t>
            </a:r>
            <a:r>
              <a:rPr lang="pt-BR" sz="1600" dirty="0" err="1">
                <a:latin typeface="+mn-lt"/>
              </a:rPr>
              <a:t>columns</a:t>
            </a:r>
            <a:endParaRPr lang="en-US" sz="1600" b="1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93455" y="148478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2" name="Shape 232"/>
          <p:cNvSpPr txBox="1"/>
          <p:nvPr/>
        </p:nvSpPr>
        <p:spPr>
          <a:xfrm>
            <a:off x="1409924" y="2873181"/>
            <a:ext cx="10406231" cy="582181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955925" indent="-2955925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to_replace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600" dirty="0">
                <a:latin typeface="+mn-lt"/>
              </a:rPr>
              <a:t>Cria uma cópia, substituindo todas as ocorrências de valor por novo </a:t>
            </a:r>
            <a:r>
              <a:rPr lang="en-US" sz="1600" b="1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28" name="Shape 232"/>
          <p:cNvSpPr txBox="1"/>
          <p:nvPr/>
        </p:nvSpPr>
        <p:spPr>
          <a:xfrm>
            <a:off x="1409924" y="3852803"/>
            <a:ext cx="10406231" cy="483285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600" dirty="0">
                <a:latin typeface="+mn-lt"/>
              </a:rPr>
              <a:t>Altera atuais valores pelos valores recebidos, alinhando pelo índice</a:t>
            </a:r>
            <a:r>
              <a:rPr lang="en-US" sz="1600" b="1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2928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Diariamente, 3 agentes da Vigilância Sanitária  visitam uma região para detectar focos de larvas do mosquito Aedes aegypti nos seguintes locais:</a:t>
            </a:r>
          </a:p>
          <a:p>
            <a:r>
              <a:rPr lang="pt-BR" dirty="0"/>
              <a:t>latas, embalagens, copos e canudos plásticos, garrafas, tampinhas de garrafas, vasos de plantas, jarros de flores, bromélias, caixas d´água, tambores, latões, cisternas, calhas, piscinas, vasos sanitários, pneus velhos, sacos plásticos, lixeiras, bueiros, ralos, lonas e lajes.</a:t>
            </a:r>
          </a:p>
          <a:p>
            <a:r>
              <a:rPr lang="pt-BR" dirty="0"/>
              <a:t>A quantidade de focos encontrados por localização são registradas em arquivos Excel  denominados </a:t>
            </a:r>
            <a:r>
              <a:rPr lang="pt-BR" dirty="0" err="1"/>
              <a:t>Ag</a:t>
            </a:r>
            <a:r>
              <a:rPr lang="pt-BR" baseline="-25000" dirty="0" err="1"/>
              <a:t>n</a:t>
            </a:r>
            <a:r>
              <a:rPr lang="pt-BR" baseline="-25000" dirty="0"/>
              <a:t> </a:t>
            </a:r>
            <a:r>
              <a:rPr lang="pt-BR" dirty="0"/>
              <a:t> onde </a:t>
            </a:r>
            <a:r>
              <a:rPr lang="pt-BR" i="1" dirty="0"/>
              <a:t>n</a:t>
            </a:r>
            <a:r>
              <a:rPr lang="pt-BR" dirty="0"/>
              <a:t> varia de 1 a 3. Caso não seja encontrado focos em alguma localização, ela não consta no arquivo.</a:t>
            </a:r>
          </a:p>
          <a:p>
            <a:r>
              <a:rPr lang="pt-BR" dirty="0"/>
              <a:t>Construa um script que mostre para cada agente, a quantidade de focos encontrada por tipo de localização, a localização com maior incidência, quantidade total e a visualização gráfica das quantidades por localização.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Mãos na Massa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da Solução por Agente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33</a:t>
            </a:fld>
            <a:endParaRPr lang="pt-BR" dirty="0"/>
          </a:p>
        </p:txBody>
      </p:sp>
      <p:grpSp>
        <p:nvGrpSpPr>
          <p:cNvPr id="66" name="Grupo 65"/>
          <p:cNvGrpSpPr/>
          <p:nvPr/>
        </p:nvGrpSpPr>
        <p:grpSpPr>
          <a:xfrm>
            <a:off x="1974608" y="2911702"/>
            <a:ext cx="2731183" cy="1320845"/>
            <a:chOff x="776536" y="2925806"/>
            <a:chExt cx="2731183" cy="1320845"/>
          </a:xfrm>
        </p:grpSpPr>
        <p:grpSp>
          <p:nvGrpSpPr>
            <p:cNvPr id="18" name="Grupo 17"/>
            <p:cNvGrpSpPr/>
            <p:nvPr/>
          </p:nvGrpSpPr>
          <p:grpSpPr>
            <a:xfrm>
              <a:off x="776536" y="2925806"/>
              <a:ext cx="1294814" cy="1146842"/>
              <a:chOff x="697712" y="3186104"/>
              <a:chExt cx="1294814" cy="1146842"/>
            </a:xfrm>
          </p:grpSpPr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712" y="3501008"/>
                <a:ext cx="1294814" cy="831938"/>
              </a:xfrm>
              <a:prstGeom prst="rect">
                <a:avLst/>
              </a:prstGeom>
            </p:spPr>
          </p:pic>
          <p:sp>
            <p:nvSpPr>
              <p:cNvPr id="17" name="CaixaDeTexto 16"/>
              <p:cNvSpPr txBox="1"/>
              <p:nvPr/>
            </p:nvSpPr>
            <p:spPr>
              <a:xfrm>
                <a:off x="932088" y="3186104"/>
                <a:ext cx="86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+mn-lt"/>
                  </a:rPr>
                  <a:t>Ag2.xlsx</a:t>
                </a:r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2073778" y="3310547"/>
              <a:ext cx="1239887" cy="936104"/>
              <a:chOff x="2316912" y="1874528"/>
              <a:chExt cx="1239887" cy="936104"/>
            </a:xfrm>
          </p:grpSpPr>
          <p:cxnSp>
            <p:nvCxnSpPr>
              <p:cNvPr id="32" name="Conector de seta reta 31"/>
              <p:cNvCxnSpPr/>
              <p:nvPr/>
            </p:nvCxnSpPr>
            <p:spPr>
              <a:xfrm>
                <a:off x="2316912" y="2188785"/>
                <a:ext cx="5989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luxograma: Armazenamento interno 32"/>
              <p:cNvSpPr/>
              <p:nvPr/>
            </p:nvSpPr>
            <p:spPr>
              <a:xfrm>
                <a:off x="2764799" y="1874528"/>
                <a:ext cx="792000" cy="936104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CaixaDeTexto 37"/>
            <p:cNvSpPr txBox="1"/>
            <p:nvPr/>
          </p:nvSpPr>
          <p:spPr>
            <a:xfrm>
              <a:off x="2644953" y="3022515"/>
              <a:ext cx="862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dfAg2</a:t>
              </a: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943056" y="4454306"/>
            <a:ext cx="2711454" cy="1356164"/>
            <a:chOff x="820335" y="4388169"/>
            <a:chExt cx="2711454" cy="1356164"/>
          </a:xfrm>
        </p:grpSpPr>
        <p:grpSp>
          <p:nvGrpSpPr>
            <p:cNvPr id="53" name="Grupo 52"/>
            <p:cNvGrpSpPr/>
            <p:nvPr/>
          </p:nvGrpSpPr>
          <p:grpSpPr>
            <a:xfrm>
              <a:off x="820335" y="4388169"/>
              <a:ext cx="1294814" cy="1129063"/>
              <a:chOff x="1004510" y="5241188"/>
              <a:chExt cx="1294814" cy="1129063"/>
            </a:xfrm>
          </p:grpSpPr>
          <p:pic>
            <p:nvPicPr>
              <p:cNvPr id="52" name="Imagem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510" y="5538313"/>
                <a:ext cx="1294814" cy="831938"/>
              </a:xfrm>
              <a:prstGeom prst="rect">
                <a:avLst/>
              </a:prstGeom>
            </p:spPr>
          </p:pic>
          <p:sp>
            <p:nvSpPr>
              <p:cNvPr id="19" name="CaixaDeTexto 18"/>
              <p:cNvSpPr txBox="1"/>
              <p:nvPr/>
            </p:nvSpPr>
            <p:spPr>
              <a:xfrm>
                <a:off x="1202762" y="5241188"/>
                <a:ext cx="86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+mn-lt"/>
                  </a:rPr>
                  <a:t>Ag3.xlsx</a:t>
                </a:r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051720" y="4808229"/>
              <a:ext cx="1265287" cy="936104"/>
              <a:chOff x="2316912" y="1874528"/>
              <a:chExt cx="1265287" cy="936104"/>
            </a:xfrm>
          </p:grpSpPr>
          <p:cxnSp>
            <p:nvCxnSpPr>
              <p:cNvPr id="35" name="Conector de seta reta 34"/>
              <p:cNvCxnSpPr/>
              <p:nvPr/>
            </p:nvCxnSpPr>
            <p:spPr>
              <a:xfrm>
                <a:off x="2316912" y="2188785"/>
                <a:ext cx="5989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luxograma: Armazenamento interno 35"/>
              <p:cNvSpPr/>
              <p:nvPr/>
            </p:nvSpPr>
            <p:spPr>
              <a:xfrm>
                <a:off x="2790199" y="1874528"/>
                <a:ext cx="792000" cy="936104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CaixaDeTexto 38"/>
            <p:cNvSpPr txBox="1"/>
            <p:nvPr/>
          </p:nvSpPr>
          <p:spPr>
            <a:xfrm>
              <a:off x="2669023" y="4494375"/>
              <a:ext cx="862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dfAg3</a:t>
              </a: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1959805" y="1457651"/>
            <a:ext cx="2731375" cy="1281016"/>
            <a:chOff x="755576" y="1472911"/>
            <a:chExt cx="2731375" cy="1281016"/>
          </a:xfrm>
        </p:grpSpPr>
        <p:sp>
          <p:nvSpPr>
            <p:cNvPr id="37" name="CaixaDeTexto 36"/>
            <p:cNvSpPr txBox="1"/>
            <p:nvPr/>
          </p:nvSpPr>
          <p:spPr>
            <a:xfrm>
              <a:off x="2624185" y="1510046"/>
              <a:ext cx="862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dfAg1</a:t>
              </a:r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755576" y="1472911"/>
              <a:ext cx="2551932" cy="1281016"/>
              <a:chOff x="755576" y="1472911"/>
              <a:chExt cx="2551932" cy="1281016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755576" y="1472911"/>
                <a:ext cx="1294814" cy="1125306"/>
                <a:chOff x="683568" y="1479448"/>
                <a:chExt cx="1294814" cy="1125306"/>
              </a:xfrm>
            </p:grpSpPr>
            <p:pic>
              <p:nvPicPr>
                <p:cNvPr id="5" name="Imagem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568" y="1772816"/>
                  <a:ext cx="1294814" cy="831938"/>
                </a:xfrm>
                <a:prstGeom prst="rect">
                  <a:avLst/>
                </a:prstGeom>
              </p:spPr>
            </p:pic>
            <p:sp>
              <p:nvSpPr>
                <p:cNvPr id="15" name="CaixaDeTexto 14"/>
                <p:cNvSpPr txBox="1"/>
                <p:nvPr/>
              </p:nvSpPr>
              <p:spPr>
                <a:xfrm>
                  <a:off x="899592" y="1479448"/>
                  <a:ext cx="8627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latin typeface="+mn-lt"/>
                    </a:rPr>
                    <a:t>Ag1.xlsx</a:t>
                  </a:r>
                </a:p>
              </p:txBody>
            </p:sp>
          </p:grpSp>
          <p:sp>
            <p:nvSpPr>
              <p:cNvPr id="27" name="Fluxograma: Armazenamento interno 26"/>
              <p:cNvSpPr/>
              <p:nvPr/>
            </p:nvSpPr>
            <p:spPr>
              <a:xfrm>
                <a:off x="2515508" y="1817823"/>
                <a:ext cx="792000" cy="936104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7" name="Conector de seta reta 56"/>
              <p:cNvCxnSpPr/>
              <p:nvPr/>
            </p:nvCxnSpPr>
            <p:spPr>
              <a:xfrm>
                <a:off x="2056858" y="2182248"/>
                <a:ext cx="5989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o 63"/>
          <p:cNvGrpSpPr/>
          <p:nvPr/>
        </p:nvGrpSpPr>
        <p:grpSpPr>
          <a:xfrm>
            <a:off x="7464154" y="2564905"/>
            <a:ext cx="2952329" cy="2985433"/>
            <a:chOff x="5508105" y="3164707"/>
            <a:chExt cx="3651563" cy="2985433"/>
          </a:xfrm>
        </p:grpSpPr>
        <p:sp>
          <p:nvSpPr>
            <p:cNvPr id="58" name="CaixaDeTexto 57"/>
            <p:cNvSpPr txBox="1"/>
            <p:nvPr/>
          </p:nvSpPr>
          <p:spPr>
            <a:xfrm>
              <a:off x="5508105" y="3164707"/>
              <a:ext cx="3651563" cy="298543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15925" lvl="1" indent="-400050" algn="just">
                <a:spcBef>
                  <a:spcPts val="1200"/>
                </a:spcBef>
                <a:buSzPct val="60000"/>
                <a:buFont typeface="+mj-lt"/>
                <a:buAutoNum type="romanUcPeriod"/>
              </a:pPr>
              <a:r>
                <a:rPr lang="pt-BR" sz="1600" u="sng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Criar DF de Series:</a:t>
              </a:r>
            </a:p>
            <a:p>
              <a:pPr marL="808038" lvl="8" algn="just">
                <a:spcBef>
                  <a:spcPts val="1200"/>
                </a:spcBef>
                <a:buSzPct val="60000"/>
              </a:pP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Criar DF com o </a:t>
              </a:r>
              <a:r>
                <a:rPr lang="pt-BR" sz="1600" kern="1200" dirty="0" err="1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arq</a:t>
              </a: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pt-BR" sz="1600" i="1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</a:t>
              </a:r>
              <a:r>
                <a:rPr lang="pt-BR" sz="1600" b="1" i="1" kern="1200" baseline="-250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lang="pt-BR" sz="1600" i="1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.xlsx</a:t>
              </a:r>
            </a:p>
            <a:p>
              <a:pPr marL="808038" lvl="8" indent="-631825" algn="just">
                <a:spcBef>
                  <a:spcPts val="1200"/>
                </a:spcBef>
                <a:buSzPct val="60000"/>
              </a:pPr>
              <a:r>
                <a:rPr lang="pt-BR" sz="1600" i="1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Concatenar </a:t>
              </a:r>
              <a:r>
                <a:rPr lang="pt-BR" sz="1600" kern="1200" dirty="0" err="1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DFs</a:t>
              </a: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 </a:t>
              </a:r>
              <a:r>
                <a:rPr lang="pt-BR" sz="1600" kern="1200" dirty="0" err="1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Ags</a:t>
              </a:r>
              <a:endParaRPr lang="pt-BR" sz="1600" kern="12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15925" lvl="1" indent="-400050" algn="just">
                <a:spcBef>
                  <a:spcPts val="1200"/>
                </a:spcBef>
                <a:buSzPct val="60000"/>
                <a:buFont typeface="+mj-lt"/>
                <a:buAutoNum type="romanUcPeriod"/>
              </a:pPr>
              <a:endParaRPr lang="pt-BR" sz="1600" kern="12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15925" lvl="1" indent="-400050" algn="just">
                <a:spcBef>
                  <a:spcPts val="1200"/>
                </a:spcBef>
                <a:buSzPct val="60000"/>
                <a:buFont typeface="+mj-lt"/>
                <a:buAutoNum type="romanUcPeriod" startAt="2"/>
              </a:pPr>
              <a:r>
                <a:rPr lang="pt-BR" sz="1600" u="sng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Tratar DF Todos:</a:t>
              </a:r>
            </a:p>
            <a:p>
              <a:pPr marL="808038" lvl="1" algn="just">
                <a:spcBef>
                  <a:spcPts val="1200"/>
                </a:spcBef>
                <a:buSzPct val="60000"/>
              </a:pP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Exibe DF</a:t>
              </a:r>
              <a:endParaRPr lang="pt-BR" sz="1600" b="1" i="1" kern="1200" baseline="-250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808038" lvl="1" algn="just">
                <a:spcBef>
                  <a:spcPts val="1200"/>
                </a:spcBef>
                <a:buSzPct val="60000"/>
              </a:pP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Sumariza DF</a:t>
              </a:r>
              <a:endParaRPr lang="pt-BR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Seta em curva para a esquerda 61"/>
            <p:cNvSpPr/>
            <p:nvPr/>
          </p:nvSpPr>
          <p:spPr>
            <a:xfrm rot="10800000">
              <a:off x="5868143" y="3705638"/>
              <a:ext cx="419487" cy="433234"/>
            </a:xfrm>
            <a:prstGeom prst="curvedLef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439817" y="2020180"/>
            <a:ext cx="2704497" cy="3160206"/>
            <a:chOff x="3851920" y="2020180"/>
            <a:chExt cx="2704497" cy="3160206"/>
          </a:xfrm>
        </p:grpSpPr>
        <p:grpSp>
          <p:nvGrpSpPr>
            <p:cNvPr id="59" name="Grupo 58"/>
            <p:cNvGrpSpPr/>
            <p:nvPr/>
          </p:nvGrpSpPr>
          <p:grpSpPr>
            <a:xfrm>
              <a:off x="3851920" y="2020180"/>
              <a:ext cx="689890" cy="3160206"/>
              <a:chOff x="3851920" y="2020180"/>
              <a:chExt cx="689890" cy="3160206"/>
            </a:xfrm>
          </p:grpSpPr>
          <p:cxnSp>
            <p:nvCxnSpPr>
              <p:cNvPr id="75" name="Conector reto 74"/>
              <p:cNvCxnSpPr/>
              <p:nvPr/>
            </p:nvCxnSpPr>
            <p:spPr>
              <a:xfrm>
                <a:off x="3851920" y="2154696"/>
                <a:ext cx="500566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3873978" y="3624804"/>
                <a:ext cx="500566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3873978" y="5110174"/>
                <a:ext cx="500566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4374544" y="2182248"/>
                <a:ext cx="0" cy="2940238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Mais 78"/>
              <p:cNvSpPr/>
              <p:nvPr/>
            </p:nvSpPr>
            <p:spPr>
              <a:xfrm>
                <a:off x="4190565" y="3453462"/>
                <a:ext cx="291522" cy="285286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Mais 79"/>
              <p:cNvSpPr/>
              <p:nvPr/>
            </p:nvSpPr>
            <p:spPr>
              <a:xfrm>
                <a:off x="4250288" y="4895100"/>
                <a:ext cx="291522" cy="285286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Mais 80"/>
              <p:cNvSpPr/>
              <p:nvPr/>
            </p:nvSpPr>
            <p:spPr>
              <a:xfrm>
                <a:off x="4206725" y="2020180"/>
                <a:ext cx="291522" cy="285286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4355976" y="2852936"/>
              <a:ext cx="2200441" cy="1224136"/>
              <a:chOff x="4355976" y="3462947"/>
              <a:chExt cx="2200441" cy="1224136"/>
            </a:xfrm>
          </p:grpSpPr>
          <p:sp>
            <p:nvSpPr>
              <p:cNvPr id="61" name="Seta para a direita 60"/>
              <p:cNvSpPr/>
              <p:nvPr/>
            </p:nvSpPr>
            <p:spPr>
              <a:xfrm>
                <a:off x="4355976" y="3940399"/>
                <a:ext cx="318222" cy="208681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luxograma: Armazenamento interno 69"/>
              <p:cNvSpPr/>
              <p:nvPr/>
            </p:nvSpPr>
            <p:spPr>
              <a:xfrm>
                <a:off x="4674198" y="3750979"/>
                <a:ext cx="900000" cy="936104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CaixaDeTexto 70"/>
              <p:cNvSpPr txBox="1"/>
              <p:nvPr/>
            </p:nvSpPr>
            <p:spPr>
              <a:xfrm>
                <a:off x="4797486" y="3462947"/>
                <a:ext cx="86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dfFocos</a:t>
                </a:r>
                <a:endParaRPr lang="pt-BR" sz="1600" dirty="0">
                  <a:latin typeface="+mn-lt"/>
                </a:endParaRPr>
              </a:p>
            </p:txBody>
          </p:sp>
          <p:grpSp>
            <p:nvGrpSpPr>
              <p:cNvPr id="72" name="Grupo 71"/>
              <p:cNvGrpSpPr/>
              <p:nvPr/>
            </p:nvGrpSpPr>
            <p:grpSpPr>
              <a:xfrm>
                <a:off x="5580112" y="4097058"/>
                <a:ext cx="976305" cy="396000"/>
                <a:chOff x="6585760" y="1828240"/>
                <a:chExt cx="1308196" cy="396000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7073909" y="1828240"/>
                  <a:ext cx="820047" cy="396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4" name="Conector de seta reta 73"/>
                <p:cNvCxnSpPr/>
                <p:nvPr/>
              </p:nvCxnSpPr>
              <p:spPr>
                <a:xfrm>
                  <a:off x="6585760" y="2016796"/>
                  <a:ext cx="39914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007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Solução: Focos por Agente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1600" dirty="0" err="1">
                <a:solidFill>
                  <a:srgbClr val="0000CC"/>
                </a:solidFill>
              </a:rPr>
              <a:t>import</a:t>
            </a:r>
            <a:r>
              <a:rPr lang="pt-BR" sz="1600" dirty="0"/>
              <a:t> pandas </a:t>
            </a:r>
            <a:r>
              <a:rPr lang="pt-BR" sz="1600" dirty="0">
                <a:solidFill>
                  <a:srgbClr val="0000CC"/>
                </a:solidFill>
              </a:rPr>
              <a:t>as</a:t>
            </a:r>
            <a:r>
              <a:rPr lang="pt-BR" sz="1600" dirty="0"/>
              <a:t> </a:t>
            </a:r>
            <a:r>
              <a:rPr lang="pt-BR" sz="1600" dirty="0" err="1"/>
              <a:t>pd</a:t>
            </a:r>
            <a:endParaRPr lang="pt-BR" sz="1600" dirty="0"/>
          </a:p>
          <a:p>
            <a:pPr>
              <a:spcBef>
                <a:spcPts val="1200"/>
              </a:spcBef>
            </a:pPr>
            <a:r>
              <a:rPr lang="pt-BR" sz="1600" dirty="0" err="1">
                <a:solidFill>
                  <a:srgbClr val="0000FF"/>
                </a:solidFill>
              </a:rPr>
              <a:t>def</a:t>
            </a:r>
            <a:r>
              <a:rPr lang="pt-BR" sz="1600" dirty="0"/>
              <a:t> </a:t>
            </a:r>
            <a:r>
              <a:rPr lang="pt-BR" sz="1600" dirty="0" err="1"/>
              <a:t>geraNome</a:t>
            </a:r>
            <a:r>
              <a:rPr lang="pt-BR" sz="1600" dirty="0"/>
              <a:t>(n):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</a:t>
            </a:r>
            <a:r>
              <a:rPr lang="pt-BR" sz="1600" dirty="0" err="1">
                <a:solidFill>
                  <a:srgbClr val="0000FF"/>
                </a:solidFill>
              </a:rPr>
              <a:t>return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B050"/>
                </a:solidFill>
              </a:rPr>
              <a:t>"AG"</a:t>
            </a:r>
            <a:r>
              <a:rPr lang="pt-BR" sz="1600" dirty="0"/>
              <a:t>+</a:t>
            </a:r>
            <a:r>
              <a:rPr lang="pt-BR" sz="1600" dirty="0" err="1">
                <a:solidFill>
                  <a:srgbClr val="7030A0"/>
                </a:solidFill>
              </a:rPr>
              <a:t>str</a:t>
            </a:r>
            <a:r>
              <a:rPr lang="pt-BR" sz="1600" dirty="0"/>
              <a:t>(n+1)</a:t>
            </a:r>
          </a:p>
          <a:p>
            <a:pPr>
              <a:spcBef>
                <a:spcPts val="1200"/>
              </a:spcBef>
            </a:pPr>
            <a:r>
              <a:rPr lang="pt-BR" sz="1600" dirty="0" err="1">
                <a:solidFill>
                  <a:srgbClr val="0000FF"/>
                </a:solidFill>
              </a:rPr>
              <a:t>def</a:t>
            </a:r>
            <a:r>
              <a:rPr lang="pt-BR" sz="1600" dirty="0"/>
              <a:t> </a:t>
            </a:r>
            <a:r>
              <a:rPr lang="pt-BR" sz="1600" dirty="0" err="1"/>
              <a:t>montaDataFrame</a:t>
            </a:r>
            <a:r>
              <a:rPr lang="pt-BR" sz="1600" dirty="0"/>
              <a:t>(</a:t>
            </a:r>
            <a:r>
              <a:rPr lang="pt-BR" sz="1600" dirty="0" err="1"/>
              <a:t>qt</a:t>
            </a:r>
            <a:r>
              <a:rPr lang="pt-BR" sz="1600" dirty="0"/>
              <a:t>):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</a:t>
            </a:r>
            <a:r>
              <a:rPr lang="pt-BR" sz="1600" dirty="0">
                <a:solidFill>
                  <a:srgbClr val="C00000"/>
                </a:solidFill>
              </a:rPr>
              <a:t>#Cria o nome do arquivo do agente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</a:t>
            </a:r>
            <a:r>
              <a:rPr lang="pt-BR" sz="1600" dirty="0" err="1"/>
              <a:t>ldfs</a:t>
            </a:r>
            <a:r>
              <a:rPr lang="pt-BR" sz="1600" dirty="0"/>
              <a:t>=[]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</a:t>
            </a:r>
            <a:r>
              <a:rPr lang="pt-BR" sz="1800" dirty="0">
                <a:solidFill>
                  <a:srgbClr val="0000CC"/>
                </a:solidFill>
              </a:rPr>
              <a:t> for </a:t>
            </a:r>
            <a:r>
              <a:rPr lang="pt-BR" sz="1600" dirty="0"/>
              <a:t>i </a:t>
            </a:r>
            <a:r>
              <a:rPr lang="pt-BR" sz="1800" dirty="0">
                <a:solidFill>
                  <a:srgbClr val="0000CC"/>
                </a:solidFill>
              </a:rPr>
              <a:t>in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7030A0"/>
                </a:solidFill>
              </a:rPr>
              <a:t>range</a:t>
            </a:r>
            <a:r>
              <a:rPr lang="pt-BR" sz="1600" dirty="0"/>
              <a:t>(0,qt):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>
                <a:solidFill>
                  <a:srgbClr val="C00000"/>
                </a:solidFill>
              </a:rPr>
              <a:t>#Monta o nome do arquivo do agente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 err="1"/>
              <a:t>arq</a:t>
            </a:r>
            <a:r>
              <a:rPr lang="pt-BR" sz="1600" dirty="0"/>
              <a:t>=</a:t>
            </a:r>
            <a:r>
              <a:rPr lang="pt-BR" sz="1600" dirty="0" err="1"/>
              <a:t>geraNome</a:t>
            </a:r>
            <a:r>
              <a:rPr lang="pt-BR" sz="1600" dirty="0"/>
              <a:t>(i)+</a:t>
            </a:r>
            <a:r>
              <a:rPr lang="pt-BR" sz="1600" dirty="0">
                <a:solidFill>
                  <a:srgbClr val="00B050"/>
                </a:solidFill>
              </a:rPr>
              <a:t>".</a:t>
            </a:r>
            <a:r>
              <a:rPr lang="pt-BR" sz="1600" dirty="0" err="1">
                <a:solidFill>
                  <a:srgbClr val="00B050"/>
                </a:solidFill>
              </a:rPr>
              <a:t>xlsx</a:t>
            </a:r>
            <a:r>
              <a:rPr lang="pt-BR" sz="1600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>
                <a:solidFill>
                  <a:srgbClr val="C00000"/>
                </a:solidFill>
              </a:rPr>
              <a:t>#Cria um </a:t>
            </a:r>
            <a:r>
              <a:rPr lang="pt-BR" sz="1600" dirty="0" err="1">
                <a:solidFill>
                  <a:srgbClr val="C00000"/>
                </a:solidFill>
              </a:rPr>
              <a:t>df</a:t>
            </a:r>
            <a:r>
              <a:rPr lang="pt-BR" sz="1600" dirty="0">
                <a:solidFill>
                  <a:srgbClr val="C00000"/>
                </a:solidFill>
              </a:rPr>
              <a:t> a partir do arquivo</a:t>
            </a:r>
            <a:r>
              <a:rPr lang="pt-BR" sz="1600" dirty="0"/>
              <a:t>, renomeando a coluna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 err="1"/>
              <a:t>df</a:t>
            </a:r>
            <a:r>
              <a:rPr lang="pt-BR" sz="1600" dirty="0"/>
              <a:t>= </a:t>
            </a:r>
            <a:r>
              <a:rPr lang="pt-BR" sz="1600" dirty="0" err="1"/>
              <a:t>df</a:t>
            </a:r>
            <a:r>
              <a:rPr lang="pt-BR" sz="1600" dirty="0"/>
              <a:t>=</a:t>
            </a:r>
            <a:r>
              <a:rPr lang="pt-BR" sz="1600" dirty="0" err="1"/>
              <a:t>pd.read_excel</a:t>
            </a:r>
            <a:r>
              <a:rPr lang="pt-BR" sz="1600" dirty="0"/>
              <a:t>(</a:t>
            </a:r>
            <a:r>
              <a:rPr lang="pt-BR" sz="1600" dirty="0" err="1"/>
              <a:t>arq,header</a:t>
            </a:r>
            <a:r>
              <a:rPr lang="pt-BR" sz="1600" dirty="0"/>
              <a:t>=</a:t>
            </a:r>
            <a:r>
              <a:rPr lang="pt-BR" sz="1600" dirty="0" err="1">
                <a:solidFill>
                  <a:srgbClr val="7030A0"/>
                </a:solidFill>
              </a:rPr>
              <a:t>None</a:t>
            </a:r>
            <a:r>
              <a:rPr lang="pt-BR" sz="1600" dirty="0" err="1"/>
              <a:t>,index_col</a:t>
            </a:r>
            <a:r>
              <a:rPr lang="pt-BR" sz="1600" dirty="0"/>
              <a:t>=0)</a:t>
            </a:r>
          </a:p>
          <a:p>
            <a:pPr indent="520700">
              <a:spcBef>
                <a:spcPts val="0"/>
              </a:spcBef>
            </a:pPr>
            <a:r>
              <a:rPr lang="pt-BR" sz="1600" dirty="0" err="1"/>
              <a:t>df.rename</a:t>
            </a:r>
            <a:r>
              <a:rPr lang="pt-BR" sz="1600" dirty="0"/>
              <a:t>(</a:t>
            </a:r>
            <a:r>
              <a:rPr lang="pt-BR" sz="1600" dirty="0" err="1"/>
              <a:t>columns</a:t>
            </a:r>
            <a:r>
              <a:rPr lang="pt-BR" sz="1600" dirty="0"/>
              <a:t>={1:</a:t>
            </a:r>
            <a:r>
              <a:rPr lang="pt-BR" sz="1600" dirty="0">
                <a:solidFill>
                  <a:srgbClr val="00B050"/>
                </a:solidFill>
              </a:rPr>
              <a:t>'Ag'</a:t>
            </a:r>
            <a:r>
              <a:rPr lang="pt-BR" sz="1600" dirty="0"/>
              <a:t>+str(i+1)},</a:t>
            </a:r>
            <a:r>
              <a:rPr lang="pt-BR" sz="1600" dirty="0" err="1"/>
              <a:t>inplace</a:t>
            </a:r>
            <a:r>
              <a:rPr lang="pt-BR" sz="1600" dirty="0"/>
              <a:t>=</a:t>
            </a:r>
            <a:r>
              <a:rPr lang="pt-BR" sz="1600" dirty="0" err="1">
                <a:solidFill>
                  <a:srgbClr val="7030A0"/>
                </a:solidFill>
              </a:rPr>
              <a:t>True</a:t>
            </a:r>
            <a:r>
              <a:rPr lang="pt-BR" sz="16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>
                <a:solidFill>
                  <a:srgbClr val="C00000"/>
                </a:solidFill>
              </a:rPr>
              <a:t>#Adiciona o DF Transposto à lista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 err="1"/>
              <a:t>ldfs.append</a:t>
            </a:r>
            <a:r>
              <a:rPr lang="pt-BR" sz="1600" dirty="0"/>
              <a:t>(</a:t>
            </a:r>
            <a:r>
              <a:rPr lang="pt-BR" sz="1600" dirty="0" err="1"/>
              <a:t>df.T</a:t>
            </a:r>
            <a:r>
              <a:rPr lang="pt-BR" sz="1600" dirty="0"/>
              <a:t>)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dfFocos</a:t>
            </a:r>
            <a:r>
              <a:rPr lang="pt-BR" sz="1600" dirty="0"/>
              <a:t>=</a:t>
            </a:r>
            <a:r>
              <a:rPr lang="pt-BR" sz="1600" dirty="0" err="1"/>
              <a:t>pd.concat</a:t>
            </a:r>
            <a:r>
              <a:rPr lang="pt-BR" sz="1600" dirty="0"/>
              <a:t>(</a:t>
            </a:r>
            <a:r>
              <a:rPr lang="pt-BR" sz="1600" dirty="0" err="1"/>
              <a:t>dfAgs</a:t>
            </a:r>
            <a:r>
              <a:rPr lang="pt-BR" sz="1600" dirty="0"/>
              <a:t>)</a:t>
            </a:r>
          </a:p>
          <a:p>
            <a:r>
              <a:rPr lang="pt-BR" sz="1600" dirty="0">
                <a:solidFill>
                  <a:srgbClr val="C00000"/>
                </a:solidFill>
              </a:rPr>
              <a:t>	#Como há focos inexistentes em alguns agentes, substitui </a:t>
            </a:r>
            <a:r>
              <a:rPr lang="pt-BR" sz="1600" dirty="0" err="1">
                <a:solidFill>
                  <a:srgbClr val="C00000"/>
                </a:solidFill>
              </a:rPr>
              <a:t>NaN</a:t>
            </a:r>
            <a:r>
              <a:rPr lang="pt-BR" sz="1600" dirty="0">
                <a:solidFill>
                  <a:srgbClr val="C00000"/>
                </a:solidFill>
              </a:rPr>
              <a:t> por 0</a:t>
            </a:r>
            <a:r>
              <a:rPr lang="pt-BR" sz="1600" dirty="0"/>
              <a:t>    </a:t>
            </a:r>
            <a:r>
              <a:rPr lang="pt-BR" sz="1600" dirty="0" err="1"/>
              <a:t>dfFocos.fillna</a:t>
            </a:r>
            <a:r>
              <a:rPr lang="pt-BR" sz="1600" dirty="0"/>
              <a:t>(</a:t>
            </a:r>
            <a:r>
              <a:rPr lang="pt-BR" sz="1600" dirty="0" err="1"/>
              <a:t>value</a:t>
            </a:r>
            <a:r>
              <a:rPr lang="pt-BR" sz="1600" dirty="0"/>
              <a:t>=0,inplace=</a:t>
            </a:r>
            <a:r>
              <a:rPr lang="pt-BR" sz="1600" dirty="0" err="1">
                <a:solidFill>
                  <a:srgbClr val="7030A0"/>
                </a:solidFill>
              </a:rPr>
              <a:t>True</a:t>
            </a:r>
            <a:r>
              <a:rPr lang="pt-BR" sz="16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</a:t>
            </a:r>
            <a:r>
              <a:rPr lang="pt-BR" sz="1800" dirty="0" err="1">
                <a:solidFill>
                  <a:srgbClr val="0000CC"/>
                </a:solidFill>
              </a:rPr>
              <a:t>return</a:t>
            </a:r>
            <a:r>
              <a:rPr lang="pt-BR" sz="1600" dirty="0"/>
              <a:t> </a:t>
            </a:r>
            <a:r>
              <a:rPr lang="pt-BR" sz="1600" dirty="0" err="1"/>
              <a:t>dfFocos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078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Solução: Focos por Agente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1800" dirty="0" err="1">
                <a:solidFill>
                  <a:srgbClr val="0000CC"/>
                </a:solidFill>
              </a:rPr>
              <a:t>def</a:t>
            </a:r>
            <a:r>
              <a:rPr lang="pt-BR" sz="1800" dirty="0"/>
              <a:t> </a:t>
            </a:r>
            <a:r>
              <a:rPr lang="pt-BR" sz="1800" b="1" dirty="0" err="1"/>
              <a:t>trataAg</a:t>
            </a:r>
            <a:r>
              <a:rPr lang="pt-BR" sz="1800" dirty="0"/>
              <a:t>(</a:t>
            </a:r>
            <a:r>
              <a:rPr lang="pt-BR" sz="1800" dirty="0" err="1"/>
              <a:t>df</a:t>
            </a:r>
            <a:r>
              <a:rPr lang="pt-BR" sz="1800" dirty="0"/>
              <a:t>):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>
                <a:solidFill>
                  <a:srgbClr val="C00000"/>
                </a:solidFill>
              </a:rPr>
              <a:t>#Sumarização por agente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total=</a:t>
            </a:r>
            <a:r>
              <a:rPr lang="pt-BR" sz="1800" dirty="0" err="1"/>
              <a:t>df.sum</a:t>
            </a:r>
            <a:r>
              <a:rPr lang="pt-BR" sz="1800" dirty="0"/>
              <a:t>(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maior=</a:t>
            </a:r>
            <a:r>
              <a:rPr lang="pt-BR" sz="1800" dirty="0" err="1"/>
              <a:t>df.max</a:t>
            </a:r>
            <a:r>
              <a:rPr lang="pt-BR" sz="1800" dirty="0"/>
              <a:t>(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local=</a:t>
            </a:r>
            <a:r>
              <a:rPr lang="pt-BR" sz="1800" dirty="0" err="1"/>
              <a:t>df.idxmax</a:t>
            </a:r>
            <a:r>
              <a:rPr lang="pt-BR" sz="1800" dirty="0"/>
              <a:t>(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'Total de Focos'</a:t>
            </a:r>
            <a:r>
              <a:rPr lang="pt-BR" sz="1800" dirty="0"/>
              <a:t>]=total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'Maior Incidência'</a:t>
            </a:r>
            <a:r>
              <a:rPr lang="pt-BR" sz="1800" dirty="0"/>
              <a:t>]=maior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'Local Maior Incidência'</a:t>
            </a:r>
            <a:r>
              <a:rPr lang="pt-BR" sz="1800" dirty="0"/>
              <a:t>]=local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	</a:t>
            </a:r>
            <a:r>
              <a:rPr lang="pt-BR" sz="1800" dirty="0" err="1">
                <a:solidFill>
                  <a:srgbClr val="0000CC"/>
                </a:solidFill>
              </a:rPr>
              <a:t>return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pt-BR" sz="18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#Cria o DF com dados dos agentes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dfFocos</a:t>
            </a:r>
            <a:r>
              <a:rPr lang="pt-BR" sz="1800" dirty="0"/>
              <a:t>= </a:t>
            </a:r>
            <a:r>
              <a:rPr lang="pt-BR" sz="1800" dirty="0" err="1"/>
              <a:t>montaDataFrame</a:t>
            </a:r>
            <a:r>
              <a:rPr lang="pt-BR" sz="1800" dirty="0"/>
              <a:t>(3)</a:t>
            </a:r>
          </a:p>
          <a:p>
            <a:pPr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#Sumarização por agente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trataAg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240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Como saber:</a:t>
            </a:r>
          </a:p>
          <a:p>
            <a:pPr algn="l"/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spcBef>
                <a:spcPts val="1800"/>
              </a:spcBef>
              <a:buFont typeface="+mj-lt"/>
              <a:buAutoNum type="romanUcPeriod"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spcBef>
                <a:spcPts val="1800"/>
              </a:spcBef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O  total de focos encontrados  na região por localização? </a:t>
            </a:r>
          </a:p>
          <a:p>
            <a:pPr lvl="1" indent="0" algn="l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somar as Linhas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spcBef>
                <a:spcPts val="2400"/>
              </a:spcBef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Qual  a localização com mais focos na região?</a:t>
            </a:r>
          </a:p>
          <a:p>
            <a:pPr lvl="1" indent="0" algn="l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Encontrar o maior valor e o local da soma das linhas</a:t>
            </a:r>
          </a:p>
          <a:p>
            <a:pPr marL="514350" indent="-514350" algn="l">
              <a:spcBef>
                <a:spcPts val="2400"/>
              </a:spcBef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A distribuição gráfica dos focos por localização na região?</a:t>
            </a:r>
          </a:p>
          <a:p>
            <a:pPr lvl="1" indent="0" algn="l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Construir um gráfico de barras com o total de focos encontrados por localização</a:t>
            </a:r>
          </a:p>
          <a:p>
            <a:pPr lvl="1" indent="0" algn="l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da Solução: Totais Gerais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36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864008"/>
            <a:ext cx="2251264" cy="14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Solução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t-BR" sz="1800" dirty="0" err="1">
                <a:solidFill>
                  <a:srgbClr val="0000CC"/>
                </a:solidFill>
              </a:rPr>
              <a:t>def</a:t>
            </a:r>
            <a:r>
              <a:rPr lang="pt-BR" sz="1800" dirty="0"/>
              <a:t> </a:t>
            </a:r>
            <a:r>
              <a:rPr lang="pt-BR" sz="1800" b="1" dirty="0" err="1"/>
              <a:t>resumoTotais</a:t>
            </a:r>
            <a:r>
              <a:rPr lang="pt-BR" sz="1800" dirty="0"/>
              <a:t>(</a:t>
            </a:r>
            <a:r>
              <a:rPr lang="pt-BR" sz="1800" dirty="0" err="1"/>
              <a:t>df</a:t>
            </a:r>
            <a:r>
              <a:rPr lang="pt-BR" sz="1800" dirty="0"/>
              <a:t>):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total=</a:t>
            </a:r>
            <a:r>
              <a:rPr lang="pt-BR" sz="1800" dirty="0" err="1"/>
              <a:t>df.sum</a:t>
            </a:r>
            <a:r>
              <a:rPr lang="pt-BR" sz="1800" dirty="0"/>
              <a:t>(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maior=</a:t>
            </a:r>
            <a:r>
              <a:rPr lang="pt-BR" sz="1800" dirty="0" err="1"/>
              <a:t>total.max</a:t>
            </a:r>
            <a:r>
              <a:rPr lang="pt-BR" sz="1800" dirty="0"/>
              <a:t>()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local=</a:t>
            </a:r>
            <a:r>
              <a:rPr lang="pt-BR" sz="1800" dirty="0" err="1"/>
              <a:t>total.idxmax</a:t>
            </a:r>
            <a:r>
              <a:rPr lang="pt-BR" sz="1800" dirty="0"/>
              <a:t>()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/>
              <a:t>dfTot</a:t>
            </a:r>
            <a:r>
              <a:rPr lang="pt-BR" sz="1800" dirty="0"/>
              <a:t>=</a:t>
            </a:r>
            <a:r>
              <a:rPr lang="pt-BR" sz="1800" dirty="0" err="1"/>
              <a:t>pd.DataFrame</a:t>
            </a:r>
            <a:r>
              <a:rPr lang="pt-BR" sz="1800" dirty="0"/>
              <a:t>(total, </a:t>
            </a:r>
            <a:r>
              <a:rPr lang="pt-BR" sz="1800" dirty="0" err="1"/>
              <a:t>columns</a:t>
            </a:r>
            <a:r>
              <a:rPr lang="pt-BR" sz="1800" dirty="0"/>
              <a:t>=[</a:t>
            </a:r>
            <a:r>
              <a:rPr lang="pt-BR" sz="1800" dirty="0">
                <a:solidFill>
                  <a:srgbClr val="00B050"/>
                </a:solidFill>
              </a:rPr>
              <a:t>'Total'</a:t>
            </a:r>
            <a:r>
              <a:rPr lang="pt-BR" sz="1800" dirty="0"/>
              <a:t>])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dfTot.index.name=</a:t>
            </a:r>
            <a:r>
              <a:rPr lang="pt-BR" sz="1800" dirty="0">
                <a:solidFill>
                  <a:srgbClr val="00B050"/>
                </a:solidFill>
              </a:rPr>
              <a:t>'Local'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/>
              <a:t>print</a:t>
            </a:r>
            <a:r>
              <a:rPr lang="pt-BR" sz="1800" dirty="0"/>
              <a:t>(</a:t>
            </a:r>
            <a:r>
              <a:rPr lang="pt-BR" sz="1800" dirty="0" err="1"/>
              <a:t>dfTot</a:t>
            </a:r>
            <a:r>
              <a:rPr lang="pt-BR" sz="1800" dirty="0"/>
              <a:t>)</a:t>
            </a:r>
          </a:p>
          <a:p>
            <a:pPr marL="1427163" indent="-1427163"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/>
              <a:t>print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'\n\</a:t>
            </a:r>
            <a:r>
              <a:rPr lang="pt-BR" sz="1800" dirty="0" err="1">
                <a:solidFill>
                  <a:srgbClr val="00B050"/>
                </a:solidFill>
              </a:rPr>
              <a:t>nLocal</a:t>
            </a:r>
            <a:r>
              <a:rPr lang="pt-BR" sz="1800" dirty="0">
                <a:solidFill>
                  <a:srgbClr val="00B050"/>
                </a:solidFill>
              </a:rPr>
              <a:t> de Maior Localização: {} com {:.2f} focos' </a:t>
            </a:r>
            <a:r>
              <a:rPr lang="pt-BR" sz="1800" dirty="0"/>
              <a:t>.</a:t>
            </a:r>
            <a:r>
              <a:rPr lang="pt-BR" sz="1800" dirty="0" err="1"/>
              <a:t>format</a:t>
            </a:r>
            <a:r>
              <a:rPr lang="pt-BR" sz="1800" dirty="0"/>
              <a:t>(</a:t>
            </a:r>
            <a:r>
              <a:rPr lang="pt-BR" sz="1800" dirty="0" err="1"/>
              <a:t>local,maior</a:t>
            </a:r>
            <a:r>
              <a:rPr lang="pt-BR" sz="1800" dirty="0"/>
              <a:t>))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</a:t>
            </a:r>
          </a:p>
          <a:p>
            <a:pPr>
              <a:lnSpc>
                <a:spcPct val="110000"/>
              </a:lnSpc>
            </a:pPr>
            <a:r>
              <a:rPr lang="pt-BR" sz="1800" dirty="0">
                <a:solidFill>
                  <a:srgbClr val="0000CC"/>
                </a:solidFill>
              </a:rPr>
              <a:t>    </a:t>
            </a:r>
            <a:r>
              <a:rPr lang="pt-BR" sz="1800" dirty="0" err="1">
                <a:solidFill>
                  <a:srgbClr val="0000CC"/>
                </a:solidFill>
              </a:rPr>
              <a:t>return</a:t>
            </a:r>
            <a:r>
              <a:rPr lang="pt-BR" sz="1800" dirty="0">
                <a:solidFill>
                  <a:srgbClr val="0000CC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pt-BR" sz="18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#Cria o DF com dados dos agentes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/>
              <a:t>dfFocos</a:t>
            </a:r>
            <a:r>
              <a:rPr lang="pt-BR" sz="1800" dirty="0"/>
              <a:t>= </a:t>
            </a:r>
            <a:r>
              <a:rPr lang="pt-BR" sz="1800" dirty="0" err="1"/>
              <a:t>montaDataFrame</a:t>
            </a:r>
            <a:r>
              <a:rPr lang="pt-BR" sz="1800" dirty="0"/>
              <a:t>(3)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#Sumarização por agente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/>
              <a:t>trataAg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#Sumarização geral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/>
              <a:t>resumoTotais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endParaRPr lang="pt-BR" sz="1800" dirty="0">
              <a:solidFill>
                <a:srgbClr val="0000CC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8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</p:nvPr>
        </p:nvGraphicFramePr>
        <p:xfrm>
          <a:off x="1631504" y="917568"/>
          <a:ext cx="9155902" cy="532892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4370197">
                  <a:extLst>
                    <a:ext uri="{9D8B030D-6E8A-4147-A177-3AD203B41FA5}">
                      <a16:colId xmlns:a16="http://schemas.microsoft.com/office/drawing/2014/main" val="231778040"/>
                    </a:ext>
                  </a:extLst>
                </a:gridCol>
                <a:gridCol w="4785705">
                  <a:extLst>
                    <a:ext uri="{9D8B030D-6E8A-4147-A177-3AD203B41FA5}">
                      <a16:colId xmlns:a16="http://schemas.microsoft.com/office/drawing/2014/main" val="879556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Valores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.values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Formato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27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kern="120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qt</a:t>
                      </a:r>
                      <a:r>
                        <a:rPr lang="en-US" sz="1800" b="1" kern="1200" baseline="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de </a:t>
                      </a:r>
                      <a:r>
                        <a:rPr lang="en-US" sz="1800" b="1" kern="1200" baseline="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valores</a:t>
                      </a:r>
                      <a:endParaRPr lang="en-US" sz="1800" b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998964"/>
                  </a:ext>
                </a:extLst>
              </a:tr>
              <a:tr h="2129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endParaRPr lang="en-US" sz="800" b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4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Transposta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940244"/>
                  </a:ext>
                </a:extLst>
              </a:tr>
              <a:tr h="132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5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Labels dos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Índices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42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Nome do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obj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 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.index.name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46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9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Labels das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colunas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62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Nome do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obj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  <a:sym typeface="Arial"/>
                        </a:rPr>
                        <a:t>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.columns.name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04906"/>
                  </a:ext>
                </a:extLst>
              </a:tr>
              <a:tr h="146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89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Inf. da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estrutura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info()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2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Primeiros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Elementos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.head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default, n=5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30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Últimos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Elementos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default, n=5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8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Resumos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Estatísticos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das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colunas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numéricas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.describe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54038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Exibição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39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9000"/>
              </a:spcBef>
            </a:pPr>
            <a:endParaRPr lang="pt-BR" sz="2000" u="sng" dirty="0"/>
          </a:p>
          <a:p>
            <a:endParaRPr lang="en-US" sz="2000" dirty="0">
              <a:cs typeface="Consolas"/>
            </a:endParaRP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/>
              <a:t>DataFrames </a:t>
            </a:r>
            <a:r>
              <a:rPr lang="pt-BR" dirty="0"/>
              <a:t>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20484" name="Imagem 8" descr="Respos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742950"/>
            <a:ext cx="1524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719736" y="3068960"/>
          <a:ext cx="2880322" cy="1896273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7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2126725" y="932396"/>
            <a:ext cx="850577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488">
              <a:spcBef>
                <a:spcPts val="1200"/>
              </a:spcBef>
            </a:pPr>
            <a:r>
              <a:rPr lang="en-US" sz="2000" dirty="0" err="1">
                <a:latin typeface="+mn-lt"/>
                <a:cs typeface="Consolas"/>
              </a:rPr>
              <a:t>Estrutura</a:t>
            </a:r>
            <a:r>
              <a:rPr lang="en-US" sz="2000" dirty="0">
                <a:latin typeface="+mn-lt"/>
                <a:cs typeface="Consolas"/>
              </a:rPr>
              <a:t> tabular com </a:t>
            </a:r>
            <a:r>
              <a:rPr lang="en-US" sz="2000" dirty="0" err="1">
                <a:latin typeface="+mn-lt"/>
                <a:cs typeface="Consolas"/>
              </a:rPr>
              <a:t>linhas</a:t>
            </a:r>
            <a:r>
              <a:rPr lang="en-US" sz="2000" dirty="0">
                <a:latin typeface="+mn-lt"/>
                <a:cs typeface="Consolas"/>
              </a:rPr>
              <a:t> e </a:t>
            </a:r>
            <a:r>
              <a:rPr lang="en-US" sz="2000" dirty="0" err="1">
                <a:latin typeface="+mn-lt"/>
                <a:cs typeface="Consolas"/>
              </a:rPr>
              <a:t>colunas</a:t>
            </a:r>
            <a:r>
              <a:rPr lang="en-US" sz="2000" dirty="0">
                <a:latin typeface="+mn-lt"/>
                <a:cs typeface="Consolas"/>
              </a:rPr>
              <a:t>, </a:t>
            </a:r>
            <a:r>
              <a:rPr lang="pt-BR" sz="2000" dirty="0">
                <a:latin typeface="+mn-lt"/>
                <a:cs typeface="Consolas"/>
              </a:rPr>
              <a:t>similar a uma planilha, </a:t>
            </a:r>
            <a:r>
              <a:rPr lang="en-US" sz="2000" dirty="0" err="1">
                <a:latin typeface="+mn-lt"/>
                <a:cs typeface="Consolas"/>
              </a:rPr>
              <a:t>composta</a:t>
            </a:r>
            <a:r>
              <a:rPr lang="en-US" sz="2000" dirty="0">
                <a:latin typeface="+mn-lt"/>
                <a:cs typeface="Consolas"/>
              </a:rPr>
              <a:t> </a:t>
            </a:r>
            <a:r>
              <a:rPr lang="en-US" sz="2000" dirty="0" err="1">
                <a:latin typeface="+mn-lt"/>
                <a:cs typeface="Consolas"/>
              </a:rPr>
              <a:t>por</a:t>
            </a:r>
            <a:r>
              <a:rPr lang="en-US" sz="2000" dirty="0">
                <a:latin typeface="+mn-lt"/>
                <a:cs typeface="Consolas"/>
              </a:rPr>
              <a:t>:</a:t>
            </a:r>
          </a:p>
          <a:p>
            <a:pPr marL="365125" lvl="2" indent="357188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000" dirty="0">
                <a:latin typeface="+mn-lt"/>
              </a:rPr>
              <a:t>“</a:t>
            </a:r>
            <a:r>
              <a:rPr lang="pt-BR" sz="2000" i="1" dirty="0">
                <a:latin typeface="+mn-lt"/>
              </a:rPr>
              <a:t>grupo de Series que compartilham um índice (nome das colunas)” ou </a:t>
            </a:r>
          </a:p>
          <a:p>
            <a:pPr marL="365125" lvl="2" indent="357188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000" i="1" dirty="0">
                <a:latin typeface="+mn-lt"/>
              </a:rPr>
              <a:t>“um dicionário de Series”</a:t>
            </a:r>
          </a:p>
          <a:p>
            <a:pPr marL="365125" indent="-27305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2000" dirty="0">
              <a:latin typeface="+mn-lt"/>
              <a:cs typeface="Consolas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4727848" y="5037240"/>
            <a:ext cx="0" cy="864096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930010" y="5037240"/>
            <a:ext cx="0" cy="864096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6816080" y="3643978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6816080" y="4389779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312024" y="5037240"/>
            <a:ext cx="0" cy="864096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547268" y="5037240"/>
            <a:ext cx="0" cy="864096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26725" y="3652362"/>
            <a:ext cx="10441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axis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=0</a:t>
            </a:r>
          </a:p>
          <a:p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axis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='index'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6833073" y="4109327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6816080" y="3849237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6788829" y="4615724"/>
            <a:ext cx="855712" cy="8384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833073" y="4862231"/>
            <a:ext cx="855712" cy="6929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871864" y="2221736"/>
            <a:ext cx="14401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D6A300"/>
                </a:solidFill>
                <a:latin typeface="+mn-lt"/>
              </a:rPr>
              <a:t>axis</a:t>
            </a:r>
            <a:r>
              <a:rPr lang="pt-BR" b="1" dirty="0">
                <a:solidFill>
                  <a:srgbClr val="D6A300"/>
                </a:solidFill>
                <a:latin typeface="+mn-lt"/>
              </a:rPr>
              <a:t>=1</a:t>
            </a:r>
          </a:p>
          <a:p>
            <a:r>
              <a:rPr lang="pt-BR" b="1" dirty="0" err="1">
                <a:solidFill>
                  <a:srgbClr val="D6A300"/>
                </a:solidFill>
                <a:latin typeface="+mn-lt"/>
              </a:rPr>
              <a:t>axis</a:t>
            </a:r>
            <a:r>
              <a:rPr lang="pt-BR" b="1" dirty="0">
                <a:solidFill>
                  <a:srgbClr val="D6A300"/>
                </a:solidFill>
                <a:latin typeface="+mn-lt"/>
              </a:rPr>
              <a:t>='</a:t>
            </a:r>
            <a:r>
              <a:rPr lang="pt-BR" b="1" dirty="0" err="1">
                <a:solidFill>
                  <a:srgbClr val="D6A300"/>
                </a:solidFill>
                <a:latin typeface="+mn-lt"/>
              </a:rPr>
              <a:t>columns</a:t>
            </a:r>
            <a:r>
              <a:rPr lang="pt-BR" b="1" dirty="0">
                <a:solidFill>
                  <a:srgbClr val="D6A300"/>
                </a:solidFill>
                <a:latin typeface="+mn-lt"/>
              </a:rPr>
              <a:t>'</a:t>
            </a:r>
          </a:p>
        </p:txBody>
      </p:sp>
      <p:cxnSp>
        <p:nvCxnSpPr>
          <p:cNvPr id="23" name="Conector de seta reta 18"/>
          <p:cNvCxnSpPr/>
          <p:nvPr/>
        </p:nvCxnSpPr>
        <p:spPr>
          <a:xfrm>
            <a:off x="4225681" y="2847130"/>
            <a:ext cx="2734415" cy="5806"/>
          </a:xfrm>
          <a:prstGeom prst="straightConnector1">
            <a:avLst/>
          </a:prstGeom>
          <a:ln w="22225">
            <a:solidFill>
              <a:srgbClr val="F2B8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5"/>
          <p:cNvCxnSpPr/>
          <p:nvPr/>
        </p:nvCxnSpPr>
        <p:spPr>
          <a:xfrm>
            <a:off x="3359696" y="3442932"/>
            <a:ext cx="0" cy="1522301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Visualização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8534400" y="6615114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83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Traçando gráficos com Pandas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0651" y="4385320"/>
            <a:ext cx="11712000" cy="2140024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Shape 232"/>
          <p:cNvSpPr txBox="1"/>
          <p:nvPr/>
        </p:nvSpPr>
        <p:spPr>
          <a:xfrm>
            <a:off x="2058911" y="955918"/>
            <a:ext cx="979772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057400" indent="-2057400"/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li,ls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li,ls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 err="1">
                <a:solidFill>
                  <a:srgbClr val="AC43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AC43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None, </a:t>
            </a:r>
            <a:r>
              <a:rPr lang="en-US" sz="1600" b="1" dirty="0">
                <a:solidFill>
                  <a:srgbClr val="9A2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US" sz="1600" i="1" dirty="0">
                <a:solidFill>
                  <a:srgbClr val="9A2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AC43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),…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18010" y="101987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704001" y="685800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638801" y="30480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12457" y="1767654"/>
            <a:ext cx="11044183" cy="24416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C00000"/>
                </a:solidFill>
                <a:latin typeface="+mn-lt"/>
              </a:rPr>
              <a:t>kind</a:t>
            </a:r>
            <a:r>
              <a:rPr lang="en-US" sz="1700" b="1" dirty="0">
                <a:latin typeface="+mn-lt"/>
              </a:rPr>
              <a:t>= </a:t>
            </a:r>
            <a:r>
              <a:rPr lang="pt-BR" sz="1700" b="1" dirty="0">
                <a:solidFill>
                  <a:srgbClr val="C00000"/>
                </a:solidFill>
                <a:latin typeface="+mn-lt"/>
              </a:rPr>
              <a:t> 	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700" dirty="0" err="1">
                <a:solidFill>
                  <a:srgbClr val="00B050"/>
                </a:solidFill>
                <a:latin typeface="+mn-lt"/>
              </a:rPr>
              <a:t>line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' </a:t>
            </a:r>
            <a:r>
              <a:rPr lang="pt-BR" sz="1700" dirty="0">
                <a:latin typeface="+mn-lt"/>
              </a:rPr>
              <a:t>: linha (default)		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'bar' </a:t>
            </a:r>
            <a:r>
              <a:rPr lang="pt-BR" sz="1700" dirty="0">
                <a:latin typeface="+mn-lt"/>
              </a:rPr>
              <a:t>: barra vertical        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 '</a:t>
            </a:r>
            <a:r>
              <a:rPr lang="pt-BR" sz="1700" dirty="0" err="1">
                <a:solidFill>
                  <a:srgbClr val="00B050"/>
                </a:solidFill>
                <a:latin typeface="+mn-lt"/>
              </a:rPr>
              <a:t>barh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' </a:t>
            </a:r>
            <a:r>
              <a:rPr lang="pt-BR" sz="1700" dirty="0">
                <a:latin typeface="+mn-lt"/>
              </a:rPr>
              <a:t>: barra horizontal	</a:t>
            </a:r>
          </a:p>
          <a:p>
            <a:r>
              <a:rPr lang="pt-BR" sz="1700" dirty="0">
                <a:latin typeface="+mn-lt"/>
              </a:rPr>
              <a:t>	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700" dirty="0" err="1">
                <a:solidFill>
                  <a:srgbClr val="00B050"/>
                </a:solidFill>
                <a:latin typeface="+mn-lt"/>
              </a:rPr>
              <a:t>hist</a:t>
            </a:r>
            <a:r>
              <a:rPr lang="pt-BR" sz="1700" dirty="0">
                <a:latin typeface="+mn-lt"/>
              </a:rPr>
              <a:t>' : histograma		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'box' </a:t>
            </a:r>
            <a:r>
              <a:rPr lang="pt-BR" sz="1700" dirty="0">
                <a:latin typeface="+mn-lt"/>
              </a:rPr>
              <a:t>: </a:t>
            </a:r>
            <a:r>
              <a:rPr lang="pt-BR" sz="1700" dirty="0" err="1">
                <a:latin typeface="+mn-lt"/>
              </a:rPr>
              <a:t>boxplot</a:t>
            </a:r>
            <a:r>
              <a:rPr lang="pt-BR" sz="1700" dirty="0">
                <a:latin typeface="+mn-lt"/>
              </a:rPr>
              <a:t>	      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700" dirty="0" err="1">
                <a:solidFill>
                  <a:srgbClr val="00B050"/>
                </a:solidFill>
                <a:latin typeface="+mn-lt"/>
              </a:rPr>
              <a:t>scatter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' </a:t>
            </a:r>
            <a:r>
              <a:rPr lang="pt-BR" sz="1700" dirty="0">
                <a:latin typeface="+mn-lt"/>
              </a:rPr>
              <a:t>: dispersão	</a:t>
            </a:r>
            <a:r>
              <a:rPr lang="pt-BR" sz="1700" dirty="0">
                <a:solidFill>
                  <a:srgbClr val="00B050"/>
                </a:solidFill>
                <a:latin typeface="+mn-lt"/>
              </a:rPr>
              <a:t>'pie' </a:t>
            </a:r>
            <a:r>
              <a:rPr lang="pt-BR" sz="1700" dirty="0">
                <a:latin typeface="+mn-lt"/>
              </a:rPr>
              <a:t>: pizza		</a:t>
            </a:r>
            <a:r>
              <a:rPr lang="pt-BR" sz="1700" dirty="0">
                <a:solidFill>
                  <a:srgbClr val="00B050"/>
                </a:solidFill>
              </a:rPr>
              <a:t> </a:t>
            </a:r>
            <a:r>
              <a:rPr lang="pt-BR" sz="1700" i="1" dirty="0">
                <a:latin typeface="+mn-lt"/>
              </a:rPr>
              <a:t>entre outros</a:t>
            </a:r>
          </a:p>
          <a:p>
            <a:pPr marL="985838" indent="-985838" algn="just">
              <a:spcBef>
                <a:spcPts val="400"/>
              </a:spcBef>
            </a:pPr>
            <a:r>
              <a:rPr lang="pt-BR" sz="1700" b="1" dirty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[</a:t>
            </a:r>
            <a:r>
              <a:rPr lang="pt-BR" sz="1700" b="1" dirty="0" err="1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x|y</a:t>
            </a:r>
            <a:r>
              <a:rPr lang="pt-BR" sz="1700" b="1" dirty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]</a:t>
            </a:r>
            <a:r>
              <a:rPr lang="pt-BR" sz="1700" b="1" dirty="0" err="1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lim</a:t>
            </a:r>
            <a:r>
              <a:rPr lang="pt-BR" sz="1700" b="1" dirty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pt-BR" sz="1700" b="1" dirty="0">
                <a:solidFill>
                  <a:srgbClr val="002060"/>
                </a:solidFill>
                <a:latin typeface="+mn-lt"/>
              </a:rPr>
              <a:t>= </a:t>
            </a:r>
            <a:r>
              <a:rPr lang="pt-BR" sz="1700" dirty="0">
                <a:solidFill>
                  <a:schemeClr val="tx1"/>
                </a:solidFill>
                <a:latin typeface="+mn-lt"/>
              </a:rPr>
              <a:t>limites do eixo x ou do eixo y</a:t>
            </a:r>
            <a:r>
              <a:rPr lang="pt-BR" sz="1700" i="1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985838" indent="-985838" algn="just">
              <a:spcBef>
                <a:spcPts val="400"/>
              </a:spcBef>
            </a:pPr>
            <a:r>
              <a:rPr lang="en-US" sz="1700" b="1" dirty="0">
                <a:solidFill>
                  <a:srgbClr val="893D89"/>
                </a:solidFill>
                <a:latin typeface="+mn-lt"/>
                <a:cs typeface="Courier New" panose="02070309020205020404" pitchFamily="49" charset="0"/>
              </a:rPr>
              <a:t>grid</a:t>
            </a:r>
            <a:r>
              <a:rPr lang="en-US" sz="1700" b="1" dirty="0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>
                <a:solidFill>
                  <a:srgbClr val="AC43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True/False</a:t>
            </a:r>
            <a:r>
              <a:rPr lang="en-US" sz="1700" b="1" dirty="0">
                <a:solidFill>
                  <a:srgbClr val="893D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mostrar</a:t>
            </a:r>
            <a:r>
              <a:rPr lang="en-US" sz="17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grade de </a:t>
            </a:r>
            <a:r>
              <a:rPr lang="en-US" sz="17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linhas</a:t>
            </a:r>
            <a:endParaRPr lang="en-US" sz="17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985838" indent="-985838" algn="just">
              <a:spcBef>
                <a:spcPts val="400"/>
              </a:spcBef>
            </a:pPr>
            <a:r>
              <a:rPr lang="pt-BR" sz="1700" b="1" i="1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title</a:t>
            </a:r>
            <a:r>
              <a:rPr lang="pt-BR" sz="1700" b="1" dirty="0">
                <a:solidFill>
                  <a:srgbClr val="7030A0"/>
                </a:solidFill>
                <a:latin typeface="+mn-lt"/>
              </a:rPr>
              <a:t> = </a:t>
            </a:r>
            <a:r>
              <a:rPr lang="pt-BR" sz="1700" dirty="0">
                <a:solidFill>
                  <a:schemeClr val="tx1"/>
                </a:solidFill>
                <a:latin typeface="+mn-lt"/>
              </a:rPr>
              <a:t>título do gráfico</a:t>
            </a:r>
          </a:p>
          <a:p>
            <a:pPr marL="985838" indent="-985838" algn="just">
              <a:spcBef>
                <a:spcPts val="400"/>
              </a:spcBef>
            </a:pPr>
            <a:r>
              <a:rPr lang="en-US" sz="1700" b="1" dirty="0">
                <a:solidFill>
                  <a:srgbClr val="9A2C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subplots</a:t>
            </a:r>
            <a:r>
              <a:rPr lang="en-US" sz="1700" b="1" dirty="0">
                <a:solidFill>
                  <a:srgbClr val="9A2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>
                <a:solidFill>
                  <a:srgbClr val="AC43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True/False</a:t>
            </a:r>
            <a:r>
              <a:rPr lang="en-US" sz="1700" b="1" dirty="0">
                <a:solidFill>
                  <a:srgbClr val="893D89"/>
                </a:solidFill>
                <a:latin typeface="Calibri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criar</a:t>
            </a:r>
            <a:r>
              <a:rPr lang="en-US" sz="17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gráficos</a:t>
            </a:r>
            <a:r>
              <a:rPr lang="en-US" sz="17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separados</a:t>
            </a:r>
            <a:r>
              <a:rPr lang="en-US" sz="17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para </a:t>
            </a:r>
            <a:r>
              <a:rPr lang="en-US" sz="170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cada</a:t>
            </a:r>
            <a:r>
              <a:rPr lang="en-US" sz="17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coluna</a:t>
            </a:r>
            <a:endParaRPr lang="en-US" sz="1700" dirty="0">
              <a:solidFill>
                <a:srgbClr val="AC43DB"/>
              </a:solidFill>
              <a:latin typeface="Calibri"/>
              <a:cs typeface="Courier New" panose="02070309020205020404" pitchFamily="49" charset="0"/>
            </a:endParaRPr>
          </a:p>
          <a:p>
            <a:pPr marL="985838" indent="-985838" algn="just">
              <a:spcBef>
                <a:spcPts val="400"/>
              </a:spcBef>
            </a:pPr>
            <a:r>
              <a:rPr lang="en-US" sz="1700" b="1" dirty="0" err="1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figsize</a:t>
            </a:r>
            <a:r>
              <a:rPr lang="pt-BR" sz="1700" b="1" dirty="0">
                <a:solidFill>
                  <a:srgbClr val="002060"/>
                </a:solidFill>
                <a:latin typeface="Calibri"/>
              </a:rPr>
              <a:t> = </a:t>
            </a:r>
            <a:r>
              <a:rPr lang="pt-BR" sz="1700" i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pt-BR" sz="1700" i="1" dirty="0" err="1">
                <a:solidFill>
                  <a:prstClr val="black"/>
                </a:solidFill>
                <a:latin typeface="Calibri"/>
              </a:rPr>
              <a:t>altura,largura</a:t>
            </a:r>
            <a:r>
              <a:rPr lang="pt-BR" sz="1700" dirty="0">
                <a:solidFill>
                  <a:prstClr val="black"/>
                </a:solidFill>
                <a:latin typeface="Calibri"/>
              </a:rPr>
              <a:t>) em polegadas</a:t>
            </a:r>
            <a:endParaRPr lang="pt-BR" sz="1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85042" y="6030601"/>
            <a:ext cx="2150719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pt-BR" sz="2000" b="1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dfE.plot</a:t>
            </a:r>
            <a:r>
              <a:rPr lang="pt-BR" sz="2000" b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endParaRPr lang="pt-BR" sz="2000" b="1" kern="1200" dirty="0">
              <a:solidFill>
                <a:prstClr val="black"/>
              </a:solidFill>
              <a:latin typeface="+mn-lt"/>
              <a:ea typeface="+mn-ea"/>
              <a:cs typeface="Courier New" pitchFamily="49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8616281" y="4983486"/>
            <a:ext cx="2736303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Valores do eixo x: índices  </a:t>
            </a:r>
          </a:p>
          <a:p>
            <a:pPr marL="2857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Valores do eixo y: colunas</a:t>
            </a: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85042" y="4658907"/>
            <a:ext cx="2150719" cy="107721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dfE</a:t>
            </a: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     </a:t>
            </a:r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    P2      P3</a:t>
            </a:r>
          </a:p>
          <a:p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Lalá</a:t>
            </a:r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6.2   6.9     9.2</a:t>
            </a:r>
          </a:p>
          <a:p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Lelé     6.5   2.7    3.0</a:t>
            </a:r>
          </a:p>
          <a:p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Lili      1.3   4.6   </a:t>
            </a:r>
            <a:r>
              <a:rPr lang="pt-BR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endParaRPr lang="pt-BR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7" y="4462227"/>
            <a:ext cx="3710881" cy="20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Traçando gráficos com Pandas: </a:t>
            </a:r>
            <a:r>
              <a:rPr lang="pt-BR" sz="2400" dirty="0"/>
              <a:t>Exemplos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dfPrHigMerc.plot</a:t>
            </a:r>
            <a:r>
              <a:rPr lang="en-US" sz="1800" dirty="0"/>
              <a:t>(</a:t>
            </a:r>
          </a:p>
          <a:p>
            <a:pPr indent="-184150"/>
            <a:r>
              <a:rPr lang="en-US" sz="1800" dirty="0"/>
              <a:t>kind=</a:t>
            </a:r>
            <a:r>
              <a:rPr lang="en-US" sz="1800" b="1" dirty="0">
                <a:solidFill>
                  <a:srgbClr val="92D050"/>
                </a:solidFill>
              </a:rPr>
              <a:t>'bar'</a:t>
            </a:r>
            <a:r>
              <a:rPr lang="en-US" sz="1800" dirty="0"/>
              <a:t>,</a:t>
            </a:r>
          </a:p>
          <a:p>
            <a:pPr indent="-184150"/>
            <a:r>
              <a:rPr lang="en-US" sz="1800" dirty="0" err="1"/>
              <a:t>figsize</a:t>
            </a:r>
            <a:r>
              <a:rPr lang="en-US" sz="1800" dirty="0"/>
              <a:t>=(4,12),</a:t>
            </a:r>
          </a:p>
          <a:p>
            <a:pPr indent="-184150"/>
            <a:r>
              <a:rPr lang="en-US" sz="1800" dirty="0"/>
              <a:t>subplots=</a:t>
            </a:r>
            <a:r>
              <a:rPr lang="en-US" sz="1800" dirty="0">
                <a:solidFill>
                  <a:srgbClr val="C172E4"/>
                </a:solidFill>
              </a:rPr>
              <a:t>True</a:t>
            </a:r>
            <a:r>
              <a:rPr lang="en-US" sz="1800" dirty="0"/>
              <a:t>,</a:t>
            </a:r>
          </a:p>
          <a:p>
            <a:pPr indent="-184150"/>
            <a:r>
              <a:rPr lang="en-US" sz="1800" dirty="0"/>
              <a:t>legend=</a:t>
            </a:r>
            <a:r>
              <a:rPr lang="en-US" sz="1800" dirty="0">
                <a:solidFill>
                  <a:srgbClr val="C172E4"/>
                </a:solidFill>
              </a:rPr>
              <a:t>True</a:t>
            </a:r>
          </a:p>
          <a:p>
            <a:pPr indent="-184150"/>
            <a:r>
              <a:rPr lang="en-US" sz="1800" dirty="0"/>
              <a:t>)</a:t>
            </a:r>
            <a:endParaRPr lang="pt-BR" sz="18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dfPrHigMerc.plot</a:t>
            </a:r>
            <a:r>
              <a:rPr lang="en-US" sz="1800" dirty="0"/>
              <a:t>(</a:t>
            </a:r>
          </a:p>
          <a:p>
            <a:pPr indent="-184150"/>
            <a:r>
              <a:rPr lang="en-US" sz="1800" dirty="0"/>
              <a:t>kind=</a:t>
            </a:r>
            <a:r>
              <a:rPr lang="en-US" sz="1800" b="1" dirty="0">
                <a:solidFill>
                  <a:srgbClr val="92D050"/>
                </a:solidFill>
              </a:rPr>
              <a:t>'bar'</a:t>
            </a:r>
            <a:r>
              <a:rPr lang="en-US" sz="1800" dirty="0"/>
              <a:t>,</a:t>
            </a:r>
          </a:p>
          <a:p>
            <a:pPr indent="-184150"/>
            <a:r>
              <a:rPr lang="en-US" sz="1800" dirty="0" err="1"/>
              <a:t>figsize</a:t>
            </a:r>
            <a:r>
              <a:rPr lang="en-US" sz="1800" dirty="0"/>
              <a:t>=(4,12),</a:t>
            </a:r>
          </a:p>
          <a:p>
            <a:pPr indent="-184150"/>
            <a:r>
              <a:rPr lang="en-US" sz="1800" dirty="0"/>
              <a:t>grid=</a:t>
            </a:r>
            <a:r>
              <a:rPr lang="en-US" sz="1800" dirty="0">
                <a:solidFill>
                  <a:srgbClr val="C172E4"/>
                </a:solidFill>
              </a:rPr>
              <a:t>True</a:t>
            </a:r>
            <a:r>
              <a:rPr lang="en-US" sz="1800" dirty="0"/>
              <a:t>)</a:t>
            </a:r>
            <a:endParaRPr lang="en-US" sz="1800" dirty="0">
              <a:solidFill>
                <a:srgbClr val="C172E4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82" y="967428"/>
            <a:ext cx="1793100" cy="5517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946" y="2888489"/>
            <a:ext cx="4249830" cy="35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Valores Ausentes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8534400" y="6615114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231579"/>
      </p:ext>
    </p:extLst>
  </p:cSld>
  <p:clrMapOvr>
    <a:masterClrMapping/>
  </p:clrMapOvr>
</p:sld>
</file>

<file path=ppt/theme/theme1.xml><?xml version="1.0" encoding="utf-8"?>
<a:theme xmlns:a="http://schemas.openxmlformats.org/drawingml/2006/main" name="1_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modelopuc</Template>
  <TotalTime>66710</TotalTime>
  <Words>3100</Words>
  <Application>Microsoft Office PowerPoint</Application>
  <PresentationFormat>Widescreen</PresentationFormat>
  <Paragraphs>635</Paragraphs>
  <Slides>37</Slides>
  <Notes>16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Times New Roman</vt:lpstr>
      <vt:lpstr>Calibri</vt:lpstr>
      <vt:lpstr>Courier New</vt:lpstr>
      <vt:lpstr>Verdana</vt:lpstr>
      <vt:lpstr>Wingdings</vt:lpstr>
      <vt:lpstr>Arial</vt:lpstr>
      <vt:lpstr>1_modelopuc</vt:lpstr>
      <vt:lpstr>DataFrames</vt:lpstr>
      <vt:lpstr>DataFrames do Pandas</vt:lpstr>
      <vt:lpstr>Esquema simplificado do objeto DataFrame</vt:lpstr>
      <vt:lpstr>Atributos e Exibição</vt:lpstr>
      <vt:lpstr>DataFrames do Pandas</vt:lpstr>
      <vt:lpstr>Visualização</vt:lpstr>
      <vt:lpstr>Traçando gráficos com Pandas</vt:lpstr>
      <vt:lpstr>Traçando gráficos com Pandas: Exemplos</vt:lpstr>
      <vt:lpstr>Valores Ausentes</vt:lpstr>
      <vt:lpstr>Excluindo Valores Ausentes</vt:lpstr>
      <vt:lpstr>DataFrame: fillna</vt:lpstr>
      <vt:lpstr>Unindo DataFrames .concat/.append/.merge/.join</vt:lpstr>
      <vt:lpstr>Método .concat()</vt:lpstr>
      <vt:lpstr>União - Eixo coluna (axis=0)</vt:lpstr>
      <vt:lpstr>União - Eixo linha (axis=1)</vt:lpstr>
      <vt:lpstr>União - Eixo coluna com índices   ( keys=[...])</vt:lpstr>
      <vt:lpstr>União - Eixo linha com índices (axis=1, keys=[...])</vt:lpstr>
      <vt:lpstr>Interseção - Eixo coluna (join='inner')</vt:lpstr>
      <vt:lpstr>Interseção - Eixo linha  (axis=1, join='inner')</vt:lpstr>
      <vt:lpstr>Pelo índice de um DF - Eixo Coluna (join_axes=df.indice)</vt:lpstr>
      <vt:lpstr>Unir Series como Colunas de DF</vt:lpstr>
      <vt:lpstr>Pelo índice de um DF - Eixo Linha  (axis=1 , join_axis=df.indice)</vt:lpstr>
      <vt:lpstr>Mãos na Massa: Unindo DataFrames</vt:lpstr>
      <vt:lpstr>Operações com DataFrames</vt:lpstr>
      <vt:lpstr>Operações Aritméticas</vt:lpstr>
      <vt:lpstr>Operações Aritméticas</vt:lpstr>
      <vt:lpstr>Métodos Aritméticos DF e Series</vt:lpstr>
      <vt:lpstr>Métodos Aritméticos DF e Series</vt:lpstr>
      <vt:lpstr>Solução: Preço total do Kit em cada supermercado</vt:lpstr>
      <vt:lpstr>Desenvolvendo a Solução</vt:lpstr>
      <vt:lpstr>Método Úteis</vt:lpstr>
      <vt:lpstr>Mãos na Massa</vt:lpstr>
      <vt:lpstr>Análise da Solução por Agente</vt:lpstr>
      <vt:lpstr>Uma Solução: Focos por Agente</vt:lpstr>
      <vt:lpstr>Uma Solução: Focos por Agente</vt:lpstr>
      <vt:lpstr>Análise da Solução: Totais Gerais</vt:lpstr>
      <vt:lpstr>Uma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claudia ferlin</dc:creator>
  <cp:lastModifiedBy>Daniel</cp:lastModifiedBy>
  <cp:revision>1571</cp:revision>
  <cp:lastPrinted>2017-10-02T23:53:40Z</cp:lastPrinted>
  <dcterms:created xsi:type="dcterms:W3CDTF">2017-02-11T12:11:05Z</dcterms:created>
  <dcterms:modified xsi:type="dcterms:W3CDTF">2020-06-03T00:51:47Z</dcterms:modified>
</cp:coreProperties>
</file>