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722" r:id="rId2"/>
    <p:sldId id="907" r:id="rId3"/>
    <p:sldId id="1084" r:id="rId4"/>
    <p:sldId id="1134" r:id="rId5"/>
    <p:sldId id="1145" r:id="rId6"/>
    <p:sldId id="1044" r:id="rId7"/>
    <p:sldId id="1147" r:id="rId8"/>
    <p:sldId id="1038" r:id="rId9"/>
    <p:sldId id="1152" r:id="rId10"/>
    <p:sldId id="1146" r:id="rId11"/>
    <p:sldId id="1150" r:id="rId12"/>
    <p:sldId id="1151" r:id="rId13"/>
    <p:sldId id="1153" r:id="rId14"/>
    <p:sldId id="1046" r:id="rId15"/>
    <p:sldId id="1100" r:id="rId16"/>
    <p:sldId id="1154" r:id="rId17"/>
    <p:sldId id="1040" r:id="rId18"/>
    <p:sldId id="884" r:id="rId19"/>
    <p:sldId id="888" r:id="rId20"/>
    <p:sldId id="893" r:id="rId21"/>
    <p:sldId id="890" r:id="rId22"/>
    <p:sldId id="887" r:id="rId23"/>
    <p:sldId id="1068" r:id="rId24"/>
    <p:sldId id="1069" r:id="rId25"/>
    <p:sldId id="1071" r:id="rId26"/>
    <p:sldId id="1070" r:id="rId27"/>
  </p:sldIdLst>
  <p:sldSz cx="12192000" cy="6858000"/>
  <p:notesSz cx="7104063" cy="10234613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C43DB"/>
    <a:srgbClr val="C172E4"/>
    <a:srgbClr val="9A2C7D"/>
    <a:srgbClr val="893D89"/>
    <a:srgbClr val="D39CEC"/>
    <a:srgbClr val="0033CC"/>
    <a:srgbClr val="0000CC"/>
    <a:srgbClr val="BA7064"/>
    <a:srgbClr val="D2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62" autoAdjust="0"/>
  </p:normalViewPr>
  <p:slideViewPr>
    <p:cSldViewPr>
      <p:cViewPr varScale="1">
        <p:scale>
          <a:sx n="60" d="100"/>
          <a:sy n="60" d="100"/>
        </p:scale>
        <p:origin x="50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1731-AE55-48A5-B7AC-A433A67ED81E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7748A-27AF-42A3-91B5-DF196307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2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104063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5424" y="-1586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5461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5424" y="9721850"/>
            <a:ext cx="3073873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8373" y="4860925"/>
            <a:ext cx="5202549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153988" y="773113"/>
            <a:ext cx="6792912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301838" y="9799636"/>
            <a:ext cx="988087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15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222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357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pandas.pydata.org/pandas-docs/stable/indexing.html#indexing-query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014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pandas.pydata.org/pandas-docs/stable/indexing.html#indexing-query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54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pandas.pydata.org/pandas-docs/stable/indexing.html#indexing-query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622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1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3988" y="773113"/>
            <a:ext cx="6792912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26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"/>
            <a:ext cx="10128448" cy="1196752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37600" y="6624000"/>
            <a:ext cx="2844800" cy="19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ea typeface="Lucida Sans Unicode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39DA863-ADD3-476E-863F-0AC269DED014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392" y="6381329"/>
            <a:ext cx="256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691" y="6381329"/>
            <a:ext cx="53765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55" y="864008"/>
            <a:ext cx="11707201" cy="5751368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000" baseline="0"/>
            </a:lvl3pPr>
            <a:lvl4pPr algn="just">
              <a:buSzPct val="60000"/>
              <a:buFont typeface="Wingdings" pitchFamily="2" charset="2"/>
              <a:buChar char="§"/>
              <a:defRPr sz="1800" baseline="0"/>
            </a:lvl4pPr>
            <a:lvl5pPr algn="just">
              <a:buSzPct val="60000"/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58392"/>
            <a:ext cx="9505057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51" y="908720"/>
            <a:ext cx="11712000" cy="56166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51" y="1988840"/>
            <a:ext cx="11712000" cy="45365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08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836712"/>
            <a:ext cx="576000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36712"/>
            <a:ext cx="576000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50" y="836712"/>
            <a:ext cx="504056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7888" y="836712"/>
            <a:ext cx="5040560" cy="577866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2204864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864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5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104" y="1988840"/>
            <a:ext cx="5760000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2996952"/>
            <a:ext cx="5760000" cy="36184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96952"/>
            <a:ext cx="5760000" cy="361842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2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3512" y="130400"/>
            <a:ext cx="10249139" cy="490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307" y="815432"/>
            <a:ext cx="11713301" cy="567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239350" y="652820"/>
            <a:ext cx="11887200" cy="125992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286" y="116635"/>
            <a:ext cx="1625226" cy="53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81" r:id="rId4"/>
    <p:sldLayoutId id="2147483672" r:id="rId5"/>
    <p:sldLayoutId id="2147483683" r:id="rId6"/>
    <p:sldLayoutId id="2147483679" r:id="rId7"/>
    <p:sldLayoutId id="2147483682" r:id="rId8"/>
    <p:sldLayoutId id="2147483680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84" r:id="rId16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36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Problema: Seleção Condicional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Quais produtos tem pelo menos um preço inferior a R$ 3,70 ?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1600" dirty="0"/>
              <a:t>&gt;&gt;&gt; </a:t>
            </a:r>
            <a:r>
              <a:rPr lang="pt-BR" sz="1600" dirty="0" err="1"/>
              <a:t>dfPrHigMerc</a:t>
            </a:r>
            <a:r>
              <a:rPr lang="pt-BR" sz="1600" dirty="0"/>
              <a:t>&lt;3.7</a:t>
            </a:r>
          </a:p>
          <a:p>
            <a:r>
              <a:rPr lang="pt-BR" sz="1200" dirty="0">
                <a:solidFill>
                  <a:srgbClr val="0000FF"/>
                </a:solidFill>
              </a:rPr>
              <a:t>Mercado     Descontão  </a:t>
            </a:r>
            <a:r>
              <a:rPr lang="pt-BR" sz="1200" dirty="0" err="1">
                <a:solidFill>
                  <a:srgbClr val="0000FF"/>
                </a:solidFill>
              </a:rPr>
              <a:t>KiBarato</a:t>
            </a:r>
            <a:r>
              <a:rPr lang="pt-BR" sz="1200" dirty="0">
                <a:solidFill>
                  <a:srgbClr val="0000FF"/>
                </a:solidFill>
              </a:rPr>
              <a:t>    Pop  Mercadão  </a:t>
            </a:r>
            <a:r>
              <a:rPr lang="pt-BR" sz="1200" dirty="0" err="1">
                <a:solidFill>
                  <a:srgbClr val="0000FF"/>
                </a:solidFill>
              </a:rPr>
              <a:t>SuperPrice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Produto                                                             </a:t>
            </a:r>
          </a:p>
          <a:p>
            <a:r>
              <a:rPr lang="pt-BR" sz="1200" dirty="0">
                <a:solidFill>
                  <a:srgbClr val="0000FF"/>
                </a:solidFill>
              </a:rPr>
              <a:t>Sabonete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Papel </a:t>
            </a:r>
            <a:r>
              <a:rPr lang="pt-BR" sz="1200" dirty="0" err="1">
                <a:solidFill>
                  <a:srgbClr val="0000FF"/>
                </a:solidFill>
              </a:rPr>
              <a:t>Higiên</a:t>
            </a:r>
            <a:r>
              <a:rPr lang="pt-BR" sz="1200" dirty="0">
                <a:solidFill>
                  <a:srgbClr val="0000FF"/>
                </a:solidFill>
              </a:rPr>
              <a:t>   False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Escova Dental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 False</a:t>
            </a:r>
          </a:p>
          <a:p>
            <a:r>
              <a:rPr lang="pt-BR" sz="1200" dirty="0">
                <a:solidFill>
                  <a:srgbClr val="0000FF"/>
                </a:solidFill>
              </a:rPr>
              <a:t>Creme Dental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 err="1">
                <a:solidFill>
                  <a:srgbClr val="0000FF"/>
                </a:solidFill>
              </a:rPr>
              <a:t>Pr</a:t>
            </a:r>
            <a:r>
              <a:rPr lang="pt-BR" sz="1200" dirty="0">
                <a:solidFill>
                  <a:srgbClr val="0000FF"/>
                </a:solidFill>
              </a:rPr>
              <a:t> FPS &gt;= 30    False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Repelente       False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endParaRPr lang="pt-BR" sz="1200" dirty="0">
              <a:solidFill>
                <a:srgbClr val="0000FF"/>
              </a:solidFill>
            </a:endParaRPr>
          </a:p>
          <a:p>
            <a:endParaRPr lang="pt-BR" sz="1200" dirty="0">
              <a:solidFill>
                <a:srgbClr val="0000FF"/>
              </a:solidFill>
            </a:endParaRPr>
          </a:p>
          <a:p>
            <a:r>
              <a:rPr lang="pt-BR" sz="1600" dirty="0"/>
              <a:t>&gt;&gt;&gt;d=</a:t>
            </a:r>
            <a:r>
              <a:rPr lang="pt-BR" sz="1600" dirty="0" err="1"/>
              <a:t>dfPrHigMerc</a:t>
            </a:r>
            <a:r>
              <a:rPr lang="pt-BR" sz="1600" dirty="0"/>
              <a:t>[</a:t>
            </a:r>
            <a:r>
              <a:rPr lang="pt-BR" sz="1600" dirty="0" err="1"/>
              <a:t>dfPrHigMerc</a:t>
            </a:r>
            <a:r>
              <a:rPr lang="pt-BR" sz="1600" dirty="0"/>
              <a:t>&lt;3.7]</a:t>
            </a:r>
          </a:p>
          <a:p>
            <a:endParaRPr lang="pt-BR" sz="14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Mercado             Descontão  </a:t>
            </a:r>
            <a:r>
              <a:rPr lang="pt-BR" sz="1200" dirty="0" err="1">
                <a:solidFill>
                  <a:srgbClr val="0000FF"/>
                </a:solidFill>
              </a:rPr>
              <a:t>KiBarato</a:t>
            </a:r>
            <a:r>
              <a:rPr lang="pt-BR" sz="1200" dirty="0">
                <a:solidFill>
                  <a:srgbClr val="0000FF"/>
                </a:solidFill>
              </a:rPr>
              <a:t>   Pop  Mercadão  </a:t>
            </a:r>
            <a:r>
              <a:rPr lang="pt-BR" sz="1200" dirty="0" err="1">
                <a:solidFill>
                  <a:srgbClr val="0000FF"/>
                </a:solidFill>
              </a:rPr>
              <a:t>SuperPrice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Produto                                                            </a:t>
            </a:r>
          </a:p>
          <a:p>
            <a:r>
              <a:rPr lang="pt-BR" sz="1200" dirty="0">
                <a:solidFill>
                  <a:srgbClr val="0000FF"/>
                </a:solidFill>
              </a:rPr>
              <a:t>Sabonete                 3.39      2.48  1.97      2.09        2.60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Papel Higiênico  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Escova Dental            1.69      3.58  1.80      1.67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Creme Dental             2.69      2.80  2.37      3.35        2.86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Protetor FPS &gt;= 30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Repelente        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endParaRPr lang="pt-BR" sz="1200" dirty="0">
              <a:solidFill>
                <a:srgbClr val="0000FF"/>
              </a:solidFill>
            </a:endParaRPr>
          </a:p>
          <a:p>
            <a:pPr lvl="0"/>
            <a:endParaRPr lang="pt-BR" sz="1400" dirty="0">
              <a:solidFill>
                <a:prstClr val="black"/>
              </a:solidFill>
            </a:endParaRPr>
          </a:p>
          <a:p>
            <a:r>
              <a:rPr lang="pt-BR" sz="1600" dirty="0"/>
              <a:t>&gt;&gt;&gt;d=</a:t>
            </a:r>
            <a:r>
              <a:rPr lang="pt-BR" sz="1600" dirty="0" err="1"/>
              <a:t>dfPrHigMerc</a:t>
            </a:r>
            <a:r>
              <a:rPr lang="pt-BR" sz="1600" dirty="0"/>
              <a:t>[</a:t>
            </a:r>
            <a:r>
              <a:rPr lang="pt-BR" sz="1600" dirty="0" err="1"/>
              <a:t>dfPrHigMerc</a:t>
            </a:r>
            <a:r>
              <a:rPr lang="pt-BR" sz="1600" dirty="0"/>
              <a:t>&lt;3.7].</a:t>
            </a:r>
            <a:r>
              <a:rPr lang="pt-BR" sz="1600" dirty="0" err="1"/>
              <a:t>dropna</a:t>
            </a:r>
            <a:r>
              <a:rPr lang="pt-BR" sz="1600" dirty="0"/>
              <a:t>(</a:t>
            </a:r>
            <a:r>
              <a:rPr lang="pt-BR" sz="1600" dirty="0" err="1"/>
              <a:t>how</a:t>
            </a:r>
            <a:r>
              <a:rPr lang="pt-BR" sz="1600" dirty="0"/>
              <a:t>='</a:t>
            </a:r>
            <a:r>
              <a:rPr lang="pt-BR" sz="1600" dirty="0" err="1"/>
              <a:t>all</a:t>
            </a:r>
            <a:r>
              <a:rPr lang="pt-BR" sz="1600" dirty="0"/>
              <a:t>')</a:t>
            </a:r>
          </a:p>
          <a:p>
            <a:endParaRPr lang="pt-BR" sz="1600" dirty="0">
              <a:solidFill>
                <a:srgbClr val="0000FF"/>
              </a:solidFill>
            </a:endParaRPr>
          </a:p>
          <a:p>
            <a:r>
              <a:rPr lang="pt-BR" sz="1400" dirty="0">
                <a:solidFill>
                  <a:srgbClr val="0000FF"/>
                </a:solidFill>
              </a:rPr>
              <a:t>Mercado      Descontão  </a:t>
            </a:r>
            <a:r>
              <a:rPr lang="pt-BR" sz="1400" dirty="0" err="1">
                <a:solidFill>
                  <a:srgbClr val="0000FF"/>
                </a:solidFill>
              </a:rPr>
              <a:t>KiBarato</a:t>
            </a:r>
            <a:r>
              <a:rPr lang="pt-BR" sz="1400" dirty="0">
                <a:solidFill>
                  <a:srgbClr val="0000FF"/>
                </a:solidFill>
              </a:rPr>
              <a:t>   Pop  Mercadão  </a:t>
            </a:r>
            <a:r>
              <a:rPr lang="pt-BR" sz="1400" dirty="0" err="1">
                <a:solidFill>
                  <a:srgbClr val="0000FF"/>
                </a:solidFill>
              </a:rPr>
              <a:t>SuperPrice</a:t>
            </a:r>
            <a:endParaRPr lang="pt-BR" sz="1400" dirty="0">
              <a:solidFill>
                <a:srgbClr val="0000FF"/>
              </a:solidFill>
            </a:endParaRPr>
          </a:p>
          <a:p>
            <a:r>
              <a:rPr lang="pt-BR" sz="1400" dirty="0">
                <a:solidFill>
                  <a:srgbClr val="0000FF"/>
                </a:solidFill>
              </a:rPr>
              <a:t>Produto                                                       </a:t>
            </a:r>
          </a:p>
          <a:p>
            <a:r>
              <a:rPr lang="pt-BR" sz="1400" dirty="0">
                <a:solidFill>
                  <a:srgbClr val="0000FF"/>
                </a:solidFill>
              </a:rPr>
              <a:t>Sabonete          3.39      2.48  1.97      2.09        2.60</a:t>
            </a:r>
          </a:p>
          <a:p>
            <a:r>
              <a:rPr lang="pt-BR" sz="1400" dirty="0">
                <a:solidFill>
                  <a:srgbClr val="0000FF"/>
                </a:solidFill>
              </a:rPr>
              <a:t>Escova Dental     1.69      3.58  1.80      1.67         </a:t>
            </a:r>
            <a:r>
              <a:rPr lang="pt-BR" sz="1400" dirty="0" err="1">
                <a:solidFill>
                  <a:srgbClr val="0000FF"/>
                </a:solidFill>
              </a:rPr>
              <a:t>NaN</a:t>
            </a:r>
            <a:endParaRPr lang="pt-BR" sz="1400" dirty="0">
              <a:solidFill>
                <a:srgbClr val="0000FF"/>
              </a:solidFill>
            </a:endParaRPr>
          </a:p>
          <a:p>
            <a:r>
              <a:rPr lang="pt-BR" sz="1400" dirty="0">
                <a:solidFill>
                  <a:srgbClr val="0000FF"/>
                </a:solidFill>
              </a:rPr>
              <a:t>Creme Dental      2.69      2.80  2.37      3.35        2.86</a:t>
            </a:r>
          </a:p>
          <a:p>
            <a:pPr lvl="0"/>
            <a:endParaRPr lang="pt-BR" sz="1400" dirty="0">
              <a:solidFill>
                <a:prstClr val="black"/>
              </a:solidFill>
            </a:endParaRPr>
          </a:p>
          <a:p>
            <a:pPr lvl="0"/>
            <a:endParaRPr lang="pt-BR" sz="1600" dirty="0">
              <a:solidFill>
                <a:prstClr val="black"/>
              </a:solidFill>
            </a:endParaRPr>
          </a:p>
          <a:p>
            <a:pPr lvl="0"/>
            <a:r>
              <a:rPr lang="pt-BR" sz="1600" dirty="0">
                <a:solidFill>
                  <a:prstClr val="black"/>
                </a:solidFill>
              </a:rPr>
              <a:t>&gt;&gt;&gt;</a:t>
            </a:r>
            <a:r>
              <a:rPr lang="pt-BR" sz="1600" dirty="0" err="1">
                <a:solidFill>
                  <a:prstClr val="black"/>
                </a:solidFill>
              </a:rPr>
              <a:t>print</a:t>
            </a:r>
            <a:r>
              <a:rPr lang="pt-BR" sz="1600" dirty="0">
                <a:solidFill>
                  <a:prstClr val="black"/>
                </a:solidFill>
              </a:rPr>
              <a:t>(</a:t>
            </a:r>
            <a:r>
              <a:rPr lang="pt-BR" sz="1600" dirty="0" err="1">
                <a:solidFill>
                  <a:prstClr val="black"/>
                </a:solidFill>
              </a:rPr>
              <a:t>list</a:t>
            </a:r>
            <a:r>
              <a:rPr lang="pt-BR" sz="1600" dirty="0">
                <a:solidFill>
                  <a:prstClr val="black"/>
                </a:solidFill>
              </a:rPr>
              <a:t>(</a:t>
            </a:r>
            <a:r>
              <a:rPr lang="pt-BR" sz="1600" dirty="0" err="1">
                <a:solidFill>
                  <a:prstClr val="black"/>
                </a:solidFill>
              </a:rPr>
              <a:t>d.index</a:t>
            </a:r>
            <a:r>
              <a:rPr lang="pt-BR" sz="1600" dirty="0">
                <a:solidFill>
                  <a:prstClr val="black"/>
                </a:solidFill>
              </a:rPr>
              <a:t>))</a:t>
            </a:r>
          </a:p>
          <a:p>
            <a:pPr lvl="0"/>
            <a:r>
              <a:rPr lang="pt-BR" sz="1400" dirty="0">
                <a:solidFill>
                  <a:srgbClr val="0000FF"/>
                </a:solidFill>
              </a:rPr>
              <a:t>['Sabonete', 'Escova Dental', 'Creme Dental']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44634" y="5631661"/>
            <a:ext cx="495350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000" dirty="0">
                <a:latin typeface="+mn-lt"/>
              </a:rPr>
              <a:t>Solução 1: Eliminar linhas que tenham todos os valores </a:t>
            </a:r>
            <a:r>
              <a:rPr lang="pt-BR" sz="2000" dirty="0" err="1">
                <a:latin typeface="+mn-lt"/>
              </a:rPr>
              <a:t>NaN</a:t>
            </a:r>
            <a:endParaRPr lang="pt-BR" sz="2000" dirty="0"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0478" y="3559540"/>
            <a:ext cx="5072874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>
                <a:latin typeface="+mn-lt"/>
              </a:rPr>
              <a:t>Filtro: Preço menor que R$ 3,70 </a:t>
            </a:r>
          </a:p>
          <a:p>
            <a:pPr marL="989013" indent="-989013">
              <a:spcBef>
                <a:spcPts val="1200"/>
              </a:spcBef>
            </a:pPr>
            <a:r>
              <a:rPr lang="pt-BR" sz="2000" dirty="0">
                <a:latin typeface="+mn-lt"/>
                <a:sym typeface="Wingdings" panose="05000000000000000000" pitchFamily="2" charset="2"/>
              </a:rPr>
              <a:t>Retorna: Como o filtro é aplicado sobre as linhas, o  DF resultante possui  </a:t>
            </a:r>
            <a:r>
              <a:rPr lang="pt-BR" sz="2000" dirty="0" err="1">
                <a:latin typeface="+mn-lt"/>
                <a:sym typeface="Wingdings" panose="05000000000000000000" pitchFamily="2" charset="2"/>
              </a:rPr>
              <a:t>NaN</a:t>
            </a:r>
            <a:r>
              <a:rPr lang="pt-BR" sz="2000" dirty="0">
                <a:latin typeface="+mn-lt"/>
                <a:sym typeface="Wingdings" panose="05000000000000000000" pitchFamily="2" charset="2"/>
              </a:rPr>
              <a:t> nos elementos onde preço&gt;=3,70</a:t>
            </a:r>
            <a:endParaRPr lang="pt-BR" sz="2000" dirty="0">
              <a:latin typeface="+mn-lt"/>
            </a:endParaRPr>
          </a:p>
          <a:p>
            <a:endParaRPr lang="pt-BR" sz="2000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5" y="884273"/>
            <a:ext cx="4536504" cy="1419284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2304148" y="1108910"/>
            <a:ext cx="3145987" cy="714421"/>
            <a:chOff x="4968213" y="1487146"/>
            <a:chExt cx="3145987" cy="71442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197067" y="1515244"/>
              <a:ext cx="504000" cy="144000"/>
            </a:xfrm>
            <a:prstGeom prst="rect">
              <a:avLst/>
            </a:prstGeom>
            <a:solidFill>
              <a:srgbClr val="FFFF00">
                <a:alpha val="37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70925" y="1487146"/>
              <a:ext cx="504000" cy="144000"/>
            </a:xfrm>
            <a:prstGeom prst="rect">
              <a:avLst/>
            </a:prstGeom>
            <a:solidFill>
              <a:srgbClr val="FFFF00">
                <a:alpha val="37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grpSp>
          <p:nvGrpSpPr>
            <p:cNvPr id="10" name="Agrupar 9"/>
            <p:cNvGrpSpPr/>
            <p:nvPr/>
          </p:nvGrpSpPr>
          <p:grpSpPr>
            <a:xfrm>
              <a:off x="4968213" y="1487146"/>
              <a:ext cx="3145987" cy="714421"/>
              <a:chOff x="4955369" y="1532975"/>
              <a:chExt cx="3145987" cy="714421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4955369" y="1540957"/>
                <a:ext cx="2462844" cy="706439"/>
                <a:chOff x="3154652" y="1535525"/>
                <a:chExt cx="2462844" cy="706439"/>
              </a:xfrm>
            </p:grpSpPr>
            <p:sp>
              <p:nvSpPr>
                <p:cNvPr id="14" name="CaixaDeTexto 13"/>
                <p:cNvSpPr txBox="1"/>
                <p:nvPr/>
              </p:nvSpPr>
              <p:spPr>
                <a:xfrm>
                  <a:off x="3863291" y="1535525"/>
                  <a:ext cx="504000" cy="144000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18" name="CaixaDeTexto 17"/>
                <p:cNvSpPr txBox="1"/>
                <p:nvPr/>
              </p:nvSpPr>
              <p:spPr>
                <a:xfrm>
                  <a:off x="3154652" y="1925528"/>
                  <a:ext cx="648072" cy="307777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20" name="CaixaDeTexto 19"/>
                <p:cNvSpPr txBox="1"/>
                <p:nvPr/>
              </p:nvSpPr>
              <p:spPr>
                <a:xfrm>
                  <a:off x="3810074" y="1923657"/>
                  <a:ext cx="576000" cy="307777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22" name="CaixaDeTexto 21"/>
                <p:cNvSpPr txBox="1"/>
                <p:nvPr/>
              </p:nvSpPr>
              <p:spPr>
                <a:xfrm>
                  <a:off x="4393424" y="1934187"/>
                  <a:ext cx="576000" cy="307777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24" name="CaixaDeTexto 23"/>
                <p:cNvSpPr txBox="1"/>
                <p:nvPr/>
              </p:nvSpPr>
              <p:spPr>
                <a:xfrm>
                  <a:off x="4969424" y="1923657"/>
                  <a:ext cx="648072" cy="307777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</p:grpSp>
          <p:sp>
            <p:nvSpPr>
              <p:cNvPr id="27" name="CaixaDeTexto 26"/>
              <p:cNvSpPr txBox="1"/>
              <p:nvPr/>
            </p:nvSpPr>
            <p:spPr>
              <a:xfrm>
                <a:off x="5044136" y="1544598"/>
                <a:ext cx="504000" cy="144000"/>
              </a:xfrm>
              <a:prstGeom prst="rect">
                <a:avLst/>
              </a:prstGeom>
              <a:solidFill>
                <a:srgbClr val="FFFF00">
                  <a:alpha val="37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7515044" y="1532975"/>
                <a:ext cx="504000" cy="144000"/>
              </a:xfrm>
              <a:prstGeom prst="rect">
                <a:avLst/>
              </a:prstGeom>
              <a:solidFill>
                <a:srgbClr val="FFFF00">
                  <a:alpha val="37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7597356" y="2092288"/>
                <a:ext cx="504000" cy="144000"/>
              </a:xfrm>
              <a:prstGeom prst="rect">
                <a:avLst/>
              </a:prstGeom>
              <a:solidFill>
                <a:srgbClr val="FFFF00">
                  <a:alpha val="37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4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Problema: Seleção Condicional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530225" indent="-530225">
              <a:spcBef>
                <a:spcPts val="1200"/>
              </a:spcBef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II. Quais produtos tem o preço inferior  a R$ 3,70 em todos os supermercados?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1600" dirty="0"/>
              <a:t>&gt;&gt;&gt; </a:t>
            </a:r>
            <a:r>
              <a:rPr lang="pt-BR" sz="1600" dirty="0" err="1"/>
              <a:t>dfPrHigMerc</a:t>
            </a:r>
            <a:r>
              <a:rPr lang="pt-BR" sz="1600" dirty="0"/>
              <a:t>&lt;3.7</a:t>
            </a:r>
          </a:p>
          <a:p>
            <a:r>
              <a:rPr lang="pt-BR" sz="1200" dirty="0">
                <a:solidFill>
                  <a:srgbClr val="0000FF"/>
                </a:solidFill>
              </a:rPr>
              <a:t>Mercado     Descontão  </a:t>
            </a:r>
            <a:r>
              <a:rPr lang="pt-BR" sz="1200" dirty="0" err="1">
                <a:solidFill>
                  <a:srgbClr val="0000FF"/>
                </a:solidFill>
              </a:rPr>
              <a:t>KiBarato</a:t>
            </a:r>
            <a:r>
              <a:rPr lang="pt-BR" sz="1200" dirty="0">
                <a:solidFill>
                  <a:srgbClr val="0000FF"/>
                </a:solidFill>
              </a:rPr>
              <a:t>    Pop  Mercadão  </a:t>
            </a:r>
            <a:r>
              <a:rPr lang="pt-BR" sz="1200" dirty="0" err="1">
                <a:solidFill>
                  <a:srgbClr val="0000FF"/>
                </a:solidFill>
              </a:rPr>
              <a:t>SuperPrice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Produto                                                             </a:t>
            </a:r>
          </a:p>
          <a:p>
            <a:r>
              <a:rPr lang="pt-BR" sz="1200" dirty="0">
                <a:solidFill>
                  <a:srgbClr val="0000FF"/>
                </a:solidFill>
              </a:rPr>
              <a:t>Sabonete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Papel </a:t>
            </a:r>
            <a:r>
              <a:rPr lang="pt-BR" sz="1200" dirty="0" err="1">
                <a:solidFill>
                  <a:srgbClr val="0000FF"/>
                </a:solidFill>
              </a:rPr>
              <a:t>Higiên</a:t>
            </a:r>
            <a:r>
              <a:rPr lang="pt-BR" sz="1200" dirty="0">
                <a:solidFill>
                  <a:srgbClr val="0000FF"/>
                </a:solidFill>
              </a:rPr>
              <a:t>   False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Escova Dental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 False</a:t>
            </a:r>
          </a:p>
          <a:p>
            <a:r>
              <a:rPr lang="pt-BR" sz="1200" dirty="0">
                <a:solidFill>
                  <a:srgbClr val="0000FF"/>
                </a:solidFill>
              </a:rPr>
              <a:t>Creme Dental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r>
              <a:rPr lang="pt-BR" sz="1200" dirty="0">
                <a:solidFill>
                  <a:srgbClr val="0000FF"/>
                </a:solidFill>
              </a:rPr>
              <a:t>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 err="1">
                <a:solidFill>
                  <a:srgbClr val="0000FF"/>
                </a:solidFill>
              </a:rPr>
              <a:t>Pr</a:t>
            </a:r>
            <a:r>
              <a:rPr lang="pt-BR" sz="1200" dirty="0">
                <a:solidFill>
                  <a:srgbClr val="0000FF"/>
                </a:solidFill>
              </a:rPr>
              <a:t> FPS &gt;= 30    False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Repelente       False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False</a:t>
            </a:r>
            <a:endParaRPr lang="pt-BR" sz="1200" dirty="0">
              <a:solidFill>
                <a:srgbClr val="0000FF"/>
              </a:solidFill>
            </a:endParaRPr>
          </a:p>
          <a:p>
            <a:endParaRPr lang="pt-BR" sz="1200" dirty="0">
              <a:solidFill>
                <a:srgbClr val="0000FF"/>
              </a:solidFill>
            </a:endParaRPr>
          </a:p>
          <a:p>
            <a:r>
              <a:rPr lang="pt-BR" sz="1600" dirty="0"/>
              <a:t>&gt;&gt;&gt;d=</a:t>
            </a:r>
            <a:r>
              <a:rPr lang="pt-BR" sz="1600" dirty="0" err="1"/>
              <a:t>dfPrHigMerc</a:t>
            </a:r>
            <a:r>
              <a:rPr lang="pt-BR" sz="1600" dirty="0"/>
              <a:t>[</a:t>
            </a:r>
            <a:r>
              <a:rPr lang="pt-BR" sz="1600" dirty="0" err="1"/>
              <a:t>dfPrHigMerc</a:t>
            </a:r>
            <a:r>
              <a:rPr lang="pt-BR" sz="1600" dirty="0"/>
              <a:t>&lt;3.7]</a:t>
            </a:r>
          </a:p>
          <a:p>
            <a:endParaRPr lang="pt-BR" sz="14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Mercado             Descontão  </a:t>
            </a:r>
            <a:r>
              <a:rPr lang="pt-BR" sz="1200" dirty="0" err="1">
                <a:solidFill>
                  <a:srgbClr val="0000FF"/>
                </a:solidFill>
              </a:rPr>
              <a:t>KiBarato</a:t>
            </a:r>
            <a:r>
              <a:rPr lang="pt-BR" sz="1200" dirty="0">
                <a:solidFill>
                  <a:srgbClr val="0000FF"/>
                </a:solidFill>
              </a:rPr>
              <a:t>   Pop  Mercadão  </a:t>
            </a:r>
            <a:r>
              <a:rPr lang="pt-BR" sz="1200" dirty="0" err="1">
                <a:solidFill>
                  <a:srgbClr val="0000FF"/>
                </a:solidFill>
              </a:rPr>
              <a:t>SuperPrice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Produto                                                            </a:t>
            </a:r>
          </a:p>
          <a:p>
            <a:r>
              <a:rPr lang="pt-BR" sz="1200" dirty="0">
                <a:solidFill>
                  <a:srgbClr val="0000FF"/>
                </a:solidFill>
              </a:rPr>
              <a:t>Sabonete                 3.39      2.48  1.97      2.09        2.60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Papel Higiênico  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Escova Dental            1.69      3.58  1.80      1.67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Creme Dental             2.69      2.80  2.37      3.35        2.86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Protetor FPS &gt;= 30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Repelente        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r>
              <a:rPr lang="pt-BR" sz="1200" dirty="0">
                <a:solidFill>
                  <a:srgbClr val="0000FF"/>
                </a:solidFill>
              </a:rPr>
              <a:t>         </a:t>
            </a:r>
            <a:r>
              <a:rPr lang="pt-BR" sz="1200" dirty="0" err="1">
                <a:solidFill>
                  <a:srgbClr val="0000FF"/>
                </a:solidFill>
              </a:rPr>
              <a:t>NaN</a:t>
            </a:r>
            <a:endParaRPr lang="pt-BR" sz="1200" dirty="0">
              <a:solidFill>
                <a:srgbClr val="0000FF"/>
              </a:solidFill>
            </a:endParaRPr>
          </a:p>
          <a:p>
            <a:pPr lvl="0"/>
            <a:endParaRPr lang="pt-BR" sz="1400" dirty="0">
              <a:solidFill>
                <a:prstClr val="black"/>
              </a:solidFill>
            </a:endParaRPr>
          </a:p>
          <a:p>
            <a:r>
              <a:rPr lang="pt-BR" sz="1600" dirty="0"/>
              <a:t>&gt;&gt;&gt;d=</a:t>
            </a:r>
            <a:r>
              <a:rPr lang="pt-BR" sz="1600" dirty="0" err="1"/>
              <a:t>dfPrHigMerc</a:t>
            </a:r>
            <a:r>
              <a:rPr lang="pt-BR" sz="1600" dirty="0"/>
              <a:t>[</a:t>
            </a:r>
            <a:r>
              <a:rPr lang="pt-BR" sz="1600" dirty="0" err="1"/>
              <a:t>dfPrHigMerc</a:t>
            </a:r>
            <a:r>
              <a:rPr lang="pt-BR" sz="1600" dirty="0"/>
              <a:t>&lt;3.7].</a:t>
            </a:r>
            <a:r>
              <a:rPr lang="pt-BR" sz="1600" dirty="0" err="1"/>
              <a:t>dropna</a:t>
            </a:r>
            <a:r>
              <a:rPr lang="pt-BR" sz="1600" dirty="0"/>
              <a:t>()</a:t>
            </a:r>
          </a:p>
          <a:p>
            <a:endParaRPr lang="pt-BR" sz="1600" dirty="0">
              <a:solidFill>
                <a:srgbClr val="0000FF"/>
              </a:solidFill>
            </a:endParaRPr>
          </a:p>
          <a:p>
            <a:r>
              <a:rPr lang="pt-BR" sz="1400" dirty="0">
                <a:solidFill>
                  <a:srgbClr val="0000FF"/>
                </a:solidFill>
              </a:rPr>
              <a:t>Mercado      Descontão  </a:t>
            </a:r>
            <a:r>
              <a:rPr lang="pt-BR" sz="1400" dirty="0" err="1">
                <a:solidFill>
                  <a:srgbClr val="0000FF"/>
                </a:solidFill>
              </a:rPr>
              <a:t>KiBarato</a:t>
            </a:r>
            <a:r>
              <a:rPr lang="pt-BR" sz="1400" dirty="0">
                <a:solidFill>
                  <a:srgbClr val="0000FF"/>
                </a:solidFill>
              </a:rPr>
              <a:t>   Pop  Mercadão  </a:t>
            </a:r>
            <a:r>
              <a:rPr lang="pt-BR" sz="1400" dirty="0" err="1">
                <a:solidFill>
                  <a:srgbClr val="0000FF"/>
                </a:solidFill>
              </a:rPr>
              <a:t>SuperPrice</a:t>
            </a:r>
            <a:endParaRPr lang="pt-BR" sz="1400" dirty="0">
              <a:solidFill>
                <a:srgbClr val="0000FF"/>
              </a:solidFill>
            </a:endParaRPr>
          </a:p>
          <a:p>
            <a:r>
              <a:rPr lang="pt-BR" sz="1400" dirty="0">
                <a:solidFill>
                  <a:srgbClr val="0000FF"/>
                </a:solidFill>
              </a:rPr>
              <a:t>Produto                                                       </a:t>
            </a:r>
          </a:p>
          <a:p>
            <a:r>
              <a:rPr lang="pt-BR" sz="1400" dirty="0">
                <a:solidFill>
                  <a:srgbClr val="0000FF"/>
                </a:solidFill>
              </a:rPr>
              <a:t>Sabonete          3.39      2.48  1.97      2.09        2.60</a:t>
            </a:r>
          </a:p>
          <a:p>
            <a:r>
              <a:rPr lang="pt-BR" sz="1400" dirty="0">
                <a:solidFill>
                  <a:srgbClr val="0000FF"/>
                </a:solidFill>
              </a:rPr>
              <a:t>Creme Dental      2.69      2.80  2.37      3.35        2.86</a:t>
            </a:r>
          </a:p>
          <a:p>
            <a:pPr lvl="0"/>
            <a:endParaRPr lang="pt-BR" sz="1400" dirty="0">
              <a:solidFill>
                <a:prstClr val="black"/>
              </a:solidFill>
            </a:endParaRPr>
          </a:p>
          <a:p>
            <a:pPr lvl="0"/>
            <a:endParaRPr lang="pt-BR" sz="1600" dirty="0">
              <a:solidFill>
                <a:prstClr val="black"/>
              </a:solidFill>
            </a:endParaRPr>
          </a:p>
          <a:p>
            <a:pPr lvl="0"/>
            <a:r>
              <a:rPr lang="pt-BR" sz="1600" dirty="0">
                <a:solidFill>
                  <a:prstClr val="black"/>
                </a:solidFill>
              </a:rPr>
              <a:t>&gt;&gt;&gt;</a:t>
            </a:r>
            <a:r>
              <a:rPr lang="pt-BR" sz="1600" dirty="0" err="1">
                <a:solidFill>
                  <a:prstClr val="black"/>
                </a:solidFill>
              </a:rPr>
              <a:t>print</a:t>
            </a:r>
            <a:r>
              <a:rPr lang="pt-BR" sz="1600" dirty="0">
                <a:solidFill>
                  <a:prstClr val="black"/>
                </a:solidFill>
              </a:rPr>
              <a:t>(</a:t>
            </a:r>
            <a:r>
              <a:rPr lang="pt-BR" sz="1600" dirty="0" err="1">
                <a:solidFill>
                  <a:prstClr val="black"/>
                </a:solidFill>
              </a:rPr>
              <a:t>list</a:t>
            </a:r>
            <a:r>
              <a:rPr lang="pt-BR" sz="1600" dirty="0">
                <a:solidFill>
                  <a:prstClr val="black"/>
                </a:solidFill>
              </a:rPr>
              <a:t>(</a:t>
            </a:r>
            <a:r>
              <a:rPr lang="pt-BR" sz="1600" dirty="0" err="1">
                <a:solidFill>
                  <a:prstClr val="black"/>
                </a:solidFill>
              </a:rPr>
              <a:t>d.index</a:t>
            </a:r>
            <a:r>
              <a:rPr lang="pt-BR" sz="1600" dirty="0">
                <a:solidFill>
                  <a:prstClr val="black"/>
                </a:solidFill>
              </a:rPr>
              <a:t>))</a:t>
            </a:r>
          </a:p>
          <a:p>
            <a:pPr lvl="0"/>
            <a:r>
              <a:rPr lang="pt-BR" sz="1400" dirty="0">
                <a:solidFill>
                  <a:srgbClr val="0000FF"/>
                </a:solidFill>
              </a:rPr>
              <a:t>['Sabonete', 'Creme Dental']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44634" y="5631661"/>
            <a:ext cx="495350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000" dirty="0">
                <a:latin typeface="+mn-lt"/>
              </a:rPr>
              <a:t>Solução 1: Eliminar linhas que tenham  valores </a:t>
            </a:r>
            <a:r>
              <a:rPr lang="pt-BR" sz="2000" dirty="0" err="1">
                <a:latin typeface="+mn-lt"/>
              </a:rPr>
              <a:t>NaN</a:t>
            </a:r>
            <a:endParaRPr lang="pt-BR" sz="2000" dirty="0"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0478" y="3559540"/>
            <a:ext cx="5072874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>
                <a:latin typeface="+mn-lt"/>
              </a:rPr>
              <a:t>Filtro: Preço menor que R$ 3,70 </a:t>
            </a:r>
          </a:p>
          <a:p>
            <a:pPr marL="989013" indent="-989013">
              <a:spcBef>
                <a:spcPts val="1200"/>
              </a:spcBef>
            </a:pPr>
            <a:r>
              <a:rPr lang="pt-BR" sz="2000" dirty="0">
                <a:latin typeface="+mn-lt"/>
                <a:sym typeface="Wingdings" panose="05000000000000000000" pitchFamily="2" charset="2"/>
              </a:rPr>
              <a:t>Retorna: Como o filtro é aplicado sobre as linhas, o  DF resultante possui  </a:t>
            </a:r>
            <a:r>
              <a:rPr lang="pt-BR" sz="2000" dirty="0" err="1">
                <a:latin typeface="+mn-lt"/>
                <a:sym typeface="Wingdings" panose="05000000000000000000" pitchFamily="2" charset="2"/>
              </a:rPr>
              <a:t>NaN</a:t>
            </a:r>
            <a:r>
              <a:rPr lang="pt-BR" sz="2000" dirty="0">
                <a:latin typeface="+mn-lt"/>
                <a:sym typeface="Wingdings" panose="05000000000000000000" pitchFamily="2" charset="2"/>
              </a:rPr>
              <a:t> nos elementos onde preço&gt;=3,70</a:t>
            </a:r>
            <a:endParaRPr lang="pt-BR" sz="2000" dirty="0">
              <a:latin typeface="+mn-lt"/>
            </a:endParaRPr>
          </a:p>
          <a:p>
            <a:endParaRPr lang="pt-BR" sz="2000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5" y="884273"/>
            <a:ext cx="4536504" cy="1419284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2304148" y="1108910"/>
            <a:ext cx="3145987" cy="714421"/>
            <a:chOff x="4968213" y="1487146"/>
            <a:chExt cx="3145987" cy="71442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197067" y="1515244"/>
              <a:ext cx="504000" cy="144000"/>
            </a:xfrm>
            <a:prstGeom prst="rect">
              <a:avLst/>
            </a:prstGeom>
            <a:solidFill>
              <a:srgbClr val="FFFF00">
                <a:alpha val="37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70925" y="1487146"/>
              <a:ext cx="504000" cy="144000"/>
            </a:xfrm>
            <a:prstGeom prst="rect">
              <a:avLst/>
            </a:prstGeom>
            <a:solidFill>
              <a:srgbClr val="FFFF00">
                <a:alpha val="37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grpSp>
          <p:nvGrpSpPr>
            <p:cNvPr id="10" name="Agrupar 9"/>
            <p:cNvGrpSpPr/>
            <p:nvPr/>
          </p:nvGrpSpPr>
          <p:grpSpPr>
            <a:xfrm>
              <a:off x="4968213" y="1487146"/>
              <a:ext cx="3145987" cy="714421"/>
              <a:chOff x="4955369" y="1532975"/>
              <a:chExt cx="3145987" cy="714421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4955369" y="1540957"/>
                <a:ext cx="2462844" cy="706439"/>
                <a:chOff x="3154652" y="1535525"/>
                <a:chExt cx="2462844" cy="706439"/>
              </a:xfrm>
            </p:grpSpPr>
            <p:sp>
              <p:nvSpPr>
                <p:cNvPr id="14" name="CaixaDeTexto 13"/>
                <p:cNvSpPr txBox="1"/>
                <p:nvPr/>
              </p:nvSpPr>
              <p:spPr>
                <a:xfrm>
                  <a:off x="3863291" y="1535525"/>
                  <a:ext cx="504000" cy="144000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18" name="CaixaDeTexto 17"/>
                <p:cNvSpPr txBox="1"/>
                <p:nvPr/>
              </p:nvSpPr>
              <p:spPr>
                <a:xfrm>
                  <a:off x="3154652" y="1925528"/>
                  <a:ext cx="648072" cy="307777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20" name="CaixaDeTexto 19"/>
                <p:cNvSpPr txBox="1"/>
                <p:nvPr/>
              </p:nvSpPr>
              <p:spPr>
                <a:xfrm>
                  <a:off x="3810074" y="1923657"/>
                  <a:ext cx="576000" cy="307777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22" name="CaixaDeTexto 21"/>
                <p:cNvSpPr txBox="1"/>
                <p:nvPr/>
              </p:nvSpPr>
              <p:spPr>
                <a:xfrm>
                  <a:off x="4393424" y="1934187"/>
                  <a:ext cx="576000" cy="307777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24" name="CaixaDeTexto 23"/>
                <p:cNvSpPr txBox="1"/>
                <p:nvPr/>
              </p:nvSpPr>
              <p:spPr>
                <a:xfrm>
                  <a:off x="4969424" y="1923657"/>
                  <a:ext cx="648072" cy="307777"/>
                </a:xfrm>
                <a:prstGeom prst="rect">
                  <a:avLst/>
                </a:prstGeom>
                <a:solidFill>
                  <a:srgbClr val="FFFF00">
                    <a:alpha val="37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</p:grpSp>
          <p:sp>
            <p:nvSpPr>
              <p:cNvPr id="27" name="CaixaDeTexto 26"/>
              <p:cNvSpPr txBox="1"/>
              <p:nvPr/>
            </p:nvSpPr>
            <p:spPr>
              <a:xfrm>
                <a:off x="5044136" y="1544598"/>
                <a:ext cx="504000" cy="144000"/>
              </a:xfrm>
              <a:prstGeom prst="rect">
                <a:avLst/>
              </a:prstGeom>
              <a:solidFill>
                <a:srgbClr val="FFFF00">
                  <a:alpha val="37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7515044" y="1532975"/>
                <a:ext cx="504000" cy="144000"/>
              </a:xfrm>
              <a:prstGeom prst="rect">
                <a:avLst/>
              </a:prstGeom>
              <a:solidFill>
                <a:srgbClr val="FFFF00">
                  <a:alpha val="37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7597356" y="2092288"/>
                <a:ext cx="504000" cy="144000"/>
              </a:xfrm>
              <a:prstGeom prst="rect">
                <a:avLst/>
              </a:prstGeom>
              <a:solidFill>
                <a:srgbClr val="FFFF00">
                  <a:alpha val="37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9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Problema: Seleção Condicional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722313" indent="-722313">
              <a:spcBef>
                <a:spcPts val="1200"/>
              </a:spcBef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III. Quais  produtos são mais baratos no Descontão que no Pop?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sz="1600" dirty="0"/>
              <a:t>&gt;&gt;&gt; </a:t>
            </a:r>
            <a:r>
              <a:rPr lang="pt-BR" sz="1600" dirty="0" err="1"/>
              <a:t>dfPrHigMerc</a:t>
            </a:r>
            <a:r>
              <a:rPr lang="pt-BR" sz="1600" dirty="0"/>
              <a:t>['Descontão']&lt;</a:t>
            </a:r>
            <a:r>
              <a:rPr lang="pt-BR" sz="1600" dirty="0" err="1"/>
              <a:t>dfPrHigMerc</a:t>
            </a:r>
            <a:r>
              <a:rPr lang="pt-BR" sz="1600" dirty="0"/>
              <a:t>['Pop']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Produto</a:t>
            </a:r>
          </a:p>
          <a:p>
            <a:r>
              <a:rPr lang="pt-BR" sz="1200" dirty="0">
                <a:solidFill>
                  <a:srgbClr val="0000FF"/>
                </a:solidFill>
              </a:rPr>
              <a:t>Sabonete              False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Papel Higiênico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Escova Dental  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Creme Dental          False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Protetor FPS &gt;= 30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Repelente              </a:t>
            </a:r>
            <a:r>
              <a:rPr lang="pt-BR" sz="1200" dirty="0" err="1">
                <a:solidFill>
                  <a:srgbClr val="0000FF"/>
                </a:solidFill>
              </a:rPr>
              <a:t>True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 err="1">
                <a:solidFill>
                  <a:srgbClr val="0000FF"/>
                </a:solidFill>
              </a:rPr>
              <a:t>dtype</a:t>
            </a:r>
            <a:r>
              <a:rPr lang="pt-BR" sz="1200" dirty="0">
                <a:solidFill>
                  <a:srgbClr val="0000FF"/>
                </a:solidFill>
              </a:rPr>
              <a:t>: </a:t>
            </a:r>
            <a:r>
              <a:rPr lang="pt-BR" sz="1200" dirty="0" err="1">
                <a:solidFill>
                  <a:srgbClr val="0000FF"/>
                </a:solidFill>
              </a:rPr>
              <a:t>bool</a:t>
            </a:r>
            <a:endParaRPr lang="pt-BR" sz="1200" dirty="0">
              <a:solidFill>
                <a:srgbClr val="0000FF"/>
              </a:solidFill>
            </a:endParaRPr>
          </a:p>
          <a:p>
            <a:endParaRPr lang="pt-BR" sz="1600" dirty="0"/>
          </a:p>
          <a:p>
            <a:r>
              <a:rPr lang="pt-BR" sz="1300" dirty="0"/>
              <a:t>d=</a:t>
            </a:r>
            <a:r>
              <a:rPr lang="pt-BR" sz="1300" dirty="0" err="1"/>
              <a:t>dfPrHigMerc</a:t>
            </a:r>
            <a:r>
              <a:rPr lang="pt-BR" sz="1300" dirty="0"/>
              <a:t>[</a:t>
            </a:r>
            <a:r>
              <a:rPr lang="pt-BR" sz="1300" dirty="0" err="1"/>
              <a:t>dfPrHigMerc</a:t>
            </a:r>
            <a:r>
              <a:rPr lang="pt-BR" sz="1300" dirty="0"/>
              <a:t>['Descontão']&lt;</a:t>
            </a:r>
            <a:r>
              <a:rPr lang="pt-BR" sz="1300" dirty="0" err="1"/>
              <a:t>dfPrHigMerc</a:t>
            </a:r>
            <a:r>
              <a:rPr lang="pt-BR" sz="1300" dirty="0"/>
              <a:t>['Pop']]</a:t>
            </a:r>
            <a:endParaRPr lang="pt-BR" sz="13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Mercado          Descontão  </a:t>
            </a:r>
            <a:r>
              <a:rPr lang="pt-BR" sz="1200" dirty="0" err="1">
                <a:solidFill>
                  <a:srgbClr val="0000FF"/>
                </a:solidFill>
              </a:rPr>
              <a:t>KiBarato</a:t>
            </a:r>
            <a:r>
              <a:rPr lang="pt-BR" sz="1200" dirty="0">
                <a:solidFill>
                  <a:srgbClr val="0000FF"/>
                </a:solidFill>
              </a:rPr>
              <a:t>    Pop  Mercadão  </a:t>
            </a:r>
            <a:r>
              <a:rPr lang="pt-BR" sz="1200" dirty="0" err="1">
                <a:solidFill>
                  <a:srgbClr val="0000FF"/>
                </a:solidFill>
              </a:rPr>
              <a:t>SuperPrice</a:t>
            </a:r>
            <a:endParaRPr lang="pt-BR" sz="1200" dirty="0">
              <a:solidFill>
                <a:srgbClr val="0000FF"/>
              </a:solidFill>
            </a:endParaRPr>
          </a:p>
          <a:p>
            <a:r>
              <a:rPr lang="pt-BR" sz="1200" dirty="0">
                <a:solidFill>
                  <a:srgbClr val="0000FF"/>
                </a:solidFill>
              </a:rPr>
              <a:t>Produto                                                             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Papel </a:t>
            </a:r>
            <a:r>
              <a:rPr lang="pt-BR" sz="1200" dirty="0" err="1">
                <a:solidFill>
                  <a:srgbClr val="0000FF"/>
                </a:solidFill>
              </a:rPr>
              <a:t>Higiên</a:t>
            </a:r>
            <a:r>
              <a:rPr lang="pt-BR" sz="1200" dirty="0">
                <a:solidFill>
                  <a:srgbClr val="0000FF"/>
                </a:solidFill>
              </a:rPr>
              <a:t>          6.75      8.36   7.92      9.43        7.57</a:t>
            </a:r>
          </a:p>
          <a:p>
            <a:r>
              <a:rPr lang="pt-BR" sz="1200" dirty="0">
                <a:solidFill>
                  <a:srgbClr val="0000FF"/>
                </a:solidFill>
              </a:rPr>
              <a:t>Escova Dental         1.69      3.58   1.80      1.67        3.88</a:t>
            </a:r>
          </a:p>
          <a:p>
            <a:r>
              <a:rPr lang="pt-BR" sz="1200" dirty="0">
                <a:solidFill>
                  <a:srgbClr val="0000FF"/>
                </a:solidFill>
              </a:rPr>
              <a:t>Protetor FPS &gt;= 30    16.21     28.23  17.28     27.80       24.37</a:t>
            </a:r>
          </a:p>
          <a:p>
            <a:r>
              <a:rPr lang="pt-BR" sz="1200" dirty="0">
                <a:solidFill>
                  <a:srgbClr val="0000FF"/>
                </a:solidFill>
              </a:rPr>
              <a:t>Repelente              9.24      8.02  11.76     10.81       12.33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&gt;&gt;</a:t>
            </a:r>
            <a:r>
              <a:rPr lang="pt-BR" sz="1600" dirty="0" err="1">
                <a:solidFill>
                  <a:srgbClr val="7030A0"/>
                </a:solidFill>
              </a:rPr>
              <a:t>print</a:t>
            </a:r>
            <a:r>
              <a:rPr lang="pt-BR" sz="1600" dirty="0"/>
              <a:t>(d[[</a:t>
            </a:r>
            <a:r>
              <a:rPr lang="pt-BR" sz="1600" dirty="0">
                <a:solidFill>
                  <a:srgbClr val="00B050"/>
                </a:solidFill>
              </a:rPr>
              <a:t>'</a:t>
            </a:r>
            <a:r>
              <a:rPr lang="pt-BR" sz="1600" dirty="0" err="1">
                <a:solidFill>
                  <a:srgbClr val="00B050"/>
                </a:solidFill>
              </a:rPr>
              <a:t>Descontão'</a:t>
            </a:r>
            <a:r>
              <a:rPr lang="pt-BR" sz="1600" dirty="0" err="1"/>
              <a:t>,</a:t>
            </a:r>
            <a:r>
              <a:rPr lang="pt-BR" sz="1600" dirty="0" err="1">
                <a:solidFill>
                  <a:srgbClr val="00B050"/>
                </a:solidFill>
              </a:rPr>
              <a:t>'Pop</a:t>
            </a:r>
            <a:r>
              <a:rPr lang="pt-BR" sz="1600" dirty="0">
                <a:solidFill>
                  <a:srgbClr val="00B050"/>
                </a:solidFill>
              </a:rPr>
              <a:t>'</a:t>
            </a:r>
            <a:r>
              <a:rPr lang="pt-BR" sz="1600" dirty="0"/>
              <a:t>]])</a:t>
            </a:r>
          </a:p>
          <a:p>
            <a:endParaRPr lang="pt-BR" sz="1600" dirty="0">
              <a:solidFill>
                <a:srgbClr val="0000FF"/>
              </a:solidFill>
            </a:endParaRPr>
          </a:p>
          <a:p>
            <a:r>
              <a:rPr lang="pt-BR" sz="1400" dirty="0">
                <a:solidFill>
                  <a:srgbClr val="0000FF"/>
                </a:solidFill>
              </a:rPr>
              <a:t>Mercado             Descontão    Pop</a:t>
            </a:r>
          </a:p>
          <a:p>
            <a:r>
              <a:rPr lang="pt-BR" sz="1400" dirty="0">
                <a:solidFill>
                  <a:srgbClr val="0000FF"/>
                </a:solidFill>
              </a:rPr>
              <a:t>Produto                             </a:t>
            </a:r>
          </a:p>
          <a:p>
            <a:r>
              <a:rPr lang="pt-BR" sz="1400" dirty="0">
                <a:solidFill>
                  <a:srgbClr val="0000FF"/>
                </a:solidFill>
              </a:rPr>
              <a:t>Papel Higiênico          6.75   7.92</a:t>
            </a:r>
          </a:p>
          <a:p>
            <a:r>
              <a:rPr lang="pt-BR" sz="1400" dirty="0">
                <a:solidFill>
                  <a:srgbClr val="0000FF"/>
                </a:solidFill>
              </a:rPr>
              <a:t>Escova Dental            1.69   1.80</a:t>
            </a:r>
          </a:p>
          <a:p>
            <a:r>
              <a:rPr lang="pt-BR" sz="1400" dirty="0">
                <a:solidFill>
                  <a:srgbClr val="0000FF"/>
                </a:solidFill>
              </a:rPr>
              <a:t>Protetor FPS &gt;= 30      16.21  17.28</a:t>
            </a:r>
          </a:p>
          <a:p>
            <a:r>
              <a:rPr lang="pt-BR" sz="1400" dirty="0">
                <a:solidFill>
                  <a:srgbClr val="0000FF"/>
                </a:solidFill>
              </a:rPr>
              <a:t>Repelente                9.24  11.76</a:t>
            </a:r>
            <a:endParaRPr lang="pt-BR" sz="1400" dirty="0">
              <a:solidFill>
                <a:prstClr val="black"/>
              </a:solidFill>
            </a:endParaRPr>
          </a:p>
          <a:p>
            <a:pPr lvl="0"/>
            <a:endParaRPr lang="pt-BR" sz="1600" dirty="0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12975" y="4984160"/>
            <a:ext cx="5639804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54013" indent="-354013"/>
            <a:r>
              <a:rPr lang="pt-BR" sz="2000" dirty="0">
                <a:latin typeface="+mn-lt"/>
              </a:rPr>
              <a:t>Solução 2: Filtrar novamente o </a:t>
            </a:r>
            <a:r>
              <a:rPr lang="pt-BR" sz="2000" dirty="0" err="1">
                <a:latin typeface="+mn-lt"/>
              </a:rPr>
              <a:t>dfProd</a:t>
            </a:r>
            <a:r>
              <a:rPr lang="pt-BR" sz="2000" dirty="0">
                <a:latin typeface="+mn-lt"/>
              </a:rPr>
              <a:t> com o resultado da Series e selecionar do DF resultante apenas as colunas dos dois supermercados </a:t>
            </a:r>
            <a:endParaRPr lang="en-US" sz="2000" dirty="0">
              <a:latin typeface="+mn-lt"/>
            </a:endParaRPr>
          </a:p>
          <a:p>
            <a:pPr marL="265113" indent="88900"/>
            <a:r>
              <a:rPr lang="pt-BR" sz="2000" dirty="0">
                <a:latin typeface="+mn-lt"/>
              </a:rPr>
              <a:t>Retorna um DF com  as colunas desejadas  e as linhas onde a Series é </a:t>
            </a:r>
            <a:r>
              <a:rPr lang="pt-BR" sz="2000" dirty="0" err="1">
                <a:latin typeface="+mn-lt"/>
              </a:rPr>
              <a:t>True</a:t>
            </a:r>
            <a:endParaRPr lang="pt-BR" sz="2000" dirty="0"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0105" y="3501008"/>
            <a:ext cx="5072874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pt-BR" sz="2000" dirty="0">
                <a:latin typeface="Calibri"/>
              </a:rPr>
              <a:t>Filtro: Preço do Descontão &lt; preço do Pop </a:t>
            </a:r>
          </a:p>
          <a:p>
            <a:pPr marL="987425" lvl="0" indent="-987425">
              <a:spcBef>
                <a:spcPts val="600"/>
              </a:spcBef>
            </a:pPr>
            <a:r>
              <a:rPr lang="pt-BR" sz="2000" dirty="0">
                <a:latin typeface="Calibri"/>
                <a:sym typeface="Wingdings" panose="05000000000000000000" pitchFamily="2" charset="2"/>
              </a:rPr>
              <a:t>Retorna:  Series com </a:t>
            </a:r>
            <a:r>
              <a:rPr lang="pt-BR" sz="2000" dirty="0" err="1">
                <a:latin typeface="Calibri"/>
                <a:sym typeface="Wingdings" panose="05000000000000000000" pitchFamily="2" charset="2"/>
              </a:rPr>
              <a:t>True</a:t>
            </a:r>
            <a:r>
              <a:rPr lang="pt-BR" sz="2000" dirty="0">
                <a:latin typeface="Calibri"/>
                <a:sym typeface="Wingdings" panose="05000000000000000000" pitchFamily="2" charset="2"/>
              </a:rPr>
              <a:t> onde o Descontão tem preço menor que o Pop e False caso contrário</a:t>
            </a:r>
            <a:endParaRPr lang="pt-BR" sz="2000" dirty="0">
              <a:latin typeface="Calibri"/>
            </a:endParaRPr>
          </a:p>
          <a:p>
            <a:endParaRPr lang="pt-BR" sz="2000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5" y="884273"/>
            <a:ext cx="4536504" cy="1419284"/>
          </a:xfrm>
          <a:prstGeom prst="rect">
            <a:avLst/>
          </a:prstGeom>
        </p:spPr>
      </p:pic>
      <p:grpSp>
        <p:nvGrpSpPr>
          <p:cNvPr id="2" name="Agrupar 1"/>
          <p:cNvGrpSpPr/>
          <p:nvPr/>
        </p:nvGrpSpPr>
        <p:grpSpPr>
          <a:xfrm>
            <a:off x="2392914" y="1333476"/>
            <a:ext cx="534734" cy="894520"/>
            <a:chOff x="2392914" y="1333476"/>
            <a:chExt cx="534734" cy="894520"/>
          </a:xfrm>
        </p:grpSpPr>
        <p:sp>
          <p:nvSpPr>
            <p:cNvPr id="23" name="CaixaDeTexto 22"/>
            <p:cNvSpPr txBox="1"/>
            <p:nvPr/>
          </p:nvSpPr>
          <p:spPr>
            <a:xfrm>
              <a:off x="2392914" y="1333476"/>
              <a:ext cx="504000" cy="144000"/>
            </a:xfrm>
            <a:prstGeom prst="rect">
              <a:avLst/>
            </a:prstGeom>
            <a:solidFill>
              <a:srgbClr val="FFFF00">
                <a:alpha val="37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418697" y="1514280"/>
              <a:ext cx="504000" cy="144000"/>
            </a:xfrm>
            <a:prstGeom prst="rect">
              <a:avLst/>
            </a:prstGeom>
            <a:solidFill>
              <a:srgbClr val="FFFF00">
                <a:alpha val="37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423648" y="1916848"/>
              <a:ext cx="504000" cy="144000"/>
            </a:xfrm>
            <a:prstGeom prst="rect">
              <a:avLst/>
            </a:prstGeom>
            <a:solidFill>
              <a:srgbClr val="FFFF00">
                <a:alpha val="37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423592" y="2083996"/>
              <a:ext cx="504000" cy="144000"/>
            </a:xfrm>
            <a:prstGeom prst="rect">
              <a:avLst/>
            </a:prstGeom>
            <a:solidFill>
              <a:srgbClr val="FFFF00">
                <a:alpha val="37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2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Filtros</a:t>
            </a:r>
            <a:br>
              <a:rPr lang="pt-BR" dirty="0"/>
            </a:br>
            <a:r>
              <a:rPr lang="pt-BR" sz="3600" dirty="0"/>
              <a:t>com .query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92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Simplificando os filtros com .query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39349" y="3971122"/>
            <a:ext cx="5760000" cy="2644254"/>
          </a:xfrm>
        </p:spPr>
        <p:txBody>
          <a:bodyPr>
            <a:normAutofit/>
          </a:bodyPr>
          <a:lstStyle/>
          <a:p>
            <a:pPr marL="977900" indent="-977900">
              <a:lnSpc>
                <a:spcPct val="110000"/>
              </a:lnSpc>
            </a:pPr>
            <a:r>
              <a:rPr lang="pt-BR" sz="1800" dirty="0"/>
              <a:t>&gt;&gt;&gt;</a:t>
            </a:r>
            <a:r>
              <a:rPr lang="en-US" sz="1800" dirty="0"/>
              <a:t> </a:t>
            </a:r>
            <a:r>
              <a:rPr lang="pt-BR" sz="1800" dirty="0" err="1"/>
              <a:t>df</a:t>
            </a:r>
            <a:r>
              <a:rPr lang="pt-BR" sz="1800" dirty="0"/>
              <a:t>[(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'x'</a:t>
            </a:r>
            <a:r>
              <a:rPr lang="pt-BR" sz="1800" dirty="0"/>
              <a:t>] &lt;=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'y'</a:t>
            </a:r>
            <a:r>
              <a:rPr lang="pt-BR" sz="1800" dirty="0"/>
              <a:t>) &amp; </a:t>
            </a:r>
          </a:p>
          <a:p>
            <a:pPr marL="977900" indent="-977900">
              <a:lnSpc>
                <a:spcPct val="110000"/>
              </a:lnSpc>
            </a:pPr>
            <a:r>
              <a:rPr lang="pt-BR" sz="1800" dirty="0"/>
              <a:t>	(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'y'</a:t>
            </a:r>
            <a:r>
              <a:rPr lang="pt-BR" sz="1800" dirty="0"/>
              <a:t>] &lt;=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'z'</a:t>
            </a:r>
            <a:r>
              <a:rPr lang="pt-BR" sz="1800" dirty="0"/>
              <a:t>])]</a:t>
            </a:r>
          </a:p>
          <a:p>
            <a:pPr marL="977900" indent="-977900">
              <a:lnSpc>
                <a:spcPct val="110000"/>
              </a:lnSpc>
            </a:pPr>
            <a:endParaRPr lang="pt-BR" sz="1800" dirty="0"/>
          </a:p>
          <a:p>
            <a:pPr indent="76200">
              <a:lnSpc>
                <a:spcPct val="110000"/>
              </a:lnSpc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pl-PL" sz="1800" dirty="0">
                <a:solidFill>
                  <a:srgbClr val="0000FF"/>
                </a:solidFill>
              </a:rPr>
              <a:t>x   y   z</a:t>
            </a:r>
          </a:p>
          <a:p>
            <a:pPr>
              <a:lnSpc>
                <a:spcPct val="110000"/>
              </a:lnSpc>
            </a:pPr>
            <a:r>
              <a:rPr lang="pl-PL" sz="1800" dirty="0">
                <a:solidFill>
                  <a:srgbClr val="0000FF"/>
                </a:solidFill>
              </a:rPr>
              <a:t>p1  10  20  30</a:t>
            </a:r>
          </a:p>
          <a:p>
            <a:pPr>
              <a:lnSpc>
                <a:spcPct val="110000"/>
              </a:lnSpc>
            </a:pPr>
            <a:r>
              <a:rPr lang="pl-PL" sz="1800" dirty="0">
                <a:solidFill>
                  <a:srgbClr val="0000FF"/>
                </a:solidFill>
              </a:rPr>
              <a:t>p2  10  10  10</a:t>
            </a:r>
            <a:endParaRPr lang="pt-BR" sz="1800" dirty="0">
              <a:solidFill>
                <a:srgbClr val="0000FF"/>
              </a:solidFill>
            </a:endParaRPr>
          </a:p>
          <a:p>
            <a:pPr marL="800100" indent="-800100">
              <a:lnSpc>
                <a:spcPct val="110000"/>
              </a:lnSpc>
            </a:pPr>
            <a:endParaRPr lang="pt-BR" sz="1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6172200" y="3971122"/>
            <a:ext cx="5760000" cy="26442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000" dirty="0"/>
              <a:t>&gt;&gt;&gt; </a:t>
            </a:r>
            <a:r>
              <a:rPr lang="pt-BR" sz="2000" dirty="0" err="1"/>
              <a:t>df.query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</a:rPr>
              <a:t>'x &lt;= y &lt;= z'</a:t>
            </a:r>
            <a:r>
              <a:rPr lang="pt-BR" sz="2000" dirty="0"/>
              <a:t>)</a:t>
            </a:r>
          </a:p>
          <a:p>
            <a:pPr>
              <a:spcBef>
                <a:spcPts val="600"/>
              </a:spcBef>
            </a:pPr>
            <a:endParaRPr lang="pt-BR" sz="2000" dirty="0"/>
          </a:p>
          <a:p>
            <a:pPr indent="-95250">
              <a:lnSpc>
                <a:spcPct val="110000"/>
              </a:lnSpc>
            </a:pPr>
            <a:r>
              <a:rPr lang="pt-BR" sz="2000" dirty="0">
                <a:solidFill>
                  <a:srgbClr val="0000FF"/>
                </a:solidFill>
              </a:rPr>
              <a:t>    </a:t>
            </a:r>
            <a:r>
              <a:rPr lang="pl-PL" sz="2000" dirty="0">
                <a:solidFill>
                  <a:srgbClr val="0000FF"/>
                </a:solidFill>
              </a:rPr>
              <a:t>x   y   z</a:t>
            </a:r>
          </a:p>
          <a:p>
            <a:pPr>
              <a:lnSpc>
                <a:spcPct val="110000"/>
              </a:lnSpc>
            </a:pPr>
            <a:r>
              <a:rPr lang="pt-BR" sz="2000" dirty="0">
                <a:solidFill>
                  <a:srgbClr val="0000FF"/>
                </a:solidFill>
              </a:rPr>
              <a:t>  </a:t>
            </a:r>
            <a:r>
              <a:rPr lang="pl-PL" sz="2000" dirty="0">
                <a:solidFill>
                  <a:srgbClr val="0000FF"/>
                </a:solidFill>
              </a:rPr>
              <a:t>p1  10  20  30</a:t>
            </a:r>
          </a:p>
          <a:p>
            <a:pPr>
              <a:lnSpc>
                <a:spcPct val="110000"/>
              </a:lnSpc>
            </a:pPr>
            <a:r>
              <a:rPr lang="pt-BR" sz="2000" dirty="0">
                <a:solidFill>
                  <a:srgbClr val="0000FF"/>
                </a:solidFill>
              </a:rPr>
              <a:t>  </a:t>
            </a:r>
            <a:r>
              <a:rPr lang="pl-PL" sz="2000" dirty="0">
                <a:solidFill>
                  <a:srgbClr val="0000FF"/>
                </a:solidFill>
              </a:rPr>
              <a:t>p2  10  10  10</a:t>
            </a:r>
            <a:endParaRPr lang="pt-BR" sz="2000" dirty="0">
              <a:solidFill>
                <a:srgbClr val="0000FF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439447" y="889576"/>
            <a:ext cx="7032817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expressão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9349" y="881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58865" y="1631510"/>
            <a:ext cx="10997775" cy="6420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indent="271463" algn="just">
              <a:spcBef>
                <a:spcPts val="600"/>
              </a:spcBef>
            </a:pPr>
            <a:r>
              <a:rPr lang="pt-BR" sz="1600" dirty="0">
                <a:latin typeface="+mn-lt"/>
              </a:rPr>
              <a:t>Seleciona as linhas com os valores que satisfazem a expressão, retornando um </a:t>
            </a:r>
            <a:r>
              <a:rPr lang="pt-BR" sz="1600" i="1" dirty="0" err="1">
                <a:latin typeface="+mn-lt"/>
              </a:rPr>
              <a:t>DataFrame</a:t>
            </a:r>
            <a:endParaRPr lang="pt-BR" sz="1600" i="1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latin typeface="+mn-lt"/>
              </a:rPr>
              <a:t>O index e o </a:t>
            </a:r>
            <a:r>
              <a:rPr lang="pt-BR" sz="1600" dirty="0" err="1">
                <a:latin typeface="+mn-lt"/>
              </a:rPr>
              <a:t>columns</a:t>
            </a:r>
            <a:r>
              <a:rPr lang="pt-BR" sz="1600" dirty="0">
                <a:latin typeface="+mn-lt"/>
              </a:rPr>
              <a:t> podem ser utilizados na expressão. A expressão utiliza as colunas do DF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9349" y="2529413"/>
            <a:ext cx="2000198" cy="1246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sz="1500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500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578270" y="880799"/>
            <a:ext cx="3337757" cy="64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lIns="144000" rIns="0" rtlCol="0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Conectivos Lógicos:     </a:t>
            </a:r>
          </a:p>
          <a:p>
            <a:r>
              <a:rPr lang="pt-BR" sz="1800" dirty="0"/>
              <a:t>e: </a:t>
            </a:r>
            <a:r>
              <a:rPr lang="pt-BR" sz="1800" dirty="0" err="1"/>
              <a:t>and</a:t>
            </a:r>
            <a:r>
              <a:rPr lang="pt-BR" sz="1800" dirty="0"/>
              <a:t>    </a:t>
            </a:r>
            <a:r>
              <a:rPr lang="pt-BR" sz="1800" dirty="0">
                <a:latin typeface="+mn-lt"/>
              </a:rPr>
              <a:t>ou: </a:t>
            </a:r>
            <a:r>
              <a:rPr lang="pt-BR" sz="1800" dirty="0" err="1">
                <a:latin typeface="+mn-lt"/>
              </a:rPr>
              <a:t>or</a:t>
            </a:r>
            <a:r>
              <a:rPr lang="pt-BR" sz="1800" dirty="0">
                <a:latin typeface="+mn-lt"/>
              </a:rPr>
              <a:t>    n</a:t>
            </a:r>
            <a:r>
              <a:rPr lang="pt-BR" sz="1800" dirty="0">
                <a:latin typeface="+mn-lt"/>
                <a:sym typeface="Wingdings" panose="05000000000000000000" pitchFamily="2" charset="2"/>
              </a:rPr>
              <a:t>ão: </a:t>
            </a:r>
            <a:r>
              <a:rPr lang="pt-BR" sz="1800" dirty="0" err="1">
                <a:latin typeface="+mn-lt"/>
                <a:sym typeface="Wingdings" panose="05000000000000000000" pitchFamily="2" charset="2"/>
              </a:rPr>
              <a:t>not</a:t>
            </a:r>
            <a:endParaRPr lang="pt-BR" sz="1800" dirty="0">
              <a:latin typeface="+mn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47244" y="2537646"/>
            <a:ext cx="63184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Selecionando as linhas onde x &lt;=y e  y&lt;=z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547244" y="6102051"/>
            <a:ext cx="1503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com filtro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8707706" y="6140202"/>
            <a:ext cx="17654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com query</a:t>
            </a:r>
          </a:p>
        </p:txBody>
      </p:sp>
    </p:spTree>
    <p:extLst>
      <p:ext uri="{BB962C8B-B14F-4D97-AF65-F5344CB8AC3E}">
        <p14:creationId xmlns:p14="http://schemas.microsoft.com/office/powerpoint/2010/main" val="31236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uiExpand="1" build="p" animBg="1"/>
      <p:bldP spid="13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Simplificando os filtros com .query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657645" y="2727672"/>
            <a:ext cx="5400121" cy="1394446"/>
          </a:xfrm>
        </p:spPr>
        <p:txBody>
          <a:bodyPr>
            <a:normAutofit/>
          </a:bodyPr>
          <a:lstStyle/>
          <a:p>
            <a:pPr marL="977900" indent="-977900">
              <a:lnSpc>
                <a:spcPct val="110000"/>
              </a:lnSpc>
            </a:pPr>
            <a:r>
              <a:rPr lang="pt-BR" sz="1800" dirty="0"/>
              <a:t>&gt;&gt;&gt;</a:t>
            </a:r>
            <a:r>
              <a:rPr lang="en-US" sz="1800" dirty="0"/>
              <a:t>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92D050"/>
                </a:solidFill>
              </a:rPr>
              <a:t>'x'</a:t>
            </a:r>
            <a:r>
              <a:rPr lang="pt-BR" sz="1800" dirty="0"/>
              <a:t>].</a:t>
            </a:r>
            <a:r>
              <a:rPr lang="pt-BR" sz="1800" dirty="0" err="1"/>
              <a:t>isin</a:t>
            </a:r>
            <a:r>
              <a:rPr lang="pt-BR" sz="1800" dirty="0"/>
              <a:t>(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92D050"/>
                </a:solidFill>
              </a:rPr>
              <a:t>'z'</a:t>
            </a:r>
            <a:r>
              <a:rPr lang="pt-BR" sz="1800" dirty="0"/>
              <a:t>])]</a:t>
            </a:r>
          </a:p>
          <a:p>
            <a:r>
              <a:rPr lang="en-US" sz="1800" dirty="0">
                <a:solidFill>
                  <a:srgbClr val="0000FF"/>
                </a:solidFill>
              </a:rPr>
              <a:t> 	  </a:t>
            </a:r>
            <a:r>
              <a:rPr lang="pl-PL" sz="1800" dirty="0">
                <a:solidFill>
                  <a:srgbClr val="0000FF"/>
                </a:solidFill>
              </a:rPr>
              <a:t>x   y  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l-PL" sz="1800" dirty="0">
                <a:solidFill>
                  <a:srgbClr val="0000FF"/>
                </a:solidFill>
              </a:rPr>
              <a:t>z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p1  10  20  30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p2  10  10  10</a:t>
            </a:r>
            <a:endParaRPr lang="pt-BR" sz="1800" dirty="0">
              <a:solidFill>
                <a:srgbClr val="0000FF"/>
              </a:solidFill>
            </a:endParaRPr>
          </a:p>
          <a:p>
            <a:pPr marL="800100" indent="-800100">
              <a:lnSpc>
                <a:spcPct val="110000"/>
              </a:lnSpc>
            </a:pPr>
            <a:endParaRPr lang="pt-BR" sz="1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6456519" y="2708920"/>
            <a:ext cx="5400121" cy="13944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1800" dirty="0"/>
              <a:t>&gt;&gt;&gt; </a:t>
            </a:r>
            <a:r>
              <a:rPr lang="pt-BR" sz="1800" dirty="0" err="1"/>
              <a:t>df.query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'x in z'</a:t>
            </a:r>
            <a:r>
              <a:rPr lang="pt-BR" sz="1800" dirty="0"/>
              <a:t>)</a:t>
            </a:r>
          </a:p>
          <a:p>
            <a:pPr indent="-95250">
              <a:lnSpc>
                <a:spcPct val="120000"/>
              </a:lnSpc>
            </a:pPr>
            <a:r>
              <a:rPr lang="pt-BR" sz="1800" dirty="0">
                <a:solidFill>
                  <a:srgbClr val="0000FF"/>
                </a:solidFill>
              </a:rPr>
              <a:t>  </a:t>
            </a:r>
            <a:r>
              <a:rPr lang="pl-PL" sz="1800" dirty="0">
                <a:solidFill>
                  <a:srgbClr val="0000FF"/>
                </a:solidFill>
              </a:rPr>
              <a:t>x   y   z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p1  10  20  30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p2  10  10  10</a:t>
            </a:r>
            <a:endParaRPr lang="pt-BR" sz="1800" dirty="0">
              <a:solidFill>
                <a:srgbClr val="0000FF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977646" y="1045845"/>
            <a:ext cx="2000198" cy="1169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115867" y="2283806"/>
            <a:ext cx="66375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Selecionando as linhas onde o valor de x Є à coluna z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39817" y="3737605"/>
            <a:ext cx="1503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com filtro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216889" y="3654630"/>
            <a:ext cx="17654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com query</a:t>
            </a:r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>
          <a:xfrm>
            <a:off x="694410" y="4972433"/>
            <a:ext cx="5400121" cy="1475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800100">
              <a:lnSpc>
                <a:spcPct val="120000"/>
              </a:lnSpc>
            </a:pPr>
            <a:r>
              <a:rPr lang="pt-BR" sz="1800" dirty="0"/>
              <a:t>&gt;&gt;&gt;</a:t>
            </a:r>
            <a:r>
              <a:rPr lang="pt-BR" sz="1800" dirty="0" err="1"/>
              <a:t>df</a:t>
            </a:r>
            <a:r>
              <a:rPr lang="pt-BR" sz="1800" dirty="0"/>
              <a:t>[(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'x'</a:t>
            </a:r>
            <a:r>
              <a:rPr lang="pt-BR" sz="1800" dirty="0"/>
              <a:t>].</a:t>
            </a:r>
            <a:r>
              <a:rPr lang="pt-BR" sz="1800" dirty="0" err="1"/>
              <a:t>isin</a:t>
            </a:r>
            <a:r>
              <a:rPr lang="pt-BR" sz="1800" dirty="0"/>
              <a:t>(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'z'</a:t>
            </a:r>
            <a:r>
              <a:rPr lang="pt-BR" sz="1800" dirty="0"/>
              <a:t>])&amp; (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'y'</a:t>
            </a:r>
            <a:r>
              <a:rPr lang="pt-BR" sz="1800" dirty="0"/>
              <a:t>]&lt;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'z'</a:t>
            </a:r>
            <a:r>
              <a:rPr lang="pt-BR" sz="1800" dirty="0"/>
              <a:t>])]</a:t>
            </a:r>
          </a:p>
          <a:p>
            <a:pPr indent="-95250">
              <a:lnSpc>
                <a:spcPct val="120000"/>
              </a:lnSpc>
            </a:pPr>
            <a:r>
              <a:rPr lang="pt-BR" sz="1800" dirty="0">
                <a:solidFill>
                  <a:srgbClr val="0000FF"/>
                </a:solidFill>
              </a:rPr>
              <a:t>  </a:t>
            </a:r>
            <a:r>
              <a:rPr lang="pl-PL" sz="1800" dirty="0">
                <a:solidFill>
                  <a:srgbClr val="0000FF"/>
                </a:solidFill>
              </a:rPr>
              <a:t>x   y   z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p1  10  20  30</a:t>
            </a:r>
            <a:endParaRPr lang="pt-BR" sz="1800" dirty="0"/>
          </a:p>
          <a:p>
            <a:pPr marL="977900" indent="-977900">
              <a:lnSpc>
                <a:spcPct val="110000"/>
              </a:lnSpc>
            </a:pPr>
            <a:endParaRPr lang="pt-BR" sz="1800" dirty="0"/>
          </a:p>
          <a:p>
            <a:pPr marL="800100" indent="-800100">
              <a:lnSpc>
                <a:spcPct val="110000"/>
              </a:lnSpc>
            </a:pPr>
            <a:endParaRPr lang="pt-BR" sz="1800" dirty="0"/>
          </a:p>
        </p:txBody>
      </p:sp>
      <p:sp>
        <p:nvSpPr>
          <p:cNvPr id="17" name="Espaço Reservado para Conteúdo 4"/>
          <p:cNvSpPr txBox="1">
            <a:spLocks/>
          </p:cNvSpPr>
          <p:nvPr/>
        </p:nvSpPr>
        <p:spPr>
          <a:xfrm>
            <a:off x="6528527" y="4977490"/>
            <a:ext cx="5400121" cy="1475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800100">
              <a:lnSpc>
                <a:spcPct val="120000"/>
              </a:lnSpc>
            </a:pPr>
            <a:r>
              <a:rPr lang="pt-BR" sz="1800" dirty="0"/>
              <a:t>&gt;&gt;&gt;</a:t>
            </a:r>
            <a:r>
              <a:rPr lang="pt-BR" sz="1800" dirty="0" err="1"/>
              <a:t>df.query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'x in z </a:t>
            </a:r>
            <a:r>
              <a:rPr lang="pt-BR" sz="1800" dirty="0" err="1">
                <a:solidFill>
                  <a:srgbClr val="00B050"/>
                </a:solidFill>
              </a:rPr>
              <a:t>and</a:t>
            </a:r>
            <a:r>
              <a:rPr lang="pt-BR" sz="1800" dirty="0">
                <a:solidFill>
                  <a:srgbClr val="00B050"/>
                </a:solidFill>
              </a:rPr>
              <a:t> y &lt; z'</a:t>
            </a:r>
            <a:r>
              <a:rPr lang="pt-BR" sz="1800" dirty="0"/>
              <a:t>)</a:t>
            </a:r>
          </a:p>
          <a:p>
            <a:pPr marL="722313" indent="-176213">
              <a:lnSpc>
                <a:spcPct val="120000"/>
              </a:lnSpc>
              <a:spcBef>
                <a:spcPts val="1800"/>
              </a:spcBef>
            </a:pPr>
            <a:r>
              <a:rPr lang="pt-BR" sz="1800" dirty="0">
                <a:solidFill>
                  <a:srgbClr val="0000FF"/>
                </a:solidFill>
              </a:rPr>
              <a:t>  </a:t>
            </a:r>
            <a:r>
              <a:rPr lang="pl-PL" sz="1800" dirty="0">
                <a:solidFill>
                  <a:srgbClr val="0000FF"/>
                </a:solidFill>
              </a:rPr>
              <a:t>x   y   z</a:t>
            </a:r>
          </a:p>
          <a:p>
            <a:pPr marL="722313" indent="-546100"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p1  10  20  30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18" name="Retângulo 17"/>
          <p:cNvSpPr/>
          <p:nvPr/>
        </p:nvSpPr>
        <p:spPr>
          <a:xfrm>
            <a:off x="4667690" y="6022449"/>
            <a:ext cx="1503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com filtro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6888" y="6017392"/>
            <a:ext cx="17654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com query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208071" y="4509120"/>
            <a:ext cx="66375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2200" kern="1200" dirty="0">
                <a:solidFill>
                  <a:srgbClr val="C00000"/>
                </a:solidFill>
                <a:latin typeface="+mn-lt"/>
                <a:ea typeface="+mn-ea"/>
                <a:cs typeface="Courier New" pitchFamily="49" charset="0"/>
              </a:rPr>
              <a:t># </a:t>
            </a:r>
            <a:r>
              <a:rPr lang="pt-BR" sz="2200" dirty="0">
                <a:solidFill>
                  <a:srgbClr val="C00000"/>
                </a:solidFill>
                <a:latin typeface="+mn-lt"/>
              </a:rPr>
              <a:t>Selecionando as linhas onde o valor de x </a:t>
            </a:r>
            <a:r>
              <a:rPr lang="az-Cyrl-AZ" sz="2200" dirty="0">
                <a:solidFill>
                  <a:srgbClr val="C00000"/>
                </a:solidFill>
                <a:latin typeface="+mn-lt"/>
              </a:rPr>
              <a:t>Є</a:t>
            </a:r>
            <a:r>
              <a:rPr lang="pt-BR" sz="2200" dirty="0">
                <a:solidFill>
                  <a:srgbClr val="C00000"/>
                </a:solidFill>
                <a:latin typeface="+mn-lt"/>
              </a:rPr>
              <a:t> z  e y &lt; z</a:t>
            </a:r>
            <a:endParaRPr lang="pt-BR" sz="2200" kern="1200" dirty="0">
              <a:solidFill>
                <a:srgbClr val="C00000"/>
              </a:solidFill>
              <a:latin typeface="+mn-lt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uiExpand="1" build="p" animBg="1"/>
      <p:bldP spid="9" grpId="0"/>
      <p:bldP spid="15" grpId="0"/>
      <p:bldP spid="16" grpId="0" uiExpand="1"/>
      <p:bldP spid="14" grpId="0" build="p" animBg="1"/>
      <p:bldP spid="17" grpId="0" build="p" animBg="1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Simplificando os filtros com .query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657645" y="2727672"/>
            <a:ext cx="5400121" cy="1394446"/>
          </a:xfrm>
        </p:spPr>
        <p:txBody>
          <a:bodyPr>
            <a:normAutofit fontScale="92500"/>
          </a:bodyPr>
          <a:lstStyle/>
          <a:p>
            <a:pPr marL="977900" indent="-977900">
              <a:lnSpc>
                <a:spcPct val="110000"/>
              </a:lnSpc>
            </a:pPr>
            <a:r>
              <a:rPr lang="pt-BR" sz="1800" dirty="0"/>
              <a:t>&gt;&gt;&gt;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df</a:t>
            </a:r>
            <a:r>
              <a:rPr lang="en-US" sz="1800" dirty="0"/>
              <a:t>['x']&lt;</a:t>
            </a:r>
            <a:r>
              <a:rPr lang="en-US" sz="1800" dirty="0" err="1"/>
              <a:t>df</a:t>
            </a:r>
            <a:r>
              <a:rPr lang="en-US" sz="1800" dirty="0"/>
              <a:t>['z'].mean()]</a:t>
            </a:r>
            <a:r>
              <a:rPr lang="en-US" sz="1800" dirty="0">
                <a:solidFill>
                  <a:srgbClr val="0000FF"/>
                </a:solidFill>
              </a:rPr>
              <a:t> 	  </a:t>
            </a:r>
          </a:p>
          <a:p>
            <a:pPr marL="977900" indent="-977900">
              <a:lnSpc>
                <a:spcPct val="110000"/>
              </a:lnSpc>
            </a:pPr>
            <a:r>
              <a:rPr lang="en-US" sz="1800" dirty="0">
                <a:solidFill>
                  <a:srgbClr val="0000FF"/>
                </a:solidFill>
              </a:rPr>
              <a:t>     </a:t>
            </a:r>
            <a:r>
              <a:rPr lang="pl-PL" sz="1800" dirty="0">
                <a:solidFill>
                  <a:srgbClr val="0000FF"/>
                </a:solidFill>
              </a:rPr>
              <a:t>x   y  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l-PL" sz="1800" dirty="0">
                <a:solidFill>
                  <a:srgbClr val="0000FF"/>
                </a:solidFill>
              </a:rPr>
              <a:t>z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p1  10  20  30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p2  10  10  10</a:t>
            </a:r>
            <a:endParaRPr lang="pt-BR" sz="1800" dirty="0">
              <a:solidFill>
                <a:srgbClr val="0000FF"/>
              </a:solidFill>
            </a:endParaRPr>
          </a:p>
          <a:p>
            <a:pPr marL="800100" indent="-800100">
              <a:lnSpc>
                <a:spcPct val="110000"/>
              </a:lnSpc>
            </a:pPr>
            <a:endParaRPr lang="pt-BR" sz="1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6456519" y="2708920"/>
            <a:ext cx="5400121" cy="1394447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pt-BR" sz="1800" dirty="0"/>
              <a:t>&gt;&gt;&gt; </a:t>
            </a:r>
            <a:r>
              <a:rPr lang="pt-BR" sz="1800" dirty="0" err="1"/>
              <a:t>df.query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'x &lt;'+ </a:t>
            </a:r>
            <a:r>
              <a:rPr lang="pt-BR" sz="1800" dirty="0" err="1"/>
              <a:t>str</a:t>
            </a:r>
            <a:r>
              <a:rPr lang="pt-BR" sz="1800" dirty="0"/>
              <a:t>(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'z'</a:t>
            </a:r>
            <a:r>
              <a:rPr lang="pt-BR" sz="1800" dirty="0"/>
              <a:t>].</a:t>
            </a:r>
            <a:r>
              <a:rPr lang="pt-BR" sz="1800" dirty="0" err="1"/>
              <a:t>mean</a:t>
            </a:r>
            <a:r>
              <a:rPr lang="pt-BR" sz="1800" dirty="0"/>
              <a:t>()))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solidFill>
                  <a:srgbClr val="0000FF"/>
                </a:solidFill>
              </a:rPr>
              <a:t>    </a:t>
            </a:r>
            <a:r>
              <a:rPr lang="pl-PL" sz="1800" dirty="0">
                <a:solidFill>
                  <a:srgbClr val="0000FF"/>
                </a:solidFill>
              </a:rPr>
              <a:t>x   y   z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p1  10  20  30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p2  10  10  10</a:t>
            </a:r>
            <a:endParaRPr lang="pt-BR" sz="1800" dirty="0">
              <a:solidFill>
                <a:srgbClr val="0000FF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977646" y="1045845"/>
            <a:ext cx="2000198" cy="1169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03512" y="2209666"/>
            <a:ext cx="90761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Selecionando as linhas onde o valor de x é maior que a média da coluna z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39817" y="3737605"/>
            <a:ext cx="1503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com filtro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216889" y="3654630"/>
            <a:ext cx="17654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18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# </a:t>
            </a:r>
            <a:r>
              <a:rPr lang="pt-BR" sz="2200" kern="1200" dirty="0">
                <a:solidFill>
                  <a:srgbClr val="C00000"/>
                </a:solidFill>
                <a:latin typeface="Calibri"/>
                <a:ea typeface="+mn-ea"/>
                <a:cs typeface="Courier New" pitchFamily="49" charset="0"/>
              </a:rPr>
              <a:t>com query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513386" y="2996658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16.6</a:t>
            </a:r>
          </a:p>
        </p:txBody>
      </p:sp>
    </p:spTree>
    <p:extLst>
      <p:ext uri="{BB962C8B-B14F-4D97-AF65-F5344CB8AC3E}">
        <p14:creationId xmlns:p14="http://schemas.microsoft.com/office/powerpoint/2010/main" val="26228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uiExpand="1" build="p" animBg="1"/>
      <p:bldP spid="15" grpId="0"/>
      <p:bldP spid="16" grpId="0" uiExpand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Alteração com Filtro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239349" y="3899064"/>
            <a:ext cx="5760000" cy="27163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1800" dirty="0"/>
              <a:t>&gt;&gt;&gt;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'z'</a:t>
            </a:r>
            <a:r>
              <a:rPr lang="pt-BR" sz="1800" dirty="0"/>
              <a:t>]&gt;10]=15 </a:t>
            </a:r>
            <a:endParaRPr lang="pt-BR" sz="1800" i="1" dirty="0">
              <a:solidFill>
                <a:srgbClr val="C00000"/>
              </a:solidFill>
              <a:latin typeface="Calibri"/>
            </a:endParaRPr>
          </a:p>
          <a:p>
            <a:pPr marL="1524000" indent="-1524000"/>
            <a:r>
              <a:rPr lang="pt-BR" sz="1800" dirty="0"/>
              <a:t>&gt;&gt;&gt;</a:t>
            </a:r>
            <a:r>
              <a:rPr lang="pt-BR" sz="1800" dirty="0" err="1"/>
              <a:t>df</a:t>
            </a:r>
            <a:r>
              <a:rPr lang="pt-BR" sz="1800" dirty="0"/>
              <a:t>	   </a:t>
            </a:r>
          </a:p>
          <a:p>
            <a:pPr marL="1524000" indent="-992188"/>
            <a:r>
              <a:rPr lang="pl-PL" sz="1600" dirty="0">
                <a:solidFill>
                  <a:srgbClr val="0000FF"/>
                </a:solidFill>
              </a:rPr>
              <a:t>x   y   z</a:t>
            </a:r>
          </a:p>
          <a:p>
            <a:pPr marL="1524000" indent="-1524000"/>
            <a:r>
              <a:rPr lang="pl-PL" sz="1600" dirty="0">
                <a:solidFill>
                  <a:srgbClr val="0000FF"/>
                </a:solidFill>
              </a:rPr>
              <a:t>p1  15  15  15</a:t>
            </a:r>
          </a:p>
          <a:p>
            <a:pPr marL="1524000" indent="-1524000"/>
            <a:r>
              <a:rPr lang="pl-PL" sz="1600" dirty="0">
                <a:solidFill>
                  <a:srgbClr val="0000FF"/>
                </a:solidFill>
              </a:rPr>
              <a:t>p2  10  10  10</a:t>
            </a:r>
          </a:p>
          <a:p>
            <a:pPr marL="1524000" indent="-1524000"/>
            <a:r>
              <a:rPr lang="pl-PL" sz="1600" dirty="0">
                <a:solidFill>
                  <a:srgbClr val="0000FF"/>
                </a:solidFill>
              </a:rPr>
              <a:t>p3  20  30</a:t>
            </a:r>
            <a:r>
              <a:rPr lang="pt-BR" sz="1600" dirty="0">
                <a:solidFill>
                  <a:srgbClr val="0000FF"/>
                </a:solidFill>
              </a:rPr>
              <a:t>  10</a:t>
            </a:r>
            <a:endParaRPr lang="pt-BR" sz="16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6172200" y="2283096"/>
            <a:ext cx="5760000" cy="4332280"/>
          </a:xfrm>
        </p:spPr>
        <p:txBody>
          <a:bodyPr>
            <a:noAutofit/>
          </a:bodyPr>
          <a:lstStyle/>
          <a:p>
            <a:pPr marL="1524000" indent="-1430338">
              <a:spcBef>
                <a:spcPts val="100"/>
              </a:spcBef>
            </a:pPr>
            <a:r>
              <a:rPr lang="pt-BR" sz="1800" dirty="0"/>
              <a:t>&gt;&gt;&gt;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df.isin</a:t>
            </a:r>
            <a:r>
              <a:rPr lang="en-US" sz="1800" dirty="0"/>
              <a:t>([15,30])]=18; </a:t>
            </a:r>
            <a:r>
              <a:rPr lang="en-US" sz="1800" dirty="0" err="1"/>
              <a:t>df</a:t>
            </a:r>
            <a:endParaRPr lang="en-US" sz="1800" dirty="0"/>
          </a:p>
          <a:p>
            <a:pPr marL="1524000" indent="-1430338">
              <a:spcBef>
                <a:spcPts val="100"/>
              </a:spcBef>
            </a:pPr>
            <a:r>
              <a:rPr lang="en-US" sz="1600" dirty="0">
                <a:solidFill>
                  <a:srgbClr val="0000FF"/>
                </a:solidFill>
              </a:rPr>
              <a:t>     x   y   z</a:t>
            </a:r>
          </a:p>
          <a:p>
            <a:pPr marL="1524000" indent="-1430338">
              <a:spcBef>
                <a:spcPts val="100"/>
              </a:spcBef>
            </a:pPr>
            <a:r>
              <a:rPr lang="en-US" sz="1600" dirty="0">
                <a:solidFill>
                  <a:srgbClr val="0000FF"/>
                </a:solidFill>
              </a:rPr>
              <a:t>p1  18  18  18</a:t>
            </a:r>
          </a:p>
          <a:p>
            <a:pPr marL="1524000" indent="-1430338">
              <a:spcBef>
                <a:spcPts val="100"/>
              </a:spcBef>
            </a:pPr>
            <a:r>
              <a:rPr lang="en-US" sz="1600" dirty="0">
                <a:solidFill>
                  <a:srgbClr val="0000FF"/>
                </a:solidFill>
              </a:rPr>
              <a:t>p2  10  10  10</a:t>
            </a:r>
          </a:p>
          <a:p>
            <a:pPr marL="1524000" indent="-1430338">
              <a:spcBef>
                <a:spcPts val="100"/>
              </a:spcBef>
            </a:pPr>
            <a:r>
              <a:rPr lang="en-US" sz="1600" dirty="0">
                <a:solidFill>
                  <a:srgbClr val="0000FF"/>
                </a:solidFill>
              </a:rPr>
              <a:t>p3  20  18  10</a:t>
            </a:r>
          </a:p>
          <a:p>
            <a:pPr marL="1524000" indent="-1430338">
              <a:spcBef>
                <a:spcPts val="1200"/>
              </a:spcBef>
            </a:pPr>
            <a:r>
              <a:rPr lang="pt-BR" sz="1800" dirty="0"/>
              <a:t>&gt;&gt;&gt;F=</a:t>
            </a:r>
            <a:r>
              <a:rPr lang="pt-BR" sz="1800" dirty="0" err="1"/>
              <a:t>df.T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'p3'</a:t>
            </a:r>
            <a:r>
              <a:rPr lang="pt-BR" sz="1800" dirty="0"/>
              <a:t>]&lt;=10; </a:t>
            </a:r>
            <a:r>
              <a:rPr lang="pl-PL" sz="1800" dirty="0"/>
              <a:t>df.T[</a:t>
            </a:r>
            <a:r>
              <a:rPr lang="pt-BR" sz="1800" dirty="0"/>
              <a:t>F</a:t>
            </a:r>
            <a:r>
              <a:rPr lang="pl-PL" sz="1800" dirty="0"/>
              <a:t>]</a:t>
            </a:r>
          </a:p>
          <a:p>
            <a:pPr marL="1524000" indent="-1430338">
              <a:spcBef>
                <a:spcPts val="100"/>
              </a:spcBef>
            </a:pPr>
            <a:r>
              <a:rPr lang="pt-BR" sz="1600" dirty="0">
                <a:solidFill>
                  <a:srgbClr val="0000FF"/>
                </a:solidFill>
              </a:rPr>
              <a:t>   </a:t>
            </a:r>
            <a:r>
              <a:rPr lang="pl-PL" sz="1600" dirty="0">
                <a:solidFill>
                  <a:srgbClr val="0000FF"/>
                </a:solidFill>
              </a:rPr>
              <a:t>p1  p2  p3</a:t>
            </a:r>
          </a:p>
          <a:p>
            <a:pPr marL="1524000" indent="-1430338">
              <a:spcBef>
                <a:spcPts val="100"/>
              </a:spcBef>
            </a:pPr>
            <a:r>
              <a:rPr lang="pl-PL" sz="1600" dirty="0">
                <a:solidFill>
                  <a:srgbClr val="0000FF"/>
                </a:solidFill>
              </a:rPr>
              <a:t>z  18  10  10</a:t>
            </a:r>
            <a:r>
              <a:rPr lang="pt-BR" sz="1600" dirty="0">
                <a:solidFill>
                  <a:srgbClr val="0000FF"/>
                </a:solidFill>
              </a:rPr>
              <a:t>	</a:t>
            </a:r>
            <a:r>
              <a:rPr lang="pt-BR" sz="1600" i="1" dirty="0">
                <a:solidFill>
                  <a:srgbClr val="0000FF"/>
                </a:solidFill>
              </a:rPr>
              <a:t> </a:t>
            </a:r>
          </a:p>
          <a:p>
            <a:pPr marL="1524000" indent="-1430338">
              <a:spcBef>
                <a:spcPts val="2400"/>
              </a:spcBef>
            </a:pPr>
            <a:r>
              <a:rPr lang="pt-BR" sz="1800" dirty="0"/>
              <a:t>&gt;&gt;&gt;</a:t>
            </a:r>
            <a:r>
              <a:rPr lang="pl-PL" sz="1800" dirty="0"/>
              <a:t>df.T[</a:t>
            </a:r>
            <a:r>
              <a:rPr lang="pt-BR" sz="1800" dirty="0"/>
              <a:t>F</a:t>
            </a:r>
            <a:r>
              <a:rPr lang="pl-PL" sz="1800" dirty="0"/>
              <a:t>]-=3</a:t>
            </a:r>
            <a:r>
              <a:rPr lang="pt-BR" sz="1800" dirty="0"/>
              <a:t>; </a:t>
            </a:r>
            <a:r>
              <a:rPr lang="pl-PL" sz="1800" dirty="0"/>
              <a:t>df</a:t>
            </a:r>
          </a:p>
          <a:p>
            <a:pPr marL="1524000" indent="-1430338">
              <a:spcBef>
                <a:spcPts val="100"/>
              </a:spcBef>
            </a:pP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l-PL" sz="1600" dirty="0">
                <a:solidFill>
                  <a:srgbClr val="0000FF"/>
                </a:solidFill>
              </a:rPr>
              <a:t>x   y   z</a:t>
            </a:r>
          </a:p>
          <a:p>
            <a:pPr marL="1524000" indent="-1430338">
              <a:spcBef>
                <a:spcPts val="100"/>
              </a:spcBef>
            </a:pPr>
            <a:r>
              <a:rPr lang="pl-PL" sz="1600" dirty="0">
                <a:solidFill>
                  <a:srgbClr val="0000FF"/>
                </a:solidFill>
              </a:rPr>
              <a:t>p1  18  18  15</a:t>
            </a:r>
          </a:p>
          <a:p>
            <a:pPr marL="1524000" indent="-1430338">
              <a:spcBef>
                <a:spcPts val="100"/>
              </a:spcBef>
            </a:pPr>
            <a:r>
              <a:rPr lang="pl-PL" sz="1600" dirty="0">
                <a:solidFill>
                  <a:srgbClr val="0000FF"/>
                </a:solidFill>
              </a:rPr>
              <a:t>p2  10  10   7</a:t>
            </a:r>
          </a:p>
          <a:p>
            <a:pPr marL="1524000" indent="-1430338">
              <a:spcBef>
                <a:spcPts val="100"/>
              </a:spcBef>
            </a:pPr>
            <a:r>
              <a:rPr lang="pl-PL" sz="1600" dirty="0">
                <a:solidFill>
                  <a:srgbClr val="0000FF"/>
                </a:solidFill>
              </a:rPr>
              <a:t>p3  20  18   7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704816" y="972085"/>
            <a:ext cx="10151824" cy="472118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critério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valor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2161" y="10687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9795" y="1581076"/>
            <a:ext cx="11076845" cy="5651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 anchor="t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+mn-lt"/>
              </a:rPr>
              <a:t>critério:  produz um </a:t>
            </a:r>
            <a:r>
              <a:rPr lang="pt-BR" sz="1600" i="1" dirty="0" err="1">
                <a:solidFill>
                  <a:schemeClr val="tx1"/>
                </a:solidFill>
                <a:latin typeface="+mn-lt"/>
              </a:rPr>
              <a:t>DataFrame</a:t>
            </a:r>
            <a:r>
              <a:rPr lang="pt-BR" sz="1600" i="1" dirty="0">
                <a:solidFill>
                  <a:schemeClr val="tx1"/>
                </a:solidFill>
                <a:latin typeface="+mn-lt"/>
              </a:rPr>
              <a:t>/Series</a:t>
            </a:r>
            <a:r>
              <a:rPr lang="pt-BR" sz="1600" dirty="0">
                <a:solidFill>
                  <a:schemeClr val="tx1"/>
                </a:solidFill>
                <a:latin typeface="+mn-lt"/>
              </a:rPr>
              <a:t> booleano</a:t>
            </a:r>
          </a:p>
          <a:p>
            <a:r>
              <a:rPr lang="pt-BR" sz="1600" dirty="0">
                <a:latin typeface="+mn-lt"/>
              </a:rPr>
              <a:t>Altera o(s) valor(es) do(s) elemento(s) indexado(s) por posições onde o valor é </a:t>
            </a:r>
            <a:r>
              <a:rPr lang="pt-BR" sz="1600" dirty="0" err="1">
                <a:latin typeface="+mn-lt"/>
              </a:rPr>
              <a:t>True</a:t>
            </a:r>
            <a:endParaRPr lang="pt-BR" sz="1600" dirty="0"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828708" y="2426578"/>
            <a:ext cx="2000198" cy="1246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sz="1500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500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85114" y="3982782"/>
            <a:ext cx="1004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+mn-lt"/>
              </a:rPr>
              <a:t>p1     True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p2    False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p3    False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812240" y="2684386"/>
            <a:ext cx="2099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1813"/>
            <a:r>
              <a:rPr lang="da-DK" dirty="0">
                <a:solidFill>
                  <a:srgbClr val="C00000"/>
                </a:solidFill>
                <a:latin typeface="+mn-lt"/>
              </a:rPr>
              <a:t>x      y      z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p1   True   True   True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p2  False  False  False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p3  False   True  False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5114" y="3733762"/>
            <a:ext cx="10829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+mn-lt"/>
              </a:rPr>
              <a:t>F: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x    False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y    False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z     True</a:t>
            </a:r>
          </a:p>
          <a:p>
            <a:r>
              <a:rPr lang="pt-BR" dirty="0" err="1">
                <a:solidFill>
                  <a:srgbClr val="C00000"/>
                </a:solidFill>
                <a:latin typeface="+mn-lt"/>
              </a:rPr>
              <a:t>Name</a:t>
            </a:r>
            <a:r>
              <a:rPr lang="pt-BR" dirty="0">
                <a:solidFill>
                  <a:srgbClr val="C00000"/>
                </a:solidFill>
                <a:latin typeface="+mn-lt"/>
              </a:rPr>
              <a:t>: p3, </a:t>
            </a:r>
            <a:r>
              <a:rPr lang="pt-BR" dirty="0" err="1">
                <a:solidFill>
                  <a:srgbClr val="C00000"/>
                </a:solidFill>
                <a:latin typeface="+mn-lt"/>
              </a:rPr>
              <a:t>dtype</a:t>
            </a:r>
            <a:r>
              <a:rPr lang="pt-BR" dirty="0">
                <a:solidFill>
                  <a:srgbClr val="C00000"/>
                </a:solidFill>
                <a:latin typeface="+mn-lt"/>
              </a:rPr>
              <a:t>: </a:t>
            </a:r>
            <a:r>
              <a:rPr lang="pt-BR" dirty="0" err="1">
                <a:solidFill>
                  <a:srgbClr val="C00000"/>
                </a:solidFill>
                <a:latin typeface="+mn-lt"/>
              </a:rPr>
              <a:t>bool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9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2" grpId="0" uiExpand="1" build="p" animBg="1"/>
      <p:bldP spid="5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Diariamente, 3 agentes da Vigilância Sanitária  visitam uma região para detectar focos de larvas do mosquito Aedes aegypti nos seguintes locais:</a:t>
            </a:r>
          </a:p>
          <a:p>
            <a:r>
              <a:rPr lang="pt-BR" dirty="0"/>
              <a:t>latas, embalagens, copos e canudos plásticos, garrafas, tampinhas de garrafas, vasos de plantas, jarros de flores, bromélias, caixas d´água, tambores, latões, cisternas, calhas, piscinas, vasos sanitários, pneus velhos, sacos plásticos, lixeiras, bueiros, ralos, lonas e lajes.</a:t>
            </a:r>
          </a:p>
          <a:p>
            <a:r>
              <a:rPr lang="pt-BR" dirty="0"/>
              <a:t>A quantidade de focos encontrados por localização são registradas em arquivos Excel  denominados </a:t>
            </a:r>
            <a:r>
              <a:rPr lang="pt-BR" dirty="0" err="1"/>
              <a:t>Ag</a:t>
            </a:r>
            <a:r>
              <a:rPr lang="pt-BR" baseline="-25000" dirty="0" err="1"/>
              <a:t>n</a:t>
            </a:r>
            <a:r>
              <a:rPr lang="pt-BR" baseline="-25000" dirty="0"/>
              <a:t> </a:t>
            </a:r>
            <a:r>
              <a:rPr lang="pt-BR" dirty="0"/>
              <a:t> onde </a:t>
            </a:r>
            <a:r>
              <a:rPr lang="pt-BR" i="1" dirty="0"/>
              <a:t>n</a:t>
            </a:r>
            <a:r>
              <a:rPr lang="pt-BR" dirty="0"/>
              <a:t> varia de 1 a 3. Caso não seja encontrado focos em alguma localização, ela não consta no arquivo.</a:t>
            </a:r>
          </a:p>
          <a:p>
            <a:r>
              <a:rPr lang="pt-BR" dirty="0"/>
              <a:t>Construa um script que mostre para cada agente, a quantidade de focos encontrada por tipo de localização, a localização com maior incidência, quantidade total e a visualização gráfica das quantidades por localização.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Mãos na Massa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da Solução por Agente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19</a:t>
            </a:fld>
            <a:endParaRPr lang="pt-BR" dirty="0"/>
          </a:p>
        </p:txBody>
      </p:sp>
      <p:grpSp>
        <p:nvGrpSpPr>
          <p:cNvPr id="66" name="Grupo 65"/>
          <p:cNvGrpSpPr/>
          <p:nvPr/>
        </p:nvGrpSpPr>
        <p:grpSpPr>
          <a:xfrm>
            <a:off x="1974608" y="2911702"/>
            <a:ext cx="2731183" cy="1320845"/>
            <a:chOff x="776536" y="2925806"/>
            <a:chExt cx="2731183" cy="1320845"/>
          </a:xfrm>
        </p:grpSpPr>
        <p:grpSp>
          <p:nvGrpSpPr>
            <p:cNvPr id="18" name="Grupo 17"/>
            <p:cNvGrpSpPr/>
            <p:nvPr/>
          </p:nvGrpSpPr>
          <p:grpSpPr>
            <a:xfrm>
              <a:off x="776536" y="2925806"/>
              <a:ext cx="1294814" cy="1146842"/>
              <a:chOff x="697712" y="3186104"/>
              <a:chExt cx="1294814" cy="1146842"/>
            </a:xfrm>
          </p:grpSpPr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712" y="3501008"/>
                <a:ext cx="1294814" cy="831938"/>
              </a:xfrm>
              <a:prstGeom prst="rect">
                <a:avLst/>
              </a:prstGeom>
            </p:spPr>
          </p:pic>
          <p:sp>
            <p:nvSpPr>
              <p:cNvPr id="17" name="CaixaDeTexto 16"/>
              <p:cNvSpPr txBox="1"/>
              <p:nvPr/>
            </p:nvSpPr>
            <p:spPr>
              <a:xfrm>
                <a:off x="932088" y="3186104"/>
                <a:ext cx="86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+mn-lt"/>
                  </a:rPr>
                  <a:t>Ag2.xlsx</a:t>
                </a:r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2073778" y="3310547"/>
              <a:ext cx="1239887" cy="936104"/>
              <a:chOff x="2316912" y="1874528"/>
              <a:chExt cx="1239887" cy="936104"/>
            </a:xfrm>
          </p:grpSpPr>
          <p:cxnSp>
            <p:nvCxnSpPr>
              <p:cNvPr id="32" name="Conector de seta reta 31"/>
              <p:cNvCxnSpPr/>
              <p:nvPr/>
            </p:nvCxnSpPr>
            <p:spPr>
              <a:xfrm>
                <a:off x="2316912" y="2188785"/>
                <a:ext cx="5989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luxograma: Armazenamento interno 32"/>
              <p:cNvSpPr/>
              <p:nvPr/>
            </p:nvSpPr>
            <p:spPr>
              <a:xfrm>
                <a:off x="2764799" y="1874528"/>
                <a:ext cx="792000" cy="936104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CaixaDeTexto 37"/>
            <p:cNvSpPr txBox="1"/>
            <p:nvPr/>
          </p:nvSpPr>
          <p:spPr>
            <a:xfrm>
              <a:off x="2644953" y="3022515"/>
              <a:ext cx="862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dfAg2</a:t>
              </a: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943056" y="4454306"/>
            <a:ext cx="2711454" cy="1356164"/>
            <a:chOff x="820335" y="4388169"/>
            <a:chExt cx="2711454" cy="1356164"/>
          </a:xfrm>
        </p:grpSpPr>
        <p:grpSp>
          <p:nvGrpSpPr>
            <p:cNvPr id="53" name="Grupo 52"/>
            <p:cNvGrpSpPr/>
            <p:nvPr/>
          </p:nvGrpSpPr>
          <p:grpSpPr>
            <a:xfrm>
              <a:off x="820335" y="4388169"/>
              <a:ext cx="1294814" cy="1129063"/>
              <a:chOff x="1004510" y="5241188"/>
              <a:chExt cx="1294814" cy="1129063"/>
            </a:xfrm>
          </p:grpSpPr>
          <p:pic>
            <p:nvPicPr>
              <p:cNvPr id="52" name="Imagem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510" y="5538313"/>
                <a:ext cx="1294814" cy="831938"/>
              </a:xfrm>
              <a:prstGeom prst="rect">
                <a:avLst/>
              </a:prstGeom>
            </p:spPr>
          </p:pic>
          <p:sp>
            <p:nvSpPr>
              <p:cNvPr id="19" name="CaixaDeTexto 18"/>
              <p:cNvSpPr txBox="1"/>
              <p:nvPr/>
            </p:nvSpPr>
            <p:spPr>
              <a:xfrm>
                <a:off x="1202762" y="5241188"/>
                <a:ext cx="86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+mn-lt"/>
                  </a:rPr>
                  <a:t>Ag3.xlsx</a:t>
                </a:r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051720" y="4808229"/>
              <a:ext cx="1265287" cy="936104"/>
              <a:chOff x="2316912" y="1874528"/>
              <a:chExt cx="1265287" cy="936104"/>
            </a:xfrm>
          </p:grpSpPr>
          <p:cxnSp>
            <p:nvCxnSpPr>
              <p:cNvPr id="35" name="Conector de seta reta 34"/>
              <p:cNvCxnSpPr/>
              <p:nvPr/>
            </p:nvCxnSpPr>
            <p:spPr>
              <a:xfrm>
                <a:off x="2316912" y="2188785"/>
                <a:ext cx="5989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luxograma: Armazenamento interno 35"/>
              <p:cNvSpPr/>
              <p:nvPr/>
            </p:nvSpPr>
            <p:spPr>
              <a:xfrm>
                <a:off x="2790199" y="1874528"/>
                <a:ext cx="792000" cy="936104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CaixaDeTexto 38"/>
            <p:cNvSpPr txBox="1"/>
            <p:nvPr/>
          </p:nvSpPr>
          <p:spPr>
            <a:xfrm>
              <a:off x="2669023" y="4494375"/>
              <a:ext cx="862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dfAg3</a:t>
              </a: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1959805" y="1457651"/>
            <a:ext cx="2731375" cy="1281016"/>
            <a:chOff x="755576" y="1472911"/>
            <a:chExt cx="2731375" cy="1281016"/>
          </a:xfrm>
        </p:grpSpPr>
        <p:sp>
          <p:nvSpPr>
            <p:cNvPr id="37" name="CaixaDeTexto 36"/>
            <p:cNvSpPr txBox="1"/>
            <p:nvPr/>
          </p:nvSpPr>
          <p:spPr>
            <a:xfrm>
              <a:off x="2624185" y="1510046"/>
              <a:ext cx="862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dfAg1</a:t>
              </a:r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755576" y="1472911"/>
              <a:ext cx="2551932" cy="1281016"/>
              <a:chOff x="755576" y="1472911"/>
              <a:chExt cx="2551932" cy="1281016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755576" y="1472911"/>
                <a:ext cx="1294814" cy="1125306"/>
                <a:chOff x="683568" y="1479448"/>
                <a:chExt cx="1294814" cy="1125306"/>
              </a:xfrm>
            </p:grpSpPr>
            <p:pic>
              <p:nvPicPr>
                <p:cNvPr id="5" name="Imagem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568" y="1772816"/>
                  <a:ext cx="1294814" cy="831938"/>
                </a:xfrm>
                <a:prstGeom prst="rect">
                  <a:avLst/>
                </a:prstGeom>
              </p:spPr>
            </p:pic>
            <p:sp>
              <p:nvSpPr>
                <p:cNvPr id="15" name="CaixaDeTexto 14"/>
                <p:cNvSpPr txBox="1"/>
                <p:nvPr/>
              </p:nvSpPr>
              <p:spPr>
                <a:xfrm>
                  <a:off x="899592" y="1479448"/>
                  <a:ext cx="8627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latin typeface="+mn-lt"/>
                    </a:rPr>
                    <a:t>Ag1.xlsx</a:t>
                  </a:r>
                </a:p>
              </p:txBody>
            </p:sp>
          </p:grpSp>
          <p:sp>
            <p:nvSpPr>
              <p:cNvPr id="27" name="Fluxograma: Armazenamento interno 26"/>
              <p:cNvSpPr/>
              <p:nvPr/>
            </p:nvSpPr>
            <p:spPr>
              <a:xfrm>
                <a:off x="2515508" y="1817823"/>
                <a:ext cx="792000" cy="936104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7" name="Conector de seta reta 56"/>
              <p:cNvCxnSpPr/>
              <p:nvPr/>
            </p:nvCxnSpPr>
            <p:spPr>
              <a:xfrm>
                <a:off x="2056858" y="2182248"/>
                <a:ext cx="5989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o 63"/>
          <p:cNvGrpSpPr/>
          <p:nvPr/>
        </p:nvGrpSpPr>
        <p:grpSpPr>
          <a:xfrm>
            <a:off x="7464154" y="2564905"/>
            <a:ext cx="2952329" cy="2985433"/>
            <a:chOff x="5508105" y="3164707"/>
            <a:chExt cx="3651563" cy="2985433"/>
          </a:xfrm>
        </p:grpSpPr>
        <p:sp>
          <p:nvSpPr>
            <p:cNvPr id="58" name="CaixaDeTexto 57"/>
            <p:cNvSpPr txBox="1"/>
            <p:nvPr/>
          </p:nvSpPr>
          <p:spPr>
            <a:xfrm>
              <a:off x="5508105" y="3164707"/>
              <a:ext cx="3651563" cy="298543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15925" lvl="1" indent="-400050" algn="just">
                <a:spcBef>
                  <a:spcPts val="1200"/>
                </a:spcBef>
                <a:buSzPct val="60000"/>
                <a:buFont typeface="+mj-lt"/>
                <a:buAutoNum type="romanUcPeriod"/>
              </a:pPr>
              <a:r>
                <a:rPr lang="pt-BR" sz="1600" u="sng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Criar DF de Series:</a:t>
              </a:r>
            </a:p>
            <a:p>
              <a:pPr marL="808038" lvl="8" algn="just">
                <a:spcBef>
                  <a:spcPts val="1200"/>
                </a:spcBef>
                <a:buSzPct val="60000"/>
              </a:pP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Criar DF com o </a:t>
              </a:r>
              <a:r>
                <a:rPr lang="pt-BR" sz="1600" kern="1200" dirty="0" err="1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arq</a:t>
              </a: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pt-BR" sz="1600" i="1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</a:t>
              </a:r>
              <a:r>
                <a:rPr lang="pt-BR" sz="1600" b="1" i="1" kern="1200" baseline="-250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pt-BR" sz="1600" i="1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.xlsx</a:t>
              </a:r>
            </a:p>
            <a:p>
              <a:pPr marL="808038" lvl="8" indent="-631825" algn="just">
                <a:spcBef>
                  <a:spcPts val="1200"/>
                </a:spcBef>
                <a:buSzPct val="60000"/>
              </a:pPr>
              <a:r>
                <a:rPr lang="pt-BR" sz="1600" i="1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Concatenar </a:t>
              </a:r>
              <a:r>
                <a:rPr lang="pt-BR" sz="1600" kern="1200" dirty="0" err="1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DFs</a:t>
              </a: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</a:t>
              </a:r>
              <a:r>
                <a:rPr lang="pt-BR" sz="1600" kern="1200" dirty="0" err="1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Ags</a:t>
              </a:r>
              <a:endParaRPr lang="pt-BR" sz="1600" kern="12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15925" lvl="1" indent="-400050" algn="just">
                <a:spcBef>
                  <a:spcPts val="1200"/>
                </a:spcBef>
                <a:buSzPct val="60000"/>
                <a:buFont typeface="+mj-lt"/>
                <a:buAutoNum type="romanUcPeriod"/>
              </a:pPr>
              <a:endParaRPr lang="pt-BR" sz="1600" kern="12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415925" lvl="1" indent="-400050" algn="just">
                <a:spcBef>
                  <a:spcPts val="1200"/>
                </a:spcBef>
                <a:buSzPct val="60000"/>
                <a:buFont typeface="+mj-lt"/>
                <a:buAutoNum type="romanUcPeriod" startAt="2"/>
              </a:pPr>
              <a:r>
                <a:rPr lang="pt-BR" sz="1600" u="sng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Tratar DF Todos:</a:t>
              </a:r>
            </a:p>
            <a:p>
              <a:pPr marL="808038" lvl="1" algn="just">
                <a:spcBef>
                  <a:spcPts val="1200"/>
                </a:spcBef>
                <a:buSzPct val="60000"/>
              </a:pP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Exibe DF</a:t>
              </a:r>
              <a:endParaRPr lang="pt-BR" sz="1600" b="1" i="1" kern="1200" baseline="-250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808038" lvl="1" algn="just">
                <a:spcBef>
                  <a:spcPts val="1200"/>
                </a:spcBef>
                <a:buSzPct val="60000"/>
              </a:pPr>
              <a:r>
                <a:rPr lang="pt-BR" sz="1600" kern="1200" dirty="0">
                  <a:solidFill>
                    <a:schemeClr val="accent5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Sumariza DF</a:t>
              </a:r>
              <a:endParaRPr lang="pt-BR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Seta em curva para a esquerda 61"/>
            <p:cNvSpPr/>
            <p:nvPr/>
          </p:nvSpPr>
          <p:spPr>
            <a:xfrm rot="10800000">
              <a:off x="5868143" y="3705638"/>
              <a:ext cx="419487" cy="433234"/>
            </a:xfrm>
            <a:prstGeom prst="curvedLef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439817" y="2020180"/>
            <a:ext cx="2704497" cy="3160206"/>
            <a:chOff x="3851920" y="2020180"/>
            <a:chExt cx="2704497" cy="3160206"/>
          </a:xfrm>
        </p:grpSpPr>
        <p:grpSp>
          <p:nvGrpSpPr>
            <p:cNvPr id="59" name="Grupo 58"/>
            <p:cNvGrpSpPr/>
            <p:nvPr/>
          </p:nvGrpSpPr>
          <p:grpSpPr>
            <a:xfrm>
              <a:off x="3851920" y="2020180"/>
              <a:ext cx="689890" cy="3160206"/>
              <a:chOff x="3851920" y="2020180"/>
              <a:chExt cx="689890" cy="3160206"/>
            </a:xfrm>
          </p:grpSpPr>
          <p:cxnSp>
            <p:nvCxnSpPr>
              <p:cNvPr id="75" name="Conector reto 74"/>
              <p:cNvCxnSpPr/>
              <p:nvPr/>
            </p:nvCxnSpPr>
            <p:spPr>
              <a:xfrm>
                <a:off x="3851920" y="2154696"/>
                <a:ext cx="500566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3873978" y="3624804"/>
                <a:ext cx="500566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3873978" y="5110174"/>
                <a:ext cx="500566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4374544" y="2182248"/>
                <a:ext cx="0" cy="2940238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Mais 78"/>
              <p:cNvSpPr/>
              <p:nvPr/>
            </p:nvSpPr>
            <p:spPr>
              <a:xfrm>
                <a:off x="4190565" y="3453462"/>
                <a:ext cx="291522" cy="285286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Mais 79"/>
              <p:cNvSpPr/>
              <p:nvPr/>
            </p:nvSpPr>
            <p:spPr>
              <a:xfrm>
                <a:off x="4250288" y="4895100"/>
                <a:ext cx="291522" cy="285286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Mais 80"/>
              <p:cNvSpPr/>
              <p:nvPr/>
            </p:nvSpPr>
            <p:spPr>
              <a:xfrm>
                <a:off x="4206725" y="2020180"/>
                <a:ext cx="291522" cy="285286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4355976" y="2852936"/>
              <a:ext cx="2200441" cy="1224136"/>
              <a:chOff x="4355976" y="3462947"/>
              <a:chExt cx="2200441" cy="1224136"/>
            </a:xfrm>
          </p:grpSpPr>
          <p:sp>
            <p:nvSpPr>
              <p:cNvPr id="61" name="Seta para a direita 60"/>
              <p:cNvSpPr/>
              <p:nvPr/>
            </p:nvSpPr>
            <p:spPr>
              <a:xfrm>
                <a:off x="4355976" y="3940399"/>
                <a:ext cx="318222" cy="208681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luxograma: Armazenamento interno 69"/>
              <p:cNvSpPr/>
              <p:nvPr/>
            </p:nvSpPr>
            <p:spPr>
              <a:xfrm>
                <a:off x="4674198" y="3750979"/>
                <a:ext cx="900000" cy="936104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CaixaDeTexto 70"/>
              <p:cNvSpPr txBox="1"/>
              <p:nvPr/>
            </p:nvSpPr>
            <p:spPr>
              <a:xfrm>
                <a:off x="4797486" y="3462947"/>
                <a:ext cx="86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err="1">
                    <a:latin typeface="+mn-lt"/>
                  </a:rPr>
                  <a:t>dfFocos</a:t>
                </a:r>
                <a:endParaRPr lang="pt-BR" sz="1600" dirty="0">
                  <a:latin typeface="+mn-lt"/>
                </a:endParaRPr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>
                <a:off x="5580112" y="4097058"/>
                <a:ext cx="976305" cy="396000"/>
                <a:chOff x="6585760" y="1828240"/>
                <a:chExt cx="1308196" cy="396000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7073909" y="1828240"/>
                  <a:ext cx="820047" cy="396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4" name="Conector de seta reta 73"/>
                <p:cNvCxnSpPr/>
                <p:nvPr/>
              </p:nvCxnSpPr>
              <p:spPr>
                <a:xfrm>
                  <a:off x="6585760" y="2016796"/>
                  <a:ext cx="39914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007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9000"/>
              </a:spcBef>
            </a:pPr>
            <a:endParaRPr lang="pt-BR" sz="2000" u="sng" dirty="0"/>
          </a:p>
          <a:p>
            <a:endParaRPr lang="en-US" sz="2000" dirty="0">
              <a:cs typeface="Consolas"/>
            </a:endParaRP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/>
              <a:t>DataFrames </a:t>
            </a:r>
            <a:r>
              <a:rPr lang="pt-BR" dirty="0"/>
              <a:t>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>
          <a:xfrm>
            <a:off x="8914761" y="6561234"/>
            <a:ext cx="2844800" cy="198000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621944" y="1001338"/>
            <a:ext cx="955857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000" i="1" dirty="0" err="1">
                <a:latin typeface="+mn-lt"/>
              </a:rPr>
              <a:t>DataFrames</a:t>
            </a:r>
            <a:r>
              <a:rPr lang="pt-BR" sz="2000" dirty="0">
                <a:latin typeface="+mn-lt"/>
              </a:rPr>
              <a:t>: estrutura bidimensional indexada que armazena valores de qualquer tipo.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Times New Roman" pitchFamily="18" charset="0"/>
              <a:sym typeface="Calibri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3252"/>
              </p:ext>
            </p:extLst>
          </p:nvPr>
        </p:nvGraphicFramePr>
        <p:xfrm>
          <a:off x="3054598" y="4300179"/>
          <a:ext cx="5574768" cy="1601263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26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82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6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      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o explicativo em forma de nuvem 9"/>
          <p:cNvSpPr/>
          <p:nvPr/>
        </p:nvSpPr>
        <p:spPr>
          <a:xfrm>
            <a:off x="1614436" y="4816701"/>
            <a:ext cx="1224136" cy="925200"/>
          </a:xfrm>
          <a:prstGeom prst="cloudCallout">
            <a:avLst>
              <a:gd name="adj1" fmla="val 60676"/>
              <a:gd name="adj2" fmla="val -904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e Coluna Padrões</a:t>
            </a:r>
          </a:p>
        </p:txBody>
      </p:sp>
      <p:sp>
        <p:nvSpPr>
          <p:cNvPr id="15" name="Texto explicativo em forma de nuvem 14"/>
          <p:cNvSpPr/>
          <p:nvPr/>
        </p:nvSpPr>
        <p:spPr>
          <a:xfrm>
            <a:off x="8815372" y="4805798"/>
            <a:ext cx="1224000" cy="924903"/>
          </a:xfrm>
          <a:prstGeom prst="cloudCallout">
            <a:avLst>
              <a:gd name="adj1" fmla="val -58163"/>
              <a:gd name="adj2" fmla="val -94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e Coluna Dado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11424" y="1966820"/>
            <a:ext cx="1068810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488">
              <a:spcBef>
                <a:spcPts val="1200"/>
              </a:spcBef>
            </a:pPr>
            <a:r>
              <a:rPr lang="en-US" sz="1800" dirty="0" err="1">
                <a:latin typeface="+mn-lt"/>
                <a:cs typeface="Consolas"/>
              </a:rPr>
              <a:t>Estrutura</a:t>
            </a:r>
            <a:r>
              <a:rPr lang="en-US" sz="1800" dirty="0">
                <a:latin typeface="+mn-lt"/>
                <a:cs typeface="Consolas"/>
              </a:rPr>
              <a:t> tabular com </a:t>
            </a:r>
            <a:r>
              <a:rPr lang="en-US" sz="1800" dirty="0" err="1">
                <a:latin typeface="+mn-lt"/>
                <a:cs typeface="Consolas"/>
              </a:rPr>
              <a:t>linhas</a:t>
            </a:r>
            <a:r>
              <a:rPr lang="en-US" sz="1800" dirty="0">
                <a:latin typeface="+mn-lt"/>
                <a:cs typeface="Consolas"/>
              </a:rPr>
              <a:t> e </a:t>
            </a:r>
            <a:r>
              <a:rPr lang="en-US" sz="1800" dirty="0" err="1">
                <a:latin typeface="+mn-lt"/>
                <a:cs typeface="Consolas"/>
              </a:rPr>
              <a:t>colunas</a:t>
            </a:r>
            <a:r>
              <a:rPr lang="en-US" sz="1800" dirty="0">
                <a:latin typeface="+mn-lt"/>
                <a:cs typeface="Consolas"/>
              </a:rPr>
              <a:t>, </a:t>
            </a:r>
            <a:r>
              <a:rPr lang="pt-BR" sz="1800" dirty="0">
                <a:latin typeface="+mn-lt"/>
                <a:cs typeface="Consolas"/>
              </a:rPr>
              <a:t>similar a uma planilha, </a:t>
            </a:r>
            <a:r>
              <a:rPr lang="en-US" sz="1800" dirty="0" err="1">
                <a:latin typeface="+mn-lt"/>
                <a:cs typeface="Consolas"/>
              </a:rPr>
              <a:t>composta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por</a:t>
            </a:r>
            <a:r>
              <a:rPr lang="en-US" sz="1800" dirty="0">
                <a:latin typeface="+mn-lt"/>
                <a:cs typeface="Consolas"/>
              </a:rPr>
              <a:t>:</a:t>
            </a:r>
          </a:p>
          <a:p>
            <a:pPr marL="715963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valores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i="1" dirty="0">
                <a:latin typeface="+mn-lt"/>
                <a:cs typeface="Consolas"/>
              </a:rPr>
              <a:t>array </a:t>
            </a:r>
            <a:r>
              <a:rPr lang="en-US" sz="1800" dirty="0" err="1">
                <a:latin typeface="+mn-lt"/>
                <a:cs typeface="Consolas"/>
              </a:rPr>
              <a:t>bidimensional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dirty="0" err="1">
                <a:latin typeface="+mn-lt"/>
                <a:cs typeface="Consolas"/>
              </a:rPr>
              <a:t>estruturado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homogêneo</a:t>
            </a:r>
            <a:r>
              <a:rPr lang="en-US" sz="1800" dirty="0">
                <a:latin typeface="+mn-lt"/>
                <a:cs typeface="Consolas"/>
              </a:rPr>
              <a:t>),  </a:t>
            </a:r>
            <a:r>
              <a:rPr lang="en-US" sz="1800" dirty="0" err="1">
                <a:latin typeface="+mn-lt"/>
                <a:cs typeface="Consolas"/>
              </a:rPr>
              <a:t>dicionário</a:t>
            </a:r>
            <a:r>
              <a:rPr lang="en-US" sz="1800" dirty="0">
                <a:latin typeface="+mn-lt"/>
                <a:cs typeface="Consolas"/>
              </a:rPr>
              <a:t> (que </a:t>
            </a:r>
            <a:r>
              <a:rPr lang="en-US" sz="1800" dirty="0" err="1">
                <a:latin typeface="+mn-lt"/>
                <a:cs typeface="Consolas"/>
              </a:rPr>
              <a:t>pode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conter</a:t>
            </a:r>
            <a:r>
              <a:rPr lang="en-US" sz="1800" dirty="0">
                <a:latin typeface="+mn-lt"/>
                <a:cs typeface="Consolas"/>
              </a:rPr>
              <a:t> Series, arrays, constants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objetos</a:t>
            </a:r>
            <a:r>
              <a:rPr lang="en-US" sz="1800" dirty="0">
                <a:latin typeface="+mn-lt"/>
                <a:cs typeface="Consolas"/>
              </a:rPr>
              <a:t> do </a:t>
            </a:r>
            <a:r>
              <a:rPr lang="en-US" sz="1800" dirty="0" err="1">
                <a:latin typeface="+mn-lt"/>
                <a:cs typeface="Consolas"/>
              </a:rPr>
              <a:t>tipo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lista</a:t>
            </a:r>
            <a:r>
              <a:rPr lang="en-US" sz="1800" dirty="0">
                <a:latin typeface="+mn-lt"/>
                <a:cs typeface="Consolas"/>
              </a:rPr>
              <a:t>)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 </a:t>
            </a:r>
            <a:r>
              <a:rPr lang="en-US" sz="1800" dirty="0" err="1">
                <a:latin typeface="+mn-lt"/>
                <a:cs typeface="Consolas"/>
              </a:rPr>
              <a:t>DataFrame</a:t>
            </a:r>
            <a:endParaRPr lang="en-US" sz="1800" dirty="0">
              <a:latin typeface="+mn-lt"/>
              <a:cs typeface="Consolas"/>
            </a:endParaRPr>
          </a:p>
          <a:p>
            <a:pPr marL="715963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índices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dirty="0" err="1">
                <a:latin typeface="+mn-lt"/>
                <a:cs typeface="Consolas"/>
              </a:rPr>
              <a:t>uma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sequência</a:t>
            </a:r>
            <a:r>
              <a:rPr lang="en-US" sz="1800" dirty="0">
                <a:latin typeface="+mn-lt"/>
                <a:cs typeface="Consolas"/>
              </a:rPr>
              <a:t> de </a:t>
            </a:r>
            <a:r>
              <a:rPr lang="en-US" sz="1800" dirty="0" err="1">
                <a:latin typeface="+mn-lt"/>
                <a:cs typeface="Consolas"/>
              </a:rPr>
              <a:t>números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rótulos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i="1" dirty="0">
                <a:latin typeface="+mn-lt"/>
                <a:cs typeface="Consolas"/>
              </a:rPr>
              <a:t>labels)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quaisquer</a:t>
            </a:r>
            <a:r>
              <a:rPr lang="en-US" sz="1800" dirty="0">
                <a:latin typeface="+mn-lt"/>
                <a:cs typeface="Consolas"/>
              </a:rPr>
              <a:t> que 	</a:t>
            </a:r>
            <a:r>
              <a:rPr lang="en-US" sz="1800" dirty="0" err="1">
                <a:latin typeface="+mn-lt"/>
                <a:cs typeface="Consolas"/>
              </a:rPr>
              <a:t>identificam</a:t>
            </a:r>
            <a:r>
              <a:rPr lang="en-US" sz="1800" dirty="0">
                <a:latin typeface="+mn-lt"/>
                <a:cs typeface="Consolas"/>
              </a:rPr>
              <a:t> as </a:t>
            </a:r>
            <a:r>
              <a:rPr lang="en-US" sz="1800" dirty="0" err="1">
                <a:latin typeface="+mn-lt"/>
                <a:cs typeface="Consolas"/>
              </a:rPr>
              <a:t>linhas</a:t>
            </a:r>
            <a:endParaRPr lang="en-US" sz="1800" dirty="0">
              <a:latin typeface="+mn-lt"/>
              <a:cs typeface="Consolas"/>
            </a:endParaRPr>
          </a:p>
          <a:p>
            <a:pPr marL="715963" indent="-350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latin typeface="+mn-lt"/>
                <a:cs typeface="Consolas"/>
              </a:rPr>
              <a:t>colunas</a:t>
            </a:r>
            <a:r>
              <a:rPr lang="en-US" sz="1800" dirty="0">
                <a:latin typeface="+mn-lt"/>
                <a:cs typeface="Consolas"/>
              </a:rPr>
              <a:t>:  </a:t>
            </a:r>
            <a:r>
              <a:rPr lang="en-US" sz="1800" dirty="0" err="1">
                <a:latin typeface="+mn-lt"/>
                <a:cs typeface="Consolas"/>
              </a:rPr>
              <a:t>uma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sequência</a:t>
            </a:r>
            <a:r>
              <a:rPr lang="en-US" sz="1800" dirty="0">
                <a:latin typeface="+mn-lt"/>
                <a:cs typeface="Consolas"/>
              </a:rPr>
              <a:t> de </a:t>
            </a:r>
            <a:r>
              <a:rPr lang="en-US" sz="1800" dirty="0" err="1">
                <a:latin typeface="+mn-lt"/>
                <a:cs typeface="Consolas"/>
              </a:rPr>
              <a:t>números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ou</a:t>
            </a:r>
            <a:r>
              <a:rPr lang="en-US" sz="1800" dirty="0">
                <a:latin typeface="+mn-lt"/>
                <a:cs typeface="Consolas"/>
              </a:rPr>
              <a:t> </a:t>
            </a:r>
            <a:r>
              <a:rPr lang="en-US" sz="1800" dirty="0" err="1">
                <a:latin typeface="+mn-lt"/>
                <a:cs typeface="Consolas"/>
              </a:rPr>
              <a:t>rótulos</a:t>
            </a:r>
            <a:r>
              <a:rPr lang="en-US" sz="1800" dirty="0">
                <a:latin typeface="+mn-lt"/>
                <a:cs typeface="Consolas"/>
              </a:rPr>
              <a:t> (</a:t>
            </a:r>
            <a:r>
              <a:rPr lang="en-US" sz="1800" i="1" dirty="0">
                <a:latin typeface="+mn-lt"/>
                <a:cs typeface="Consolas"/>
              </a:rPr>
              <a:t>labels</a:t>
            </a:r>
            <a:r>
              <a:rPr lang="en-US" sz="1800" dirty="0">
                <a:latin typeface="+mn-lt"/>
                <a:cs typeface="Consolas"/>
              </a:rPr>
              <a:t>) </a:t>
            </a:r>
            <a:r>
              <a:rPr lang="en-US" sz="1800" dirty="0" err="1">
                <a:latin typeface="+mn-lt"/>
                <a:cs typeface="Consolas"/>
              </a:rPr>
              <a:t>quaisquer</a:t>
            </a:r>
            <a:r>
              <a:rPr lang="en-US" sz="1800" dirty="0">
                <a:latin typeface="+mn-lt"/>
                <a:cs typeface="Consolas"/>
              </a:rPr>
              <a:t> que </a:t>
            </a:r>
            <a:r>
              <a:rPr lang="en-US" sz="1800" dirty="0" err="1">
                <a:latin typeface="+mn-lt"/>
                <a:cs typeface="Consolas"/>
              </a:rPr>
              <a:t>identificam</a:t>
            </a:r>
            <a:r>
              <a:rPr lang="en-US" sz="1800" dirty="0">
                <a:latin typeface="+mn-lt"/>
                <a:cs typeface="Consolas"/>
              </a:rPr>
              <a:t>  as </a:t>
            </a:r>
            <a:r>
              <a:rPr lang="en-US" sz="1800" dirty="0" err="1">
                <a:latin typeface="+mn-lt"/>
                <a:cs typeface="Consolas"/>
              </a:rPr>
              <a:t>colunas</a:t>
            </a:r>
            <a:endParaRPr lang="en-US" sz="1800" i="1" dirty="0">
              <a:latin typeface="+mn-lt"/>
              <a:cs typeface="Consolas"/>
            </a:endParaRPr>
          </a:p>
          <a:p>
            <a:pPr marL="365125" indent="-2730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latin typeface="+mn-lt"/>
              </a:rPr>
              <a:t>Os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índices</a:t>
            </a:r>
            <a:r>
              <a:rPr lang="en-US" dirty="0">
                <a:latin typeface="+mn-lt"/>
              </a:rPr>
              <a:t> e as </a:t>
            </a:r>
            <a:r>
              <a:rPr lang="en-US" dirty="0" err="1">
                <a:latin typeface="+mn-lt"/>
              </a:rPr>
              <a:t>colunas</a:t>
            </a:r>
            <a:r>
              <a:rPr lang="en-US" dirty="0">
                <a:latin typeface="+mn-lt"/>
              </a:rPr>
              <a:t> </a:t>
            </a:r>
            <a:r>
              <a:rPr lang="pt-BR" dirty="0">
                <a:latin typeface="+mn-lt"/>
              </a:rPr>
              <a:t>não precisam ser exclusivos. Por padrão, variam de 0 a itens -1</a:t>
            </a:r>
          </a:p>
        </p:txBody>
      </p:sp>
    </p:spTree>
    <p:extLst>
      <p:ext uri="{BB962C8B-B14F-4D97-AF65-F5344CB8AC3E}">
        <p14:creationId xmlns:p14="http://schemas.microsoft.com/office/powerpoint/2010/main" val="34941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Solução: Focos por Agente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1600" dirty="0" err="1">
                <a:solidFill>
                  <a:srgbClr val="0000CC"/>
                </a:solidFill>
              </a:rPr>
              <a:t>import</a:t>
            </a:r>
            <a:r>
              <a:rPr lang="pt-BR" sz="1600" dirty="0"/>
              <a:t> pandas </a:t>
            </a:r>
            <a:r>
              <a:rPr lang="pt-BR" sz="1600" dirty="0">
                <a:solidFill>
                  <a:srgbClr val="0000CC"/>
                </a:solidFill>
              </a:rPr>
              <a:t>as</a:t>
            </a:r>
            <a:r>
              <a:rPr lang="pt-BR" sz="1600" dirty="0"/>
              <a:t> </a:t>
            </a:r>
            <a:r>
              <a:rPr lang="pt-BR" sz="1600" dirty="0" err="1"/>
              <a:t>pd</a:t>
            </a:r>
            <a:endParaRPr lang="pt-BR" sz="1600" dirty="0"/>
          </a:p>
          <a:p>
            <a:pPr>
              <a:spcBef>
                <a:spcPts val="1200"/>
              </a:spcBef>
            </a:pPr>
            <a:r>
              <a:rPr lang="pt-BR" sz="1600" dirty="0" err="1">
                <a:solidFill>
                  <a:srgbClr val="0000FF"/>
                </a:solidFill>
              </a:rPr>
              <a:t>def</a:t>
            </a:r>
            <a:r>
              <a:rPr lang="pt-BR" sz="1600" dirty="0"/>
              <a:t> </a:t>
            </a:r>
            <a:r>
              <a:rPr lang="pt-BR" sz="1600" dirty="0" err="1"/>
              <a:t>geraNome</a:t>
            </a:r>
            <a:r>
              <a:rPr lang="pt-BR" sz="1600" dirty="0"/>
              <a:t>(n):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</a:t>
            </a:r>
            <a:r>
              <a:rPr lang="pt-BR" sz="1600" dirty="0" err="1">
                <a:solidFill>
                  <a:srgbClr val="0000FF"/>
                </a:solidFill>
              </a:rPr>
              <a:t>return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B050"/>
                </a:solidFill>
              </a:rPr>
              <a:t>"AG"</a:t>
            </a:r>
            <a:r>
              <a:rPr lang="pt-BR" sz="1600" dirty="0"/>
              <a:t>+</a:t>
            </a:r>
            <a:r>
              <a:rPr lang="pt-BR" sz="1600" dirty="0" err="1">
                <a:solidFill>
                  <a:srgbClr val="7030A0"/>
                </a:solidFill>
              </a:rPr>
              <a:t>str</a:t>
            </a:r>
            <a:r>
              <a:rPr lang="pt-BR" sz="1600" dirty="0"/>
              <a:t>(n+1)</a:t>
            </a:r>
          </a:p>
          <a:p>
            <a:pPr>
              <a:spcBef>
                <a:spcPts val="1200"/>
              </a:spcBef>
            </a:pPr>
            <a:r>
              <a:rPr lang="pt-BR" sz="1600" dirty="0" err="1">
                <a:solidFill>
                  <a:srgbClr val="0000FF"/>
                </a:solidFill>
              </a:rPr>
              <a:t>def</a:t>
            </a:r>
            <a:r>
              <a:rPr lang="pt-BR" sz="1600" dirty="0"/>
              <a:t> </a:t>
            </a:r>
            <a:r>
              <a:rPr lang="pt-BR" sz="1600" dirty="0" err="1"/>
              <a:t>montaDataFrame</a:t>
            </a:r>
            <a:r>
              <a:rPr lang="pt-BR" sz="1600" dirty="0"/>
              <a:t>(</a:t>
            </a:r>
            <a:r>
              <a:rPr lang="pt-BR" sz="1600" dirty="0" err="1"/>
              <a:t>qt</a:t>
            </a:r>
            <a:r>
              <a:rPr lang="pt-BR" sz="1600" dirty="0"/>
              <a:t>):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</a:t>
            </a:r>
            <a:r>
              <a:rPr lang="pt-BR" sz="1600" dirty="0">
                <a:solidFill>
                  <a:srgbClr val="C00000"/>
                </a:solidFill>
              </a:rPr>
              <a:t>#Cria o nome do arquivo do agente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</a:t>
            </a:r>
            <a:r>
              <a:rPr lang="pt-BR" sz="1600" dirty="0" err="1"/>
              <a:t>ldfs</a:t>
            </a:r>
            <a:r>
              <a:rPr lang="pt-BR" sz="1600" dirty="0"/>
              <a:t>=[]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</a:t>
            </a:r>
            <a:r>
              <a:rPr lang="pt-BR" sz="1800" dirty="0">
                <a:solidFill>
                  <a:srgbClr val="0000CC"/>
                </a:solidFill>
              </a:rPr>
              <a:t> for </a:t>
            </a:r>
            <a:r>
              <a:rPr lang="pt-BR" sz="1600" dirty="0"/>
              <a:t>i </a:t>
            </a:r>
            <a:r>
              <a:rPr lang="pt-BR" sz="1800" dirty="0">
                <a:solidFill>
                  <a:srgbClr val="0000CC"/>
                </a:solidFill>
              </a:rPr>
              <a:t>in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7030A0"/>
                </a:solidFill>
              </a:rPr>
              <a:t>range</a:t>
            </a:r>
            <a:r>
              <a:rPr lang="pt-BR" sz="1600" dirty="0"/>
              <a:t>(0,qt):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>
                <a:solidFill>
                  <a:srgbClr val="C00000"/>
                </a:solidFill>
              </a:rPr>
              <a:t>#Monta o nome do arquivo do agente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arq</a:t>
            </a:r>
            <a:r>
              <a:rPr lang="pt-BR" sz="1600" dirty="0"/>
              <a:t>=</a:t>
            </a:r>
            <a:r>
              <a:rPr lang="pt-BR" sz="1600" dirty="0" err="1"/>
              <a:t>geraNome</a:t>
            </a:r>
            <a:r>
              <a:rPr lang="pt-BR" sz="1600" dirty="0"/>
              <a:t>(i)+</a:t>
            </a:r>
            <a:r>
              <a:rPr lang="pt-BR" sz="1600" dirty="0">
                <a:solidFill>
                  <a:srgbClr val="00B050"/>
                </a:solidFill>
              </a:rPr>
              <a:t>".</a:t>
            </a:r>
            <a:r>
              <a:rPr lang="pt-BR" sz="1600" dirty="0" err="1">
                <a:solidFill>
                  <a:srgbClr val="00B050"/>
                </a:solidFill>
              </a:rPr>
              <a:t>xlsx</a:t>
            </a:r>
            <a:r>
              <a:rPr lang="pt-BR" sz="1600" dirty="0">
                <a:solidFill>
                  <a:srgbClr val="00B050"/>
                </a:solidFill>
              </a:rPr>
              <a:t>"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>
                <a:solidFill>
                  <a:srgbClr val="C00000"/>
                </a:solidFill>
              </a:rPr>
              <a:t>#Cria um </a:t>
            </a:r>
            <a:r>
              <a:rPr lang="pt-BR" sz="1600" dirty="0" err="1">
                <a:solidFill>
                  <a:srgbClr val="C00000"/>
                </a:solidFill>
              </a:rPr>
              <a:t>df</a:t>
            </a:r>
            <a:r>
              <a:rPr lang="pt-BR" sz="1600" dirty="0">
                <a:solidFill>
                  <a:srgbClr val="C00000"/>
                </a:solidFill>
              </a:rPr>
              <a:t> a partir do arquivo</a:t>
            </a:r>
            <a:r>
              <a:rPr lang="pt-BR" sz="1600" dirty="0"/>
              <a:t>, renomeando a coluna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df</a:t>
            </a:r>
            <a:r>
              <a:rPr lang="pt-BR" sz="1600" dirty="0"/>
              <a:t>= </a:t>
            </a:r>
            <a:r>
              <a:rPr lang="pt-BR" sz="1600" dirty="0" err="1"/>
              <a:t>df</a:t>
            </a:r>
            <a:r>
              <a:rPr lang="pt-BR" sz="1600" dirty="0"/>
              <a:t>=</a:t>
            </a:r>
            <a:r>
              <a:rPr lang="pt-BR" sz="1600" dirty="0" err="1"/>
              <a:t>pd.read_excel</a:t>
            </a:r>
            <a:r>
              <a:rPr lang="pt-BR" sz="1600" dirty="0"/>
              <a:t>(</a:t>
            </a:r>
            <a:r>
              <a:rPr lang="pt-BR" sz="1600" dirty="0" err="1"/>
              <a:t>arq,header</a:t>
            </a:r>
            <a:r>
              <a:rPr lang="pt-BR" sz="1600" dirty="0"/>
              <a:t>=</a:t>
            </a:r>
            <a:r>
              <a:rPr lang="pt-BR" sz="1600" dirty="0" err="1">
                <a:solidFill>
                  <a:srgbClr val="7030A0"/>
                </a:solidFill>
              </a:rPr>
              <a:t>None</a:t>
            </a:r>
            <a:r>
              <a:rPr lang="pt-BR" sz="1600" dirty="0" err="1"/>
              <a:t>,index_col</a:t>
            </a:r>
            <a:r>
              <a:rPr lang="pt-BR" sz="1600" dirty="0"/>
              <a:t>=0)</a:t>
            </a:r>
          </a:p>
          <a:p>
            <a:pPr indent="520700">
              <a:spcBef>
                <a:spcPts val="0"/>
              </a:spcBef>
            </a:pPr>
            <a:r>
              <a:rPr lang="pt-BR" sz="1600" dirty="0" err="1"/>
              <a:t>df.rename</a:t>
            </a:r>
            <a:r>
              <a:rPr lang="pt-BR" sz="1600" dirty="0"/>
              <a:t>(</a:t>
            </a:r>
            <a:r>
              <a:rPr lang="pt-BR" sz="1600" dirty="0" err="1"/>
              <a:t>columns</a:t>
            </a:r>
            <a:r>
              <a:rPr lang="pt-BR" sz="1600" dirty="0"/>
              <a:t>={1:</a:t>
            </a:r>
            <a:r>
              <a:rPr lang="pt-BR" sz="1600" dirty="0">
                <a:solidFill>
                  <a:srgbClr val="00B050"/>
                </a:solidFill>
              </a:rPr>
              <a:t>'Ag'</a:t>
            </a:r>
            <a:r>
              <a:rPr lang="pt-BR" sz="1600" dirty="0"/>
              <a:t>+str(i+1)},</a:t>
            </a:r>
            <a:r>
              <a:rPr lang="pt-BR" sz="1600" dirty="0" err="1"/>
              <a:t>inplace</a:t>
            </a:r>
            <a:r>
              <a:rPr lang="pt-BR" sz="1600" dirty="0"/>
              <a:t>=</a:t>
            </a:r>
            <a:r>
              <a:rPr lang="pt-BR" sz="1600" dirty="0" err="1">
                <a:solidFill>
                  <a:srgbClr val="7030A0"/>
                </a:solidFill>
              </a:rPr>
              <a:t>True</a:t>
            </a:r>
            <a:r>
              <a:rPr lang="pt-BR" sz="16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>
                <a:solidFill>
                  <a:srgbClr val="C00000"/>
                </a:solidFill>
              </a:rPr>
              <a:t>#Adiciona o DF Transposto à lista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ldfs.append</a:t>
            </a:r>
            <a:r>
              <a:rPr lang="pt-BR" sz="1600" dirty="0"/>
              <a:t>(</a:t>
            </a:r>
            <a:r>
              <a:rPr lang="pt-BR" sz="1600" dirty="0" err="1"/>
              <a:t>df.T</a:t>
            </a:r>
            <a:r>
              <a:rPr lang="pt-BR" sz="1600" dirty="0"/>
              <a:t>)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dfFocos</a:t>
            </a:r>
            <a:r>
              <a:rPr lang="pt-BR" sz="1600" dirty="0"/>
              <a:t>=</a:t>
            </a:r>
            <a:r>
              <a:rPr lang="pt-BR" sz="1600" dirty="0" err="1"/>
              <a:t>pd.concat</a:t>
            </a:r>
            <a:r>
              <a:rPr lang="pt-BR" sz="1600" dirty="0"/>
              <a:t>(</a:t>
            </a:r>
            <a:r>
              <a:rPr lang="pt-BR" sz="1600" dirty="0" err="1"/>
              <a:t>dfAgs</a:t>
            </a:r>
            <a:r>
              <a:rPr lang="pt-BR" sz="1600" dirty="0"/>
              <a:t>)</a:t>
            </a:r>
          </a:p>
          <a:p>
            <a:r>
              <a:rPr lang="pt-BR" sz="1600" dirty="0">
                <a:solidFill>
                  <a:srgbClr val="C00000"/>
                </a:solidFill>
              </a:rPr>
              <a:t>	#Como há focos inexistentes em alguns agentes, substitui </a:t>
            </a:r>
            <a:r>
              <a:rPr lang="pt-BR" sz="1600" dirty="0" err="1">
                <a:solidFill>
                  <a:srgbClr val="C00000"/>
                </a:solidFill>
              </a:rPr>
              <a:t>NaN</a:t>
            </a:r>
            <a:r>
              <a:rPr lang="pt-BR" sz="1600" dirty="0">
                <a:solidFill>
                  <a:srgbClr val="C00000"/>
                </a:solidFill>
              </a:rPr>
              <a:t> por 0</a:t>
            </a:r>
            <a:r>
              <a:rPr lang="pt-BR" sz="1600" dirty="0"/>
              <a:t>    </a:t>
            </a:r>
            <a:r>
              <a:rPr lang="pt-BR" sz="1600" dirty="0" err="1"/>
              <a:t>dfFocos.fillna</a:t>
            </a:r>
            <a:r>
              <a:rPr lang="pt-BR" sz="1600" dirty="0"/>
              <a:t>(</a:t>
            </a:r>
            <a:r>
              <a:rPr lang="pt-BR" sz="1600" dirty="0" err="1"/>
              <a:t>value</a:t>
            </a:r>
            <a:r>
              <a:rPr lang="pt-BR" sz="1600" dirty="0"/>
              <a:t>=0,inplace=</a:t>
            </a:r>
            <a:r>
              <a:rPr lang="pt-BR" sz="1600" dirty="0" err="1">
                <a:solidFill>
                  <a:srgbClr val="7030A0"/>
                </a:solidFill>
              </a:rPr>
              <a:t>True</a:t>
            </a:r>
            <a:r>
              <a:rPr lang="pt-BR" sz="16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600" dirty="0"/>
              <a:t>    </a:t>
            </a:r>
            <a:r>
              <a:rPr lang="pt-BR" sz="1800" dirty="0" err="1">
                <a:solidFill>
                  <a:srgbClr val="0000CC"/>
                </a:solidFill>
              </a:rPr>
              <a:t>return</a:t>
            </a:r>
            <a:r>
              <a:rPr lang="pt-BR" sz="1600" dirty="0"/>
              <a:t> </a:t>
            </a:r>
            <a:r>
              <a:rPr lang="pt-BR" sz="1600" dirty="0" err="1"/>
              <a:t>dfFocos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07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Solução: Focos por Agente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1800" dirty="0" err="1">
                <a:solidFill>
                  <a:srgbClr val="0000CC"/>
                </a:solidFill>
              </a:rPr>
              <a:t>def</a:t>
            </a:r>
            <a:r>
              <a:rPr lang="pt-BR" sz="1800" dirty="0"/>
              <a:t> </a:t>
            </a:r>
            <a:r>
              <a:rPr lang="pt-BR" sz="1800" b="1" dirty="0" err="1"/>
              <a:t>trataAg</a:t>
            </a:r>
            <a:r>
              <a:rPr lang="pt-BR" sz="1800" dirty="0"/>
              <a:t>(</a:t>
            </a:r>
            <a:r>
              <a:rPr lang="pt-BR" sz="1800" dirty="0" err="1"/>
              <a:t>df</a:t>
            </a:r>
            <a:r>
              <a:rPr lang="pt-BR" sz="1800" dirty="0"/>
              <a:t>):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>
                <a:solidFill>
                  <a:srgbClr val="C00000"/>
                </a:solidFill>
              </a:rPr>
              <a:t>#Sumarização por agente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total=</a:t>
            </a:r>
            <a:r>
              <a:rPr lang="pt-BR" sz="1800" dirty="0" err="1"/>
              <a:t>df.sum</a:t>
            </a:r>
            <a:r>
              <a:rPr lang="pt-BR" sz="1800" dirty="0"/>
              <a:t>(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maior=</a:t>
            </a:r>
            <a:r>
              <a:rPr lang="pt-BR" sz="1800" dirty="0" err="1"/>
              <a:t>df.max</a:t>
            </a:r>
            <a:r>
              <a:rPr lang="pt-BR" sz="1800" dirty="0"/>
              <a:t>(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local=</a:t>
            </a:r>
            <a:r>
              <a:rPr lang="pt-BR" sz="1800" dirty="0" err="1"/>
              <a:t>df.idxmax</a:t>
            </a:r>
            <a:r>
              <a:rPr lang="pt-BR" sz="1800" dirty="0"/>
              <a:t>(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'Total de Focos'</a:t>
            </a:r>
            <a:r>
              <a:rPr lang="pt-BR" sz="1800" dirty="0"/>
              <a:t>]=total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'Maior Incidência'</a:t>
            </a:r>
            <a:r>
              <a:rPr lang="pt-BR" sz="1800" dirty="0"/>
              <a:t>]=maior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    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>
                <a:solidFill>
                  <a:srgbClr val="00B050"/>
                </a:solidFill>
              </a:rPr>
              <a:t>'Local Maior Incidência'</a:t>
            </a:r>
            <a:r>
              <a:rPr lang="pt-BR" sz="1800" dirty="0"/>
              <a:t>]=local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	</a:t>
            </a:r>
            <a:r>
              <a:rPr lang="pt-BR" sz="1800" dirty="0" err="1">
                <a:solidFill>
                  <a:srgbClr val="0000CC"/>
                </a:solidFill>
              </a:rPr>
              <a:t>return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pt-BR" sz="18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#Cria o DF com dados dos agentes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dfFocos</a:t>
            </a:r>
            <a:r>
              <a:rPr lang="pt-BR" sz="1800" dirty="0"/>
              <a:t>= </a:t>
            </a:r>
            <a:r>
              <a:rPr lang="pt-BR" sz="1800" dirty="0" err="1"/>
              <a:t>montaDataFrame</a:t>
            </a:r>
            <a:r>
              <a:rPr lang="pt-BR" sz="1800" dirty="0"/>
              <a:t>(3)</a:t>
            </a:r>
          </a:p>
          <a:p>
            <a:pPr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#Sumarização por agente</a:t>
            </a:r>
          </a:p>
          <a:p>
            <a:pPr>
              <a:spcBef>
                <a:spcPts val="0"/>
              </a:spcBef>
            </a:pPr>
            <a:r>
              <a:rPr lang="pt-BR" sz="1800" dirty="0" err="1"/>
              <a:t>trataAg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24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Como saber:</a:t>
            </a:r>
          </a:p>
          <a:p>
            <a:pPr algn="l"/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1800"/>
              </a:spcBef>
              <a:buFont typeface="+mj-lt"/>
              <a:buAutoNum type="romanUcPeriod"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1800"/>
              </a:spcBef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O  total de focos encontrados  na região por localização? </a:t>
            </a:r>
          </a:p>
          <a:p>
            <a:pPr lvl="1" indent="0" algn="l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somar as Linhas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spcBef>
                <a:spcPts val="2400"/>
              </a:spcBef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Qual  a localização com mais focos na região?</a:t>
            </a:r>
          </a:p>
          <a:p>
            <a:pPr lvl="1" indent="0" algn="l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Encontrar o maior valor e o local da soma das linhas</a:t>
            </a:r>
          </a:p>
          <a:p>
            <a:pPr marL="514350" indent="-514350" algn="l">
              <a:spcBef>
                <a:spcPts val="2400"/>
              </a:spcBef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A distribuição gráfica dos focos por localização na região?</a:t>
            </a:r>
          </a:p>
          <a:p>
            <a:pPr lvl="1" indent="0" algn="l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Construir um gráfico de barras com o total de focos encontrados por localização</a:t>
            </a:r>
          </a:p>
          <a:p>
            <a:pPr lvl="1" indent="0" algn="l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da Solução: Totais Gerais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864008"/>
            <a:ext cx="2251264" cy="14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Solução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t-BR" sz="1800" dirty="0" err="1">
                <a:solidFill>
                  <a:srgbClr val="0000CC"/>
                </a:solidFill>
              </a:rPr>
              <a:t>def</a:t>
            </a:r>
            <a:r>
              <a:rPr lang="pt-BR" sz="1800" dirty="0"/>
              <a:t> </a:t>
            </a:r>
            <a:r>
              <a:rPr lang="pt-BR" sz="1800" b="1" dirty="0" err="1"/>
              <a:t>resumoTotais</a:t>
            </a:r>
            <a:r>
              <a:rPr lang="pt-BR" sz="1800" dirty="0"/>
              <a:t>(</a:t>
            </a:r>
            <a:r>
              <a:rPr lang="pt-BR" sz="1800" dirty="0" err="1"/>
              <a:t>df</a:t>
            </a:r>
            <a:r>
              <a:rPr lang="pt-BR" sz="1800" dirty="0"/>
              <a:t>):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total=</a:t>
            </a:r>
            <a:r>
              <a:rPr lang="pt-BR" sz="1800" dirty="0" err="1"/>
              <a:t>df.sum</a:t>
            </a:r>
            <a:r>
              <a:rPr lang="pt-BR" sz="1800" dirty="0"/>
              <a:t>(</a:t>
            </a:r>
            <a:r>
              <a:rPr lang="pt-BR" sz="1800" dirty="0" err="1"/>
              <a:t>axis</a:t>
            </a:r>
            <a:r>
              <a:rPr lang="pt-BR" sz="1800" dirty="0"/>
              <a:t>=1)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maior=</a:t>
            </a:r>
            <a:r>
              <a:rPr lang="pt-BR" sz="1800" dirty="0" err="1"/>
              <a:t>total.max</a:t>
            </a:r>
            <a:r>
              <a:rPr lang="pt-BR" sz="1800" dirty="0"/>
              <a:t>()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local=</a:t>
            </a:r>
            <a:r>
              <a:rPr lang="pt-BR" sz="1800" dirty="0" err="1"/>
              <a:t>total.idxmax</a:t>
            </a:r>
            <a:r>
              <a:rPr lang="pt-BR" sz="1800" dirty="0"/>
              <a:t>()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/>
              <a:t>dfTot</a:t>
            </a:r>
            <a:r>
              <a:rPr lang="pt-BR" sz="1800" dirty="0"/>
              <a:t>=</a:t>
            </a:r>
            <a:r>
              <a:rPr lang="pt-BR" sz="1800" dirty="0" err="1"/>
              <a:t>pd.DataFrame</a:t>
            </a:r>
            <a:r>
              <a:rPr lang="pt-BR" sz="1800" dirty="0"/>
              <a:t>(total, </a:t>
            </a:r>
            <a:r>
              <a:rPr lang="pt-BR" sz="1800" dirty="0" err="1"/>
              <a:t>columns</a:t>
            </a:r>
            <a:r>
              <a:rPr lang="pt-BR" sz="1800" dirty="0"/>
              <a:t>=[</a:t>
            </a:r>
            <a:r>
              <a:rPr lang="pt-BR" sz="1800" dirty="0">
                <a:solidFill>
                  <a:srgbClr val="00B050"/>
                </a:solidFill>
              </a:rPr>
              <a:t>'Total'</a:t>
            </a:r>
            <a:r>
              <a:rPr lang="pt-BR" sz="1800" dirty="0"/>
              <a:t>])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dfTot.index.name=</a:t>
            </a:r>
            <a:r>
              <a:rPr lang="pt-BR" sz="1800" dirty="0">
                <a:solidFill>
                  <a:srgbClr val="00B050"/>
                </a:solidFill>
              </a:rPr>
              <a:t>'Local'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/>
              <a:t>print</a:t>
            </a:r>
            <a:r>
              <a:rPr lang="pt-BR" sz="1800" dirty="0"/>
              <a:t>(</a:t>
            </a:r>
            <a:r>
              <a:rPr lang="pt-BR" sz="1800" dirty="0" err="1"/>
              <a:t>dfTot</a:t>
            </a:r>
            <a:r>
              <a:rPr lang="pt-BR" sz="1800" dirty="0"/>
              <a:t>)</a:t>
            </a:r>
          </a:p>
          <a:p>
            <a:pPr marL="1427163" indent="-1427163">
              <a:lnSpc>
                <a:spcPct val="110000"/>
              </a:lnSpc>
            </a:pPr>
            <a:r>
              <a:rPr lang="pt-BR" sz="1800" dirty="0"/>
              <a:t>    </a:t>
            </a:r>
            <a:r>
              <a:rPr lang="pt-BR" sz="1800" dirty="0" err="1"/>
              <a:t>print</a:t>
            </a:r>
            <a:r>
              <a:rPr lang="pt-BR" sz="1800" dirty="0"/>
              <a:t>(</a:t>
            </a:r>
            <a:r>
              <a:rPr lang="pt-BR" sz="1800" dirty="0">
                <a:solidFill>
                  <a:srgbClr val="00B050"/>
                </a:solidFill>
              </a:rPr>
              <a:t>'\n\</a:t>
            </a:r>
            <a:r>
              <a:rPr lang="pt-BR" sz="1800" dirty="0" err="1">
                <a:solidFill>
                  <a:srgbClr val="00B050"/>
                </a:solidFill>
              </a:rPr>
              <a:t>nLocal</a:t>
            </a:r>
            <a:r>
              <a:rPr lang="pt-BR" sz="1800" dirty="0">
                <a:solidFill>
                  <a:srgbClr val="00B050"/>
                </a:solidFill>
              </a:rPr>
              <a:t> de Maior Localização: {} com {:.2f} focos' </a:t>
            </a:r>
            <a:r>
              <a:rPr lang="pt-BR" sz="1800" dirty="0"/>
              <a:t>.</a:t>
            </a:r>
            <a:r>
              <a:rPr lang="pt-BR" sz="1800" dirty="0" err="1"/>
              <a:t>format</a:t>
            </a:r>
            <a:r>
              <a:rPr lang="pt-BR" sz="1800" dirty="0"/>
              <a:t>(</a:t>
            </a:r>
            <a:r>
              <a:rPr lang="pt-BR" sz="1800" dirty="0" err="1"/>
              <a:t>local,maior</a:t>
            </a:r>
            <a:r>
              <a:rPr lang="pt-BR" sz="1800" dirty="0"/>
              <a:t>))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    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solidFill>
                  <a:srgbClr val="0000CC"/>
                </a:solidFill>
              </a:rPr>
              <a:t>    </a:t>
            </a:r>
            <a:r>
              <a:rPr lang="pt-BR" sz="1800" dirty="0" err="1">
                <a:solidFill>
                  <a:srgbClr val="0000CC"/>
                </a:solidFill>
              </a:rPr>
              <a:t>return</a:t>
            </a:r>
            <a:r>
              <a:rPr lang="pt-BR" sz="1800" dirty="0">
                <a:solidFill>
                  <a:srgbClr val="0000CC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pt-BR" sz="18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#Cria o DF com dados dos agentes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/>
              <a:t>dfFocos</a:t>
            </a:r>
            <a:r>
              <a:rPr lang="pt-BR" sz="1800" dirty="0"/>
              <a:t>= </a:t>
            </a:r>
            <a:r>
              <a:rPr lang="pt-BR" sz="1800" dirty="0" err="1"/>
              <a:t>montaDataFrame</a:t>
            </a:r>
            <a:r>
              <a:rPr lang="pt-BR" sz="1800" dirty="0"/>
              <a:t>(3)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#Sumarização por agente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/>
              <a:t>trataAg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>
                <a:solidFill>
                  <a:srgbClr val="C00000"/>
                </a:solidFill>
              </a:rPr>
              <a:t>#Sumarização geral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/>
              <a:t>resumoTotais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r>
              <a:rPr lang="pt-BR" sz="1800" dirty="0"/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1800" dirty="0" err="1">
                <a:solidFill>
                  <a:srgbClr val="7030A0"/>
                </a:solidFill>
              </a:rPr>
              <a:t>print</a:t>
            </a:r>
            <a:r>
              <a:rPr lang="pt-BR" sz="1800" dirty="0"/>
              <a:t>(</a:t>
            </a:r>
            <a:r>
              <a:rPr lang="pt-BR" sz="1800" dirty="0" err="1"/>
              <a:t>dfFocos</a:t>
            </a:r>
            <a:endParaRPr lang="pt-BR" sz="1800" dirty="0">
              <a:solidFill>
                <a:srgbClr val="0000CC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89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Mãos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</a:pPr>
            <a:r>
              <a:rPr lang="pt-BR" sz="1800" dirty="0">
                <a:latin typeface="+mn-lt"/>
              </a:rPr>
              <a:t>A planilha </a:t>
            </a:r>
            <a:r>
              <a:rPr lang="pt-BR" sz="1800" dirty="0" err="1">
                <a:latin typeface="+mn-lt"/>
              </a:rPr>
              <a:t>NotasAlunosFinal.xlx</a:t>
            </a:r>
            <a:r>
              <a:rPr lang="pt-BR" sz="1800" dirty="0">
                <a:latin typeface="+mn-lt"/>
              </a:rPr>
              <a:t> armazena as notas dos alunos de uma turma no final do semestre.</a:t>
            </a:r>
          </a:p>
          <a:p>
            <a:pPr marL="0" indent="0">
              <a:lnSpc>
                <a:spcPct val="110000"/>
              </a:lnSpc>
            </a:pPr>
            <a:endParaRPr lang="pt-BR" sz="1800" dirty="0">
              <a:latin typeface="+mn-lt"/>
            </a:endParaRPr>
          </a:p>
          <a:p>
            <a:pPr marL="0" indent="0">
              <a:lnSpc>
                <a:spcPct val="110000"/>
              </a:lnSpc>
            </a:pPr>
            <a:endParaRPr lang="pt-BR" sz="1800" dirty="0">
              <a:latin typeface="+mn-lt"/>
            </a:endParaRPr>
          </a:p>
          <a:p>
            <a:pPr marL="0" indent="0">
              <a:lnSpc>
                <a:spcPct val="110000"/>
              </a:lnSpc>
            </a:pPr>
            <a:endParaRPr lang="pt-BR" sz="1800" dirty="0">
              <a:latin typeface="+mn-lt"/>
            </a:endParaRPr>
          </a:p>
          <a:p>
            <a:pPr marL="0" indent="0">
              <a:lnSpc>
                <a:spcPct val="110000"/>
              </a:lnSpc>
            </a:pPr>
            <a:endParaRPr lang="pt-BR" sz="1800" dirty="0">
              <a:latin typeface="+mn-lt"/>
            </a:endParaRPr>
          </a:p>
          <a:p>
            <a:pPr>
              <a:lnSpc>
                <a:spcPct val="110000"/>
              </a:lnSpc>
              <a:spcBef>
                <a:spcPts val="4800"/>
              </a:spcBef>
              <a:buAutoNum type="alphaLcParenR"/>
            </a:pPr>
            <a:endParaRPr lang="pt-BR" sz="1800" dirty="0">
              <a:latin typeface="+mn-lt"/>
            </a:endParaRPr>
          </a:p>
          <a:p>
            <a:pPr>
              <a:lnSpc>
                <a:spcPct val="110000"/>
              </a:lnSpc>
              <a:spcBef>
                <a:spcPts val="4800"/>
              </a:spcBef>
              <a:buAutoNum type="alphaLcParenR"/>
            </a:pPr>
            <a:r>
              <a:rPr lang="pt-BR" sz="1800" dirty="0">
                <a:latin typeface="+mn-lt"/>
              </a:rPr>
              <a:t>Calcule os graus G1,G2, G3. </a:t>
            </a:r>
            <a:r>
              <a:rPr lang="pt-BR" sz="1800" b="1" i="1" dirty="0" err="1">
                <a:latin typeface="+mn-lt"/>
              </a:rPr>
              <a:t>G</a:t>
            </a:r>
            <a:r>
              <a:rPr lang="pt-BR" sz="1800" b="1" i="1" baseline="-25000" dirty="0" err="1">
                <a:latin typeface="+mn-lt"/>
              </a:rPr>
              <a:t>i</a:t>
            </a:r>
            <a:r>
              <a:rPr lang="pt-BR" sz="1800" b="1" i="1" dirty="0">
                <a:latin typeface="+mn-lt"/>
              </a:rPr>
              <a:t>= </a:t>
            </a:r>
            <a:r>
              <a:rPr lang="pt-BR" sz="1800" b="1" i="1" dirty="0" err="1">
                <a:latin typeface="+mn-lt"/>
              </a:rPr>
              <a:t>P</a:t>
            </a:r>
            <a:r>
              <a:rPr lang="pt-BR" sz="1800" b="1" i="1" baseline="-25000" dirty="0" err="1">
                <a:latin typeface="+mn-lt"/>
              </a:rPr>
              <a:t>i</a:t>
            </a:r>
            <a:r>
              <a:rPr lang="pt-BR" sz="1800" b="1" i="1" dirty="0">
                <a:latin typeface="+mn-lt"/>
              </a:rPr>
              <a:t>*0.8 + T</a:t>
            </a:r>
            <a:r>
              <a:rPr lang="pt-BR" sz="1800" b="1" i="1" baseline="-25000" dirty="0">
                <a:latin typeface="+mn-lt"/>
              </a:rPr>
              <a:t>i</a:t>
            </a:r>
            <a:r>
              <a:rPr lang="pt-BR" sz="1800" b="1" i="1" dirty="0">
                <a:latin typeface="+mn-lt"/>
              </a:rPr>
              <a:t>*0.2</a:t>
            </a:r>
            <a:endParaRPr lang="pt-BR" sz="1800" dirty="0">
              <a:latin typeface="+mn-lt"/>
            </a:endParaRPr>
          </a:p>
          <a:p>
            <a:pPr>
              <a:lnSpc>
                <a:spcPct val="110000"/>
              </a:lnSpc>
              <a:buAutoNum type="alphaLcParenR"/>
            </a:pPr>
            <a:r>
              <a:rPr lang="pt-BR" sz="1800" dirty="0">
                <a:latin typeface="+mn-lt"/>
              </a:rPr>
              <a:t>Calcule a média aritmética de cada aluno</a:t>
            </a:r>
          </a:p>
          <a:p>
            <a:pPr>
              <a:lnSpc>
                <a:spcPct val="110000"/>
              </a:lnSpc>
              <a:buAutoNum type="alphaLcParenR"/>
            </a:pPr>
            <a:r>
              <a:rPr lang="pt-BR" sz="1800" dirty="0">
                <a:latin typeface="+mn-lt"/>
              </a:rPr>
              <a:t>Calcule e mostre a maior nota, a menor nota, a nota média, a nota mediana de cada avaliação e de cada grau</a:t>
            </a:r>
          </a:p>
          <a:p>
            <a:pPr>
              <a:lnSpc>
                <a:spcPct val="110000"/>
              </a:lnSpc>
              <a:buAutoNum type="alphaLcParenR"/>
            </a:pPr>
            <a:r>
              <a:rPr lang="pt-BR" sz="1800" dirty="0">
                <a:latin typeface="+mn-lt"/>
              </a:rPr>
              <a:t>Mostre os alunos cuja média &gt;=5</a:t>
            </a:r>
          </a:p>
          <a:p>
            <a:pPr>
              <a:lnSpc>
                <a:spcPct val="110000"/>
              </a:lnSpc>
              <a:buAutoNum type="alphaLcParenR"/>
            </a:pPr>
            <a:r>
              <a:rPr lang="pt-BR" sz="1800" dirty="0">
                <a:latin typeface="+mn-lt"/>
              </a:rPr>
              <a:t>Considerando que a média para aprovação é 5 e nenhum Grau pode ser inferior a 3, mostre os dados dos alunos já aprovados</a:t>
            </a:r>
          </a:p>
          <a:p>
            <a:pPr>
              <a:lnSpc>
                <a:spcPct val="110000"/>
              </a:lnSpc>
              <a:buAutoNum type="alphaLcParenR"/>
            </a:pPr>
            <a:r>
              <a:rPr lang="pt-BR" sz="1800" dirty="0">
                <a:latin typeface="+mn-lt"/>
              </a:rPr>
              <a:t>Calcule e mostre a maior nota, a menor nota a nota média e a nota mediana da turma</a:t>
            </a:r>
          </a:p>
          <a:p>
            <a:pPr marL="0" indent="0">
              <a:lnSpc>
                <a:spcPct val="110000"/>
              </a:lnSpc>
            </a:pPr>
            <a:endParaRPr lang="pt-BR" sz="1800" dirty="0"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3" y="1340768"/>
            <a:ext cx="5220097" cy="25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5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</a:t>
            </a:r>
            <a:r>
              <a:rPr lang="pt-BR" sz="1600" dirty="0"/>
              <a:t>=</a:t>
            </a:r>
            <a:r>
              <a:rPr lang="pt-BR" sz="1600" dirty="0" err="1"/>
              <a:t>pd.read_excel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B050"/>
                </a:solidFill>
              </a:rPr>
              <a:t>'NotasAlunosFinal.xlsx'</a:t>
            </a:r>
            <a:r>
              <a:rPr lang="pt-BR" sz="16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print</a:t>
            </a:r>
            <a:r>
              <a:rPr lang="pt-BR" sz="1600" dirty="0"/>
              <a:t>(</a:t>
            </a:r>
            <a:r>
              <a:rPr lang="pt-BR" sz="1600" dirty="0" err="1"/>
              <a:t>dfNotas</a:t>
            </a:r>
            <a:r>
              <a:rPr lang="pt-BR" sz="16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'G1'</a:t>
            </a:r>
            <a:r>
              <a:rPr lang="pt-BR" sz="1600" dirty="0"/>
              <a:t>]=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'P1'</a:t>
            </a:r>
            <a:r>
              <a:rPr lang="pt-BR" sz="1600" dirty="0"/>
              <a:t>]*0.8 + 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'T1'</a:t>
            </a:r>
            <a:r>
              <a:rPr lang="pt-BR" sz="1600" dirty="0"/>
              <a:t>]*0.2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'G2'</a:t>
            </a:r>
            <a:r>
              <a:rPr lang="pt-BR" sz="1600" dirty="0"/>
              <a:t>]=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'P2'</a:t>
            </a:r>
            <a:r>
              <a:rPr lang="pt-BR" sz="1600" dirty="0"/>
              <a:t>]*0.8 + 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'T2'</a:t>
            </a:r>
            <a:r>
              <a:rPr lang="pt-BR" sz="1600" dirty="0"/>
              <a:t>]*0.2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'G3'</a:t>
            </a:r>
            <a:r>
              <a:rPr lang="pt-BR" sz="1600" dirty="0"/>
              <a:t>]=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'P3'</a:t>
            </a:r>
            <a:r>
              <a:rPr lang="pt-BR" sz="1600" dirty="0"/>
              <a:t>]*0.8 + 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'T3'</a:t>
            </a:r>
            <a:r>
              <a:rPr lang="pt-BR" sz="1600" dirty="0"/>
              <a:t>]*0.2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'Media'</a:t>
            </a:r>
            <a:r>
              <a:rPr lang="pt-BR" sz="1600" dirty="0"/>
              <a:t>]=</a:t>
            </a:r>
            <a:r>
              <a:rPr lang="pt-BR" sz="1600" dirty="0" err="1"/>
              <a:t>dfNotas</a:t>
            </a:r>
            <a:r>
              <a:rPr lang="pt-BR" sz="1600" dirty="0"/>
              <a:t>[[</a:t>
            </a:r>
            <a:r>
              <a:rPr lang="pt-BR" sz="1600" dirty="0">
                <a:solidFill>
                  <a:srgbClr val="00B050"/>
                </a:solidFill>
              </a:rPr>
              <a:t>'G1','G2','G3</a:t>
            </a:r>
            <a:r>
              <a:rPr lang="pt-BR" sz="1600" dirty="0"/>
              <a:t>']].</a:t>
            </a:r>
            <a:r>
              <a:rPr lang="pt-BR" sz="1600" dirty="0" err="1"/>
              <a:t>mean</a:t>
            </a:r>
            <a:r>
              <a:rPr lang="pt-BR" sz="1600" dirty="0"/>
              <a:t>(</a:t>
            </a:r>
            <a:r>
              <a:rPr lang="pt-BR" sz="1600" dirty="0" err="1"/>
              <a:t>axis</a:t>
            </a:r>
            <a:r>
              <a:rPr lang="pt-BR" sz="1600" dirty="0"/>
              <a:t>=1)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lColunas</a:t>
            </a:r>
            <a:r>
              <a:rPr lang="pt-BR" sz="1600" dirty="0"/>
              <a:t> = </a:t>
            </a:r>
            <a:r>
              <a:rPr lang="pt-BR" sz="1600" dirty="0" err="1"/>
              <a:t>list</a:t>
            </a:r>
            <a:r>
              <a:rPr lang="pt-BR" sz="1600" dirty="0"/>
              <a:t>(</a:t>
            </a:r>
            <a:r>
              <a:rPr lang="pt-BR" sz="1600" dirty="0" err="1"/>
              <a:t>dfNotas.columns</a:t>
            </a:r>
            <a:r>
              <a:rPr lang="pt-BR" sz="1600" dirty="0"/>
              <a:t>[2:]) </a:t>
            </a:r>
            <a:r>
              <a:rPr lang="pt-BR" sz="1600" dirty="0">
                <a:solidFill>
                  <a:srgbClr val="C00000"/>
                </a:solidFill>
              </a:rPr>
              <a:t>#elimina a </a:t>
            </a:r>
            <a:r>
              <a:rPr lang="pt-BR" sz="1600" dirty="0" err="1">
                <a:solidFill>
                  <a:srgbClr val="C00000"/>
                </a:solidFill>
              </a:rPr>
              <a:t>matr</a:t>
            </a:r>
            <a:r>
              <a:rPr lang="pt-BR" sz="1600" dirty="0">
                <a:solidFill>
                  <a:srgbClr val="C00000"/>
                </a:solidFill>
              </a:rPr>
              <a:t> e o nome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dfNotas.loc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'Média'</a:t>
            </a:r>
            <a:r>
              <a:rPr lang="pt-BR" sz="1600" dirty="0"/>
              <a:t>]=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 err="1"/>
              <a:t>lColunas</a:t>
            </a:r>
            <a:r>
              <a:rPr lang="pt-BR" sz="1600" dirty="0"/>
              <a:t>].</a:t>
            </a:r>
            <a:r>
              <a:rPr lang="pt-BR" sz="1600" dirty="0" err="1"/>
              <a:t>mean</a:t>
            </a:r>
            <a:r>
              <a:rPr lang="pt-BR" sz="16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dfNotas.loc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'Mediana'</a:t>
            </a:r>
            <a:r>
              <a:rPr lang="pt-BR" sz="1600" dirty="0"/>
              <a:t>]=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 err="1"/>
              <a:t>lColunas</a:t>
            </a:r>
            <a:r>
              <a:rPr lang="pt-BR" sz="1600" dirty="0"/>
              <a:t>].</a:t>
            </a:r>
            <a:r>
              <a:rPr lang="pt-BR" sz="1600" dirty="0" err="1"/>
              <a:t>median</a:t>
            </a:r>
            <a:r>
              <a:rPr lang="pt-BR" sz="16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dfNotas.loc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'Mínima'</a:t>
            </a:r>
            <a:r>
              <a:rPr lang="pt-BR" sz="1600" dirty="0"/>
              <a:t>]=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 err="1"/>
              <a:t>lColunas</a:t>
            </a:r>
            <a:r>
              <a:rPr lang="pt-BR" sz="1600" dirty="0"/>
              <a:t>].min()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dfNotas.loc</a:t>
            </a:r>
            <a:r>
              <a:rPr lang="pt-BR" sz="1600" dirty="0"/>
              <a:t>[</a:t>
            </a:r>
            <a:r>
              <a:rPr lang="pt-BR" sz="1600" dirty="0">
                <a:solidFill>
                  <a:srgbClr val="00B050"/>
                </a:solidFill>
              </a:rPr>
              <a:t>'Máxima'</a:t>
            </a:r>
            <a:r>
              <a:rPr lang="pt-BR" sz="1600" dirty="0"/>
              <a:t>]=</a:t>
            </a:r>
            <a:r>
              <a:rPr lang="pt-BR" sz="1600" dirty="0" err="1"/>
              <a:t>dfNotas</a:t>
            </a:r>
            <a:r>
              <a:rPr lang="pt-BR" sz="1600" dirty="0"/>
              <a:t>[</a:t>
            </a:r>
            <a:r>
              <a:rPr lang="pt-BR" sz="1600" dirty="0" err="1"/>
              <a:t>lColunas</a:t>
            </a:r>
            <a:r>
              <a:rPr lang="pt-BR" sz="1600" dirty="0"/>
              <a:t>].</a:t>
            </a:r>
            <a:r>
              <a:rPr lang="pt-BR" sz="1600" dirty="0" err="1"/>
              <a:t>max</a:t>
            </a:r>
            <a:r>
              <a:rPr lang="pt-BR" sz="16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dfNotas.fillna</a:t>
            </a:r>
            <a:r>
              <a:rPr lang="pt-BR" sz="1600" dirty="0"/>
              <a:t>(' ',</a:t>
            </a:r>
            <a:r>
              <a:rPr lang="pt-BR" sz="1600" dirty="0" err="1"/>
              <a:t>inplace</a:t>
            </a:r>
            <a:r>
              <a:rPr lang="pt-BR" sz="1600" dirty="0"/>
              <a:t>=</a:t>
            </a:r>
            <a:r>
              <a:rPr lang="pt-BR" sz="1600" dirty="0" err="1"/>
              <a:t>True</a:t>
            </a:r>
            <a:r>
              <a:rPr lang="pt-BR" sz="1600" dirty="0"/>
              <a:t>) </a:t>
            </a:r>
            <a:r>
              <a:rPr lang="pt-BR" sz="1600" dirty="0">
                <a:solidFill>
                  <a:srgbClr val="C00000"/>
                </a:solidFill>
              </a:rPr>
              <a:t># “  “ nos resumos de </a:t>
            </a:r>
            <a:r>
              <a:rPr lang="pt-BR" sz="1600" dirty="0" err="1">
                <a:solidFill>
                  <a:srgbClr val="C00000"/>
                </a:solidFill>
              </a:rPr>
              <a:t>matr</a:t>
            </a:r>
            <a:r>
              <a:rPr lang="pt-BR" sz="1600" dirty="0">
                <a:solidFill>
                  <a:srgbClr val="C00000"/>
                </a:solidFill>
              </a:rPr>
              <a:t> e nome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print</a:t>
            </a:r>
            <a:r>
              <a:rPr lang="pt-BR" sz="1600" dirty="0"/>
              <a:t>(</a:t>
            </a:r>
            <a:r>
              <a:rPr lang="pt-BR" sz="1600" dirty="0" err="1"/>
              <a:t>dfNotas</a:t>
            </a:r>
            <a:r>
              <a:rPr lang="pt-BR" sz="16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print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B050"/>
                </a:solidFill>
              </a:rPr>
              <a:t>'\n Média&gt;=5\n'</a:t>
            </a:r>
            <a:r>
              <a:rPr lang="pt-BR" sz="1600" dirty="0"/>
              <a:t>,</a:t>
            </a:r>
            <a:r>
              <a:rPr lang="pt-BR" sz="1600" dirty="0" err="1"/>
              <a:t>dfNotas.iloc</a:t>
            </a:r>
            <a:r>
              <a:rPr lang="pt-BR" sz="1600" dirty="0"/>
              <a:t>[:-4].query(</a:t>
            </a:r>
            <a:r>
              <a:rPr lang="pt-BR" sz="1600" dirty="0">
                <a:solidFill>
                  <a:srgbClr val="00B050"/>
                </a:solidFill>
              </a:rPr>
              <a:t>'Media&gt;=5'</a:t>
            </a:r>
            <a:r>
              <a:rPr lang="pt-BR" sz="1600" dirty="0"/>
              <a:t>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 err="1"/>
              <a:t>print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B050"/>
                </a:solidFill>
              </a:rPr>
              <a:t>'\n Aprovados\n'</a:t>
            </a:r>
            <a:r>
              <a:rPr lang="pt-BR" sz="1600" dirty="0"/>
              <a:t>,</a:t>
            </a:r>
            <a:r>
              <a:rPr lang="pt-BR" sz="1600" dirty="0" err="1"/>
              <a:t>dfNotas.iloc</a:t>
            </a:r>
            <a:r>
              <a:rPr lang="pt-BR" sz="1600" dirty="0"/>
              <a:t>[:-4].query(</a:t>
            </a:r>
            <a:r>
              <a:rPr lang="pt-BR" sz="1600" dirty="0">
                <a:solidFill>
                  <a:srgbClr val="00B050"/>
                </a:solidFill>
              </a:rPr>
              <a:t>'G1&gt;=3 </a:t>
            </a:r>
            <a:r>
              <a:rPr lang="pt-BR" sz="1600" dirty="0" err="1">
                <a:solidFill>
                  <a:srgbClr val="00B050"/>
                </a:solidFill>
              </a:rPr>
              <a:t>and</a:t>
            </a:r>
            <a:r>
              <a:rPr lang="pt-BR" sz="1600" dirty="0">
                <a:solidFill>
                  <a:srgbClr val="00B050"/>
                </a:solidFill>
              </a:rPr>
              <a:t> G2&gt;=3 </a:t>
            </a:r>
            <a:r>
              <a:rPr lang="pt-BR" sz="1600" dirty="0" err="1">
                <a:solidFill>
                  <a:srgbClr val="00B050"/>
                </a:solidFill>
              </a:rPr>
              <a:t>and</a:t>
            </a:r>
            <a:r>
              <a:rPr lang="pt-BR" sz="1600" dirty="0">
                <a:solidFill>
                  <a:srgbClr val="00B050"/>
                </a:solidFill>
              </a:rPr>
              <a:t> G3&gt;= 3 </a:t>
            </a:r>
            <a:r>
              <a:rPr lang="pt-BR" sz="1600" dirty="0" err="1">
                <a:solidFill>
                  <a:srgbClr val="00B050"/>
                </a:solidFill>
              </a:rPr>
              <a:t>and</a:t>
            </a:r>
            <a:r>
              <a:rPr lang="pt-BR" sz="1600" dirty="0">
                <a:solidFill>
                  <a:srgbClr val="00B050"/>
                </a:solidFill>
              </a:rPr>
              <a:t> Media&gt;=5'</a:t>
            </a:r>
            <a:r>
              <a:rPr lang="pt-BR" sz="1600" dirty="0"/>
              <a:t>))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79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26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258728"/>
            <a:ext cx="6840528" cy="5236313"/>
          </a:xfrm>
          <a:prstGeom prst="rect">
            <a:avLst/>
          </a:prstGeom>
        </p:spPr>
      </p:pic>
      <p:sp>
        <p:nvSpPr>
          <p:cNvPr id="8" name="Texto explicativo em forma de nuvem 7"/>
          <p:cNvSpPr/>
          <p:nvPr/>
        </p:nvSpPr>
        <p:spPr>
          <a:xfrm>
            <a:off x="9048329" y="4766406"/>
            <a:ext cx="1533134" cy="1542914"/>
          </a:xfrm>
          <a:prstGeom prst="cloudCallout">
            <a:avLst>
              <a:gd name="adj1" fmla="val -57870"/>
              <a:gd name="adj2" fmla="val -64764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Qual a nota necessária para ser aprovado?</a:t>
            </a:r>
          </a:p>
        </p:txBody>
      </p:sp>
      <p:sp>
        <p:nvSpPr>
          <p:cNvPr id="11" name="Texto explicativo em forma de nuvem 10"/>
          <p:cNvSpPr/>
          <p:nvPr/>
        </p:nvSpPr>
        <p:spPr>
          <a:xfrm>
            <a:off x="8781262" y="1362340"/>
            <a:ext cx="1800201" cy="1202565"/>
          </a:xfrm>
          <a:prstGeom prst="cloudCallout">
            <a:avLst>
              <a:gd name="adj1" fmla="val -52523"/>
              <a:gd name="adj2" fmla="val 46368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Quantos alunos tem Teste&gt;7 e Prova&lt;4</a:t>
            </a:r>
          </a:p>
        </p:txBody>
      </p:sp>
      <p:sp>
        <p:nvSpPr>
          <p:cNvPr id="12" name="Texto explicativo em forma de nuvem 11"/>
          <p:cNvSpPr/>
          <p:nvPr/>
        </p:nvSpPr>
        <p:spPr>
          <a:xfrm>
            <a:off x="8867800" y="2827145"/>
            <a:ext cx="1800201" cy="1202565"/>
          </a:xfrm>
          <a:prstGeom prst="cloudCallout">
            <a:avLst>
              <a:gd name="adj1" fmla="val -52523"/>
              <a:gd name="adj2" fmla="val 46368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Qual a média dos alunos com G3&lt;3 e  dos com G3&gt;=3</a:t>
            </a:r>
          </a:p>
        </p:txBody>
      </p:sp>
    </p:spTree>
    <p:extLst>
      <p:ext uri="{BB962C8B-B14F-4D97-AF65-F5344CB8AC3E}">
        <p14:creationId xmlns:p14="http://schemas.microsoft.com/office/powerpoint/2010/main" val="425765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9000"/>
              </a:spcBef>
            </a:pPr>
            <a:endParaRPr lang="pt-BR" sz="2000" u="sng" dirty="0"/>
          </a:p>
          <a:p>
            <a:endParaRPr lang="en-US" sz="2000" dirty="0">
              <a:cs typeface="Consolas"/>
            </a:endParaRP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/>
              <a:t>DataFrames </a:t>
            </a:r>
            <a:r>
              <a:rPr lang="pt-BR" dirty="0"/>
              <a:t>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</a:t>
            </a:fld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52644"/>
              </p:ext>
            </p:extLst>
          </p:nvPr>
        </p:nvGraphicFramePr>
        <p:xfrm>
          <a:off x="3719736" y="3068960"/>
          <a:ext cx="2880322" cy="1896273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37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F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Huguinho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Lalá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Lelé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Lili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4.6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Luisinho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3.7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9.3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Zezinho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6.2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8.5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799814" y="962452"/>
            <a:ext cx="8694481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488">
              <a:spcBef>
                <a:spcPts val="1200"/>
              </a:spcBef>
            </a:pPr>
            <a:r>
              <a:rPr lang="en-US" sz="2000" dirty="0" err="1">
                <a:latin typeface="+mn-lt"/>
                <a:cs typeface="Consolas"/>
              </a:rPr>
              <a:t>Estrutura</a:t>
            </a:r>
            <a:r>
              <a:rPr lang="en-US" sz="2000" dirty="0">
                <a:latin typeface="+mn-lt"/>
                <a:cs typeface="Consolas"/>
              </a:rPr>
              <a:t> tabular com </a:t>
            </a:r>
            <a:r>
              <a:rPr lang="en-US" sz="2000" dirty="0" err="1">
                <a:latin typeface="+mn-lt"/>
                <a:cs typeface="Consolas"/>
              </a:rPr>
              <a:t>linhas</a:t>
            </a:r>
            <a:r>
              <a:rPr lang="en-US" sz="2000" dirty="0">
                <a:latin typeface="+mn-lt"/>
                <a:cs typeface="Consolas"/>
              </a:rPr>
              <a:t> e </a:t>
            </a:r>
            <a:r>
              <a:rPr lang="en-US" sz="2000" dirty="0" err="1">
                <a:latin typeface="+mn-lt"/>
                <a:cs typeface="Consolas"/>
              </a:rPr>
              <a:t>colunas</a:t>
            </a:r>
            <a:r>
              <a:rPr lang="en-US" sz="2000" dirty="0">
                <a:latin typeface="+mn-lt"/>
                <a:cs typeface="Consolas"/>
              </a:rPr>
              <a:t>, </a:t>
            </a:r>
            <a:r>
              <a:rPr lang="pt-BR" sz="2000" dirty="0">
                <a:latin typeface="+mn-lt"/>
                <a:cs typeface="Consolas"/>
              </a:rPr>
              <a:t>similar a uma planilha, </a:t>
            </a:r>
            <a:r>
              <a:rPr lang="en-US" sz="2000" dirty="0" err="1">
                <a:latin typeface="+mn-lt"/>
                <a:cs typeface="Consolas"/>
              </a:rPr>
              <a:t>composta</a:t>
            </a:r>
            <a:r>
              <a:rPr lang="en-US" sz="2000" dirty="0">
                <a:latin typeface="+mn-lt"/>
                <a:cs typeface="Consolas"/>
              </a:rPr>
              <a:t> </a:t>
            </a:r>
            <a:r>
              <a:rPr lang="en-US" sz="2000" dirty="0" err="1">
                <a:latin typeface="+mn-lt"/>
                <a:cs typeface="Consolas"/>
              </a:rPr>
              <a:t>por</a:t>
            </a:r>
            <a:r>
              <a:rPr lang="en-US" sz="2000" dirty="0">
                <a:latin typeface="+mn-lt"/>
                <a:cs typeface="Consolas"/>
              </a:rPr>
              <a:t>:</a:t>
            </a:r>
          </a:p>
          <a:p>
            <a:pPr marL="365125" lvl="2" indent="357188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000" dirty="0">
                <a:latin typeface="+mn-lt"/>
              </a:rPr>
              <a:t>“</a:t>
            </a:r>
            <a:r>
              <a:rPr lang="pt-BR" sz="2000" i="1" dirty="0">
                <a:latin typeface="+mn-lt"/>
              </a:rPr>
              <a:t>grupo de Series que compartilham um índice (nome das colunas)” ou </a:t>
            </a:r>
          </a:p>
          <a:p>
            <a:pPr marL="365125" lvl="2" indent="357188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000" i="1" dirty="0">
                <a:latin typeface="+mn-lt"/>
              </a:rPr>
              <a:t>“um dicionário de Series”</a:t>
            </a:r>
          </a:p>
          <a:p>
            <a:pPr marL="365125" indent="-27305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2000" dirty="0">
              <a:latin typeface="+mn-lt"/>
              <a:cs typeface="Consolas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4727848" y="5037240"/>
            <a:ext cx="0" cy="864096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930010" y="5037240"/>
            <a:ext cx="0" cy="864096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6816080" y="3643978"/>
            <a:ext cx="855712" cy="8384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6816080" y="4389779"/>
            <a:ext cx="855712" cy="8384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312024" y="5037240"/>
            <a:ext cx="0" cy="864096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547268" y="5037240"/>
            <a:ext cx="0" cy="864096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109862" y="5359262"/>
            <a:ext cx="7920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0000CC"/>
                </a:solidFill>
                <a:latin typeface="+mn-lt"/>
              </a:rPr>
              <a:t>axis</a:t>
            </a:r>
            <a:r>
              <a:rPr lang="pt-BR" b="1" dirty="0">
                <a:solidFill>
                  <a:srgbClr val="0000CC"/>
                </a:solidFill>
                <a:latin typeface="+mn-lt"/>
              </a:rPr>
              <a:t>=0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6833073" y="4109327"/>
            <a:ext cx="855712" cy="8384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6816080" y="3849237"/>
            <a:ext cx="855712" cy="8384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6833073" y="4571480"/>
            <a:ext cx="855712" cy="8384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833073" y="4789143"/>
            <a:ext cx="855712" cy="8384"/>
          </a:xfrm>
          <a:prstGeom prst="straightConnector1">
            <a:avLst/>
          </a:prstGeom>
          <a:ln w="2222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16080" y="3987444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0000CC"/>
                </a:solidFill>
                <a:latin typeface="+mn-lt"/>
              </a:rPr>
              <a:t>axis</a:t>
            </a:r>
            <a:r>
              <a:rPr lang="pt-BR" b="1" dirty="0">
                <a:solidFill>
                  <a:srgbClr val="0000CC"/>
                </a:solidFill>
                <a:latin typeface="+mn-lt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9101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Filtros</a:t>
            </a:r>
            <a:br>
              <a:rPr lang="pt-BR" dirty="0"/>
            </a:br>
            <a:r>
              <a:rPr lang="pt-BR" sz="3600" dirty="0"/>
              <a:t>Seleção de itens que satisfazem um critério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8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Filtros</a:t>
            </a:r>
            <a:br>
              <a:rPr lang="pt-BR" dirty="0"/>
            </a:br>
            <a:r>
              <a:rPr lang="pt-BR" sz="3600" dirty="0"/>
              <a:t>Seleção de itens que satisfazem um critério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1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Quais produtos tem pelo menos um preço inferior a R$ 3,70?</a:t>
            </a: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Quais produtos tem preço inferior a R$ 3,70 em todos os mercados?</a:t>
            </a: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Quais  produtos são mais baratos no Descontão que no Pop?</a:t>
            </a:r>
          </a:p>
          <a:p>
            <a:pPr marL="457200" indent="-457200">
              <a:spcBef>
                <a:spcPts val="1200"/>
              </a:spcBef>
              <a:buFont typeface="+mj-lt"/>
              <a:buAutoNum type="romanUcPeriod"/>
            </a:pPr>
            <a:endParaRPr lang="pt-B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Problema: Seleção Condicional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40" y="1280758"/>
            <a:ext cx="4536504" cy="14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6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500144"/>
              </p:ext>
            </p:extLst>
          </p:nvPr>
        </p:nvGraphicFramePr>
        <p:xfrm>
          <a:off x="551383" y="1124744"/>
          <a:ext cx="11305258" cy="5371593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940456">
                  <a:extLst>
                    <a:ext uri="{9D8B030D-6E8A-4147-A177-3AD203B41FA5}">
                      <a16:colId xmlns:a16="http://schemas.microsoft.com/office/drawing/2014/main" val="231778040"/>
                    </a:ext>
                  </a:extLst>
                </a:gridCol>
                <a:gridCol w="4682401">
                  <a:extLst>
                    <a:ext uri="{9D8B030D-6E8A-4147-A177-3AD203B41FA5}">
                      <a16:colId xmlns:a16="http://schemas.microsoft.com/office/drawing/2014/main" val="879556624"/>
                    </a:ext>
                  </a:extLst>
                </a:gridCol>
                <a:gridCol w="4682401">
                  <a:extLst>
                    <a:ext uri="{9D8B030D-6E8A-4147-A177-3AD203B41FA5}">
                      <a16:colId xmlns:a16="http://schemas.microsoft.com/office/drawing/2014/main" val="29129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Pertinência</a:t>
                      </a:r>
                      <a:endParaRPr lang="en-US" sz="1800" b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8000"/>
                        </a:lnSpc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Retorna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True se  valor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 um </a:t>
                      </a:r>
                      <a:r>
                        <a:rPr lang="pt-B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uma coluna do DF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False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contrário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81804"/>
                  </a:ext>
                </a:extLst>
              </a:tr>
              <a:tr h="1027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Seleção condicional de itens da Series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operador_lógico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expressão</a:t>
                      </a:r>
                      <a:r>
                        <a:rPr lang="en-US" sz="16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8000"/>
                        </a:lnSpc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+mn-lt"/>
                        </a:rPr>
                        <a:t>Retorna um novo </a:t>
                      </a:r>
                      <a:r>
                        <a:rPr lang="pt-BR" sz="1600" i="1" dirty="0" err="1">
                          <a:latin typeface="+mn-lt"/>
                        </a:rPr>
                        <a:t>DataFrame</a:t>
                      </a:r>
                      <a:r>
                        <a:rPr lang="pt-BR" sz="1600" i="1" dirty="0">
                          <a:latin typeface="+mn-lt"/>
                        </a:rPr>
                        <a:t>/Series</a:t>
                      </a:r>
                      <a:r>
                        <a:rPr lang="pt-BR" sz="1600" dirty="0">
                          <a:latin typeface="+mn-lt"/>
                        </a:rPr>
                        <a:t> com valores booleanos </a:t>
                      </a:r>
                      <a:r>
                        <a:rPr lang="pt-BR" sz="1600" dirty="0" err="1">
                          <a:latin typeface="+mn-lt"/>
                        </a:rPr>
                        <a:t>True</a:t>
                      </a:r>
                      <a:r>
                        <a:rPr lang="pt-BR" sz="1600" dirty="0">
                          <a:latin typeface="+mn-lt"/>
                        </a:rPr>
                        <a:t>/False. </a:t>
                      </a:r>
                      <a:endParaRPr lang="en-US" sz="1600" dirty="0"/>
                    </a:p>
                    <a:p>
                      <a:pPr algn="just">
                        <a:lnSpc>
                          <a:spcPct val="108000"/>
                        </a:lnSpc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+mn-lt"/>
                        </a:rPr>
                        <a:t>Pode-se usar o </a:t>
                      </a:r>
                      <a:r>
                        <a:rPr lang="pt-BR" sz="1600" i="1" dirty="0" err="1">
                          <a:latin typeface="+mn-lt"/>
                        </a:rPr>
                        <a:t>DataFrame</a:t>
                      </a:r>
                      <a:r>
                        <a:rPr lang="pt-BR" sz="1600" i="1" dirty="0">
                          <a:latin typeface="+mn-lt"/>
                        </a:rPr>
                        <a:t>/Series</a:t>
                      </a:r>
                      <a:r>
                        <a:rPr lang="pt-BR" sz="1600" dirty="0">
                          <a:latin typeface="+mn-lt"/>
                        </a:rPr>
                        <a:t> de booleanos para filtrar os itens selecionados (com valor </a:t>
                      </a:r>
                      <a:r>
                        <a:rPr lang="pt-BR" sz="1600" dirty="0" err="1">
                          <a:latin typeface="+mn-lt"/>
                        </a:rPr>
                        <a:t>True</a:t>
                      </a:r>
                      <a:r>
                        <a:rPr lang="pt-BR" sz="1600" dirty="0">
                          <a:latin typeface="+mn-lt"/>
                        </a:rPr>
                        <a:t>). </a:t>
                      </a:r>
                    </a:p>
                    <a:p>
                      <a:pPr algn="just">
                        <a:lnSpc>
                          <a:spcPct val="108000"/>
                        </a:lnSpc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+mn-lt"/>
                        </a:rPr>
                        <a:t>Normalmente utilizado sobre uma coluna ou linha do </a:t>
                      </a:r>
                      <a:r>
                        <a:rPr lang="pt-BR" sz="1600" i="1" dirty="0" err="1">
                          <a:latin typeface="+mn-lt"/>
                        </a:rPr>
                        <a:t>DataFrame</a:t>
                      </a:r>
                      <a:endParaRPr lang="pt-BR" sz="1600" i="1" dirty="0">
                        <a:latin typeface="+mn-lt"/>
                      </a:endParaRPr>
                    </a:p>
                    <a:p>
                      <a:pPr>
                        <a:lnSpc>
                          <a:spcPct val="108000"/>
                        </a:lnSpc>
                      </a:pP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35824"/>
                  </a:ext>
                </a:extLst>
              </a:tr>
              <a:tr h="891128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pt-BR" sz="1800" b="1" i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Pertinência de valores no DF ou índices</a:t>
                      </a:r>
                      <a:endParaRPr lang="en-US" sz="1800" b="1" i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a)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b)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index.isin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c)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columns.isin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420" algn="just">
                        <a:lnSpc>
                          <a:spcPct val="108000"/>
                        </a:lnSpc>
                      </a:pPr>
                      <a:r>
                        <a:rPr lang="en-US" sz="1600" dirty="0">
                          <a:latin typeface="+mn-lt"/>
                        </a:rPr>
                        <a:t>a) </a:t>
                      </a:r>
                      <a:r>
                        <a:rPr lang="en-US" sz="1600" dirty="0" err="1">
                          <a:latin typeface="+mn-lt"/>
                        </a:rPr>
                        <a:t>Retorna</a:t>
                      </a:r>
                      <a:r>
                        <a:rPr lang="en-US" sz="1600" dirty="0">
                          <a:latin typeface="+mn-lt"/>
                        </a:rPr>
                        <a:t> um </a:t>
                      </a:r>
                      <a:r>
                        <a:rPr lang="en-US" sz="1600" i="1" dirty="0" err="1">
                          <a:latin typeface="+mn-lt"/>
                        </a:rPr>
                        <a:t>DataFrame</a:t>
                      </a:r>
                      <a:r>
                        <a:rPr lang="en-US" sz="1600" dirty="0">
                          <a:latin typeface="+mn-lt"/>
                        </a:rPr>
                        <a:t> com True </a:t>
                      </a:r>
                      <a:r>
                        <a:rPr lang="en-US" sz="1600" dirty="0" err="1">
                          <a:latin typeface="+mn-lt"/>
                        </a:rPr>
                        <a:t>onde</a:t>
                      </a:r>
                      <a:r>
                        <a:rPr lang="en-US" sz="1600" dirty="0">
                          <a:latin typeface="+mn-lt"/>
                        </a:rPr>
                        <a:t> o </a:t>
                      </a:r>
                      <a:r>
                        <a:rPr lang="en-US" sz="1600" dirty="0" err="1">
                          <a:latin typeface="+mn-lt"/>
                        </a:rPr>
                        <a:t>elemento</a:t>
                      </a:r>
                      <a:r>
                        <a:rPr lang="en-US" sz="1600" dirty="0">
                          <a:latin typeface="+mn-lt"/>
                        </a:rPr>
                        <a:t> do </a:t>
                      </a:r>
                      <a:r>
                        <a:rPr lang="en-US" sz="1600" i="1" dirty="0" err="1">
                          <a:latin typeface="+mn-lt"/>
                        </a:rPr>
                        <a:t>DataFrame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az-Cyrl-AZ" sz="1600" dirty="0">
                          <a:latin typeface="+mn-lt"/>
                        </a:rPr>
                        <a:t>Є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lista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valores</a:t>
                      </a:r>
                      <a:r>
                        <a:rPr lang="en-US" sz="1600" dirty="0">
                          <a:latin typeface="+mn-lt"/>
                        </a:rPr>
                        <a:t>. (</a:t>
                      </a:r>
                      <a:r>
                        <a:rPr lang="en-US" sz="1600" dirty="0" err="1">
                          <a:latin typeface="+mn-lt"/>
                        </a:rPr>
                        <a:t>colunas</a:t>
                      </a:r>
                      <a:r>
                        <a:rPr lang="en-US" sz="1600" dirty="0">
                          <a:latin typeface="+mn-lt"/>
                        </a:rPr>
                        <a:t> de dados)</a:t>
                      </a:r>
                      <a:endParaRPr lang="en-US" sz="1600" dirty="0"/>
                    </a:p>
                    <a:p>
                      <a:pPr marL="185420" algn="just">
                        <a:lnSpc>
                          <a:spcPct val="108000"/>
                        </a:lnSpc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+mn-lt"/>
                        </a:rPr>
                        <a:t>b</a:t>
                      </a:r>
                      <a:r>
                        <a:rPr lang="pt-BR" sz="1600" baseline="0" dirty="0">
                          <a:latin typeface="+mn-lt"/>
                        </a:rPr>
                        <a:t> e c) </a:t>
                      </a:r>
                      <a:r>
                        <a:rPr lang="pt-BR" sz="1600" dirty="0">
                          <a:latin typeface="+mn-lt"/>
                        </a:rPr>
                        <a:t>Para o </a:t>
                      </a:r>
                      <a:r>
                        <a:rPr lang="pt-BR" sz="1600" i="1" dirty="0">
                          <a:latin typeface="+mn-lt"/>
                        </a:rPr>
                        <a:t>index/</a:t>
                      </a:r>
                      <a:r>
                        <a:rPr lang="pt-BR" sz="1600" i="1" dirty="0" err="1">
                          <a:latin typeface="+mn-lt"/>
                        </a:rPr>
                        <a:t>columns</a:t>
                      </a:r>
                      <a:r>
                        <a:rPr lang="pt-BR" sz="1600" i="1" dirty="0">
                          <a:latin typeface="+mn-lt"/>
                        </a:rPr>
                        <a:t> </a:t>
                      </a:r>
                      <a:r>
                        <a:rPr lang="pt-BR" sz="1600" dirty="0">
                          <a:latin typeface="+mn-lt"/>
                        </a:rPr>
                        <a:t>retorna um vetor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booleano</a:t>
                      </a:r>
                      <a:r>
                        <a:rPr lang="en-US" sz="1600" dirty="0">
                          <a:latin typeface="+mn-lt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</a:rPr>
                        <a:t>considerando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os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i="1" dirty="0">
                          <a:latin typeface="+mn-lt"/>
                        </a:rPr>
                        <a:t>labels </a:t>
                      </a:r>
                      <a:r>
                        <a:rPr lang="en-US" sz="1600" dirty="0">
                          <a:latin typeface="+mn-lt"/>
                        </a:rPr>
                        <a:t>de </a:t>
                      </a:r>
                      <a:r>
                        <a:rPr lang="en-US" sz="1600" dirty="0" err="1">
                          <a:latin typeface="+mn-lt"/>
                        </a:rPr>
                        <a:t>linha</a:t>
                      </a:r>
                      <a:r>
                        <a:rPr lang="en-US" sz="1600" dirty="0">
                          <a:latin typeface="+mn-lt"/>
                        </a:rPr>
                        <a:t> e para </a:t>
                      </a:r>
                      <a:r>
                        <a:rPr lang="en-US" sz="1600" i="1" dirty="0">
                          <a:latin typeface="+mn-lt"/>
                        </a:rPr>
                        <a:t>columns, </a:t>
                      </a:r>
                      <a:r>
                        <a:rPr lang="en-US" sz="1600" dirty="0" err="1">
                          <a:latin typeface="+mn-lt"/>
                        </a:rPr>
                        <a:t>considerando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os</a:t>
                      </a:r>
                      <a:r>
                        <a:rPr lang="en-US" sz="1600" dirty="0">
                          <a:latin typeface="+mn-lt"/>
                        </a:rPr>
                        <a:t> labels das </a:t>
                      </a:r>
                      <a:r>
                        <a:rPr lang="en-US" sz="1600" dirty="0" err="1">
                          <a:latin typeface="+mn-lt"/>
                        </a:rPr>
                        <a:t>colunas</a:t>
                      </a:r>
                      <a:r>
                        <a:rPr lang="pt-BR" sz="1600" dirty="0">
                          <a:latin typeface="+mn-lt"/>
                        </a:rPr>
                        <a:t>.</a:t>
                      </a:r>
                    </a:p>
                    <a:p>
                      <a:pPr marL="1798638" marR="0" lvl="0" indent="-1798638" algn="l" defTabSz="914400" rtl="0" eaLnBrk="1" fontAlgn="auto" latinLnBrk="0" hangingPunct="1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8674"/>
                  </a:ext>
                </a:extLst>
              </a:tr>
              <a:tr h="6553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8638" marR="0" lvl="0" indent="-1798638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98638" marR="0" lvl="0" indent="-1798638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8035652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Acesso</a:t>
            </a:r>
            <a:r>
              <a:rPr lang="en-US" dirty="0"/>
              <a:t> com </a:t>
            </a:r>
            <a:r>
              <a:rPr lang="en-US" dirty="0" err="1"/>
              <a:t>Filtro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67608" y="2929234"/>
            <a:ext cx="4392488" cy="58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Courier New" panose="02070309020205020404" pitchFamily="49" charset="0"/>
              </a:rPr>
              <a:t>operador_lógico</a:t>
            </a:r>
            <a:r>
              <a:rPr lang="en-US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≡ »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do python</a:t>
            </a:r>
            <a:endParaRPr lang="pt-BR" sz="1600" dirty="0">
              <a:latin typeface="+mn-lt"/>
            </a:endParaRPr>
          </a:p>
          <a:p>
            <a:r>
              <a:rPr lang="pt-BR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Courier New" panose="02070309020205020404" pitchFamily="49" charset="0"/>
              </a:rPr>
              <a:t>conectivos Lógicos:    </a:t>
            </a:r>
            <a:r>
              <a:rPr lang="pt-BR" sz="1600" u="sng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»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+mn-lt"/>
              </a:rPr>
              <a:t>&amp;</a:t>
            </a:r>
            <a:r>
              <a:rPr lang="pt-BR" sz="1600" dirty="0">
                <a:latin typeface="+mn-lt"/>
              </a:rPr>
              <a:t>      </a:t>
            </a:r>
            <a:r>
              <a:rPr lang="pt-BR" sz="1600" u="sng" dirty="0">
                <a:latin typeface="+mn-lt"/>
              </a:rPr>
              <a:t>ou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»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+mn-lt"/>
              </a:rPr>
              <a:t>|</a:t>
            </a:r>
            <a:r>
              <a:rPr lang="pt-BR" sz="1600" dirty="0">
                <a:latin typeface="+mn-lt"/>
              </a:rPr>
              <a:t>     </a:t>
            </a:r>
            <a:r>
              <a:rPr lang="pt-BR" sz="1600" dirty="0">
                <a:latin typeface="+mn-lt"/>
                <a:sym typeface="Wingdings" panose="05000000000000000000" pitchFamily="2" charset="2"/>
              </a:rPr>
              <a:t> </a:t>
            </a:r>
            <a:r>
              <a:rPr lang="pt-BR" sz="1600" u="sng" dirty="0">
                <a:latin typeface="+mn-lt"/>
                <a:sym typeface="Wingdings" panose="05000000000000000000" pitchFamily="2" charset="2"/>
              </a:rPr>
              <a:t>não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»</a:t>
            </a:r>
            <a:r>
              <a:rPr lang="pt-BR" sz="1600" dirty="0">
                <a:latin typeface="+mn-lt"/>
                <a:sym typeface="Wingdings" panose="05000000000000000000" pitchFamily="2" charset="2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+mn-lt"/>
                <a:sym typeface="Wingdings" panose="05000000000000000000" pitchFamily="2" charset="2"/>
              </a:rPr>
              <a:t>~</a:t>
            </a:r>
            <a:endParaRPr lang="pt-BR" sz="16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18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Exemplo: Seleção condicional em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423592" y="1886264"/>
            <a:ext cx="3240360" cy="43510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600" dirty="0"/>
              <a:t>&gt;&gt;&gt;</a:t>
            </a:r>
            <a:r>
              <a:rPr lang="pt-BR" sz="1600" dirty="0" err="1"/>
              <a:t>dfFiltro</a:t>
            </a:r>
            <a:r>
              <a:rPr lang="pt-BR" sz="1600" dirty="0"/>
              <a:t> = </a:t>
            </a:r>
            <a:r>
              <a:rPr lang="pt-BR" sz="1600" dirty="0" err="1"/>
              <a:t>df</a:t>
            </a:r>
            <a:r>
              <a:rPr lang="pt-BR" sz="1600" dirty="0"/>
              <a:t> &gt; 10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1600" dirty="0"/>
              <a:t>&gt;&gt;&gt;</a:t>
            </a:r>
            <a:r>
              <a:rPr lang="pt-BR" sz="1600" dirty="0" err="1"/>
              <a:t>dfFiltro</a:t>
            </a:r>
            <a:endParaRPr lang="pt-BR" sz="1600" dirty="0"/>
          </a:p>
          <a:p>
            <a:pPr indent="436563">
              <a:lnSpc>
                <a:spcPct val="120000"/>
              </a:lnSpc>
            </a:pPr>
            <a:r>
              <a:rPr lang="da-DK" sz="1600" dirty="0">
                <a:solidFill>
                  <a:srgbClr val="0000FF"/>
                </a:solidFill>
              </a:rPr>
              <a:t> x     y      z</a:t>
            </a:r>
          </a:p>
          <a:p>
            <a:pPr>
              <a:lnSpc>
                <a:spcPct val="120000"/>
              </a:lnSpc>
            </a:pPr>
            <a:r>
              <a:rPr lang="da-DK" sz="1600" dirty="0">
                <a:solidFill>
                  <a:srgbClr val="0000FF"/>
                </a:solidFill>
              </a:rPr>
              <a:t>p1  False   True   True</a:t>
            </a:r>
          </a:p>
          <a:p>
            <a:pPr>
              <a:lnSpc>
                <a:spcPct val="120000"/>
              </a:lnSpc>
            </a:pPr>
            <a:r>
              <a:rPr lang="da-DK" sz="1600" dirty="0">
                <a:solidFill>
                  <a:srgbClr val="0000FF"/>
                </a:solidFill>
              </a:rPr>
              <a:t>p2  False  False  False</a:t>
            </a:r>
          </a:p>
          <a:p>
            <a:pPr>
              <a:lnSpc>
                <a:spcPct val="120000"/>
              </a:lnSpc>
            </a:pPr>
            <a:r>
              <a:rPr lang="da-DK" sz="1600" dirty="0">
                <a:solidFill>
                  <a:srgbClr val="0000FF"/>
                </a:solidFill>
              </a:rPr>
              <a:t>p3   True   True  False</a:t>
            </a:r>
          </a:p>
          <a:p>
            <a:pPr>
              <a:lnSpc>
                <a:spcPct val="120000"/>
              </a:lnSpc>
            </a:pPr>
            <a:endParaRPr lang="da-DK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600" dirty="0"/>
              <a:t>&gt;&gt;&gt;</a:t>
            </a:r>
            <a:r>
              <a:rPr lang="pt-BR" sz="1600" dirty="0" err="1"/>
              <a:t>df</a:t>
            </a:r>
            <a:r>
              <a:rPr lang="pt-BR" sz="1600" dirty="0"/>
              <a:t>[</a:t>
            </a:r>
            <a:r>
              <a:rPr lang="pt-BR" sz="1600" dirty="0" err="1"/>
              <a:t>dfFiltro</a:t>
            </a:r>
            <a:r>
              <a:rPr lang="pt-BR" sz="1600" dirty="0"/>
              <a:t>]</a:t>
            </a:r>
            <a:endParaRPr lang="da-DK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600" dirty="0"/>
              <a:t>	   </a:t>
            </a:r>
            <a:r>
              <a:rPr lang="pt-BR" sz="1600" dirty="0">
                <a:solidFill>
                  <a:srgbClr val="0000FF"/>
                </a:solidFill>
              </a:rPr>
              <a:t>x     y     z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p1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r>
              <a:rPr lang="pt-BR" sz="1600" dirty="0">
                <a:solidFill>
                  <a:srgbClr val="0000FF"/>
                </a:solidFill>
              </a:rPr>
              <a:t>  20.0  30.0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p2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r>
              <a:rPr lang="pt-BR" sz="1600" dirty="0">
                <a:solidFill>
                  <a:srgbClr val="0000FF"/>
                </a:solidFill>
              </a:rPr>
              <a:t>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r>
              <a:rPr lang="pt-BR" sz="1600" dirty="0">
                <a:solidFill>
                  <a:srgbClr val="0000FF"/>
                </a:solidFill>
              </a:rPr>
              <a:t>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endParaRPr lang="pt-BR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rgbClr val="0000FF"/>
                </a:solidFill>
              </a:rPr>
              <a:t>p3  20.0  30.0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endParaRPr lang="pt-BR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endParaRPr lang="da-DK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600" dirty="0"/>
              <a:t> </a:t>
            </a:r>
          </a:p>
          <a:p>
            <a:pPr>
              <a:lnSpc>
                <a:spcPct val="120000"/>
              </a:lnSpc>
            </a:pPr>
            <a:endParaRPr lang="pt-BR" sz="1600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5866977" y="1909393"/>
            <a:ext cx="5989664" cy="4327919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pt-BR" sz="1800" dirty="0"/>
              <a:t>&gt;&gt;&gt;</a:t>
            </a:r>
            <a:r>
              <a:rPr lang="en-US" sz="1800" dirty="0"/>
              <a:t> </a:t>
            </a:r>
            <a:r>
              <a:rPr lang="en-US" sz="1800" dirty="0" err="1"/>
              <a:t>df.loc</a:t>
            </a:r>
            <a:r>
              <a:rPr lang="en-US" sz="1800" dirty="0"/>
              <a:t>[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00B050"/>
                </a:solidFill>
              </a:rPr>
              <a:t>'x'</a:t>
            </a:r>
            <a:r>
              <a:rPr lang="en-US" sz="1800" dirty="0"/>
              <a:t>]==10]</a:t>
            </a:r>
          </a:p>
          <a:p>
            <a:pPr indent="158750"/>
            <a:r>
              <a:rPr lang="en-US" sz="1800" dirty="0">
                <a:solidFill>
                  <a:srgbClr val="0000FF"/>
                </a:solidFill>
              </a:rPr>
              <a:t>x   y   z</a:t>
            </a:r>
          </a:p>
          <a:p>
            <a:r>
              <a:rPr lang="en-US" sz="1800" dirty="0">
                <a:solidFill>
                  <a:srgbClr val="0000FF"/>
                </a:solidFill>
              </a:rPr>
              <a:t>p1  10  20  30</a:t>
            </a:r>
          </a:p>
          <a:p>
            <a:r>
              <a:rPr lang="en-US" sz="1800" dirty="0">
                <a:solidFill>
                  <a:srgbClr val="0000FF"/>
                </a:solidFill>
              </a:rPr>
              <a:t>p2  10  10  10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1800" dirty="0"/>
              <a:t>&gt;&gt;&gt;</a:t>
            </a:r>
            <a:r>
              <a:rPr lang="en-US" sz="1800" dirty="0" err="1"/>
              <a:t>df.loc</a:t>
            </a:r>
            <a:r>
              <a:rPr lang="en-US" sz="1800" dirty="0"/>
              <a:t>[(</a:t>
            </a:r>
            <a:r>
              <a:rPr lang="en-US" sz="1800" dirty="0" err="1"/>
              <a:t>df</a:t>
            </a:r>
            <a:r>
              <a:rPr lang="en-US" sz="1800" dirty="0"/>
              <a:t>['x']&gt;10) &amp; (</a:t>
            </a:r>
            <a:r>
              <a:rPr lang="en-US" sz="1800" dirty="0" err="1"/>
              <a:t>df</a:t>
            </a:r>
            <a:r>
              <a:rPr lang="en-US" sz="1800" dirty="0"/>
              <a:t>['y']&gt;10)]</a:t>
            </a:r>
          </a:p>
          <a:p>
            <a:pPr indent="158750"/>
            <a:r>
              <a:rPr lang="en-US" sz="1800" dirty="0">
                <a:solidFill>
                  <a:srgbClr val="0000FF"/>
                </a:solidFill>
              </a:rPr>
              <a:t>x   y   z</a:t>
            </a:r>
          </a:p>
          <a:p>
            <a:r>
              <a:rPr lang="en-US" sz="1800" dirty="0">
                <a:solidFill>
                  <a:srgbClr val="0000FF"/>
                </a:solidFill>
              </a:rPr>
              <a:t>p3  20  30  10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54609" y="1892154"/>
            <a:ext cx="2000198" cy="1246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sz="1500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500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011841" y="2386445"/>
            <a:ext cx="1714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+mn-lt"/>
              </a:rPr>
              <a:t>p1   True 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p2   True 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p3  False 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Name: x, dtype:bool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44272" y="4073352"/>
            <a:ext cx="1714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+mn-lt"/>
              </a:rPr>
              <a:t>p1   False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p2   False 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p3    True 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Name: x, dtype:bool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259175" y="4061788"/>
            <a:ext cx="1714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+mn-lt"/>
              </a:rPr>
              <a:t>p1   True 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p2   False 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p3   True   </a:t>
            </a:r>
          </a:p>
          <a:p>
            <a:r>
              <a:rPr lang="da-DK" dirty="0">
                <a:solidFill>
                  <a:srgbClr val="C00000"/>
                </a:solidFill>
                <a:latin typeface="+mn-lt"/>
              </a:rPr>
              <a:t>Name: x, dtype:bool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7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 método .</a:t>
            </a:r>
            <a:r>
              <a:rPr lang="pt-BR" dirty="0" err="1"/>
              <a:t>isin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1344" y="2474275"/>
            <a:ext cx="5760000" cy="2561201"/>
          </a:xfrm>
        </p:spPr>
        <p:txBody>
          <a:bodyPr vert="horz" lIns="91440" tIns="45720" rIns="91440" bIns="0" rtlCol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&gt;&gt;&gt;</a:t>
            </a:r>
            <a:r>
              <a:rPr lang="en-US" sz="1800" dirty="0" err="1"/>
              <a:t>df.isin</a:t>
            </a:r>
            <a:r>
              <a:rPr lang="en-US" sz="1800" dirty="0"/>
              <a:t>([10,20])</a:t>
            </a:r>
          </a:p>
          <a:p>
            <a:pPr indent="520700">
              <a:lnSpc>
                <a:spcPct val="120000"/>
              </a:lnSpc>
            </a:pPr>
            <a:r>
              <a:rPr lang="da-DK" sz="1800" dirty="0">
                <a:solidFill>
                  <a:srgbClr val="0000FF"/>
                </a:solidFill>
              </a:rPr>
              <a:t>x      y      z</a:t>
            </a:r>
          </a:p>
          <a:p>
            <a:pPr indent="-371475">
              <a:lnSpc>
                <a:spcPct val="120000"/>
              </a:lnSpc>
            </a:pPr>
            <a:r>
              <a:rPr lang="da-DK" sz="1800" dirty="0">
                <a:solidFill>
                  <a:srgbClr val="0000FF"/>
                </a:solidFill>
              </a:rPr>
              <a:t>p1   True   True  False</a:t>
            </a:r>
          </a:p>
          <a:p>
            <a:pPr indent="-371475">
              <a:lnSpc>
                <a:spcPct val="120000"/>
              </a:lnSpc>
            </a:pPr>
            <a:r>
              <a:rPr lang="da-DK" sz="1800" dirty="0">
                <a:solidFill>
                  <a:srgbClr val="0000FF"/>
                </a:solidFill>
              </a:rPr>
              <a:t>p2   True   True   True </a:t>
            </a:r>
          </a:p>
          <a:p>
            <a:pPr indent="-371475">
              <a:lnSpc>
                <a:spcPct val="120000"/>
              </a:lnSpc>
            </a:pPr>
            <a:r>
              <a:rPr lang="da-DK" sz="1800" dirty="0">
                <a:solidFill>
                  <a:srgbClr val="0000FF"/>
                </a:solidFill>
              </a:rPr>
              <a:t>p3   True  False   True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pt-BR" sz="1800" dirty="0"/>
              <a:t>&gt;&gt;&gt;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 err="1"/>
              <a:t>df.isin</a:t>
            </a:r>
            <a:r>
              <a:rPr lang="pt-BR" sz="1800" dirty="0"/>
              <a:t>([10,20])]</a:t>
            </a:r>
          </a:p>
          <a:p>
            <a:pPr indent="74613"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 x     y   </a:t>
            </a:r>
            <a:r>
              <a:rPr lang="pt-BR" sz="1800" dirty="0">
                <a:solidFill>
                  <a:srgbClr val="0000FF"/>
                </a:solidFill>
              </a:rPr>
              <a:t>  </a:t>
            </a:r>
            <a:r>
              <a:rPr lang="pl-PL" sz="1800" dirty="0">
                <a:solidFill>
                  <a:srgbClr val="0000FF"/>
                </a:solidFill>
              </a:rPr>
              <a:t>z</a:t>
            </a: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p1  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l-PL" sz="1800" dirty="0">
                <a:solidFill>
                  <a:srgbClr val="0000FF"/>
                </a:solidFill>
              </a:rPr>
              <a:t>10  </a:t>
            </a:r>
            <a:r>
              <a:rPr lang="en-US" sz="1800" dirty="0">
                <a:solidFill>
                  <a:srgbClr val="0000FF"/>
                </a:solidFill>
              </a:rPr>
              <a:t>2</a:t>
            </a:r>
            <a:r>
              <a:rPr lang="pl-PL" sz="1800" dirty="0">
                <a:solidFill>
                  <a:srgbClr val="0000FF"/>
                </a:solidFill>
              </a:rPr>
              <a:t>0.0  </a:t>
            </a:r>
            <a:r>
              <a:rPr lang="pt-BR" sz="1800" dirty="0">
                <a:solidFill>
                  <a:srgbClr val="0000FF"/>
                </a:solidFill>
              </a:rPr>
              <a:t> NaN</a:t>
            </a:r>
            <a:endParaRPr lang="pl-PL" sz="18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p2  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l-PL" sz="1800" dirty="0">
                <a:solidFill>
                  <a:srgbClr val="0000FF"/>
                </a:solidFill>
              </a:rPr>
              <a:t>10  10.0  10</a:t>
            </a:r>
            <a:r>
              <a:rPr lang="pt-BR" sz="1800" dirty="0">
                <a:solidFill>
                  <a:srgbClr val="0000FF"/>
                </a:solidFill>
              </a:rPr>
              <a:t>.0</a:t>
            </a:r>
            <a:endParaRPr lang="pl-PL" sz="18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l-PL" sz="1800" dirty="0">
                <a:solidFill>
                  <a:srgbClr val="0000FF"/>
                </a:solidFill>
              </a:rPr>
              <a:t>p3 </a:t>
            </a:r>
            <a:r>
              <a:rPr lang="pt-BR" sz="1800" dirty="0">
                <a:solidFill>
                  <a:srgbClr val="0000FF"/>
                </a:solidFill>
              </a:rPr>
              <a:t> </a:t>
            </a:r>
            <a:r>
              <a:rPr lang="pl-PL" sz="1800" dirty="0">
                <a:solidFill>
                  <a:srgbClr val="0000FF"/>
                </a:solidFill>
              </a:rPr>
              <a:t> 20   NaN  10</a:t>
            </a:r>
            <a:r>
              <a:rPr lang="pt-BR" sz="1800" dirty="0">
                <a:solidFill>
                  <a:srgbClr val="0000FF"/>
                </a:solidFill>
              </a:rPr>
              <a:t>.0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6192651" y="2474275"/>
            <a:ext cx="5760000" cy="4061640"/>
          </a:xfrm>
        </p:spPr>
        <p:txBody>
          <a:bodyPr>
            <a:noAutofit/>
          </a:bodyPr>
          <a:lstStyle/>
          <a:p>
            <a:r>
              <a:rPr lang="en-US" sz="1100" b="1" dirty="0"/>
              <a:t>&gt;&gt;&gt;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df.index.isin</a:t>
            </a:r>
            <a:r>
              <a:rPr lang="en-US" sz="1800" dirty="0"/>
              <a:t>([</a:t>
            </a:r>
            <a:r>
              <a:rPr lang="en-US" sz="1800" dirty="0">
                <a:solidFill>
                  <a:srgbClr val="00B050"/>
                </a:solidFill>
              </a:rPr>
              <a:t>'p1'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B050"/>
                </a:solidFill>
              </a:rPr>
              <a:t>'p34</a:t>
            </a:r>
            <a:r>
              <a:rPr lang="en-US" sz="1800" dirty="0"/>
              <a:t>'])]</a:t>
            </a:r>
          </a:p>
          <a:p>
            <a:pPr indent="158750"/>
            <a:r>
              <a:rPr lang="en-US" sz="1700" dirty="0">
                <a:solidFill>
                  <a:srgbClr val="0000FF"/>
                </a:solidFill>
              </a:rPr>
              <a:t>x   y   z</a:t>
            </a:r>
          </a:p>
          <a:p>
            <a:r>
              <a:rPr lang="en-US" sz="1700" dirty="0">
                <a:solidFill>
                  <a:srgbClr val="0000FF"/>
                </a:solidFill>
              </a:rPr>
              <a:t>p1  10  20  30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100" b="1" dirty="0"/>
              <a:t>&gt;&gt;&gt;</a:t>
            </a:r>
            <a:r>
              <a:rPr lang="en-US" sz="1800" dirty="0" err="1"/>
              <a:t>sF</a:t>
            </a:r>
            <a:r>
              <a:rPr lang="en-US" sz="1800" dirty="0"/>
              <a:t> = </a:t>
            </a:r>
            <a:r>
              <a:rPr lang="pt-BR" sz="1800" dirty="0" err="1"/>
              <a:t>df.columns.isin</a:t>
            </a:r>
            <a:r>
              <a:rPr lang="pt-BR" sz="1800" dirty="0"/>
              <a:t>([</a:t>
            </a:r>
            <a:r>
              <a:rPr lang="pt-BR" sz="1600" b="1" dirty="0">
                <a:solidFill>
                  <a:srgbClr val="00B050"/>
                </a:solidFill>
              </a:rPr>
              <a:t>'</a:t>
            </a:r>
            <a:r>
              <a:rPr lang="pt-BR" sz="1600" b="1" dirty="0" err="1">
                <a:solidFill>
                  <a:srgbClr val="00B050"/>
                </a:solidFill>
              </a:rPr>
              <a:t>x'</a:t>
            </a:r>
            <a:r>
              <a:rPr lang="pt-BR" sz="1600" b="1" dirty="0" err="1"/>
              <a:t>,</a:t>
            </a:r>
            <a:r>
              <a:rPr lang="pt-BR" sz="1600" b="1" dirty="0" err="1">
                <a:solidFill>
                  <a:srgbClr val="00B050"/>
                </a:solidFill>
              </a:rPr>
              <a:t>'y'</a:t>
            </a:r>
            <a:r>
              <a:rPr lang="pt-BR" sz="1600" b="1" dirty="0" err="1"/>
              <a:t>,</a:t>
            </a:r>
            <a:r>
              <a:rPr lang="pt-BR" sz="1600" b="1" dirty="0" err="1">
                <a:solidFill>
                  <a:srgbClr val="00B050"/>
                </a:solidFill>
              </a:rPr>
              <a:t>'k</a:t>
            </a:r>
            <a:r>
              <a:rPr lang="pt-BR" sz="1600" b="1" dirty="0">
                <a:solidFill>
                  <a:srgbClr val="00B050"/>
                </a:solidFill>
              </a:rPr>
              <a:t>'</a:t>
            </a:r>
            <a:r>
              <a:rPr lang="pt-BR" sz="1800" dirty="0"/>
              <a:t>])</a:t>
            </a:r>
            <a:r>
              <a:rPr lang="en-US" sz="1600" b="1" dirty="0"/>
              <a:t> </a:t>
            </a:r>
          </a:p>
          <a:p>
            <a:pPr>
              <a:spcBef>
                <a:spcPts val="1200"/>
              </a:spcBef>
            </a:pPr>
            <a:r>
              <a:rPr lang="pt-BR" sz="1100" b="1" dirty="0"/>
              <a:t>&gt;&gt;&gt;</a:t>
            </a:r>
            <a:r>
              <a:rPr lang="pt-BR" sz="1800" dirty="0" err="1"/>
              <a:t>df</a:t>
            </a:r>
            <a:r>
              <a:rPr lang="pt-BR" sz="1800" dirty="0"/>
              <a:t>[</a:t>
            </a:r>
            <a:r>
              <a:rPr lang="pt-BR" sz="1800" dirty="0" err="1"/>
              <a:t>sF</a:t>
            </a:r>
            <a:r>
              <a:rPr lang="pt-BR" sz="1800" dirty="0"/>
              <a:t>]</a:t>
            </a:r>
          </a:p>
          <a:p>
            <a:pPr indent="177800"/>
            <a:r>
              <a:rPr lang="pl-PL" sz="1700" dirty="0">
                <a:solidFill>
                  <a:srgbClr val="0000FF"/>
                </a:solidFill>
              </a:rPr>
              <a:t> x   y   z</a:t>
            </a:r>
          </a:p>
          <a:p>
            <a:pPr indent="-360363"/>
            <a:r>
              <a:rPr lang="pl-PL" sz="1700" dirty="0">
                <a:solidFill>
                  <a:srgbClr val="0000FF"/>
                </a:solidFill>
              </a:rPr>
              <a:t>p1  10  20  30</a:t>
            </a:r>
          </a:p>
          <a:p>
            <a:pPr indent="-360363"/>
            <a:r>
              <a:rPr lang="pl-PL" sz="1700" dirty="0">
                <a:solidFill>
                  <a:srgbClr val="0000FF"/>
                </a:solidFill>
              </a:rPr>
              <a:t>p2  10  10  10</a:t>
            </a:r>
            <a:endParaRPr lang="pt-BR" sz="1700" b="1" dirty="0"/>
          </a:p>
          <a:p>
            <a:pPr>
              <a:spcBef>
                <a:spcPts val="1200"/>
              </a:spcBef>
            </a:pPr>
            <a:r>
              <a:rPr lang="pt-BR" sz="1100" b="1" dirty="0"/>
              <a:t>&gt;&gt;&gt;</a:t>
            </a:r>
            <a:r>
              <a:rPr lang="pt-BR" sz="1800" dirty="0" err="1"/>
              <a:t>df.T</a:t>
            </a:r>
            <a:r>
              <a:rPr lang="pt-BR" sz="1800" dirty="0"/>
              <a:t>[</a:t>
            </a:r>
            <a:r>
              <a:rPr lang="pt-BR" sz="1800" dirty="0" err="1"/>
              <a:t>sF</a:t>
            </a:r>
            <a:r>
              <a:rPr lang="pt-BR" sz="1800" dirty="0"/>
              <a:t>].T</a:t>
            </a:r>
          </a:p>
          <a:p>
            <a:pPr indent="265113"/>
            <a:r>
              <a:rPr lang="es-ES" sz="1700" dirty="0">
                <a:solidFill>
                  <a:srgbClr val="0000FF"/>
                </a:solidFill>
              </a:rPr>
              <a:t>x   y</a:t>
            </a:r>
            <a:endParaRPr lang="es-ES" sz="1700" dirty="0">
              <a:solidFill>
                <a:srgbClr val="C00000"/>
              </a:solidFill>
              <a:latin typeface="+mn-lt"/>
            </a:endParaRPr>
          </a:p>
          <a:p>
            <a:pPr indent="-360363"/>
            <a:r>
              <a:rPr lang="es-ES" sz="1700" dirty="0">
                <a:solidFill>
                  <a:srgbClr val="0000FF"/>
                </a:solidFill>
              </a:rPr>
              <a:t>p1  10  10</a:t>
            </a:r>
          </a:p>
          <a:p>
            <a:pPr indent="-360363"/>
            <a:r>
              <a:rPr lang="es-ES" sz="1700" dirty="0">
                <a:solidFill>
                  <a:srgbClr val="0000FF"/>
                </a:solidFill>
              </a:rPr>
              <a:t>p2  10  10</a:t>
            </a:r>
          </a:p>
          <a:p>
            <a:pPr indent="-360363"/>
            <a:r>
              <a:rPr lang="es-ES" sz="1700" dirty="0">
                <a:solidFill>
                  <a:srgbClr val="0000FF"/>
                </a:solidFill>
              </a:rPr>
              <a:t>p3  20  30</a:t>
            </a:r>
            <a:endParaRPr lang="pt-BR" sz="1700" dirty="0">
              <a:solidFill>
                <a:srgbClr val="0000FF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172101" y="924234"/>
            <a:ext cx="2000198" cy="1246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 lIns="0" rIns="0">
            <a:spAutoFit/>
          </a:bodyPr>
          <a:lstStyle/>
          <a:p>
            <a:r>
              <a:rPr lang="pt-BR" sz="1500" u="sng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500" u="sng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indent="261938"/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 y   z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 10  20  30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 10  10  10</a:t>
            </a:r>
          </a:p>
          <a:p>
            <a:pPr indent="171450"/>
            <a:r>
              <a:rPr lang="pl-PL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 20  30  10</a:t>
            </a:r>
            <a:endParaRPr lang="pt-BR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464622" y="4276779"/>
            <a:ext cx="2392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#[ True,  True,   False]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98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uiExpand="1" build="p" animBg="1"/>
      <p:bldP spid="4" grpId="0"/>
    </p:bldLst>
  </p:timing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modelopuc</Template>
  <TotalTime>68552</TotalTime>
  <Words>3236</Words>
  <Application>Microsoft Office PowerPoint</Application>
  <PresentationFormat>Widescreen</PresentationFormat>
  <Paragraphs>615</Paragraphs>
  <Slides>26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Verdana</vt:lpstr>
      <vt:lpstr>Calibri</vt:lpstr>
      <vt:lpstr>Courier New</vt:lpstr>
      <vt:lpstr>Times New Roman</vt:lpstr>
      <vt:lpstr>Wingdings</vt:lpstr>
      <vt:lpstr>Arial</vt:lpstr>
      <vt:lpstr>1_modelopuc</vt:lpstr>
      <vt:lpstr>DataFrames</vt:lpstr>
      <vt:lpstr>DataFrames do Pandas</vt:lpstr>
      <vt:lpstr>DataFrames do Pandas</vt:lpstr>
      <vt:lpstr>Filtros Seleção de itens que satisfazem um critério</vt:lpstr>
      <vt:lpstr>Filtros Seleção de itens que satisfazem um critério</vt:lpstr>
      <vt:lpstr>Problema: Seleção Condicional</vt:lpstr>
      <vt:lpstr>Acesso com Filtro</vt:lpstr>
      <vt:lpstr>Exemplo: Seleção condicional em DataFrames</vt:lpstr>
      <vt:lpstr>Exemplo  método .isin</vt:lpstr>
      <vt:lpstr>Problema: Seleção Condicional</vt:lpstr>
      <vt:lpstr>Problema: Seleção Condicional</vt:lpstr>
      <vt:lpstr>Problema: Seleção Condicional</vt:lpstr>
      <vt:lpstr>Filtros com .query</vt:lpstr>
      <vt:lpstr>Simplificando os filtros com .query</vt:lpstr>
      <vt:lpstr>Simplificando os filtros com .query</vt:lpstr>
      <vt:lpstr>Simplificando os filtros com .query</vt:lpstr>
      <vt:lpstr>Alteração com Filtro</vt:lpstr>
      <vt:lpstr>Mãos na Massa</vt:lpstr>
      <vt:lpstr>Análise da Solução por Agente</vt:lpstr>
      <vt:lpstr>Uma Solução: Focos por Agente</vt:lpstr>
      <vt:lpstr>Uma Solução: Focos por Agente</vt:lpstr>
      <vt:lpstr>Análise da Solução: Totais Gerais</vt:lpstr>
      <vt:lpstr>Uma Solução</vt:lpstr>
      <vt:lpstr>Mãos na Massa</vt:lpstr>
      <vt:lpstr>Uma Solução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Daniel</cp:lastModifiedBy>
  <cp:revision>1580</cp:revision>
  <cp:lastPrinted>2017-10-02T23:53:40Z</cp:lastPrinted>
  <dcterms:created xsi:type="dcterms:W3CDTF">2017-02-11T12:11:05Z</dcterms:created>
  <dcterms:modified xsi:type="dcterms:W3CDTF">2020-06-09T22:04:49Z</dcterms:modified>
</cp:coreProperties>
</file>