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1"/>
  </p:notesMasterIdLst>
  <p:handoutMasterIdLst>
    <p:handoutMasterId r:id="rId22"/>
  </p:handoutMasterIdLst>
  <p:sldIdLst>
    <p:sldId id="722" r:id="rId2"/>
    <p:sldId id="1080" r:id="rId3"/>
    <p:sldId id="817" r:id="rId4"/>
    <p:sldId id="1073" r:id="rId5"/>
    <p:sldId id="827" r:id="rId6"/>
    <p:sldId id="1108" r:id="rId7"/>
    <p:sldId id="1092" r:id="rId8"/>
    <p:sldId id="1091" r:id="rId9"/>
    <p:sldId id="1090" r:id="rId10"/>
    <p:sldId id="1112" r:id="rId11"/>
    <p:sldId id="833" r:id="rId12"/>
    <p:sldId id="834" r:id="rId13"/>
    <p:sldId id="1113" r:id="rId14"/>
    <p:sldId id="1122" r:id="rId15"/>
    <p:sldId id="1119" r:id="rId16"/>
    <p:sldId id="1124" r:id="rId17"/>
    <p:sldId id="1125" r:id="rId18"/>
    <p:sldId id="1126" r:id="rId19"/>
    <p:sldId id="1127" r:id="rId20"/>
  </p:sldIdLst>
  <p:sldSz cx="12192000" cy="6858000"/>
  <p:notesSz cx="7104063" cy="10234613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43DB"/>
    <a:srgbClr val="C172E4"/>
    <a:srgbClr val="0000FF"/>
    <a:srgbClr val="9A2C7D"/>
    <a:srgbClr val="893D89"/>
    <a:srgbClr val="D39CEC"/>
    <a:srgbClr val="0033CC"/>
    <a:srgbClr val="0000CC"/>
    <a:srgbClr val="BA7064"/>
    <a:srgbClr val="D24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EE9D87-8515-4C12-B6AC-71DFEA15BFF5}">
  <a:tblStyle styleId="{C8EE9D87-8515-4C12-B6AC-71DFEA15BFF5}" styleName="Table_0"/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62" autoAdjust="0"/>
  </p:normalViewPr>
  <p:slideViewPr>
    <p:cSldViewPr>
      <p:cViewPr varScale="1">
        <p:scale>
          <a:sx n="60" d="100"/>
          <a:sy n="60" d="100"/>
        </p:scale>
        <p:origin x="50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B1731-AE55-48A5-B7AC-A433A67ED81E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7748A-27AF-42A3-91B5-DF196307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92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104063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104063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104063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6" name="Shape 6"/>
          <p:cNvSpPr txBox="1"/>
          <p:nvPr/>
        </p:nvSpPr>
        <p:spPr>
          <a:xfrm>
            <a:off x="0" y="-1586"/>
            <a:ext cx="3075461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4025424" y="-1586"/>
            <a:ext cx="3075461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0" y="9721850"/>
            <a:ext cx="3075461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4025424" y="9721850"/>
            <a:ext cx="3073873" cy="508000"/>
          </a:xfrm>
          <a:prstGeom prst="rect">
            <a:avLst/>
          </a:prstGeom>
          <a:noFill/>
          <a:ln>
            <a:noFill/>
          </a:ln>
        </p:spPr>
        <p:txBody>
          <a:bodyPr lIns="19800" tIns="0" rIns="19800" bIns="0" anchor="b" anchorCtr="0">
            <a:noAutofit/>
          </a:bodyPr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000" i="1" dirty="0">
              <a:ea typeface="Times New Roman"/>
              <a:sym typeface="Times New Roman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48373" y="4860925"/>
            <a:ext cx="5202549" cy="4600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11" name="Shape 11"/>
          <p:cNvSpPr>
            <a:spLocks noGrp="1" noRot="1" noChangeAspect="1"/>
          </p:cNvSpPr>
          <p:nvPr>
            <p:ph type="sldImg" idx="2"/>
          </p:nvPr>
        </p:nvSpPr>
        <p:spPr>
          <a:xfrm>
            <a:off x="153988" y="773113"/>
            <a:ext cx="6792912" cy="38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/>
          <p:nvPr/>
        </p:nvSpPr>
        <p:spPr>
          <a:xfrm>
            <a:off x="6301838" y="9799636"/>
            <a:ext cx="988087" cy="323850"/>
          </a:xfrm>
          <a:prstGeom prst="rect">
            <a:avLst/>
          </a:prstGeom>
          <a:noFill/>
          <a:ln>
            <a:noFill/>
          </a:ln>
        </p:spPr>
        <p:txBody>
          <a:bodyPr lIns="95750" tIns="47875" rIns="95750" bIns="478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500" b="0" i="0" u="none" dirty="0">
              <a:solidFill>
                <a:srgbClr val="000000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74418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4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510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5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238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10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460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12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646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5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8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 anchor="ctr"/>
          <a:lstStyle/>
          <a:p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91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 anchorCtr="1">
            <a:normAutofit/>
          </a:bodyPr>
          <a:lstStyle>
            <a:lvl1pPr algn="ctr">
              <a:defRPr sz="60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9598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3" y="1"/>
            <a:ext cx="10128448" cy="1196752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8737600" y="6624000"/>
            <a:ext cx="2844800" cy="198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ea typeface="Lucida Sans Unicode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F39DA863-ADD3-476E-863F-0AC269DED014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3392" y="6381329"/>
            <a:ext cx="256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1691" y="6381329"/>
            <a:ext cx="53765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455" y="864008"/>
            <a:ext cx="11707201" cy="5751368"/>
          </a:xfrm>
        </p:spPr>
        <p:txBody>
          <a:bodyPr>
            <a:normAutofit/>
          </a:bodyPr>
          <a:lstStyle>
            <a:lvl1pPr marL="0" indent="0" algn="just">
              <a:defRPr sz="2200" baseline="0"/>
            </a:lvl1pPr>
            <a:lvl2pPr algn="just">
              <a:buSzPct val="60000"/>
              <a:defRPr sz="2200" baseline="0"/>
            </a:lvl2pPr>
            <a:lvl3pPr algn="just">
              <a:buSzPct val="60000"/>
              <a:buFont typeface="Wingdings" pitchFamily="2" charset="2"/>
              <a:buChar char="ü"/>
              <a:defRPr sz="2000" baseline="0"/>
            </a:lvl3pPr>
            <a:lvl4pPr algn="just">
              <a:buSzPct val="60000"/>
              <a:buFont typeface="Wingdings" pitchFamily="2" charset="2"/>
              <a:buChar char="§"/>
              <a:defRPr sz="1800" baseline="0"/>
            </a:lvl4pPr>
            <a:lvl5pPr algn="just">
              <a:buSzPct val="60000"/>
              <a:buFont typeface="Arial" pitchFamily="34" charset="0"/>
              <a:buChar char="•"/>
              <a:defRPr sz="1800" baseline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58392"/>
            <a:ext cx="9505057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51" y="908720"/>
            <a:ext cx="11712000" cy="561662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51" y="1988840"/>
            <a:ext cx="11712000" cy="453650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08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836712"/>
            <a:ext cx="576000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36712"/>
            <a:ext cx="576000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36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50" y="836712"/>
            <a:ext cx="504056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7888" y="836712"/>
            <a:ext cx="504056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1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2204864"/>
            <a:ext cx="5760000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4864"/>
            <a:ext cx="5760000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52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104" y="1988840"/>
            <a:ext cx="5760000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2996952"/>
            <a:ext cx="5760000" cy="361842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96952"/>
            <a:ext cx="5760000" cy="361842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20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307" y="815432"/>
            <a:ext cx="11713301" cy="567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 userDrawn="1"/>
        </p:nvGrpSpPr>
        <p:grpSpPr bwMode="auto">
          <a:xfrm>
            <a:off x="239350" y="652820"/>
            <a:ext cx="11887200" cy="125992"/>
            <a:chOff x="0" y="873"/>
            <a:chExt cx="5269" cy="183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9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90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10" name="Rectangle 19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6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</p:grpSp>
      <p:sp>
        <p:nvSpPr>
          <p:cNvPr id="2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286" y="116635"/>
            <a:ext cx="1625226" cy="53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8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81" r:id="rId4"/>
    <p:sldLayoutId id="2147483672" r:id="rId5"/>
    <p:sldLayoutId id="2147483683" r:id="rId6"/>
    <p:sldLayoutId id="2147483679" r:id="rId7"/>
    <p:sldLayoutId id="2147483682" r:id="rId8"/>
    <p:sldLayoutId id="2147483680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hdr="0" ftr="0" dt="0"/>
  <p:txStyles>
    <p:titleStyle>
      <a:lvl1pPr algn="ctr" defTabSz="914400" rtl="0" eaLnBrk="1" latinLnBrk="0" hangingPunct="1">
        <a:lnSpc>
          <a:spcPct val="80000"/>
        </a:lnSpc>
        <a:spcBef>
          <a:spcPts val="600"/>
        </a:spcBef>
        <a:buNone/>
        <a:defRPr sz="3600" kern="1200" baseline="0">
          <a:solidFill>
            <a:srgbClr val="0033CC"/>
          </a:solidFill>
          <a:latin typeface="+mn-lt"/>
          <a:ea typeface="+mj-ea"/>
          <a:cs typeface="Calibri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Arial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Agrupando por mais de uma chave simultaneamente</a:t>
            </a:r>
          </a:p>
        </p:txBody>
      </p:sp>
      <p:sp>
        <p:nvSpPr>
          <p:cNvPr id="14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19402" y="2873944"/>
            <a:ext cx="6640694" cy="3741431"/>
          </a:xfrm>
        </p:spPr>
        <p:txBody>
          <a:bodyPr>
            <a:noAutofit/>
          </a:bodyPr>
          <a:lstStyle/>
          <a:p>
            <a:r>
              <a:rPr lang="pt-BR" sz="2000" dirty="0" err="1"/>
              <a:t>df</a:t>
            </a:r>
            <a:r>
              <a:rPr lang="pt-BR" sz="2000" dirty="0"/>
              <a:t>=</a:t>
            </a:r>
            <a:r>
              <a:rPr lang="pt-BR" sz="2000" dirty="0" err="1"/>
              <a:t>pd.read_excel</a:t>
            </a:r>
            <a:r>
              <a:rPr lang="pt-BR" sz="2000" dirty="0">
                <a:latin typeface="+mn-lt"/>
              </a:rPr>
              <a:t>(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"exemploagrup.</a:t>
            </a:r>
            <a:r>
              <a:rPr lang="pt-BR" sz="1800" dirty="0" err="1">
                <a:solidFill>
                  <a:srgbClr val="00B050"/>
                </a:solidFill>
                <a:latin typeface="+mn-lt"/>
              </a:rPr>
              <a:t>xlsx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"</a:t>
            </a:r>
            <a:r>
              <a:rPr lang="pt-BR" sz="1800" dirty="0">
                <a:latin typeface="+mn-lt"/>
              </a:rPr>
              <a:t>,header=</a:t>
            </a:r>
            <a:r>
              <a:rPr lang="pt-BR" sz="1800" dirty="0" err="1">
                <a:solidFill>
                  <a:srgbClr val="7030A0"/>
                </a:solidFill>
                <a:latin typeface="+mn-lt"/>
              </a:rPr>
              <a:t>None</a:t>
            </a:r>
            <a:r>
              <a:rPr lang="pt-BR" sz="2000" dirty="0">
                <a:latin typeface="+mn-lt"/>
              </a:rPr>
              <a:t>)</a:t>
            </a:r>
          </a:p>
          <a:p>
            <a:r>
              <a:rPr lang="pt-BR" sz="2000" dirty="0" err="1">
                <a:solidFill>
                  <a:prstClr val="black"/>
                </a:solidFill>
              </a:rPr>
              <a:t>df.columns</a:t>
            </a:r>
            <a:r>
              <a:rPr lang="pt-BR" sz="2000" dirty="0">
                <a:solidFill>
                  <a:prstClr val="black"/>
                </a:solidFill>
              </a:rPr>
              <a:t>=[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'Tipo'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</a:t>
            </a:r>
            <a:r>
              <a:rPr lang="pt-BR" sz="1900" dirty="0" err="1">
                <a:solidFill>
                  <a:srgbClr val="00B050"/>
                </a:solidFill>
                <a:latin typeface="Calibri"/>
              </a:rPr>
              <a:t>Resp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','</a:t>
            </a:r>
            <a:r>
              <a:rPr lang="pt-BR" sz="1900" dirty="0" err="1">
                <a:solidFill>
                  <a:srgbClr val="00B050"/>
                </a:solidFill>
                <a:latin typeface="Calibri"/>
              </a:rPr>
              <a:t>Men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'Mai'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 '</a:t>
            </a:r>
            <a:r>
              <a:rPr lang="pt-BR" sz="1900" dirty="0" err="1">
                <a:solidFill>
                  <a:srgbClr val="00B050"/>
                </a:solidFill>
                <a:latin typeface="Calibri"/>
              </a:rPr>
              <a:t>Men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'Mai'</a:t>
            </a:r>
            <a:r>
              <a:rPr lang="pt-BR" sz="2000" dirty="0">
                <a:solidFill>
                  <a:prstClr val="black"/>
                </a:solidFill>
              </a:rPr>
              <a:t>]</a:t>
            </a:r>
          </a:p>
          <a:p>
            <a:r>
              <a:rPr lang="pt-BR" sz="2000" dirty="0" err="1"/>
              <a:t>df.index</a:t>
            </a:r>
            <a:r>
              <a:rPr lang="pt-BR" sz="2000" dirty="0"/>
              <a:t>=[0,0,0,1,1,1,0,1]</a:t>
            </a:r>
          </a:p>
          <a:p>
            <a:r>
              <a:rPr lang="pt-BR" sz="2000" dirty="0" err="1"/>
              <a:t>gLevelTipo</a:t>
            </a:r>
            <a:r>
              <a:rPr lang="pt-BR" sz="2000" dirty="0"/>
              <a:t>=</a:t>
            </a:r>
            <a:r>
              <a:rPr lang="pt-BR" sz="2000" dirty="0" err="1"/>
              <a:t>df.groupby</a:t>
            </a:r>
            <a:r>
              <a:rPr lang="pt-BR" sz="2000" dirty="0"/>
              <a:t>([</a:t>
            </a:r>
            <a:r>
              <a:rPr lang="pt-BR" sz="2000" dirty="0">
                <a:solidFill>
                  <a:srgbClr val="00B050"/>
                </a:solidFill>
              </a:rPr>
              <a:t>'Tipo'</a:t>
            </a:r>
            <a:r>
              <a:rPr lang="pt-BR" sz="2000" dirty="0"/>
              <a:t>,</a:t>
            </a:r>
            <a:r>
              <a:rPr lang="pt-BR" sz="2000" dirty="0">
                <a:solidFill>
                  <a:srgbClr val="00B050"/>
                </a:solidFill>
              </a:rPr>
              <a:t>'</a:t>
            </a:r>
            <a:r>
              <a:rPr lang="pt-BR" sz="2000" dirty="0" err="1">
                <a:solidFill>
                  <a:srgbClr val="00B050"/>
                </a:solidFill>
              </a:rPr>
              <a:t>Resp</a:t>
            </a:r>
            <a:r>
              <a:rPr lang="pt-BR" sz="2000" dirty="0">
                <a:solidFill>
                  <a:srgbClr val="00B050"/>
                </a:solidFill>
              </a:rPr>
              <a:t>'</a:t>
            </a:r>
            <a:r>
              <a:rPr lang="pt-BR" sz="2000" dirty="0"/>
              <a:t>])</a:t>
            </a:r>
          </a:p>
          <a:p>
            <a:r>
              <a:rPr lang="pt-BR" sz="2000" dirty="0">
                <a:solidFill>
                  <a:srgbClr val="0000CC"/>
                </a:solidFill>
              </a:rPr>
              <a:t>for</a:t>
            </a:r>
            <a:r>
              <a:rPr lang="pt-BR" sz="2000" dirty="0"/>
              <a:t> (</a:t>
            </a:r>
            <a:r>
              <a:rPr lang="pt-BR" sz="2000" dirty="0" err="1"/>
              <a:t>t,g</a:t>
            </a:r>
            <a:r>
              <a:rPr lang="pt-BR" sz="2000" dirty="0"/>
              <a:t>) </a:t>
            </a:r>
            <a:r>
              <a:rPr lang="pt-BR" sz="2000" dirty="0">
                <a:solidFill>
                  <a:srgbClr val="0000CC"/>
                </a:solidFill>
              </a:rPr>
              <a:t>in</a:t>
            </a:r>
            <a:r>
              <a:rPr lang="pt-BR" sz="2000" dirty="0"/>
              <a:t> </a:t>
            </a:r>
            <a:r>
              <a:rPr lang="pt-BR" sz="2000" dirty="0" err="1"/>
              <a:t>gLevelTipo</a:t>
            </a:r>
            <a:r>
              <a:rPr lang="pt-BR" sz="2000" dirty="0"/>
              <a:t>: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B050"/>
                </a:solidFill>
              </a:rPr>
              <a:t>"\</a:t>
            </a:r>
            <a:r>
              <a:rPr lang="pt-BR" sz="2000" dirty="0" err="1">
                <a:solidFill>
                  <a:srgbClr val="00B050"/>
                </a:solidFill>
              </a:rPr>
              <a:t>nGrupo</a:t>
            </a:r>
            <a:r>
              <a:rPr lang="pt-BR" sz="2000" dirty="0">
                <a:solidFill>
                  <a:srgbClr val="00B050"/>
                </a:solidFill>
              </a:rPr>
              <a:t>:"</a:t>
            </a:r>
            <a:r>
              <a:rPr lang="pt-BR" sz="2000" dirty="0"/>
              <a:t>,t)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(g)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7100560" y="2873944"/>
            <a:ext cx="4756080" cy="3741431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25689" y="870982"/>
            <a:ext cx="10130952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chaves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as_index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>
                <a:solidFill>
                  <a:srgbClr val="C17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19402" y="8686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95399" y="1627197"/>
            <a:ext cx="11161241" cy="8883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 anchor="t">
            <a:spAutoFit/>
          </a:bodyPr>
          <a:lstStyle/>
          <a:p>
            <a:pPr marL="96520" algn="just">
              <a:spcBef>
                <a:spcPts val="600"/>
              </a:spcBef>
            </a:pPr>
            <a:r>
              <a:rPr lang="pt-BR" sz="1600" dirty="0">
                <a:latin typeface="+mn-lt"/>
              </a:rPr>
              <a:t>Retorna um novo objeto </a:t>
            </a:r>
            <a:r>
              <a:rPr lang="pt-BR" sz="1600" i="1" dirty="0" err="1">
                <a:latin typeface="+mn-lt"/>
              </a:rPr>
              <a:t>Groupby</a:t>
            </a:r>
            <a:r>
              <a:rPr lang="pt-BR" sz="1600" dirty="0">
                <a:latin typeface="+mn-lt"/>
              </a:rPr>
              <a:t> com os grupos determinados pela lista de chaves hierarquicamente organizados </a:t>
            </a:r>
            <a:r>
              <a:rPr lang="pt-BR" sz="1600" i="1" dirty="0">
                <a:latin typeface="+mn-lt"/>
              </a:rPr>
              <a:t>(</a:t>
            </a:r>
            <a:r>
              <a:rPr lang="pt-BR" sz="1600" i="1" dirty="0" err="1">
                <a:latin typeface="+mn-lt"/>
              </a:rPr>
              <a:t>multi-index</a:t>
            </a:r>
            <a:r>
              <a:rPr lang="pt-BR" sz="1600" i="1" dirty="0">
                <a:latin typeface="+mn-lt"/>
              </a:rPr>
              <a:t>). </a:t>
            </a:r>
            <a:r>
              <a:rPr lang="pt-BR" sz="1600" dirty="0">
                <a:latin typeface="+mn-lt"/>
              </a:rPr>
              <a:t>Quando</a:t>
            </a:r>
            <a:r>
              <a:rPr lang="en-US" sz="1600" i="1" dirty="0">
                <a:latin typeface="+mn-lt"/>
              </a:rPr>
              <a:t> </a:t>
            </a:r>
            <a:r>
              <a:rPr lang="en-US" sz="1600" i="1" dirty="0" err="1">
                <a:latin typeface="+mn-lt"/>
              </a:rPr>
              <a:t>as_index</a:t>
            </a:r>
            <a:r>
              <a:rPr lang="en-US" sz="1600" i="1" dirty="0">
                <a:latin typeface="+mn-lt"/>
              </a:rPr>
              <a:t>=False, </a:t>
            </a:r>
            <a:r>
              <a:rPr lang="en-US" sz="1600" dirty="0" err="1">
                <a:latin typeface="+mn-lt"/>
              </a:rPr>
              <a:t>mantém</a:t>
            </a:r>
            <a:r>
              <a:rPr lang="en-US" sz="1600" dirty="0">
                <a:latin typeface="+mn-lt"/>
              </a:rPr>
              <a:t> o </a:t>
            </a:r>
            <a:r>
              <a:rPr lang="en-US" sz="1600" dirty="0" err="1">
                <a:latin typeface="+mn-lt"/>
              </a:rPr>
              <a:t>índice</a:t>
            </a:r>
            <a:r>
              <a:rPr lang="en-US" sz="1600" dirty="0">
                <a:latin typeface="+mn-lt"/>
              </a:rPr>
              <a:t> </a:t>
            </a:r>
            <a:r>
              <a:rPr lang="pt-BR" sz="1600" dirty="0">
                <a:latin typeface="+mn-lt"/>
              </a:rPr>
              <a:t>original.</a:t>
            </a:r>
            <a:endParaRPr lang="pt-BR" sz="1600" i="1" dirty="0">
              <a:latin typeface="+mn-lt"/>
            </a:endParaRPr>
          </a:p>
          <a:p>
            <a:pPr indent="96520" algn="just">
              <a:spcBef>
                <a:spcPts val="600"/>
              </a:spcBef>
            </a:pPr>
            <a:r>
              <a:rPr lang="pt-BR" sz="1600" b="1" dirty="0" err="1">
                <a:latin typeface="+mn-lt"/>
              </a:rPr>
              <a:t>as_index</a:t>
            </a:r>
            <a:r>
              <a:rPr lang="pt-BR" sz="1600" b="1" dirty="0">
                <a:latin typeface="+mn-lt"/>
              </a:rPr>
              <a:t> = </a:t>
            </a:r>
            <a:r>
              <a:rPr lang="pt-BR" sz="1600" b="1" dirty="0" err="1">
                <a:solidFill>
                  <a:srgbClr val="AC43DB"/>
                </a:solidFill>
                <a:latin typeface="+mn-lt"/>
              </a:rPr>
              <a:t>True</a:t>
            </a:r>
            <a:r>
              <a:rPr lang="pt-BR" sz="1600" b="1" dirty="0">
                <a:solidFill>
                  <a:srgbClr val="AC43DB"/>
                </a:solidFill>
                <a:latin typeface="+mn-lt"/>
              </a:rPr>
              <a:t>/False </a:t>
            </a:r>
            <a:r>
              <a:rPr lang="pt-BR" sz="1600" b="1" dirty="0">
                <a:latin typeface="+mn-lt"/>
              </a:rPr>
              <a:t>-  </a:t>
            </a:r>
            <a:r>
              <a:rPr lang="pt-BR" sz="1600" dirty="0">
                <a:solidFill>
                  <a:schemeClr val="tx1"/>
                </a:solidFill>
                <a:latin typeface="+mn-lt"/>
              </a:rPr>
              <a:t>hierarquiza (padrão) ou não os índices dos grupo de acordo com o critério</a:t>
            </a:r>
            <a:endParaRPr lang="pt-BR" sz="1600" dirty="0">
              <a:solidFill>
                <a:srgbClr val="AC43DB"/>
              </a:solidFill>
              <a:latin typeface="+mn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096" y="4099684"/>
            <a:ext cx="2304256" cy="244317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96" y="2936182"/>
            <a:ext cx="2160000" cy="100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5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Agregação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8534400" y="6615114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65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884280" y="962298"/>
            <a:ext cx="9972361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.agg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pré-definida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.agg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funções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9536" y="94300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42733" y="1798692"/>
            <a:ext cx="10913908" cy="986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800" dirty="0">
                <a:latin typeface="+mn-lt"/>
              </a:rPr>
              <a:t>As funções fornecidas para agregação reduzem a dimensão do objeto fornecido. </a:t>
            </a:r>
            <a:r>
              <a:rPr lang="en-US" sz="1800" dirty="0">
                <a:latin typeface="+mn-lt"/>
              </a:rPr>
              <a:t>S</a:t>
            </a:r>
            <a:r>
              <a:rPr lang="pt-BR" sz="1800" dirty="0" err="1">
                <a:latin typeface="+mn-lt"/>
              </a:rPr>
              <a:t>ão</a:t>
            </a:r>
            <a:r>
              <a:rPr lang="pt-BR" sz="1800" dirty="0">
                <a:latin typeface="+mn-lt"/>
              </a:rPr>
              <a:t> aplicadas sobre os valores do grupo e retornam um resultado para o conjunto.  </a:t>
            </a:r>
          </a:p>
          <a:p>
            <a:pPr>
              <a:lnSpc>
                <a:spcPct val="110000"/>
              </a:lnSpc>
            </a:pPr>
            <a:r>
              <a:rPr lang="pt-BR" sz="1800" dirty="0">
                <a:latin typeface="+mn-lt"/>
              </a:rPr>
              <a:t>As mais comuns são </a:t>
            </a:r>
            <a:r>
              <a:rPr lang="en-US" sz="1800" i="1" dirty="0">
                <a:latin typeface="+mn-lt"/>
              </a:rPr>
              <a:t>mean, sum, size, count, </a:t>
            </a:r>
            <a:r>
              <a:rPr lang="en-US" sz="1800" i="1" dirty="0" err="1">
                <a:latin typeface="+mn-lt"/>
              </a:rPr>
              <a:t>std</a:t>
            </a:r>
            <a:r>
              <a:rPr lang="en-US" sz="1800" i="1" dirty="0">
                <a:latin typeface="+mn-lt"/>
              </a:rPr>
              <a:t>, </a:t>
            </a:r>
            <a:r>
              <a:rPr lang="en-US" sz="1800" i="1" dirty="0" err="1">
                <a:latin typeface="+mn-lt"/>
              </a:rPr>
              <a:t>var</a:t>
            </a:r>
            <a:r>
              <a:rPr lang="en-US" sz="1800" i="1" dirty="0">
                <a:latin typeface="+mn-lt"/>
              </a:rPr>
              <a:t>, describe, first, last, nth, min, max</a:t>
            </a:r>
            <a:r>
              <a:rPr lang="en-US" sz="1800" dirty="0">
                <a:latin typeface="+mn-lt"/>
              </a:rPr>
              <a:t>. </a:t>
            </a:r>
            <a:endParaRPr lang="pt-BR" sz="1800" dirty="0">
              <a:latin typeface="+mn-lt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805680" y="3204069"/>
            <a:ext cx="8413545" cy="1750128"/>
            <a:chOff x="1805680" y="3204069"/>
            <a:chExt cx="8413545" cy="1750128"/>
          </a:xfrm>
        </p:grpSpPr>
        <p:pic>
          <p:nvPicPr>
            <p:cNvPr id="10" name="Imagem 9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5680" y="3204069"/>
              <a:ext cx="6732000" cy="1750128"/>
            </a:xfrm>
            <a:prstGeom prst="rect">
              <a:avLst/>
            </a:prstGeom>
          </p:spPr>
        </p:pic>
        <p:grpSp>
          <p:nvGrpSpPr>
            <p:cNvPr id="57" name="Grupo 56"/>
            <p:cNvGrpSpPr/>
            <p:nvPr/>
          </p:nvGrpSpPr>
          <p:grpSpPr>
            <a:xfrm>
              <a:off x="8533689" y="3435566"/>
              <a:ext cx="1640276" cy="479589"/>
              <a:chOff x="7108188" y="1508124"/>
              <a:chExt cx="1640276" cy="479589"/>
            </a:xfrm>
          </p:grpSpPr>
          <p:sp>
            <p:nvSpPr>
              <p:cNvPr id="58" name="Elipse 57"/>
              <p:cNvSpPr/>
              <p:nvPr/>
            </p:nvSpPr>
            <p:spPr>
              <a:xfrm>
                <a:off x="7596336" y="1508124"/>
                <a:ext cx="1152128" cy="4795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9" name="Conector de seta reta 58"/>
              <p:cNvCxnSpPr/>
              <p:nvPr/>
            </p:nvCxnSpPr>
            <p:spPr>
              <a:xfrm>
                <a:off x="7108188" y="1728764"/>
                <a:ext cx="39914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o 65"/>
            <p:cNvGrpSpPr/>
            <p:nvPr/>
          </p:nvGrpSpPr>
          <p:grpSpPr>
            <a:xfrm>
              <a:off x="8578949" y="4378008"/>
              <a:ext cx="1640276" cy="479589"/>
              <a:chOff x="7108188" y="1508124"/>
              <a:chExt cx="1640276" cy="479589"/>
            </a:xfrm>
          </p:grpSpPr>
          <p:sp>
            <p:nvSpPr>
              <p:cNvPr id="67" name="Elipse 66"/>
              <p:cNvSpPr/>
              <p:nvPr/>
            </p:nvSpPr>
            <p:spPr>
              <a:xfrm>
                <a:off x="7596336" y="1508124"/>
                <a:ext cx="1152128" cy="4795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Conector de seta reta 67"/>
              <p:cNvCxnSpPr/>
              <p:nvPr/>
            </p:nvCxnSpPr>
            <p:spPr>
              <a:xfrm>
                <a:off x="7108188" y="1728764"/>
                <a:ext cx="39914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upo 70"/>
            <p:cNvGrpSpPr/>
            <p:nvPr/>
          </p:nvGrpSpPr>
          <p:grpSpPr>
            <a:xfrm>
              <a:off x="6556249" y="4079133"/>
              <a:ext cx="219932" cy="72496"/>
              <a:chOff x="6084168" y="4738738"/>
              <a:chExt cx="219932" cy="72496"/>
            </a:xfrm>
          </p:grpSpPr>
          <p:sp>
            <p:nvSpPr>
              <p:cNvPr id="72" name="Divisa 71"/>
              <p:cNvSpPr/>
              <p:nvPr/>
            </p:nvSpPr>
            <p:spPr>
              <a:xfrm>
                <a:off x="6084168" y="4739234"/>
                <a:ext cx="108000" cy="720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Divisa 72"/>
              <p:cNvSpPr/>
              <p:nvPr/>
            </p:nvSpPr>
            <p:spPr>
              <a:xfrm>
                <a:off x="6196100" y="4738738"/>
                <a:ext cx="108000" cy="720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166265" y="4123830"/>
              <a:ext cx="219932" cy="72496"/>
              <a:chOff x="6084168" y="4738738"/>
              <a:chExt cx="219932" cy="72496"/>
            </a:xfrm>
          </p:grpSpPr>
          <p:sp>
            <p:nvSpPr>
              <p:cNvPr id="75" name="Divisa 74"/>
              <p:cNvSpPr/>
              <p:nvPr/>
            </p:nvSpPr>
            <p:spPr>
              <a:xfrm>
                <a:off x="6084168" y="4739234"/>
                <a:ext cx="108000" cy="720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Divisa 75"/>
              <p:cNvSpPr/>
              <p:nvPr/>
            </p:nvSpPr>
            <p:spPr>
              <a:xfrm>
                <a:off x="6196100" y="4738738"/>
                <a:ext cx="108000" cy="720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" name="Retângulo 10"/>
          <p:cNvSpPr/>
          <p:nvPr/>
        </p:nvSpPr>
        <p:spPr>
          <a:xfrm>
            <a:off x="1146570" y="5174192"/>
            <a:ext cx="10439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Os nomes dos grupos tornam-se  o novo índice ao longo do eixo do agrupamento. </a:t>
            </a:r>
          </a:p>
          <a:p>
            <a:r>
              <a:rPr lang="pt-BR" dirty="0"/>
              <a:t>No caso de várias chaves, o resultado é um </a:t>
            </a:r>
            <a:r>
              <a:rPr lang="pt-BR" i="1" dirty="0" err="1"/>
              <a:t>multi_index</a:t>
            </a:r>
            <a:r>
              <a:rPr lang="pt-BR" dirty="0"/>
              <a:t> por padrão, mas pode ser alterado usando </a:t>
            </a:r>
            <a:r>
              <a:rPr lang="pt-BR" i="1" dirty="0" err="1"/>
              <a:t>as_index</a:t>
            </a:r>
            <a:r>
              <a:rPr lang="pt-BR" dirty="0"/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26679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Forma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pt-BR" sz="1600" dirty="0"/>
          </a:p>
          <a:p>
            <a:pPr>
              <a:spcBef>
                <a:spcPts val="600"/>
              </a:spcBef>
            </a:pPr>
            <a:r>
              <a:rPr lang="pt-BR" sz="1800" dirty="0" err="1"/>
              <a:t>df</a:t>
            </a:r>
            <a:r>
              <a:rPr lang="pt-BR" sz="1800" dirty="0"/>
              <a:t>=</a:t>
            </a:r>
            <a:r>
              <a:rPr lang="pt-BR" sz="1800" dirty="0" err="1"/>
              <a:t>pd.read_excel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00B050"/>
                </a:solidFill>
              </a:rPr>
              <a:t>"exemploagrup.</a:t>
            </a:r>
            <a:r>
              <a:rPr lang="pt-BR" sz="1800" dirty="0" err="1">
                <a:solidFill>
                  <a:srgbClr val="00B050"/>
                </a:solidFill>
              </a:rPr>
              <a:t>xlsx</a:t>
            </a:r>
            <a:r>
              <a:rPr lang="pt-BR" sz="1800" dirty="0">
                <a:solidFill>
                  <a:srgbClr val="00B050"/>
                </a:solidFill>
              </a:rPr>
              <a:t>"</a:t>
            </a:r>
            <a:r>
              <a:rPr lang="pt-BR" sz="1800" dirty="0"/>
              <a:t>,header=</a:t>
            </a:r>
            <a:r>
              <a:rPr lang="pt-BR" sz="1800" dirty="0" err="1">
                <a:solidFill>
                  <a:srgbClr val="7030A0"/>
                </a:solidFill>
              </a:rPr>
              <a:t>None</a:t>
            </a:r>
            <a:r>
              <a:rPr lang="pt-BR" sz="18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df.columns</a:t>
            </a:r>
            <a:r>
              <a:rPr lang="pt-BR" sz="1800" dirty="0"/>
              <a:t>=[</a:t>
            </a:r>
            <a:r>
              <a:rPr lang="pt-BR" sz="1800" dirty="0">
                <a:solidFill>
                  <a:srgbClr val="00B050"/>
                </a:solidFill>
              </a:rPr>
              <a:t>'Tipo'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'Resp','Men1'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'Mai1'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'Men2'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'Mai2'</a:t>
            </a:r>
            <a:r>
              <a:rPr lang="pt-BR" sz="1800" dirty="0"/>
              <a:t>]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df.index</a:t>
            </a:r>
            <a:r>
              <a:rPr lang="pt-BR" sz="1800" dirty="0"/>
              <a:t>=[0,0,0,1,1,1,0,1]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gTipoA</a:t>
            </a:r>
            <a:r>
              <a:rPr lang="pt-BR" sz="1800" dirty="0"/>
              <a:t>=</a:t>
            </a:r>
            <a:r>
              <a:rPr lang="pt-BR" sz="1800" dirty="0" err="1"/>
              <a:t>df.groupby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00B050"/>
                </a:solidFill>
              </a:rPr>
              <a:t>'Tipo'</a:t>
            </a:r>
            <a:r>
              <a:rPr lang="pt-BR" sz="18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dfResAggTipo</a:t>
            </a:r>
            <a:r>
              <a:rPr lang="pt-BR" sz="1800" dirty="0"/>
              <a:t> = </a:t>
            </a:r>
            <a:r>
              <a:rPr lang="pt-BR" sz="1800" dirty="0" err="1"/>
              <a:t>gTipoA.agg</a:t>
            </a:r>
            <a:r>
              <a:rPr lang="pt-BR" sz="1800" dirty="0"/>
              <a:t>([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max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'min'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'sum'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mean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median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count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])</a:t>
            </a:r>
          </a:p>
          <a:p>
            <a:pPr>
              <a:spcBef>
                <a:spcPts val="600"/>
              </a:spcBef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</a:t>
            </a:r>
            <a:r>
              <a:rPr lang="pt-BR" sz="1800" dirty="0" err="1"/>
              <a:t>dfResAggTipo</a:t>
            </a:r>
            <a:r>
              <a:rPr lang="pt-BR" sz="1800" dirty="0"/>
              <a:t>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4059308"/>
            <a:ext cx="2488598" cy="226349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27448" y="3724408"/>
            <a:ext cx="987482" cy="31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gTipoA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4204694"/>
            <a:ext cx="5976664" cy="215240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1262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Forma Básica renomeando as colunas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sz="1800" dirty="0" err="1"/>
              <a:t>df</a:t>
            </a:r>
            <a:r>
              <a:rPr lang="pt-BR" sz="1800" dirty="0"/>
              <a:t>=</a:t>
            </a:r>
            <a:r>
              <a:rPr lang="pt-BR" sz="1800" dirty="0" err="1"/>
              <a:t>pd.read_excel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00B050"/>
                </a:solidFill>
              </a:rPr>
              <a:t>"exemploagrup.</a:t>
            </a:r>
            <a:r>
              <a:rPr lang="pt-BR" sz="1800" dirty="0" err="1">
                <a:solidFill>
                  <a:srgbClr val="00B050"/>
                </a:solidFill>
              </a:rPr>
              <a:t>xlsx</a:t>
            </a:r>
            <a:r>
              <a:rPr lang="pt-BR" sz="1800" dirty="0">
                <a:solidFill>
                  <a:srgbClr val="00B050"/>
                </a:solidFill>
              </a:rPr>
              <a:t>"</a:t>
            </a:r>
            <a:r>
              <a:rPr lang="pt-BR" sz="1800" dirty="0"/>
              <a:t>,header=</a:t>
            </a:r>
            <a:r>
              <a:rPr lang="pt-BR" sz="1800" dirty="0" err="1">
                <a:solidFill>
                  <a:srgbClr val="7030A0"/>
                </a:solidFill>
              </a:rPr>
              <a:t>None</a:t>
            </a:r>
            <a:r>
              <a:rPr lang="pt-BR" sz="18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df.columns</a:t>
            </a:r>
            <a:r>
              <a:rPr lang="pt-BR" sz="1800" dirty="0"/>
              <a:t>=[</a:t>
            </a:r>
            <a:r>
              <a:rPr lang="pt-BR" sz="1800" dirty="0">
                <a:solidFill>
                  <a:srgbClr val="00B050"/>
                </a:solidFill>
              </a:rPr>
              <a:t>'Tipo'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'Resp','Men1'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'Mai1'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'Men2'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'Mai2'</a:t>
            </a:r>
            <a:r>
              <a:rPr lang="pt-BR" sz="1800" dirty="0"/>
              <a:t>]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df.index</a:t>
            </a:r>
            <a:r>
              <a:rPr lang="pt-BR" sz="1800" dirty="0"/>
              <a:t>=[0,0,0,1,1,1,0,1]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gTipoA</a:t>
            </a:r>
            <a:r>
              <a:rPr lang="pt-BR" sz="1800" dirty="0"/>
              <a:t>=</a:t>
            </a:r>
            <a:r>
              <a:rPr lang="pt-BR" sz="1800" dirty="0" err="1"/>
              <a:t>df.groupby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00B050"/>
                </a:solidFill>
              </a:rPr>
              <a:t>'Tipo'</a:t>
            </a:r>
            <a:r>
              <a:rPr lang="pt-BR" sz="18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dfResAggTipo</a:t>
            </a:r>
            <a:r>
              <a:rPr lang="pt-BR" sz="1800" dirty="0"/>
              <a:t> = </a:t>
            </a:r>
            <a:r>
              <a:rPr lang="pt-BR" sz="1800" dirty="0" err="1"/>
              <a:t>gTipoA.agg</a:t>
            </a:r>
            <a:r>
              <a:rPr lang="pt-BR" sz="1800" dirty="0"/>
              <a:t>([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max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'min'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'sum'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mean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median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count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])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dfResAggTipo.rename</a:t>
            </a:r>
            <a:r>
              <a:rPr lang="pt-BR" sz="1800" dirty="0"/>
              <a:t>(</a:t>
            </a:r>
            <a:r>
              <a:rPr lang="pt-BR" sz="1800" dirty="0" err="1"/>
              <a:t>columns</a:t>
            </a:r>
            <a:r>
              <a:rPr lang="pt-BR" sz="1800" dirty="0"/>
              <a:t>={</a:t>
            </a:r>
            <a:r>
              <a:rPr lang="pt-BR" sz="1800" dirty="0">
                <a:solidFill>
                  <a:srgbClr val="00B050"/>
                </a:solidFill>
              </a:rPr>
              <a:t>'sum'</a:t>
            </a:r>
            <a:r>
              <a:rPr lang="pt-BR" sz="1800" dirty="0"/>
              <a:t>:</a:t>
            </a:r>
            <a:r>
              <a:rPr lang="pt-BR" sz="1800" dirty="0">
                <a:solidFill>
                  <a:srgbClr val="00B050"/>
                </a:solidFill>
              </a:rPr>
              <a:t>'Soma'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mean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:</a:t>
            </a:r>
            <a:r>
              <a:rPr lang="pt-BR" sz="1800" dirty="0">
                <a:solidFill>
                  <a:srgbClr val="00B050"/>
                </a:solidFill>
              </a:rPr>
              <a:t>'Média'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max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:</a:t>
            </a:r>
            <a:r>
              <a:rPr lang="pt-BR" sz="1800" dirty="0">
                <a:solidFill>
                  <a:srgbClr val="00B050"/>
                </a:solidFill>
              </a:rPr>
              <a:t>'Maior'</a:t>
            </a:r>
            <a:r>
              <a:rPr lang="pt-BR" sz="1800" dirty="0"/>
              <a:t>,  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solidFill>
                  <a:srgbClr val="00B050"/>
                </a:solidFill>
              </a:rPr>
              <a:t>                             'min'</a:t>
            </a:r>
            <a:r>
              <a:rPr lang="pt-BR" sz="1800" dirty="0"/>
              <a:t>:</a:t>
            </a:r>
            <a:r>
              <a:rPr lang="pt-BR" sz="1800" dirty="0">
                <a:solidFill>
                  <a:srgbClr val="00B050"/>
                </a:solidFill>
              </a:rPr>
              <a:t>'Menor'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median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:</a:t>
            </a:r>
            <a:r>
              <a:rPr lang="pt-BR" sz="1800" dirty="0">
                <a:solidFill>
                  <a:srgbClr val="00B050"/>
                </a:solidFill>
              </a:rPr>
              <a:t>'Mediana'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count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: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Qt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},</a:t>
            </a:r>
          </a:p>
          <a:p>
            <a:pPr>
              <a:spcBef>
                <a:spcPts val="600"/>
              </a:spcBef>
            </a:pPr>
            <a:r>
              <a:rPr lang="pt-BR" sz="1800" dirty="0"/>
              <a:t>                    </a:t>
            </a:r>
            <a:r>
              <a:rPr lang="pt-BR" sz="1800" dirty="0" err="1"/>
              <a:t>inplace</a:t>
            </a:r>
            <a:r>
              <a:rPr lang="pt-BR" sz="1800" dirty="0"/>
              <a:t>=</a:t>
            </a:r>
            <a:r>
              <a:rPr lang="pt-BR" sz="1800" dirty="0" err="1">
                <a:solidFill>
                  <a:srgbClr val="7030A0"/>
                </a:solidFill>
              </a:rPr>
              <a:t>True</a:t>
            </a:r>
            <a:r>
              <a:rPr lang="pt-BR" sz="18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</a:t>
            </a:r>
            <a:r>
              <a:rPr lang="pt-BR" sz="1800" dirty="0" err="1"/>
              <a:t>dfResAggTipo</a:t>
            </a:r>
            <a:r>
              <a:rPr lang="pt-BR" sz="1800" dirty="0"/>
              <a:t>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4437112"/>
            <a:ext cx="5400600" cy="183437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306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Forma Básica com funções por Colunas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sz="1800" dirty="0" err="1"/>
              <a:t>df</a:t>
            </a:r>
            <a:r>
              <a:rPr lang="pt-BR" sz="1800" dirty="0"/>
              <a:t>=</a:t>
            </a:r>
            <a:r>
              <a:rPr lang="pt-BR" sz="1800" dirty="0" err="1"/>
              <a:t>pd.read_excel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00B050"/>
                </a:solidFill>
              </a:rPr>
              <a:t>"exemploagrup.</a:t>
            </a:r>
            <a:r>
              <a:rPr lang="pt-BR" sz="1800" dirty="0" err="1">
                <a:solidFill>
                  <a:srgbClr val="00B050"/>
                </a:solidFill>
              </a:rPr>
              <a:t>xlsx</a:t>
            </a:r>
            <a:r>
              <a:rPr lang="pt-BR" sz="1800" dirty="0">
                <a:solidFill>
                  <a:srgbClr val="00B050"/>
                </a:solidFill>
              </a:rPr>
              <a:t>"</a:t>
            </a:r>
            <a:r>
              <a:rPr lang="pt-BR" sz="1800" dirty="0"/>
              <a:t>,header=</a:t>
            </a:r>
            <a:r>
              <a:rPr lang="pt-BR" sz="1800" dirty="0" err="1">
                <a:solidFill>
                  <a:srgbClr val="7030A0"/>
                </a:solidFill>
              </a:rPr>
              <a:t>None</a:t>
            </a:r>
            <a:r>
              <a:rPr lang="pt-BR" sz="18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df.columns</a:t>
            </a:r>
            <a:r>
              <a:rPr lang="pt-BR" sz="1800" dirty="0"/>
              <a:t>=[</a:t>
            </a:r>
            <a:r>
              <a:rPr lang="pt-BR" sz="1800" dirty="0">
                <a:solidFill>
                  <a:srgbClr val="00B050"/>
                </a:solidFill>
              </a:rPr>
              <a:t>'Tipo'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'Resp','Men1'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'Mai1'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'Men2'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'Mai2'</a:t>
            </a:r>
            <a:r>
              <a:rPr lang="pt-BR" sz="1800" dirty="0"/>
              <a:t>]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df.index</a:t>
            </a:r>
            <a:r>
              <a:rPr lang="pt-BR" sz="1800" dirty="0"/>
              <a:t>=[0,0,0,1,1,1,0,1]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gTipoA</a:t>
            </a:r>
            <a:r>
              <a:rPr lang="pt-BR" sz="1800" dirty="0"/>
              <a:t>=</a:t>
            </a:r>
            <a:r>
              <a:rPr lang="pt-BR" sz="1800" dirty="0" err="1"/>
              <a:t>df.groupby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00B050"/>
                </a:solidFill>
              </a:rPr>
              <a:t>'Tipo'</a:t>
            </a:r>
            <a:r>
              <a:rPr lang="pt-BR" sz="18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dfResAggTipo</a:t>
            </a:r>
            <a:r>
              <a:rPr lang="pt-BR" sz="1800" dirty="0"/>
              <a:t> = </a:t>
            </a:r>
            <a:r>
              <a:rPr lang="pt-BR" sz="1800" dirty="0" err="1"/>
              <a:t>gTipoA.agg</a:t>
            </a:r>
            <a:r>
              <a:rPr lang="pt-BR" sz="1800" dirty="0"/>
              <a:t>({</a:t>
            </a:r>
            <a:r>
              <a:rPr lang="pt-BR" sz="1800" dirty="0">
                <a:solidFill>
                  <a:srgbClr val="00B050"/>
                </a:solidFill>
              </a:rPr>
              <a:t>'Men1'</a:t>
            </a:r>
            <a:r>
              <a:rPr lang="pt-BR" sz="1800" dirty="0"/>
              <a:t>:[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min','sum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],</a:t>
            </a:r>
          </a:p>
          <a:p>
            <a:pPr indent="3216275">
              <a:spcBef>
                <a:spcPts val="600"/>
              </a:spcBef>
            </a:pPr>
            <a:r>
              <a:rPr lang="pt-BR" sz="1800" dirty="0">
                <a:solidFill>
                  <a:srgbClr val="00B050"/>
                </a:solidFill>
              </a:rPr>
              <a:t>'Men2'</a:t>
            </a:r>
            <a:r>
              <a:rPr lang="pt-BR" sz="1800" dirty="0"/>
              <a:t>:[</a:t>
            </a:r>
            <a:r>
              <a:rPr lang="pt-BR" sz="1800" dirty="0">
                <a:solidFill>
                  <a:srgbClr val="00B050"/>
                </a:solidFill>
              </a:rPr>
              <a:t>'min','</a:t>
            </a:r>
            <a:r>
              <a:rPr lang="pt-BR" sz="1800" dirty="0" err="1">
                <a:solidFill>
                  <a:srgbClr val="00B050"/>
                </a:solidFill>
              </a:rPr>
              <a:t>count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],</a:t>
            </a:r>
          </a:p>
          <a:p>
            <a:pPr indent="3216275">
              <a:spcBef>
                <a:spcPts val="600"/>
              </a:spcBef>
            </a:pPr>
            <a:r>
              <a:rPr lang="pt-BR" sz="1800" dirty="0">
                <a:solidFill>
                  <a:srgbClr val="00B050"/>
                </a:solidFill>
              </a:rPr>
              <a:t>'Mai1'</a:t>
            </a:r>
            <a:r>
              <a:rPr lang="pt-BR" sz="1800" dirty="0"/>
              <a:t>:[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max</a:t>
            </a:r>
            <a:r>
              <a:rPr lang="pt-BR" sz="1800" dirty="0">
                <a:solidFill>
                  <a:srgbClr val="00B050"/>
                </a:solidFill>
              </a:rPr>
              <a:t>','</a:t>
            </a:r>
            <a:r>
              <a:rPr lang="pt-BR" sz="1800" dirty="0" err="1">
                <a:solidFill>
                  <a:srgbClr val="00B050"/>
                </a:solidFill>
              </a:rPr>
              <a:t>mean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],</a:t>
            </a:r>
            <a:endParaRPr lang="pt-BR" sz="1800" dirty="0">
              <a:solidFill>
                <a:srgbClr val="00B050"/>
              </a:solidFill>
            </a:endParaRPr>
          </a:p>
          <a:p>
            <a:pPr indent="3216275">
              <a:spcBef>
                <a:spcPts val="600"/>
              </a:spcBef>
            </a:pPr>
            <a:r>
              <a:rPr lang="pt-BR" sz="1800" dirty="0">
                <a:solidFill>
                  <a:srgbClr val="00B050"/>
                </a:solidFill>
              </a:rPr>
              <a:t>'Mai2'</a:t>
            </a:r>
            <a:r>
              <a:rPr lang="pt-BR" sz="1800" dirty="0"/>
              <a:t>:[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max</a:t>
            </a:r>
            <a:r>
              <a:rPr lang="pt-BR" sz="1800" dirty="0">
                <a:solidFill>
                  <a:srgbClr val="00B050"/>
                </a:solidFill>
              </a:rPr>
              <a:t>','</a:t>
            </a:r>
            <a:r>
              <a:rPr lang="pt-BR" sz="1800" dirty="0" err="1">
                <a:solidFill>
                  <a:srgbClr val="00B050"/>
                </a:solidFill>
              </a:rPr>
              <a:t>median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]})</a:t>
            </a:r>
          </a:p>
          <a:p>
            <a:pPr>
              <a:spcBef>
                <a:spcPts val="600"/>
              </a:spcBef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</a:t>
            </a:r>
            <a:r>
              <a:rPr lang="pt-BR" sz="1800" dirty="0" err="1"/>
              <a:t>dfResAggTipo</a:t>
            </a:r>
            <a:r>
              <a:rPr lang="pt-BR" sz="1800" dirty="0"/>
              <a:t>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4700005"/>
            <a:ext cx="1895475" cy="17240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991545" y="4365105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gTipoA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7" y="4924047"/>
            <a:ext cx="4250375" cy="110142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8" name="Texto explicativo em forma de nuvem 7"/>
          <p:cNvSpPr/>
          <p:nvPr/>
        </p:nvSpPr>
        <p:spPr>
          <a:xfrm>
            <a:off x="8639198" y="3953980"/>
            <a:ext cx="1872208" cy="1204176"/>
          </a:xfrm>
          <a:prstGeom prst="cloudCallout">
            <a:avLst>
              <a:gd name="adj1" fmla="val -56231"/>
              <a:gd name="adj2" fmla="val 57702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Como renomear as colunas?</a:t>
            </a:r>
          </a:p>
        </p:txBody>
      </p:sp>
    </p:spTree>
    <p:extLst>
      <p:ext uri="{BB962C8B-B14F-4D97-AF65-F5344CB8AC3E}">
        <p14:creationId xmlns:p14="http://schemas.microsoft.com/office/powerpoint/2010/main" val="404368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Forma Básica com funções por colunas renomeadas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sz="1600" dirty="0" err="1"/>
              <a:t>df</a:t>
            </a:r>
            <a:r>
              <a:rPr lang="pt-BR" sz="1600" dirty="0"/>
              <a:t>=</a:t>
            </a:r>
            <a:r>
              <a:rPr lang="pt-BR" sz="1600" dirty="0" err="1"/>
              <a:t>pd.read_excel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"exemploagrup.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xlsx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"</a:t>
            </a:r>
            <a:r>
              <a:rPr lang="pt-BR" sz="1600" dirty="0"/>
              <a:t>,header=</a:t>
            </a:r>
            <a:r>
              <a:rPr lang="pt-BR" sz="1600" dirty="0" err="1">
                <a:solidFill>
                  <a:srgbClr val="7030A0"/>
                </a:solidFill>
                <a:latin typeface="+mn-lt"/>
              </a:rPr>
              <a:t>None</a:t>
            </a:r>
            <a:r>
              <a:rPr lang="pt-BR" sz="16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1600" dirty="0" err="1"/>
              <a:t>df.columns</a:t>
            </a:r>
            <a:r>
              <a:rPr lang="pt-BR" sz="1600" dirty="0"/>
              <a:t>=[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'Tipo'</a:t>
            </a:r>
            <a:r>
              <a:rPr lang="pt-BR" sz="1600" dirty="0">
                <a:latin typeface="+mn-lt"/>
              </a:rPr>
              <a:t>,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'Resp','Men1'</a:t>
            </a:r>
            <a:r>
              <a:rPr lang="pt-BR" sz="1600" dirty="0">
                <a:latin typeface="+mn-lt"/>
              </a:rPr>
              <a:t>,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'Mai1'</a:t>
            </a:r>
            <a:r>
              <a:rPr lang="pt-BR" sz="1600" dirty="0">
                <a:latin typeface="+mn-lt"/>
              </a:rPr>
              <a:t>,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'Men2'</a:t>
            </a:r>
            <a:r>
              <a:rPr lang="pt-BR" sz="1600" dirty="0">
                <a:latin typeface="+mn-lt"/>
              </a:rPr>
              <a:t>,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'Mai2'</a:t>
            </a:r>
            <a:r>
              <a:rPr lang="pt-BR" sz="1600" dirty="0"/>
              <a:t>]</a:t>
            </a:r>
          </a:p>
          <a:p>
            <a:pPr>
              <a:spcBef>
                <a:spcPts val="600"/>
              </a:spcBef>
            </a:pPr>
            <a:r>
              <a:rPr lang="pt-BR" sz="1600" dirty="0" err="1"/>
              <a:t>df.index</a:t>
            </a:r>
            <a:r>
              <a:rPr lang="pt-BR" sz="1600" dirty="0"/>
              <a:t>=[0,0,0,1,1,1,0,1]</a:t>
            </a:r>
          </a:p>
          <a:p>
            <a:pPr>
              <a:spcBef>
                <a:spcPts val="600"/>
              </a:spcBef>
            </a:pPr>
            <a:r>
              <a:rPr lang="pt-BR" sz="1600" dirty="0" err="1"/>
              <a:t>gTipoA</a:t>
            </a:r>
            <a:r>
              <a:rPr lang="pt-BR" sz="1600" dirty="0"/>
              <a:t>=</a:t>
            </a:r>
            <a:r>
              <a:rPr lang="pt-BR" sz="1600" dirty="0" err="1"/>
              <a:t>df.groupby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B050"/>
                </a:solidFill>
              </a:rPr>
              <a:t>'Tipo'</a:t>
            </a:r>
            <a:r>
              <a:rPr lang="pt-BR" sz="16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dicConv</a:t>
            </a:r>
            <a:r>
              <a:rPr lang="pt-BR" sz="1800" dirty="0"/>
              <a:t>=={</a:t>
            </a:r>
            <a:r>
              <a:rPr lang="pt-BR" sz="1800" dirty="0">
                <a:solidFill>
                  <a:srgbClr val="00B050"/>
                </a:solidFill>
              </a:rPr>
              <a:t>'sum'</a:t>
            </a:r>
            <a:r>
              <a:rPr lang="pt-BR" sz="1800" dirty="0"/>
              <a:t>:</a:t>
            </a:r>
            <a:r>
              <a:rPr lang="pt-BR" sz="1800" dirty="0">
                <a:solidFill>
                  <a:srgbClr val="00B050"/>
                </a:solidFill>
              </a:rPr>
              <a:t>'Soma'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mean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:</a:t>
            </a:r>
            <a:r>
              <a:rPr lang="pt-BR" sz="1800" dirty="0">
                <a:solidFill>
                  <a:srgbClr val="00B050"/>
                </a:solidFill>
              </a:rPr>
              <a:t>'Média'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max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:</a:t>
            </a:r>
            <a:r>
              <a:rPr lang="pt-BR" sz="1800" dirty="0">
                <a:solidFill>
                  <a:srgbClr val="00B050"/>
                </a:solidFill>
              </a:rPr>
              <a:t>'Maior'</a:t>
            </a:r>
            <a:r>
              <a:rPr lang="pt-BR" sz="1800" dirty="0"/>
              <a:t>, </a:t>
            </a:r>
          </a:p>
          <a:p>
            <a:pPr indent="890588">
              <a:spcBef>
                <a:spcPts val="600"/>
              </a:spcBef>
            </a:pPr>
            <a:r>
              <a:rPr lang="pt-BR" sz="1800" dirty="0">
                <a:solidFill>
                  <a:srgbClr val="00B050"/>
                </a:solidFill>
              </a:rPr>
              <a:t>'min'</a:t>
            </a:r>
            <a:r>
              <a:rPr lang="pt-BR" sz="1800" dirty="0"/>
              <a:t>:</a:t>
            </a:r>
            <a:r>
              <a:rPr lang="pt-BR" sz="1800" dirty="0">
                <a:solidFill>
                  <a:srgbClr val="00B050"/>
                </a:solidFill>
              </a:rPr>
              <a:t>'Menor'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median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:</a:t>
            </a:r>
            <a:r>
              <a:rPr lang="pt-BR" sz="1800" dirty="0">
                <a:solidFill>
                  <a:srgbClr val="00B050"/>
                </a:solidFill>
              </a:rPr>
              <a:t>'Mediana'</a:t>
            </a:r>
            <a:r>
              <a:rPr lang="pt-BR" sz="1800" dirty="0"/>
              <a:t>,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count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: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Qt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}</a:t>
            </a:r>
          </a:p>
          <a:p>
            <a:pPr>
              <a:spcBef>
                <a:spcPts val="600"/>
              </a:spcBef>
            </a:pPr>
            <a:r>
              <a:rPr lang="pt-BR" sz="1800" dirty="0" err="1"/>
              <a:t>dfResAggTipo</a:t>
            </a:r>
            <a:r>
              <a:rPr lang="pt-BR" sz="1800" dirty="0"/>
              <a:t> = </a:t>
            </a:r>
            <a:r>
              <a:rPr lang="pt-BR" sz="1800" dirty="0" err="1"/>
              <a:t>gTipoA.agg</a:t>
            </a:r>
            <a:r>
              <a:rPr lang="pt-BR" sz="1800" dirty="0"/>
              <a:t>({</a:t>
            </a:r>
            <a:r>
              <a:rPr lang="pt-BR" sz="1800" dirty="0">
                <a:solidFill>
                  <a:srgbClr val="00B050"/>
                </a:solidFill>
              </a:rPr>
              <a:t>'Men1'</a:t>
            </a:r>
            <a:r>
              <a:rPr lang="pt-BR" sz="1800" dirty="0"/>
              <a:t>:[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min','sum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],</a:t>
            </a:r>
          </a:p>
          <a:p>
            <a:pPr indent="3216275">
              <a:spcBef>
                <a:spcPts val="600"/>
              </a:spcBef>
            </a:pPr>
            <a:r>
              <a:rPr lang="pt-BR" sz="1800" dirty="0">
                <a:solidFill>
                  <a:srgbClr val="00B050"/>
                </a:solidFill>
              </a:rPr>
              <a:t>'Men2'</a:t>
            </a:r>
            <a:r>
              <a:rPr lang="pt-BR" sz="1800" dirty="0"/>
              <a:t>:[</a:t>
            </a:r>
            <a:r>
              <a:rPr lang="pt-BR" sz="1800" dirty="0">
                <a:solidFill>
                  <a:srgbClr val="00B050"/>
                </a:solidFill>
              </a:rPr>
              <a:t>'min','</a:t>
            </a:r>
            <a:r>
              <a:rPr lang="pt-BR" sz="1800" dirty="0" err="1">
                <a:solidFill>
                  <a:srgbClr val="00B050"/>
                </a:solidFill>
              </a:rPr>
              <a:t>count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],</a:t>
            </a:r>
          </a:p>
          <a:p>
            <a:pPr indent="3216275">
              <a:spcBef>
                <a:spcPts val="600"/>
              </a:spcBef>
            </a:pPr>
            <a:r>
              <a:rPr lang="pt-BR" sz="1800" dirty="0">
                <a:solidFill>
                  <a:srgbClr val="00B050"/>
                </a:solidFill>
              </a:rPr>
              <a:t>'Mai1'</a:t>
            </a:r>
            <a:r>
              <a:rPr lang="pt-BR" sz="1800" dirty="0"/>
              <a:t>:[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max</a:t>
            </a:r>
            <a:r>
              <a:rPr lang="pt-BR" sz="1800" dirty="0">
                <a:solidFill>
                  <a:srgbClr val="00B050"/>
                </a:solidFill>
              </a:rPr>
              <a:t>','</a:t>
            </a:r>
            <a:r>
              <a:rPr lang="pt-BR" sz="1800" dirty="0" err="1">
                <a:solidFill>
                  <a:srgbClr val="00B050"/>
                </a:solidFill>
              </a:rPr>
              <a:t>mean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],</a:t>
            </a:r>
            <a:endParaRPr lang="pt-BR" sz="1800" dirty="0">
              <a:solidFill>
                <a:srgbClr val="00B050"/>
              </a:solidFill>
            </a:endParaRPr>
          </a:p>
          <a:p>
            <a:pPr indent="3216275">
              <a:spcBef>
                <a:spcPts val="600"/>
              </a:spcBef>
            </a:pPr>
            <a:r>
              <a:rPr lang="pt-BR" sz="1800" dirty="0">
                <a:solidFill>
                  <a:srgbClr val="00B050"/>
                </a:solidFill>
              </a:rPr>
              <a:t>'Mai2'</a:t>
            </a:r>
            <a:r>
              <a:rPr lang="pt-BR" sz="1800" dirty="0"/>
              <a:t>:[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 err="1">
                <a:solidFill>
                  <a:srgbClr val="00B050"/>
                </a:solidFill>
              </a:rPr>
              <a:t>max</a:t>
            </a:r>
            <a:r>
              <a:rPr lang="pt-BR" sz="1800" dirty="0">
                <a:solidFill>
                  <a:srgbClr val="00B050"/>
                </a:solidFill>
              </a:rPr>
              <a:t>','</a:t>
            </a:r>
            <a:r>
              <a:rPr lang="pt-BR" sz="1800" dirty="0" err="1">
                <a:solidFill>
                  <a:srgbClr val="00B050"/>
                </a:solidFill>
              </a:rPr>
              <a:t>median</a:t>
            </a:r>
            <a:r>
              <a:rPr lang="pt-BR" sz="1800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]}</a:t>
            </a:r>
          </a:p>
          <a:p>
            <a:pPr indent="88900">
              <a:spcBef>
                <a:spcPts val="600"/>
              </a:spcBef>
            </a:pPr>
            <a:r>
              <a:rPr lang="pt-BR" sz="1800" dirty="0"/>
              <a:t>                      ).</a:t>
            </a:r>
            <a:r>
              <a:rPr lang="pt-BR" sz="1800" dirty="0" err="1"/>
              <a:t>rename</a:t>
            </a:r>
            <a:r>
              <a:rPr lang="pt-BR" sz="1800" dirty="0"/>
              <a:t>(</a:t>
            </a:r>
            <a:r>
              <a:rPr lang="pt-BR" sz="1800" dirty="0" err="1"/>
              <a:t>columns</a:t>
            </a:r>
            <a:r>
              <a:rPr lang="pt-BR" sz="1800" dirty="0"/>
              <a:t>=</a:t>
            </a:r>
            <a:r>
              <a:rPr lang="pt-BR" sz="1800" dirty="0" err="1"/>
              <a:t>dicConv</a:t>
            </a:r>
            <a:r>
              <a:rPr lang="pt-BR" sz="18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1600" dirty="0" err="1">
                <a:solidFill>
                  <a:srgbClr val="7030A0"/>
                </a:solidFill>
              </a:rPr>
              <a:t>print</a:t>
            </a:r>
            <a:r>
              <a:rPr lang="pt-BR" sz="1600" dirty="0"/>
              <a:t>(</a:t>
            </a:r>
            <a:r>
              <a:rPr lang="pt-BR" sz="1600" dirty="0" err="1"/>
              <a:t>dfResAggTipo</a:t>
            </a:r>
            <a:r>
              <a:rPr lang="pt-BR" sz="1600" dirty="0"/>
              <a:t>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863" y="5013176"/>
            <a:ext cx="4577743" cy="110038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09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Deseja-se saber o impacto na G1 caso haja  apenas  3 graus como notas dos testes T1 (0 - Insuficiente - não fez ou está abaixo de 5; 5- parcialmente correto, notas entre 5 e 8.9 e 10 – correto para notas &gt;=9). Portanto, após modificar os valores do T1 de acordo com o critério, mostrar a média de G1, G2, G3 e Média de cada grupo em ambos os casos. 	</a:t>
            </a:r>
          </a:p>
          <a:p>
            <a:pPr marL="1314450" lvl="1" indent="-514350" algn="l"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Critério de agrupamento: nota do Teste1</a:t>
            </a:r>
          </a:p>
          <a:p>
            <a:pPr marL="1314450" lvl="1" indent="-514350" algn="l"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Número de grupos gerados: 3 grupos ( 0,5 10)</a:t>
            </a:r>
          </a:p>
          <a:p>
            <a:pPr marL="1314450" lvl="1" indent="-514350" algn="l"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O que fazer com cada grupo: calcular a média</a:t>
            </a:r>
          </a:p>
          <a:p>
            <a:pPr marL="1314450" lvl="1" indent="-514350" algn="l">
              <a:buFont typeface="+mj-lt"/>
              <a:buAutoNum type="romanUcPeriod"/>
            </a:pP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Problema: Agrupamentos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331780" y="5445224"/>
            <a:ext cx="756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DESAFIO: Analisar o impacto nos grupos: T1 no G1, T2 no G2 e  T3 no G3</a:t>
            </a:r>
          </a:p>
        </p:txBody>
      </p:sp>
    </p:spTree>
    <p:extLst>
      <p:ext uri="{BB962C8B-B14F-4D97-AF65-F5344CB8AC3E}">
        <p14:creationId xmlns:p14="http://schemas.microsoft.com/office/powerpoint/2010/main" val="44949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Solução 1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alteraGrau</a:t>
            </a:r>
            <a:r>
              <a:rPr lang="pt-BR" dirty="0"/>
              <a:t>(x):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x&lt;5: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elif</a:t>
            </a:r>
            <a:r>
              <a:rPr lang="pt-BR" dirty="0"/>
              <a:t> x&gt;=10: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10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5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defGrupo</a:t>
            </a:r>
            <a:r>
              <a:rPr lang="pt-BR" dirty="0"/>
              <a:t>(s):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s['T1']&lt;5: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elif</a:t>
            </a:r>
            <a:r>
              <a:rPr lang="pt-BR" dirty="0"/>
              <a:t> s['T1']&gt;=10: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10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5  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calculaG</a:t>
            </a:r>
            <a:r>
              <a:rPr lang="pt-BR" dirty="0"/>
              <a:t>(</a:t>
            </a:r>
            <a:r>
              <a:rPr lang="pt-BR" dirty="0" err="1"/>
              <a:t>df</a:t>
            </a:r>
            <a:r>
              <a:rPr lang="pt-BR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df</a:t>
            </a:r>
            <a:r>
              <a:rPr lang="pt-BR" dirty="0"/>
              <a:t>['G1']=</a:t>
            </a:r>
            <a:r>
              <a:rPr lang="pt-BR" dirty="0" err="1"/>
              <a:t>df</a:t>
            </a:r>
            <a:r>
              <a:rPr lang="pt-BR" dirty="0"/>
              <a:t>['P1']*0.8 + </a:t>
            </a:r>
            <a:r>
              <a:rPr lang="pt-BR" dirty="0" err="1"/>
              <a:t>df</a:t>
            </a:r>
            <a:r>
              <a:rPr lang="pt-BR" dirty="0"/>
              <a:t>['T1']*0.2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df</a:t>
            </a:r>
            <a:r>
              <a:rPr lang="pt-BR" dirty="0"/>
              <a:t>['G2']=</a:t>
            </a:r>
            <a:r>
              <a:rPr lang="pt-BR" dirty="0" err="1"/>
              <a:t>df</a:t>
            </a:r>
            <a:r>
              <a:rPr lang="pt-BR" dirty="0"/>
              <a:t>['P2']*0.8 + </a:t>
            </a:r>
            <a:r>
              <a:rPr lang="pt-BR" dirty="0" err="1"/>
              <a:t>df</a:t>
            </a:r>
            <a:r>
              <a:rPr lang="pt-BR" dirty="0"/>
              <a:t>['T2']*0.2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df</a:t>
            </a:r>
            <a:r>
              <a:rPr lang="pt-BR" dirty="0"/>
              <a:t>['G3']=</a:t>
            </a:r>
            <a:r>
              <a:rPr lang="pt-BR" dirty="0" err="1"/>
              <a:t>df</a:t>
            </a:r>
            <a:r>
              <a:rPr lang="pt-BR" dirty="0"/>
              <a:t>['P3']*0.8 + </a:t>
            </a:r>
            <a:r>
              <a:rPr lang="pt-BR" dirty="0" err="1"/>
              <a:t>df</a:t>
            </a:r>
            <a:r>
              <a:rPr lang="pt-BR" dirty="0"/>
              <a:t>['T3']*0.2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df</a:t>
            </a:r>
            <a:r>
              <a:rPr lang="pt-BR" dirty="0"/>
              <a:t>['Media']=</a:t>
            </a:r>
            <a:r>
              <a:rPr lang="pt-BR" dirty="0" err="1"/>
              <a:t>df</a:t>
            </a:r>
            <a:r>
              <a:rPr lang="pt-BR" dirty="0"/>
              <a:t>[['G1','G2','G3']].</a:t>
            </a:r>
            <a:r>
              <a:rPr lang="pt-BR" dirty="0" err="1"/>
              <a:t>mean</a:t>
            </a:r>
            <a:r>
              <a:rPr lang="pt-BR" dirty="0"/>
              <a:t>(</a:t>
            </a:r>
            <a:r>
              <a:rPr lang="pt-BR" dirty="0" err="1"/>
              <a:t>axis</a:t>
            </a:r>
            <a:r>
              <a:rPr lang="pt-BR" dirty="0"/>
              <a:t>=1)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return</a:t>
            </a: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79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Solução 1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 err="1"/>
              <a:t>dfNotas</a:t>
            </a:r>
            <a:r>
              <a:rPr lang="pt-BR" sz="1800" dirty="0"/>
              <a:t>=</a:t>
            </a:r>
            <a:r>
              <a:rPr lang="pt-BR" sz="1800" dirty="0" err="1"/>
              <a:t>pd.read_excel</a:t>
            </a:r>
            <a:r>
              <a:rPr lang="pt-BR" sz="1800" dirty="0"/>
              <a:t>('NotasAlunosFinal.xlsx')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 err="1"/>
              <a:t>dfNotasM</a:t>
            </a:r>
            <a:r>
              <a:rPr lang="pt-BR" sz="1800" dirty="0"/>
              <a:t>=</a:t>
            </a:r>
            <a:r>
              <a:rPr lang="pt-BR" sz="1800" dirty="0" err="1"/>
              <a:t>dfNotas.copy</a:t>
            </a:r>
            <a:r>
              <a:rPr lang="pt-BR" sz="18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 err="1"/>
              <a:t>dfNotasM</a:t>
            </a:r>
            <a:r>
              <a:rPr lang="pt-BR" sz="1800" dirty="0"/>
              <a:t>['T1']=</a:t>
            </a:r>
            <a:r>
              <a:rPr lang="pt-BR" sz="1800" dirty="0" err="1"/>
              <a:t>dfNotas</a:t>
            </a:r>
            <a:r>
              <a:rPr lang="pt-BR" sz="1800" dirty="0"/>
              <a:t>['T1'].</a:t>
            </a:r>
            <a:r>
              <a:rPr lang="pt-BR" sz="1800" dirty="0" err="1"/>
              <a:t>apply</a:t>
            </a:r>
            <a:r>
              <a:rPr lang="pt-BR" sz="1800" dirty="0"/>
              <a:t>(</a:t>
            </a:r>
            <a:r>
              <a:rPr lang="pt-BR" sz="1800" dirty="0" err="1"/>
              <a:t>alteraGrau</a:t>
            </a:r>
            <a:r>
              <a:rPr lang="pt-BR" sz="18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 err="1"/>
              <a:t>calculaG</a:t>
            </a:r>
            <a:r>
              <a:rPr lang="pt-BR" sz="1800" dirty="0"/>
              <a:t>(</a:t>
            </a:r>
            <a:r>
              <a:rPr lang="pt-BR" sz="1800" dirty="0" err="1"/>
              <a:t>dfNotasM</a:t>
            </a:r>
            <a:r>
              <a:rPr lang="pt-BR" sz="18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 err="1"/>
              <a:t>calculaG</a:t>
            </a:r>
            <a:r>
              <a:rPr lang="pt-BR" sz="1800" dirty="0"/>
              <a:t>(</a:t>
            </a:r>
            <a:r>
              <a:rPr lang="pt-BR" sz="1800" dirty="0" err="1"/>
              <a:t>dfNotas</a:t>
            </a:r>
            <a:r>
              <a:rPr lang="pt-BR" sz="18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 err="1"/>
              <a:t>gTesteModif</a:t>
            </a:r>
            <a:r>
              <a:rPr lang="pt-BR" sz="1800" dirty="0"/>
              <a:t>=</a:t>
            </a:r>
            <a:r>
              <a:rPr lang="pt-BR" sz="1800" dirty="0" err="1"/>
              <a:t>dfNotasM.groupby</a:t>
            </a:r>
            <a:r>
              <a:rPr lang="pt-BR" sz="1800" dirty="0"/>
              <a:t>('T1')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 err="1"/>
              <a:t>gTesteNormal</a:t>
            </a:r>
            <a:r>
              <a:rPr lang="pt-BR" sz="1800" dirty="0"/>
              <a:t>=</a:t>
            </a:r>
            <a:r>
              <a:rPr lang="pt-BR" sz="1800" dirty="0" err="1"/>
              <a:t>dfNotas.groupby</a:t>
            </a:r>
            <a:r>
              <a:rPr lang="pt-BR" sz="1800" dirty="0"/>
              <a:t>(</a:t>
            </a:r>
            <a:r>
              <a:rPr lang="pt-BR" sz="1800" dirty="0" err="1"/>
              <a:t>dfNotas.apply</a:t>
            </a:r>
            <a:r>
              <a:rPr lang="pt-BR" sz="1800" dirty="0"/>
              <a:t>(</a:t>
            </a:r>
            <a:r>
              <a:rPr lang="pt-BR" sz="1800" dirty="0" err="1"/>
              <a:t>defGrupo,axis</a:t>
            </a:r>
            <a:r>
              <a:rPr lang="pt-BR" sz="1800" dirty="0"/>
              <a:t>=1))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 err="1"/>
              <a:t>lColunas</a:t>
            </a:r>
            <a:r>
              <a:rPr lang="pt-BR" sz="1800" dirty="0"/>
              <a:t>=['G1','G2','G3','Media']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 err="1"/>
              <a:t>dfResModif</a:t>
            </a:r>
            <a:r>
              <a:rPr lang="pt-BR" sz="1800" dirty="0"/>
              <a:t>= </a:t>
            </a:r>
            <a:r>
              <a:rPr lang="pt-BR" sz="1800" dirty="0" err="1"/>
              <a:t>pd.DataFrame</a:t>
            </a:r>
            <a:r>
              <a:rPr lang="pt-BR" sz="1800" dirty="0"/>
              <a:t>(</a:t>
            </a:r>
            <a:r>
              <a:rPr lang="pt-BR" sz="1800" dirty="0" err="1"/>
              <a:t>gTesteModif</a:t>
            </a:r>
            <a:r>
              <a:rPr lang="pt-BR" sz="1800" dirty="0"/>
              <a:t>[</a:t>
            </a:r>
            <a:r>
              <a:rPr lang="pt-BR" sz="1800" dirty="0" err="1"/>
              <a:t>lColunas</a:t>
            </a:r>
            <a:r>
              <a:rPr lang="pt-BR" sz="1800" dirty="0"/>
              <a:t>].</a:t>
            </a:r>
            <a:r>
              <a:rPr lang="pt-BR" sz="1800" dirty="0" err="1"/>
              <a:t>mean</a:t>
            </a:r>
            <a:r>
              <a:rPr lang="pt-BR" sz="1800" dirty="0"/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 err="1"/>
              <a:t>dfResNormal</a:t>
            </a:r>
            <a:r>
              <a:rPr lang="pt-BR" sz="1800" dirty="0"/>
              <a:t>= </a:t>
            </a:r>
            <a:r>
              <a:rPr lang="pt-BR" sz="1800" dirty="0" err="1"/>
              <a:t>pd.DataFrame</a:t>
            </a:r>
            <a:r>
              <a:rPr lang="pt-BR" sz="1800" dirty="0"/>
              <a:t>(</a:t>
            </a:r>
            <a:r>
              <a:rPr lang="pt-BR" sz="1800" dirty="0" err="1"/>
              <a:t>gTesteNormal</a:t>
            </a:r>
            <a:r>
              <a:rPr lang="pt-BR" sz="1800" dirty="0"/>
              <a:t>[</a:t>
            </a:r>
            <a:r>
              <a:rPr lang="pt-BR" sz="1800" dirty="0" err="1"/>
              <a:t>lColunas</a:t>
            </a:r>
            <a:r>
              <a:rPr lang="pt-BR" sz="1800" dirty="0"/>
              <a:t>].</a:t>
            </a:r>
            <a:r>
              <a:rPr lang="pt-BR" sz="1800" dirty="0" err="1"/>
              <a:t>mean</a:t>
            </a:r>
            <a:r>
              <a:rPr lang="pt-BR" sz="1800" dirty="0"/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 err="1"/>
              <a:t>dfFinal</a:t>
            </a:r>
            <a:r>
              <a:rPr lang="pt-BR" sz="1800" dirty="0"/>
              <a:t>=</a:t>
            </a:r>
            <a:r>
              <a:rPr lang="pt-BR" sz="1800" dirty="0" err="1"/>
              <a:t>pd.concat</a:t>
            </a:r>
            <a:r>
              <a:rPr lang="pt-BR" sz="1800" dirty="0"/>
              <a:t>([</a:t>
            </a:r>
            <a:r>
              <a:rPr lang="pt-BR" sz="1800" dirty="0" err="1"/>
              <a:t>dfResModif,dfResNormal</a:t>
            </a:r>
            <a:r>
              <a:rPr lang="pt-BR" sz="1800" dirty="0"/>
              <a:t>],</a:t>
            </a:r>
            <a:r>
              <a:rPr lang="pt-BR" sz="1800" dirty="0" err="1"/>
              <a:t>axis</a:t>
            </a:r>
            <a:r>
              <a:rPr lang="pt-BR" sz="1800" dirty="0"/>
              <a:t>=1)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 err="1"/>
              <a:t>dfFinal.columns</a:t>
            </a:r>
            <a:r>
              <a:rPr lang="pt-BR" sz="1600" dirty="0">
                <a:latin typeface="+mn-lt"/>
              </a:rPr>
              <a:t>=['G1 Modif','G2 Modif','G3 </a:t>
            </a:r>
            <a:r>
              <a:rPr lang="pt-BR" sz="1600" dirty="0" err="1">
                <a:latin typeface="+mn-lt"/>
              </a:rPr>
              <a:t>Modif</a:t>
            </a:r>
            <a:r>
              <a:rPr lang="pt-BR" sz="1600" dirty="0">
                <a:latin typeface="+mn-lt"/>
              </a:rPr>
              <a:t>','Media Modif','G1 Normal', 'G2 Normal','G3 </a:t>
            </a:r>
            <a:r>
              <a:rPr lang="pt-BR" sz="1600" dirty="0" err="1">
                <a:latin typeface="+mn-lt"/>
              </a:rPr>
              <a:t>Normal','Media</a:t>
            </a:r>
            <a:r>
              <a:rPr lang="pt-BR" sz="1600" dirty="0">
                <a:latin typeface="+mn-lt"/>
              </a:rPr>
              <a:t> Normal']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 err="1"/>
              <a:t>print</a:t>
            </a:r>
            <a:r>
              <a:rPr lang="pt-BR" sz="1800" dirty="0"/>
              <a:t>(</a:t>
            </a:r>
            <a:r>
              <a:rPr lang="pt-BR" sz="1800" dirty="0" err="1"/>
              <a:t>dfFinal</a:t>
            </a:r>
            <a:r>
              <a:rPr lang="pt-BR" sz="1800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417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Agrupamento </a:t>
            </a:r>
            <a:br>
              <a:rPr lang="pt-BR" dirty="0"/>
            </a:br>
            <a:r>
              <a:rPr lang="pt-BR" dirty="0"/>
              <a:t>e</a:t>
            </a:r>
            <a:br>
              <a:rPr lang="pt-BR" dirty="0"/>
            </a:br>
            <a:r>
              <a:rPr lang="pt-BR" dirty="0"/>
              <a:t> Agregação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8534400" y="6615114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04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Deseja-se saber o impacto na G1 caso tenha apenas  3 graus como  notas dos testes T1 ( 0- Insuficiente - não fez ou está abaixo de 5 ; 5- parcialmente correto,  notas entre 5 e 8.9  e 10 – correto para notas &gt;=9). Portanto, após modificar os valores do T1 de acordo com o critério, mostrar a média de G1,G2, G3 e Média   de cada grupo em ambos os casos. </a:t>
            </a:r>
          </a:p>
          <a:p>
            <a:pPr marL="514350" indent="-514350" algn="l"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Quantos e qual a média dos alunos com G3&lt;3 e  dos alunos com G3&gt;=3? Qual a relação percentual entre eles?</a:t>
            </a:r>
          </a:p>
          <a:p>
            <a:pPr marL="514350" indent="-514350" algn="l"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Quantos alunos com média final nas  faixas E-  0 a 2.9, D-3.0 a 4.9, C– 5.0 a 6.9, B – 7.0 a 8.9, A- 9.0 a 10.0?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Problema: Agrupamentos e Agregação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70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dirty="0"/>
              <a:t>O método </a:t>
            </a:r>
            <a:r>
              <a:rPr lang="pt-BR" dirty="0" err="1"/>
              <a:t>groupby</a:t>
            </a:r>
            <a:r>
              <a:rPr lang="pt-BR" dirty="0"/>
              <a:t> agrupa os elementos do </a:t>
            </a:r>
            <a:r>
              <a:rPr lang="pt-BR" dirty="0" err="1"/>
              <a:t>DataFrame</a:t>
            </a:r>
            <a:r>
              <a:rPr lang="pt-BR" dirty="0"/>
              <a:t> de acordo com um critério definido e retorna um objeto </a:t>
            </a:r>
            <a:r>
              <a:rPr lang="pt-BR" dirty="0" err="1"/>
              <a:t>GroupBy</a:t>
            </a:r>
            <a:r>
              <a:rPr lang="pt-BR" dirty="0"/>
              <a:t>.</a:t>
            </a:r>
          </a:p>
          <a:p>
            <a:pPr>
              <a:spcBef>
                <a:spcPts val="600"/>
              </a:spcBef>
            </a:pPr>
            <a:r>
              <a:rPr lang="pt-BR" dirty="0"/>
              <a:t>A divisão pode ser por qualquer um de seus eixos. (padrão: 0) </a:t>
            </a:r>
          </a:p>
          <a:p>
            <a:pPr>
              <a:spcBef>
                <a:spcPts val="600"/>
              </a:spcBef>
            </a:pPr>
            <a:r>
              <a:rPr lang="pt-BR" dirty="0"/>
              <a:t>Formas básicas para criar um objeto </a:t>
            </a:r>
            <a:r>
              <a:rPr lang="pt-BR" dirty="0" err="1"/>
              <a:t>GroupBy</a:t>
            </a:r>
            <a:r>
              <a:rPr lang="pt-BR" dirty="0"/>
              <a:t> a partir de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Agrupamentos em </a:t>
            </a:r>
            <a:r>
              <a:rPr lang="pt-BR" dirty="0" err="1"/>
              <a:t>DataFrames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2107762" y="2708920"/>
            <a:ext cx="3122650" cy="40011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pt-BR" sz="2000" b="1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grupo1 = </a:t>
            </a:r>
            <a:r>
              <a:rPr lang="pt-BR" sz="2000" b="1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df.groupby</a:t>
            </a:r>
            <a:r>
              <a:rPr lang="pt-BR" sz="2000" b="1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(chave)</a:t>
            </a:r>
          </a:p>
        </p:txBody>
      </p:sp>
      <p:grpSp>
        <p:nvGrpSpPr>
          <p:cNvPr id="28" name="Grupo 27"/>
          <p:cNvGrpSpPr/>
          <p:nvPr/>
        </p:nvGrpSpPr>
        <p:grpSpPr>
          <a:xfrm>
            <a:off x="5951985" y="2708921"/>
            <a:ext cx="4392489" cy="1810193"/>
            <a:chOff x="4573750" y="1725210"/>
            <a:chExt cx="5252636" cy="3118897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778" y="2380920"/>
              <a:ext cx="2434902" cy="2463187"/>
            </a:xfrm>
            <a:prstGeom prst="rect">
              <a:avLst/>
            </a:prstGeom>
          </p:spPr>
        </p:pic>
        <p:sp>
          <p:nvSpPr>
            <p:cNvPr id="39" name="Retângulo 38"/>
            <p:cNvSpPr/>
            <p:nvPr/>
          </p:nvSpPr>
          <p:spPr>
            <a:xfrm>
              <a:off x="4573750" y="1725210"/>
              <a:ext cx="5252636" cy="68937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just">
                <a:spcBef>
                  <a:spcPts val="1000"/>
                </a:spcBef>
              </a:pPr>
              <a:r>
                <a:rPr lang="pt-BR" sz="2000" b="1" kern="1200" dirty="0">
                  <a:solidFill>
                    <a:prstClr val="black"/>
                  </a:solidFill>
                  <a:latin typeface="Calibri" pitchFamily="34" charset="0"/>
                  <a:ea typeface="+mn-ea"/>
                  <a:cs typeface="Calibri" pitchFamily="34" charset="0"/>
                </a:rPr>
                <a:t>grupo2 = </a:t>
              </a:r>
              <a:r>
                <a:rPr lang="pt-BR" sz="2000" b="1" kern="1200" dirty="0" err="1">
                  <a:solidFill>
                    <a:prstClr val="black"/>
                  </a:solidFill>
                  <a:latin typeface="Calibri" pitchFamily="34" charset="0"/>
                  <a:ea typeface="+mn-ea"/>
                  <a:cs typeface="Calibri" pitchFamily="34" charset="0"/>
                </a:rPr>
                <a:t>df.groupby</a:t>
              </a:r>
              <a:r>
                <a:rPr lang="pt-BR" sz="2000" b="1" kern="1200" dirty="0">
                  <a:solidFill>
                    <a:prstClr val="black"/>
                  </a:solidFill>
                  <a:latin typeface="Calibri" pitchFamily="34" charset="0"/>
                  <a:ea typeface="+mn-ea"/>
                  <a:cs typeface="Calibri" pitchFamily="34" charset="0"/>
                </a:rPr>
                <a:t>(</a:t>
              </a:r>
              <a:r>
                <a:rPr lang="pt-BR" sz="2000" b="1" kern="1200" dirty="0" err="1">
                  <a:solidFill>
                    <a:prstClr val="black"/>
                  </a:solidFill>
                  <a:latin typeface="Calibri" pitchFamily="34" charset="0"/>
                  <a:ea typeface="+mn-ea"/>
                  <a:cs typeface="Calibri" pitchFamily="34" charset="0"/>
                </a:rPr>
                <a:t>chave,axis</a:t>
              </a:r>
              <a:r>
                <a:rPr lang="pt-BR" sz="2000" b="1" kern="1200" dirty="0">
                  <a:solidFill>
                    <a:prstClr val="black"/>
                  </a:solidFill>
                  <a:latin typeface="Calibri" pitchFamily="34" charset="0"/>
                  <a:ea typeface="+mn-ea"/>
                  <a:cs typeface="Calibri" pitchFamily="34" charset="0"/>
                </a:rPr>
                <a:t>=1)</a:t>
              </a:r>
            </a:p>
          </p:txBody>
        </p:sp>
      </p:grpSp>
      <p:sp>
        <p:nvSpPr>
          <p:cNvPr id="11" name="Retângulo 10"/>
          <p:cNvSpPr/>
          <p:nvPr/>
        </p:nvSpPr>
        <p:spPr>
          <a:xfrm>
            <a:off x="293455" y="4894128"/>
            <a:ext cx="11563186" cy="163121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onde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, a </a:t>
            </a:r>
            <a:r>
              <a:rPr lang="en-US" sz="2000" b="1" u="sng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chave</a:t>
            </a:r>
            <a:r>
              <a:rPr lang="en-US" sz="2000" b="1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é o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critério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a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ser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usado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para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agrupar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e, 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entre outros,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 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pode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ser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:</a:t>
            </a:r>
          </a:p>
          <a:p>
            <a:pPr marL="1077595" indent="-273050" algn="just"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uma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função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Python</a:t>
            </a:r>
            <a:endParaRPr lang="en-US" sz="2000" dirty="0">
              <a:solidFill>
                <a:prstClr val="black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1077595" indent="-273050" algn="just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o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nome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de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uma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coluna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a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ser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usada</a:t>
            </a:r>
            <a:endParaRPr lang="en-US" sz="2000" dirty="0">
              <a:solidFill>
                <a:prstClr val="black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1077595" indent="-273050" algn="just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o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nível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do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índice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a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ser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usado</a:t>
            </a:r>
            <a:endParaRPr lang="en-US" sz="2000" dirty="0">
              <a:solidFill>
                <a:prstClr val="black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1077595" indent="-273050" algn="just"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uma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lista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de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qualquer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um dos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itens</a:t>
            </a:r>
            <a:r>
              <a:rPr lang="en-US" sz="20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000" kern="1200" dirty="0" err="1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acima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789" y="3103133"/>
            <a:ext cx="2775251" cy="13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5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Agrupando </a:t>
            </a:r>
            <a:r>
              <a:rPr lang="pt-BR" dirty="0" err="1"/>
              <a:t>DataFrames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631504" y="1040368"/>
            <a:ext cx="10009112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.groups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.indices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9266" y="97098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839416" y="1844824"/>
            <a:ext cx="10801200" cy="6267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800" dirty="0" err="1">
                <a:latin typeface="+mn-lt"/>
              </a:rPr>
              <a:t>GroupBy.groups</a:t>
            </a:r>
            <a:r>
              <a:rPr lang="pt-BR" sz="1800" dirty="0">
                <a:latin typeface="+mn-lt"/>
              </a:rPr>
              <a:t>	</a:t>
            </a:r>
            <a:r>
              <a:rPr lang="pt-BR" sz="1800" dirty="0" err="1">
                <a:latin typeface="+mn-lt"/>
              </a:rPr>
              <a:t>dict</a:t>
            </a:r>
            <a:r>
              <a:rPr lang="pt-BR" sz="1800" dirty="0">
                <a:latin typeface="+mn-lt"/>
              </a:rPr>
              <a:t> {nome do grupo -&gt; </a:t>
            </a:r>
            <a:r>
              <a:rPr lang="pt-BR" sz="1800" dirty="0" err="1">
                <a:latin typeface="+mn-lt"/>
              </a:rPr>
              <a:t>labels</a:t>
            </a:r>
            <a:r>
              <a:rPr lang="pt-BR" sz="1800" dirty="0">
                <a:latin typeface="+mn-lt"/>
              </a:rPr>
              <a:t>  dos índices do grupo}</a:t>
            </a:r>
          </a:p>
          <a:p>
            <a:r>
              <a:rPr lang="pt-BR" sz="1800" dirty="0" err="1">
                <a:latin typeface="+mn-lt"/>
              </a:rPr>
              <a:t>GroupBy.indices</a:t>
            </a:r>
            <a:r>
              <a:rPr lang="pt-BR" sz="1800" dirty="0">
                <a:latin typeface="+mn-lt"/>
              </a:rPr>
              <a:t>	</a:t>
            </a:r>
            <a:r>
              <a:rPr lang="pt-BR" sz="1800" dirty="0" err="1">
                <a:latin typeface="+mn-lt"/>
              </a:rPr>
              <a:t>dict</a:t>
            </a:r>
            <a:r>
              <a:rPr lang="pt-BR" sz="1800" dirty="0">
                <a:latin typeface="+mn-lt"/>
              </a:rPr>
              <a:t> {nome do grupo -&gt; </a:t>
            </a:r>
            <a:r>
              <a:rPr lang="pt-BR" sz="1800" dirty="0" err="1">
                <a:latin typeface="+mn-lt"/>
              </a:rPr>
              <a:t>array</a:t>
            </a:r>
            <a:r>
              <a:rPr lang="pt-BR" sz="1800" dirty="0">
                <a:latin typeface="+mn-lt"/>
              </a:rPr>
              <a:t> com a posição dos índices do grupo}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27" name="Shape 232"/>
          <p:cNvSpPr txBox="1"/>
          <p:nvPr/>
        </p:nvSpPr>
        <p:spPr>
          <a:xfrm>
            <a:off x="1725410" y="3200017"/>
            <a:ext cx="9915206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.get_group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839416" y="4015402"/>
            <a:ext cx="10801200" cy="349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en-US" sz="1800" dirty="0" err="1">
                <a:latin typeface="+mn-lt"/>
              </a:rPr>
              <a:t>Constrói</a:t>
            </a:r>
            <a:r>
              <a:rPr lang="en-US" sz="1800" dirty="0">
                <a:latin typeface="+mn-lt"/>
              </a:rPr>
              <a:t> um </a:t>
            </a:r>
            <a:r>
              <a:rPr lang="en-US" sz="1800" dirty="0" err="1">
                <a:latin typeface="+mn-lt"/>
              </a:rPr>
              <a:t>DataFrame</a:t>
            </a:r>
            <a:r>
              <a:rPr lang="en-US" sz="1800" dirty="0">
                <a:latin typeface="+mn-lt"/>
              </a:rPr>
              <a:t> com </a:t>
            </a:r>
            <a:r>
              <a:rPr lang="en-US" sz="1800" dirty="0" err="1">
                <a:latin typeface="+mn-lt"/>
              </a:rPr>
              <a:t>os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elementos</a:t>
            </a:r>
            <a:r>
              <a:rPr lang="en-US" sz="1800" dirty="0">
                <a:latin typeface="+mn-lt"/>
              </a:rPr>
              <a:t> do </a:t>
            </a:r>
            <a:r>
              <a:rPr lang="en-US" sz="1800" dirty="0" err="1">
                <a:latin typeface="+mn-lt"/>
              </a:rPr>
              <a:t>grupo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cujo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nome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foi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fornecido</a:t>
            </a:r>
            <a:endParaRPr lang="pt-BR" sz="1800" dirty="0">
              <a:latin typeface="+mn-lt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50276" y="3200017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37" name="Shape 232"/>
          <p:cNvSpPr txBox="1"/>
          <p:nvPr/>
        </p:nvSpPr>
        <p:spPr>
          <a:xfrm>
            <a:off x="1631504" y="4976920"/>
            <a:ext cx="10009112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09536" y="485583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9416" y="5805264"/>
            <a:ext cx="10801200" cy="349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en-US" sz="1800" dirty="0" err="1">
                <a:latin typeface="+mn-lt"/>
              </a:rPr>
              <a:t>Retorna</a:t>
            </a:r>
            <a:r>
              <a:rPr lang="en-US" sz="1800" dirty="0">
                <a:latin typeface="+mn-lt"/>
              </a:rPr>
              <a:t> a </a:t>
            </a:r>
            <a:r>
              <a:rPr lang="en-US" sz="1800" dirty="0" err="1">
                <a:latin typeface="+mn-lt"/>
              </a:rPr>
              <a:t>quantidade</a:t>
            </a:r>
            <a:r>
              <a:rPr lang="en-US" sz="1800" dirty="0">
                <a:latin typeface="+mn-lt"/>
              </a:rPr>
              <a:t> de </a:t>
            </a:r>
            <a:r>
              <a:rPr lang="en-US" sz="1800" dirty="0" err="1">
                <a:latin typeface="+mn-lt"/>
              </a:rPr>
              <a:t>elementos</a:t>
            </a:r>
            <a:r>
              <a:rPr lang="en-US" sz="1800" dirty="0">
                <a:latin typeface="+mn-lt"/>
              </a:rPr>
              <a:t> de </a:t>
            </a:r>
            <a:r>
              <a:rPr lang="en-US" sz="1800" dirty="0" err="1">
                <a:latin typeface="+mn-lt"/>
              </a:rPr>
              <a:t>cada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grupo</a:t>
            </a:r>
            <a:endParaRPr lang="pt-BR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71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Agrupamento (</a:t>
            </a:r>
            <a:r>
              <a:rPr lang="pt-BR" dirty="0" err="1"/>
              <a:t>axis</a:t>
            </a:r>
            <a:r>
              <a:rPr lang="pt-BR" dirty="0"/>
              <a:t>=0)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sz="2000" dirty="0" err="1"/>
              <a:t>df</a:t>
            </a:r>
            <a:r>
              <a:rPr lang="pt-BR" sz="2000" dirty="0"/>
              <a:t>=</a:t>
            </a:r>
            <a:r>
              <a:rPr lang="pt-BR" sz="2000" dirty="0" err="1"/>
              <a:t>pd.read_excel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B050"/>
                </a:solidFill>
                <a:latin typeface="+mn-lt"/>
              </a:rPr>
              <a:t>"exemploagrup.xlsx"</a:t>
            </a:r>
            <a:r>
              <a:rPr lang="pt-BR" sz="2000" dirty="0"/>
              <a:t>,</a:t>
            </a:r>
          </a:p>
          <a:p>
            <a:pPr indent="2141538">
              <a:spcBef>
                <a:spcPts val="600"/>
              </a:spcBef>
            </a:pPr>
            <a:r>
              <a:rPr lang="pt-BR" sz="2000" dirty="0"/>
              <a:t>header=</a:t>
            </a:r>
            <a:r>
              <a:rPr lang="pt-BR" sz="1800" dirty="0" err="1">
                <a:solidFill>
                  <a:srgbClr val="7030A0"/>
                </a:solidFill>
                <a:latin typeface="+mn-lt"/>
              </a:rPr>
              <a:t>None</a:t>
            </a:r>
            <a:r>
              <a:rPr lang="pt-BR" sz="20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2000" dirty="0" err="1"/>
              <a:t>df.columns</a:t>
            </a:r>
            <a:r>
              <a:rPr lang="pt-BR" sz="2000" dirty="0"/>
              <a:t>=[</a:t>
            </a:r>
            <a:r>
              <a:rPr lang="pt-BR" sz="1900" dirty="0">
                <a:solidFill>
                  <a:srgbClr val="00B050"/>
                </a:solidFill>
                <a:latin typeface="+mn-lt"/>
              </a:rPr>
              <a:t>'Tipo'</a:t>
            </a:r>
            <a:r>
              <a:rPr lang="pt-BR" sz="1900" dirty="0">
                <a:latin typeface="+mn-lt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+mn-lt"/>
              </a:rPr>
              <a:t>'</a:t>
            </a:r>
            <a:r>
              <a:rPr lang="pt-BR" sz="1900" dirty="0" err="1">
                <a:solidFill>
                  <a:srgbClr val="00B050"/>
                </a:solidFill>
                <a:latin typeface="+mn-lt"/>
              </a:rPr>
              <a:t>Resp</a:t>
            </a:r>
            <a:r>
              <a:rPr lang="pt-BR" sz="1900" dirty="0">
                <a:solidFill>
                  <a:srgbClr val="00B050"/>
                </a:solidFill>
                <a:latin typeface="+mn-lt"/>
              </a:rPr>
              <a:t>','</a:t>
            </a:r>
            <a:r>
              <a:rPr lang="pt-BR" sz="1900" dirty="0" err="1">
                <a:solidFill>
                  <a:srgbClr val="00B050"/>
                </a:solidFill>
                <a:latin typeface="+mn-lt"/>
              </a:rPr>
              <a:t>Men</a:t>
            </a:r>
            <a:r>
              <a:rPr lang="pt-BR" sz="1900" dirty="0">
                <a:solidFill>
                  <a:srgbClr val="00B050"/>
                </a:solidFill>
                <a:latin typeface="+mn-lt"/>
              </a:rPr>
              <a:t>'</a:t>
            </a:r>
            <a:r>
              <a:rPr lang="pt-BR" sz="1900" dirty="0">
                <a:latin typeface="+mn-lt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+mn-lt"/>
              </a:rPr>
              <a:t>'Mai'</a:t>
            </a:r>
            <a:r>
              <a:rPr lang="pt-BR" sz="1900" dirty="0">
                <a:latin typeface="+mn-lt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+mn-lt"/>
              </a:rPr>
              <a:t>'</a:t>
            </a:r>
            <a:r>
              <a:rPr lang="pt-BR" sz="1900" dirty="0" err="1">
                <a:solidFill>
                  <a:srgbClr val="00B050"/>
                </a:solidFill>
                <a:latin typeface="+mn-lt"/>
              </a:rPr>
              <a:t>Men</a:t>
            </a:r>
            <a:r>
              <a:rPr lang="pt-BR" sz="1900" dirty="0">
                <a:solidFill>
                  <a:srgbClr val="00B050"/>
                </a:solidFill>
                <a:latin typeface="+mn-lt"/>
              </a:rPr>
              <a:t>'</a:t>
            </a:r>
            <a:r>
              <a:rPr lang="pt-BR" sz="1900" dirty="0">
                <a:latin typeface="+mn-lt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+mn-lt"/>
              </a:rPr>
              <a:t>'Mai'</a:t>
            </a:r>
            <a:r>
              <a:rPr lang="pt-BR" sz="2000" dirty="0"/>
              <a:t>]</a:t>
            </a:r>
          </a:p>
          <a:p>
            <a:pPr>
              <a:spcBef>
                <a:spcPts val="600"/>
              </a:spcBef>
            </a:pPr>
            <a:r>
              <a:rPr lang="pt-BR" sz="2000" dirty="0" err="1"/>
              <a:t>df.index</a:t>
            </a:r>
            <a:r>
              <a:rPr lang="pt-BR" sz="2000" dirty="0"/>
              <a:t>=[0,0,0,1,1,1,0,1]</a:t>
            </a:r>
          </a:p>
          <a:p>
            <a:pPr>
              <a:spcBef>
                <a:spcPts val="600"/>
              </a:spcBef>
            </a:pPr>
            <a:r>
              <a:rPr lang="pt-BR" sz="2000" dirty="0" err="1"/>
              <a:t>gTipo</a:t>
            </a:r>
            <a:r>
              <a:rPr lang="pt-BR" sz="2000" dirty="0"/>
              <a:t>=</a:t>
            </a:r>
            <a:r>
              <a:rPr lang="pt-BR" sz="2000" dirty="0" err="1"/>
              <a:t>df.groupby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B050"/>
                </a:solidFill>
              </a:rPr>
              <a:t>'Tipo'</a:t>
            </a:r>
            <a:r>
              <a:rPr lang="pt-BR" sz="20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2000" dirty="0">
                <a:solidFill>
                  <a:srgbClr val="0000CC"/>
                </a:solidFill>
              </a:rPr>
              <a:t>for</a:t>
            </a:r>
            <a:r>
              <a:rPr lang="pt-BR" sz="2000" dirty="0"/>
              <a:t> (</a:t>
            </a:r>
            <a:r>
              <a:rPr lang="pt-BR" sz="2000" dirty="0" err="1"/>
              <a:t>t,g</a:t>
            </a:r>
            <a:r>
              <a:rPr lang="pt-BR" sz="2000" dirty="0"/>
              <a:t>) </a:t>
            </a:r>
            <a:r>
              <a:rPr lang="pt-BR" sz="2000" dirty="0">
                <a:solidFill>
                  <a:srgbClr val="0000CC"/>
                </a:solidFill>
              </a:rPr>
              <a:t>in</a:t>
            </a:r>
            <a:r>
              <a:rPr lang="pt-BR" sz="2000" dirty="0"/>
              <a:t> </a:t>
            </a:r>
            <a:r>
              <a:rPr lang="pt-BR" sz="2000" dirty="0" err="1"/>
              <a:t>gTipo</a:t>
            </a:r>
            <a:r>
              <a:rPr lang="pt-BR" sz="2000" dirty="0"/>
              <a:t>:</a:t>
            </a:r>
          </a:p>
          <a:p>
            <a:pPr>
              <a:spcBef>
                <a:spcPts val="600"/>
              </a:spcBef>
            </a:pPr>
            <a:r>
              <a:rPr lang="pt-BR" sz="2000" dirty="0"/>
              <a:t>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B050"/>
                </a:solidFill>
              </a:rPr>
              <a:t>"\</a:t>
            </a:r>
            <a:r>
              <a:rPr lang="pt-BR" sz="2000" dirty="0" err="1">
                <a:solidFill>
                  <a:srgbClr val="00B050"/>
                </a:solidFill>
              </a:rPr>
              <a:t>nTipo</a:t>
            </a:r>
            <a:r>
              <a:rPr lang="pt-BR" sz="2000" dirty="0">
                <a:solidFill>
                  <a:srgbClr val="00B050"/>
                </a:solidFill>
              </a:rPr>
              <a:t>:"</a:t>
            </a:r>
            <a:r>
              <a:rPr lang="pt-BR" sz="2000" dirty="0"/>
              <a:t>,t)</a:t>
            </a:r>
          </a:p>
          <a:p>
            <a:pPr>
              <a:spcBef>
                <a:spcPts val="600"/>
              </a:spcBef>
            </a:pPr>
            <a:r>
              <a:rPr lang="pt-BR" sz="2000" dirty="0"/>
              <a:t>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(g)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1314001"/>
            <a:ext cx="2160000" cy="139129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71" y="4661533"/>
            <a:ext cx="1895475" cy="1724025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>
            <a:off x="7824192" y="1314001"/>
            <a:ext cx="0" cy="1358011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2963242"/>
            <a:ext cx="2160000" cy="13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Agrupamento (</a:t>
            </a:r>
            <a:r>
              <a:rPr lang="pt-BR" dirty="0" err="1"/>
              <a:t>axis</a:t>
            </a:r>
            <a:r>
              <a:rPr lang="pt-BR" dirty="0"/>
              <a:t>=0)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sz="2000" dirty="0" err="1"/>
              <a:t>df</a:t>
            </a:r>
            <a:r>
              <a:rPr lang="pt-BR" sz="2000" dirty="0"/>
              <a:t>=</a:t>
            </a:r>
            <a:r>
              <a:rPr lang="pt-BR" sz="2000" dirty="0" err="1"/>
              <a:t>pd.read_excel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B050"/>
                </a:solidFill>
                <a:latin typeface="+mn-lt"/>
              </a:rPr>
              <a:t>"exemploagrup.xlsx"</a:t>
            </a:r>
            <a:r>
              <a:rPr lang="pt-BR" sz="2000" dirty="0"/>
              <a:t>,</a:t>
            </a:r>
          </a:p>
          <a:p>
            <a:pPr indent="2141538">
              <a:spcBef>
                <a:spcPts val="600"/>
              </a:spcBef>
            </a:pPr>
            <a:r>
              <a:rPr lang="pt-BR" sz="2000" dirty="0"/>
              <a:t>header=</a:t>
            </a:r>
            <a:r>
              <a:rPr lang="pt-BR" sz="1800" dirty="0" err="1">
                <a:solidFill>
                  <a:srgbClr val="7030A0"/>
                </a:solidFill>
                <a:latin typeface="+mn-lt"/>
              </a:rPr>
              <a:t>None</a:t>
            </a:r>
            <a:r>
              <a:rPr lang="pt-BR" sz="20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2000" dirty="0" err="1">
                <a:solidFill>
                  <a:prstClr val="black"/>
                </a:solidFill>
              </a:rPr>
              <a:t>df.columns</a:t>
            </a:r>
            <a:r>
              <a:rPr lang="pt-BR" sz="2000" dirty="0">
                <a:solidFill>
                  <a:prstClr val="black"/>
                </a:solidFill>
              </a:rPr>
              <a:t>=[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'Tipo'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</a:t>
            </a:r>
            <a:r>
              <a:rPr lang="pt-BR" sz="1900" dirty="0" err="1">
                <a:solidFill>
                  <a:srgbClr val="00B050"/>
                </a:solidFill>
                <a:latin typeface="Calibri"/>
              </a:rPr>
              <a:t>Resp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','</a:t>
            </a:r>
            <a:r>
              <a:rPr lang="pt-BR" sz="1900" dirty="0" err="1">
                <a:solidFill>
                  <a:srgbClr val="00B050"/>
                </a:solidFill>
                <a:latin typeface="Calibri"/>
              </a:rPr>
              <a:t>Men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'Mai'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 '</a:t>
            </a:r>
            <a:r>
              <a:rPr lang="pt-BR" sz="1900" dirty="0" err="1">
                <a:solidFill>
                  <a:srgbClr val="00B050"/>
                </a:solidFill>
                <a:latin typeface="Calibri"/>
              </a:rPr>
              <a:t>Men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'Mai'</a:t>
            </a:r>
            <a:r>
              <a:rPr lang="pt-BR" sz="2000" dirty="0">
                <a:solidFill>
                  <a:prstClr val="black"/>
                </a:solidFill>
              </a:rPr>
              <a:t>]</a:t>
            </a:r>
          </a:p>
          <a:p>
            <a:pPr>
              <a:spcBef>
                <a:spcPts val="600"/>
              </a:spcBef>
            </a:pPr>
            <a:r>
              <a:rPr lang="pt-BR" sz="2000" dirty="0" err="1"/>
              <a:t>df.index</a:t>
            </a:r>
            <a:r>
              <a:rPr lang="pt-BR" sz="2000" dirty="0"/>
              <a:t>=[0,0,0,1,1,1,0,1]</a:t>
            </a:r>
          </a:p>
          <a:p>
            <a:pPr>
              <a:spcBef>
                <a:spcPts val="600"/>
              </a:spcBef>
            </a:pPr>
            <a:r>
              <a:rPr lang="pt-BR" sz="2000" dirty="0" err="1"/>
              <a:t>gTipo</a:t>
            </a:r>
            <a:r>
              <a:rPr lang="pt-BR" sz="2000" dirty="0"/>
              <a:t>=</a:t>
            </a:r>
            <a:r>
              <a:rPr lang="pt-BR" sz="2000" dirty="0" err="1"/>
              <a:t>df.groupby</a:t>
            </a:r>
            <a:r>
              <a:rPr lang="pt-BR" sz="2000" dirty="0"/>
              <a:t>(</a:t>
            </a:r>
            <a:r>
              <a:rPr lang="pt-BR" sz="2000" dirty="0" err="1"/>
              <a:t>level</a:t>
            </a:r>
            <a:r>
              <a:rPr lang="pt-BR" sz="2000" dirty="0"/>
              <a:t>=0)</a:t>
            </a:r>
            <a:r>
              <a:rPr lang="pt-BR" sz="1600" dirty="0">
                <a:solidFill>
                  <a:srgbClr val="C00000"/>
                </a:solidFill>
                <a:latin typeface="+mn-lt"/>
              </a:rPr>
              <a:t>#agrupa pelo índice</a:t>
            </a:r>
            <a:endParaRPr lang="pt-BR" sz="2000" dirty="0"/>
          </a:p>
          <a:p>
            <a:pPr>
              <a:spcBef>
                <a:spcPts val="600"/>
              </a:spcBef>
            </a:pPr>
            <a:r>
              <a:rPr lang="pt-BR" sz="2000" dirty="0">
                <a:solidFill>
                  <a:srgbClr val="0000CC"/>
                </a:solidFill>
              </a:rPr>
              <a:t>for</a:t>
            </a:r>
            <a:r>
              <a:rPr lang="pt-BR" sz="2000" dirty="0"/>
              <a:t> (</a:t>
            </a:r>
            <a:r>
              <a:rPr lang="pt-BR" sz="2000" dirty="0" err="1"/>
              <a:t>t,g</a:t>
            </a:r>
            <a:r>
              <a:rPr lang="pt-BR" sz="2000" dirty="0"/>
              <a:t>) </a:t>
            </a:r>
            <a:r>
              <a:rPr lang="pt-BR" sz="2000" dirty="0">
                <a:solidFill>
                  <a:srgbClr val="0000CC"/>
                </a:solidFill>
              </a:rPr>
              <a:t>in</a:t>
            </a:r>
            <a:r>
              <a:rPr lang="pt-BR" sz="2000" dirty="0"/>
              <a:t> </a:t>
            </a:r>
            <a:r>
              <a:rPr lang="pt-BR" sz="2000" dirty="0" err="1"/>
              <a:t>gTipo</a:t>
            </a:r>
            <a:r>
              <a:rPr lang="pt-BR" sz="2000" dirty="0"/>
              <a:t>:</a:t>
            </a:r>
          </a:p>
          <a:p>
            <a:pPr>
              <a:spcBef>
                <a:spcPts val="600"/>
              </a:spcBef>
            </a:pPr>
            <a:r>
              <a:rPr lang="pt-BR" sz="2000" dirty="0"/>
              <a:t>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B050"/>
                </a:solidFill>
              </a:rPr>
              <a:t>"\</a:t>
            </a:r>
            <a:r>
              <a:rPr lang="pt-BR" sz="2000" dirty="0" err="1">
                <a:solidFill>
                  <a:srgbClr val="00B050"/>
                </a:solidFill>
              </a:rPr>
              <a:t>nLevel</a:t>
            </a:r>
            <a:r>
              <a:rPr lang="pt-BR" sz="2000" dirty="0">
                <a:solidFill>
                  <a:srgbClr val="00B050"/>
                </a:solidFill>
              </a:rPr>
              <a:t>:"</a:t>
            </a:r>
            <a:r>
              <a:rPr lang="pt-BR" sz="2000" dirty="0"/>
              <a:t>,t)</a:t>
            </a:r>
          </a:p>
          <a:p>
            <a:pPr>
              <a:spcBef>
                <a:spcPts val="600"/>
              </a:spcBef>
            </a:pPr>
            <a:r>
              <a:rPr lang="pt-BR" sz="2000" dirty="0"/>
              <a:t>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(g)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442" y="4652472"/>
            <a:ext cx="1913719" cy="164756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403" y="1412820"/>
            <a:ext cx="2158171" cy="1390008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>
            <a:off x="7896200" y="1556793"/>
            <a:ext cx="0" cy="1358011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07" y="3032003"/>
            <a:ext cx="2160000" cy="13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8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Agrupamento (</a:t>
            </a:r>
            <a:r>
              <a:rPr lang="pt-BR" dirty="0" err="1"/>
              <a:t>axis</a:t>
            </a:r>
            <a:r>
              <a:rPr lang="pt-BR" dirty="0"/>
              <a:t>=1)</a:t>
            </a:r>
            <a:r>
              <a:rPr lang="pt-BR" baseline="-25000" dirty="0"/>
              <a:t>1/2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39349" y="836712"/>
            <a:ext cx="6527814" cy="5778664"/>
          </a:xfrm>
        </p:spPr>
        <p:txBody>
          <a:bodyPr>
            <a:noAutofit/>
          </a:bodyPr>
          <a:lstStyle/>
          <a:p>
            <a:r>
              <a:rPr lang="pt-BR" sz="2000" dirty="0" err="1">
                <a:solidFill>
                  <a:srgbClr val="0000CC"/>
                </a:solidFill>
              </a:rPr>
              <a:t>def</a:t>
            </a:r>
            <a:r>
              <a:rPr lang="pt-BR" sz="2000" dirty="0"/>
              <a:t> </a:t>
            </a:r>
            <a:r>
              <a:rPr lang="pt-BR" sz="2000" dirty="0" err="1"/>
              <a:t>getMedida</a:t>
            </a:r>
            <a:r>
              <a:rPr lang="pt-BR" sz="2000" dirty="0"/>
              <a:t>(nome):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rgbClr val="0000CC"/>
                </a:solidFill>
              </a:rPr>
              <a:t>if</a:t>
            </a:r>
            <a:r>
              <a:rPr lang="pt-BR" sz="2000" dirty="0"/>
              <a:t> nome ==</a:t>
            </a:r>
            <a:r>
              <a:rPr lang="pt-BR" sz="2000" dirty="0">
                <a:solidFill>
                  <a:srgbClr val="00B050"/>
                </a:solidFill>
              </a:rPr>
              <a:t>'</a:t>
            </a:r>
            <a:r>
              <a:rPr lang="pt-BR" sz="2000" dirty="0" err="1">
                <a:solidFill>
                  <a:srgbClr val="00B050"/>
                </a:solidFill>
              </a:rPr>
              <a:t>Men</a:t>
            </a:r>
            <a:r>
              <a:rPr lang="pt-BR" sz="2000" dirty="0">
                <a:solidFill>
                  <a:srgbClr val="00B050"/>
                </a:solidFill>
              </a:rPr>
              <a:t>'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</a:t>
            </a:r>
            <a:r>
              <a:rPr lang="pt-BR" sz="2000" dirty="0" err="1">
                <a:solidFill>
                  <a:srgbClr val="0000CC"/>
                </a:solidFill>
              </a:rPr>
              <a:t>return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B050"/>
                </a:solidFill>
              </a:rPr>
              <a:t>'</a:t>
            </a:r>
            <a:r>
              <a:rPr lang="pt-BR" sz="2000" dirty="0" err="1">
                <a:solidFill>
                  <a:srgbClr val="00B050"/>
                </a:solidFill>
              </a:rPr>
              <a:t>Minima</a:t>
            </a:r>
            <a:r>
              <a:rPr lang="pt-BR" sz="2000" dirty="0">
                <a:solidFill>
                  <a:srgbClr val="00B050"/>
                </a:solidFill>
              </a:rPr>
              <a:t>'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rgbClr val="0000CC"/>
                </a:solidFill>
              </a:rPr>
              <a:t>elif</a:t>
            </a:r>
            <a:r>
              <a:rPr lang="pt-BR" sz="2000" dirty="0"/>
              <a:t> nome ==</a:t>
            </a:r>
            <a:r>
              <a:rPr lang="pt-BR" sz="2000" dirty="0">
                <a:solidFill>
                  <a:srgbClr val="00B050"/>
                </a:solidFill>
              </a:rPr>
              <a:t>'Mai'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</a:t>
            </a:r>
            <a:r>
              <a:rPr lang="pt-BR" sz="2000" dirty="0" err="1">
                <a:solidFill>
                  <a:srgbClr val="0000CC"/>
                </a:solidFill>
              </a:rPr>
              <a:t>return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B050"/>
                </a:solidFill>
              </a:rPr>
              <a:t>'Máxima'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rgbClr val="0000CC"/>
                </a:solidFill>
              </a:rPr>
              <a:t>else</a:t>
            </a:r>
            <a:r>
              <a:rPr lang="pt-BR" sz="2000" dirty="0">
                <a:solidFill>
                  <a:srgbClr val="0000CC"/>
                </a:solidFill>
              </a:rPr>
              <a:t>:</a:t>
            </a:r>
          </a:p>
          <a:p>
            <a:r>
              <a:rPr lang="pt-BR" sz="2000" dirty="0"/>
              <a:t>        </a:t>
            </a:r>
            <a:r>
              <a:rPr lang="pt-BR" sz="2000" dirty="0" err="1">
                <a:solidFill>
                  <a:srgbClr val="0000CC"/>
                </a:solidFill>
              </a:rPr>
              <a:t>return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B050"/>
                </a:solidFill>
              </a:rPr>
              <a:t>'Outros'</a:t>
            </a:r>
          </a:p>
          <a:p>
            <a:r>
              <a:rPr lang="pt-BR" sz="2000" dirty="0" err="1"/>
              <a:t>df</a:t>
            </a:r>
            <a:r>
              <a:rPr lang="pt-BR" sz="2000" dirty="0"/>
              <a:t>=</a:t>
            </a:r>
            <a:r>
              <a:rPr lang="pt-BR" sz="2000" dirty="0" err="1"/>
              <a:t>pd.read_excel</a:t>
            </a:r>
            <a:r>
              <a:rPr lang="pt-BR" sz="2000" dirty="0"/>
              <a:t>(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"exemploagrup.</a:t>
            </a:r>
            <a:r>
              <a:rPr lang="pt-BR" sz="1800" dirty="0" err="1">
                <a:solidFill>
                  <a:srgbClr val="00B050"/>
                </a:solidFill>
                <a:latin typeface="+mn-lt"/>
              </a:rPr>
              <a:t>xlsx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"</a:t>
            </a:r>
            <a:r>
              <a:rPr lang="pt-BR" sz="1800" dirty="0"/>
              <a:t>,header=</a:t>
            </a:r>
            <a:r>
              <a:rPr lang="pt-BR" sz="1800" dirty="0" err="1">
                <a:solidFill>
                  <a:srgbClr val="7030A0"/>
                </a:solidFill>
                <a:latin typeface="+mn-lt"/>
              </a:rPr>
              <a:t>None</a:t>
            </a:r>
            <a:r>
              <a:rPr lang="pt-BR" sz="20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2000" dirty="0" err="1">
                <a:solidFill>
                  <a:prstClr val="black"/>
                </a:solidFill>
              </a:rPr>
              <a:t>df.columns</a:t>
            </a:r>
            <a:r>
              <a:rPr lang="pt-BR" sz="2000" dirty="0">
                <a:solidFill>
                  <a:prstClr val="black"/>
                </a:solidFill>
              </a:rPr>
              <a:t>=[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'Tipo'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</a:t>
            </a:r>
            <a:r>
              <a:rPr lang="pt-BR" sz="1900" dirty="0" err="1">
                <a:solidFill>
                  <a:srgbClr val="00B050"/>
                </a:solidFill>
                <a:latin typeface="Calibri"/>
              </a:rPr>
              <a:t>Resp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','</a:t>
            </a:r>
            <a:r>
              <a:rPr lang="pt-BR" sz="1900" dirty="0" err="1">
                <a:solidFill>
                  <a:srgbClr val="00B050"/>
                </a:solidFill>
                <a:latin typeface="Calibri"/>
              </a:rPr>
              <a:t>Men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'Mai'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 '</a:t>
            </a:r>
            <a:r>
              <a:rPr lang="pt-BR" sz="1900" dirty="0" err="1">
                <a:solidFill>
                  <a:srgbClr val="00B050"/>
                </a:solidFill>
                <a:latin typeface="Calibri"/>
              </a:rPr>
              <a:t>Men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'Mai'</a:t>
            </a:r>
            <a:r>
              <a:rPr lang="pt-BR" sz="2000" dirty="0">
                <a:solidFill>
                  <a:prstClr val="black"/>
                </a:solidFill>
              </a:rPr>
              <a:t>]</a:t>
            </a:r>
          </a:p>
          <a:p>
            <a:r>
              <a:rPr lang="pt-BR" sz="2000" dirty="0" err="1"/>
              <a:t>df.index</a:t>
            </a:r>
            <a:r>
              <a:rPr lang="pt-BR" sz="2000" dirty="0"/>
              <a:t>=[0,0,0,1,1,1,0,1]</a:t>
            </a:r>
          </a:p>
          <a:p>
            <a:r>
              <a:rPr lang="pt-BR" sz="2000" dirty="0" err="1"/>
              <a:t>gVal</a:t>
            </a:r>
            <a:r>
              <a:rPr lang="pt-BR" sz="2000" dirty="0"/>
              <a:t>=</a:t>
            </a:r>
            <a:r>
              <a:rPr lang="pt-BR" sz="2000" dirty="0" err="1"/>
              <a:t>df.groupby</a:t>
            </a:r>
            <a:r>
              <a:rPr lang="pt-BR" sz="2000" dirty="0"/>
              <a:t>(</a:t>
            </a:r>
            <a:r>
              <a:rPr lang="pt-BR" sz="2000" dirty="0" err="1"/>
              <a:t>getMedida,axis</a:t>
            </a:r>
            <a:r>
              <a:rPr lang="pt-BR" sz="2000" dirty="0"/>
              <a:t>=1)</a:t>
            </a:r>
          </a:p>
          <a:p>
            <a:r>
              <a:rPr lang="pt-BR" sz="2000" dirty="0">
                <a:solidFill>
                  <a:srgbClr val="0000CC"/>
                </a:solidFill>
              </a:rPr>
              <a:t>for</a:t>
            </a:r>
            <a:r>
              <a:rPr lang="pt-BR" sz="2000" dirty="0"/>
              <a:t> (</a:t>
            </a:r>
            <a:r>
              <a:rPr lang="pt-BR" sz="2000" dirty="0" err="1"/>
              <a:t>t,g</a:t>
            </a:r>
            <a:r>
              <a:rPr lang="pt-BR" sz="2000" dirty="0"/>
              <a:t>) </a:t>
            </a:r>
            <a:r>
              <a:rPr lang="pt-BR" sz="2000" dirty="0">
                <a:solidFill>
                  <a:srgbClr val="0000CC"/>
                </a:solidFill>
              </a:rPr>
              <a:t>in</a:t>
            </a:r>
            <a:r>
              <a:rPr lang="pt-BR" sz="2000" dirty="0"/>
              <a:t> </a:t>
            </a:r>
            <a:r>
              <a:rPr lang="pt-BR" sz="2000" dirty="0" err="1"/>
              <a:t>gVal</a:t>
            </a:r>
            <a:r>
              <a:rPr lang="pt-BR" sz="2000" dirty="0"/>
              <a:t>: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B050"/>
                </a:solidFill>
              </a:rPr>
              <a:t>"\</a:t>
            </a:r>
            <a:r>
              <a:rPr lang="pt-BR" sz="2000" dirty="0" err="1">
                <a:solidFill>
                  <a:srgbClr val="00B050"/>
                </a:solidFill>
              </a:rPr>
              <a:t>nMedida</a:t>
            </a:r>
            <a:r>
              <a:rPr lang="pt-BR" sz="2000" dirty="0">
                <a:solidFill>
                  <a:srgbClr val="00B050"/>
                </a:solidFill>
              </a:rPr>
              <a:t>:"</a:t>
            </a:r>
            <a:r>
              <a:rPr lang="pt-BR" sz="2000" dirty="0"/>
              <a:t>,t)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(g)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7104112" y="836712"/>
            <a:ext cx="4828088" cy="5778664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691" y="2969680"/>
            <a:ext cx="1099085" cy="34925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33" y="1402578"/>
            <a:ext cx="2160000" cy="1391295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>
            <a:off x="8521589" y="1314000"/>
            <a:ext cx="1656185" cy="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60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Agrupamento (</a:t>
            </a:r>
            <a:r>
              <a:rPr lang="pt-BR" dirty="0" err="1"/>
              <a:t>axis</a:t>
            </a:r>
            <a:r>
              <a:rPr lang="pt-BR" dirty="0"/>
              <a:t>=1)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39349" y="836712"/>
            <a:ext cx="6603372" cy="5778664"/>
          </a:xfrm>
        </p:spPr>
        <p:txBody>
          <a:bodyPr>
            <a:noAutofit/>
          </a:bodyPr>
          <a:lstStyle/>
          <a:p>
            <a:r>
              <a:rPr lang="pt-BR" sz="2000" dirty="0" err="1"/>
              <a:t>df</a:t>
            </a:r>
            <a:r>
              <a:rPr lang="pt-BR" sz="2000" dirty="0"/>
              <a:t>=</a:t>
            </a:r>
            <a:r>
              <a:rPr lang="pt-BR" sz="2000" dirty="0" err="1"/>
              <a:t>pd.read_excel</a:t>
            </a:r>
            <a:r>
              <a:rPr lang="pt-BR" sz="2000" dirty="0"/>
              <a:t>(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"exemploagrup.</a:t>
            </a:r>
            <a:r>
              <a:rPr lang="pt-BR" sz="1800" dirty="0" err="1">
                <a:solidFill>
                  <a:srgbClr val="00B050"/>
                </a:solidFill>
                <a:latin typeface="+mn-lt"/>
              </a:rPr>
              <a:t>xlsx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"</a:t>
            </a:r>
            <a:r>
              <a:rPr lang="pt-BR" sz="1800" dirty="0"/>
              <a:t>,header=</a:t>
            </a:r>
            <a:r>
              <a:rPr lang="pt-BR" sz="1800" dirty="0" err="1">
                <a:solidFill>
                  <a:srgbClr val="7030A0"/>
                </a:solidFill>
                <a:latin typeface="+mn-lt"/>
              </a:rPr>
              <a:t>None</a:t>
            </a:r>
            <a:r>
              <a:rPr lang="pt-BR" sz="2000" dirty="0"/>
              <a:t>)</a:t>
            </a:r>
          </a:p>
          <a:p>
            <a:pPr>
              <a:spcBef>
                <a:spcPts val="600"/>
              </a:spcBef>
            </a:pPr>
            <a:r>
              <a:rPr lang="pt-BR" sz="2000" dirty="0" err="1">
                <a:solidFill>
                  <a:prstClr val="black"/>
                </a:solidFill>
              </a:rPr>
              <a:t>df.columns</a:t>
            </a:r>
            <a:r>
              <a:rPr lang="pt-BR" sz="2000" dirty="0">
                <a:solidFill>
                  <a:prstClr val="black"/>
                </a:solidFill>
              </a:rPr>
              <a:t>=[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'Tipo'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 '</a:t>
            </a:r>
            <a:r>
              <a:rPr lang="pt-BR" sz="1900" dirty="0" err="1">
                <a:solidFill>
                  <a:srgbClr val="00B050"/>
                </a:solidFill>
                <a:latin typeface="Calibri"/>
              </a:rPr>
              <a:t>Resp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','</a:t>
            </a:r>
            <a:r>
              <a:rPr lang="pt-BR" sz="1900" dirty="0" err="1">
                <a:solidFill>
                  <a:srgbClr val="00B050"/>
                </a:solidFill>
                <a:latin typeface="Calibri"/>
              </a:rPr>
              <a:t>Men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'Mai'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 '</a:t>
            </a:r>
            <a:r>
              <a:rPr lang="pt-BR" sz="1900" dirty="0" err="1">
                <a:solidFill>
                  <a:srgbClr val="00B050"/>
                </a:solidFill>
                <a:latin typeface="Calibri"/>
              </a:rPr>
              <a:t>Men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</a:t>
            </a:r>
            <a:r>
              <a:rPr lang="pt-BR" sz="1900" dirty="0">
                <a:solidFill>
                  <a:prstClr val="black"/>
                </a:solidFill>
                <a:latin typeface="Calibri"/>
              </a:rPr>
              <a:t>,</a:t>
            </a:r>
            <a:r>
              <a:rPr lang="pt-BR" sz="1900" dirty="0">
                <a:solidFill>
                  <a:srgbClr val="00B050"/>
                </a:solidFill>
                <a:latin typeface="Calibri"/>
              </a:rPr>
              <a:t>'Mai'</a:t>
            </a:r>
            <a:r>
              <a:rPr lang="pt-BR" sz="2000" dirty="0">
                <a:solidFill>
                  <a:prstClr val="black"/>
                </a:solidFill>
              </a:rPr>
              <a:t>]</a:t>
            </a:r>
          </a:p>
          <a:p>
            <a:r>
              <a:rPr lang="pt-BR" sz="2000" dirty="0" err="1"/>
              <a:t>df.index</a:t>
            </a:r>
            <a:r>
              <a:rPr lang="pt-BR" sz="2000" dirty="0"/>
              <a:t>=[0,0,0,1,1,1,0,1]</a:t>
            </a:r>
          </a:p>
          <a:p>
            <a:r>
              <a:rPr lang="pt-BR" sz="2000" dirty="0"/>
              <a:t>gVal1=</a:t>
            </a:r>
            <a:r>
              <a:rPr lang="pt-BR" sz="2000" dirty="0" err="1"/>
              <a:t>df.groupby</a:t>
            </a:r>
            <a:r>
              <a:rPr lang="pt-BR" sz="2000" dirty="0"/>
              <a:t>(</a:t>
            </a:r>
            <a:r>
              <a:rPr lang="pt-BR" sz="2000" dirty="0" err="1"/>
              <a:t>level</a:t>
            </a:r>
            <a:r>
              <a:rPr lang="pt-BR" sz="2000" dirty="0"/>
              <a:t>=0,axis=1)</a:t>
            </a:r>
          </a:p>
          <a:p>
            <a:r>
              <a:rPr lang="pt-BR" sz="2000" dirty="0">
                <a:solidFill>
                  <a:srgbClr val="0000CC"/>
                </a:solidFill>
              </a:rPr>
              <a:t>for</a:t>
            </a:r>
            <a:r>
              <a:rPr lang="pt-BR" sz="2000" dirty="0"/>
              <a:t> (</a:t>
            </a:r>
            <a:r>
              <a:rPr lang="pt-BR" sz="2000" dirty="0" err="1"/>
              <a:t>t,g</a:t>
            </a:r>
            <a:r>
              <a:rPr lang="pt-BR" sz="2000" dirty="0"/>
              <a:t>) </a:t>
            </a:r>
            <a:r>
              <a:rPr lang="pt-BR" sz="2000" dirty="0">
                <a:solidFill>
                  <a:srgbClr val="0000CC"/>
                </a:solidFill>
              </a:rPr>
              <a:t>in</a:t>
            </a:r>
            <a:r>
              <a:rPr lang="pt-BR" sz="2000" dirty="0"/>
              <a:t> gVal1: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B050"/>
                </a:solidFill>
              </a:rPr>
              <a:t>"\</a:t>
            </a:r>
            <a:r>
              <a:rPr lang="pt-BR" sz="2000" dirty="0" err="1">
                <a:solidFill>
                  <a:srgbClr val="00B050"/>
                </a:solidFill>
              </a:rPr>
              <a:t>nMedida</a:t>
            </a:r>
            <a:r>
              <a:rPr lang="pt-BR" sz="2000" dirty="0">
                <a:solidFill>
                  <a:srgbClr val="00B050"/>
                </a:solidFill>
              </a:rPr>
              <a:t>:"</a:t>
            </a:r>
            <a:r>
              <a:rPr lang="pt-BR" sz="2000" dirty="0"/>
              <a:t>,t)</a:t>
            </a:r>
          </a:p>
          <a:p>
            <a:r>
              <a:rPr lang="pt-BR" sz="2000" dirty="0"/>
              <a:t>    </a:t>
            </a:r>
            <a:r>
              <a:rPr lang="pt-BR" sz="2000" dirty="0" err="1">
                <a:solidFill>
                  <a:srgbClr val="7030A0"/>
                </a:solidFill>
              </a:rPr>
              <a:t>print</a:t>
            </a:r>
            <a:r>
              <a:rPr lang="pt-BR" sz="2000" dirty="0"/>
              <a:t>(g)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7248128" y="836712"/>
            <a:ext cx="4684072" cy="5778664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438" y="2853908"/>
            <a:ext cx="1014486" cy="3761469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>
            <a:off x="8534789" y="1314000"/>
            <a:ext cx="1656185" cy="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881" y="1418325"/>
            <a:ext cx="2160000" cy="13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26175"/>
      </p:ext>
    </p:extLst>
  </p:cSld>
  <p:clrMapOvr>
    <a:masterClrMapping/>
  </p:clrMapOvr>
</p:sld>
</file>

<file path=ppt/theme/theme1.xml><?xml version="1.0" encoding="utf-8"?>
<a:theme xmlns:a="http://schemas.openxmlformats.org/drawingml/2006/main" name="1_modelopuc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modelopuc</Template>
  <TotalTime>66333</TotalTime>
  <Words>1790</Words>
  <Application>Microsoft Office PowerPoint</Application>
  <PresentationFormat>Widescreen</PresentationFormat>
  <Paragraphs>211</Paragraphs>
  <Slides>19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Times New Roman</vt:lpstr>
      <vt:lpstr>Wingdings</vt:lpstr>
      <vt:lpstr>Arial</vt:lpstr>
      <vt:lpstr>Calibri</vt:lpstr>
      <vt:lpstr>Courier New</vt:lpstr>
      <vt:lpstr>1_modelopuc</vt:lpstr>
      <vt:lpstr>DataFrames</vt:lpstr>
      <vt:lpstr>Agrupamento  e  Agregação</vt:lpstr>
      <vt:lpstr>Problema: Agrupamentos e Agregação</vt:lpstr>
      <vt:lpstr>Agrupamentos em DataFrames</vt:lpstr>
      <vt:lpstr>Agrupando DataFrames</vt:lpstr>
      <vt:lpstr>Agrupamento (axis=0)</vt:lpstr>
      <vt:lpstr>Agrupamento (axis=0)</vt:lpstr>
      <vt:lpstr>Agrupamento (axis=1)1/2</vt:lpstr>
      <vt:lpstr>Agrupamento (axis=1)</vt:lpstr>
      <vt:lpstr>Agrupando por mais de uma chave simultaneamente</vt:lpstr>
      <vt:lpstr>Agregação</vt:lpstr>
      <vt:lpstr>Funções de Agregação</vt:lpstr>
      <vt:lpstr>Forma Básica</vt:lpstr>
      <vt:lpstr>Forma Básica renomeando as colunas</vt:lpstr>
      <vt:lpstr>Forma Básica com funções por Colunas</vt:lpstr>
      <vt:lpstr>Forma Básica com funções por colunas renomeadas</vt:lpstr>
      <vt:lpstr>Problema: Agrupamentos</vt:lpstr>
      <vt:lpstr>Solução 1</vt:lpstr>
      <vt:lpstr>Solução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claudia ferlin</dc:creator>
  <cp:lastModifiedBy>Daniel</cp:lastModifiedBy>
  <cp:revision>1565</cp:revision>
  <cp:lastPrinted>2017-10-02T23:53:40Z</cp:lastPrinted>
  <dcterms:created xsi:type="dcterms:W3CDTF">2017-02-11T12:11:05Z</dcterms:created>
  <dcterms:modified xsi:type="dcterms:W3CDTF">2020-06-10T15:07:36Z</dcterms:modified>
</cp:coreProperties>
</file>