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psychologytoday.com/intl/blog/naked-truth/201807/how-honest-are-people-social-media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www.washingtonpost.com/news/wonk/wp/2016/11/08/the-bad-things-that-happen-to-annoyingly-happy-people/" TargetMode="External"/><Relationship Id="rId7" Type="http://schemas.openxmlformats.org/officeDocument/2006/relationships/hyperlink" Target="https://royalsocietypublishing.org/doi/10.1098/rspb.2014.1195" TargetMode="External"/><Relationship Id="rId8" Type="http://schemas.openxmlformats.org/officeDocument/2006/relationships/hyperlink" Target="https://www.esquire.com/news-politics/a26792/honesty0707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92375" y="5852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When to be </a:t>
            </a:r>
            <a:r>
              <a:rPr lang="pt-BR">
                <a:solidFill>
                  <a:srgbClr val="1155CC"/>
                </a:solidFill>
              </a:rPr>
              <a:t>honest</a:t>
            </a:r>
            <a:r>
              <a:rPr lang="pt-BR"/>
              <a:t>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033750" y="3636400"/>
            <a:ext cx="17769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Social 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Conformity</a:t>
            </a:r>
            <a:endParaRPr b="1" sz="2000"/>
          </a:p>
        </p:txBody>
      </p:sp>
      <p:sp>
        <p:nvSpPr>
          <p:cNvPr id="74" name="Google Shape;74;p13"/>
          <p:cNvSpPr/>
          <p:nvPr/>
        </p:nvSpPr>
        <p:spPr>
          <a:xfrm>
            <a:off x="3734246" y="3471100"/>
            <a:ext cx="2437500" cy="907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590550" y="1134975"/>
            <a:ext cx="7233300" cy="5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Visual Analytics Topic Proposal - Daniel Stulberg Huf</a:t>
            </a:r>
            <a:endParaRPr b="1" sz="1700"/>
          </a:p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5540638" y="3636400"/>
            <a:ext cx="26310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Radical 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Honesty</a:t>
            </a:r>
            <a:endParaRPr b="1" sz="2000"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800" y="3074625"/>
            <a:ext cx="1030053" cy="15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75" y="3471100"/>
            <a:ext cx="1247022" cy="9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678550" y="2127275"/>
            <a:ext cx="7493100" cy="577200"/>
          </a:xfrm>
          <a:prstGeom prst="wedgeRectCallout">
            <a:avLst>
              <a:gd fmla="val -41737" name="adj1"/>
              <a:gd fmla="val 74612" name="adj2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“Your mom told you to be yourself. That’s easier said than done”.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75" y="418573"/>
            <a:ext cx="1979264" cy="104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3"/>
          <p:cNvCxnSpPr/>
          <p:nvPr/>
        </p:nvCxnSpPr>
        <p:spPr>
          <a:xfrm>
            <a:off x="246600" y="418575"/>
            <a:ext cx="2951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246600" y="4740425"/>
            <a:ext cx="2951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283100" y="505950"/>
            <a:ext cx="4288800" cy="19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3200"/>
              <a:t>The impact of our </a:t>
            </a:r>
            <a:r>
              <a:rPr lang="pt-BR" sz="3200">
                <a:solidFill>
                  <a:schemeClr val="accent5"/>
                </a:solidFill>
              </a:rPr>
              <a:t>honesty </a:t>
            </a:r>
            <a:r>
              <a:rPr lang="pt-BR" sz="3200"/>
              <a:t>on </a:t>
            </a:r>
            <a:r>
              <a:rPr lang="pt-BR" sz="3200">
                <a:solidFill>
                  <a:schemeClr val="accent5"/>
                </a:solidFill>
              </a:rPr>
              <a:t>society </a:t>
            </a:r>
            <a:r>
              <a:rPr lang="pt-BR" sz="3200"/>
              <a:t>(and in </a:t>
            </a:r>
            <a:r>
              <a:rPr lang="pt-BR" sz="3200">
                <a:solidFill>
                  <a:schemeClr val="accent5"/>
                </a:solidFill>
              </a:rPr>
              <a:t>ourselves</a:t>
            </a:r>
            <a:r>
              <a:rPr lang="pt-BR" sz="3200"/>
              <a:t>).</a:t>
            </a:r>
            <a:endParaRPr sz="32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14398" r="0" t="0"/>
          <a:stretch/>
        </p:blipFill>
        <p:spPr>
          <a:xfrm>
            <a:off x="5676034" y="0"/>
            <a:ext cx="346796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4"/>
          <p:cNvGrpSpPr/>
          <p:nvPr/>
        </p:nvGrpSpPr>
        <p:grpSpPr>
          <a:xfrm rot="-1145561">
            <a:off x="7094921" y="4316352"/>
            <a:ext cx="2249631" cy="422835"/>
            <a:chOff x="6182976" y="395363"/>
            <a:chExt cx="4390500" cy="2537067"/>
          </a:xfrm>
        </p:grpSpPr>
        <p:pic>
          <p:nvPicPr>
            <p:cNvPr id="90" name="Google Shape;9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90" y="427448"/>
              <a:ext cx="3337998" cy="25049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91" name="Google Shape;91;p14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4"/>
            <p:cNvSpPr txBox="1"/>
            <p:nvPr/>
          </p:nvSpPr>
          <p:spPr>
            <a:xfrm>
              <a:off x="6182976" y="681258"/>
              <a:ext cx="4390500" cy="11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700"/>
                </a:spcBef>
                <a:spcAft>
                  <a:spcPts val="700"/>
                </a:spcAft>
                <a:buNone/>
              </a:pPr>
              <a:r>
                <a:rPr b="1" lang="pt-BR" sz="13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Context matters!</a:t>
              </a:r>
              <a:endPara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93" name="Google Shape;93;p14"/>
          <p:cNvSpPr txBox="1"/>
          <p:nvPr>
            <p:ph idx="4294967295" type="subTitle"/>
          </p:nvPr>
        </p:nvSpPr>
        <p:spPr>
          <a:xfrm>
            <a:off x="156025" y="2209800"/>
            <a:ext cx="55200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pt-BR" sz="1600">
                <a:solidFill>
                  <a:schemeClr val="lt1"/>
                </a:solidFill>
              </a:rPr>
              <a:t>Research suggests that happy people are often assumed to be pushovers and naive </a:t>
            </a:r>
            <a:r>
              <a:rPr lang="pt-BR" sz="1600" u="sng">
                <a:solidFill>
                  <a:schemeClr val="hlink"/>
                </a:solidFill>
                <a:hlinkClick r:id="rId6"/>
              </a:rPr>
              <a:t>[1]</a:t>
            </a:r>
            <a:r>
              <a:rPr lang="pt-BR" sz="1600">
                <a:solidFill>
                  <a:schemeClr val="lt1"/>
                </a:solidFill>
              </a:rPr>
              <a:t>.</a:t>
            </a:r>
            <a:br>
              <a:rPr lang="pt-BR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pt-BR" sz="1600">
                <a:solidFill>
                  <a:schemeClr val="lt1"/>
                </a:solidFill>
              </a:rPr>
              <a:t>White lies vs. antisocial lying </a:t>
            </a:r>
            <a:r>
              <a:rPr lang="pt-BR" sz="1600" u="sng">
                <a:solidFill>
                  <a:schemeClr val="hlink"/>
                </a:solidFill>
                <a:hlinkClick r:id="rId7"/>
              </a:rPr>
              <a:t>[2]</a:t>
            </a:r>
            <a:br>
              <a:rPr lang="pt-BR" sz="1600">
                <a:solidFill>
                  <a:schemeClr val="lt1"/>
                </a:solidFill>
              </a:rPr>
            </a:br>
            <a:r>
              <a:rPr lang="pt-BR" sz="1600">
                <a:solidFill>
                  <a:schemeClr val="lt1"/>
                </a:solidFill>
              </a:rPr>
              <a:t>“Without lies, marriages would crumble, workers would be fired, governments would </a:t>
            </a:r>
            <a:r>
              <a:rPr lang="pt-BR" sz="1600">
                <a:solidFill>
                  <a:schemeClr val="lt1"/>
                </a:solidFill>
              </a:rPr>
              <a:t>collapse” </a:t>
            </a:r>
            <a:r>
              <a:rPr lang="pt-BR" sz="1600" u="sng">
                <a:solidFill>
                  <a:schemeClr val="hlink"/>
                </a:solidFill>
                <a:hlinkClick r:id="rId8"/>
              </a:rPr>
              <a:t>[3]</a:t>
            </a:r>
            <a:r>
              <a:rPr lang="pt-BR" sz="1600">
                <a:solidFill>
                  <a:schemeClr val="lt1"/>
                </a:solidFill>
              </a:rPr>
              <a:t>.</a:t>
            </a:r>
            <a:br>
              <a:rPr lang="pt-BR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pt-BR" sz="1600">
                <a:solidFill>
                  <a:schemeClr val="lt1"/>
                </a:solidFill>
              </a:rPr>
              <a:t>The impact of social media in shaping people’s honesty (and conversely) </a:t>
            </a:r>
            <a:r>
              <a:rPr lang="pt-BR" sz="1600" u="sng">
                <a:solidFill>
                  <a:schemeClr val="hlink"/>
                </a:solidFill>
                <a:hlinkClick r:id="rId9"/>
              </a:rPr>
              <a:t>[4]</a:t>
            </a:r>
            <a:r>
              <a:rPr lang="pt-BR" sz="1600">
                <a:solidFill>
                  <a:schemeClr val="lt1"/>
                </a:solidFill>
              </a:rPr>
              <a:t>. 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83100" y="483550"/>
            <a:ext cx="8797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Personal thoughts</a:t>
            </a:r>
            <a:endParaRPr sz="4400"/>
          </a:p>
        </p:txBody>
      </p:sp>
      <p:sp>
        <p:nvSpPr>
          <p:cNvPr id="99" name="Google Shape;99;p15"/>
          <p:cNvSpPr/>
          <p:nvPr/>
        </p:nvSpPr>
        <p:spPr>
          <a:xfrm>
            <a:off x="371775" y="1836500"/>
            <a:ext cx="2629500" cy="2704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286625" y="1836500"/>
            <a:ext cx="2481600" cy="2704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125300" y="1836500"/>
            <a:ext cx="2629500" cy="2704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6201475" y="19095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Interdisciplinary collaboration</a:t>
            </a:r>
            <a:br>
              <a:rPr lang="pt-BR" sz="1800"/>
            </a:br>
            <a:endParaRPr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b="0" lang="pt-BR" sz="1400"/>
              <a:t>How to merge data analysis and visualization with the psychology, sociology, and ethics of honesty?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447975" y="1909500"/>
            <a:ext cx="2481600" cy="22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Ethical considerations</a:t>
            </a:r>
            <a:endParaRPr sz="18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b="0" lang="pt-BR" sz="1400"/>
              <a:t>The morality of lying?</a:t>
            </a:r>
            <a:br>
              <a:rPr b="0" lang="pt-BR" sz="1400"/>
            </a:b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0" lang="pt-BR" sz="1400"/>
              <a:t>The impact of honesty on trust?</a:t>
            </a:r>
            <a:br>
              <a:rPr b="0" lang="pt-BR" sz="1400"/>
            </a:b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0" lang="pt-BR" sz="1400"/>
              <a:t>How to differ one’s behavior virtually and in the real world?</a:t>
            </a:r>
            <a:endParaRPr b="0" sz="1400"/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3362825" y="1909500"/>
            <a:ext cx="24054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Individual vs. Collective perspectives</a:t>
            </a:r>
            <a:endParaRPr sz="18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b="0" lang="pt-BR" sz="1400"/>
              <a:t>How to identify a genuine individual decision rather than a collective societal trend when analyzing one’s behavior?</a:t>
            </a:r>
            <a:endParaRPr b="0" sz="14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525" y="169200"/>
            <a:ext cx="1334051" cy="13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