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EDB77DB-CBA6-4797-8D7B-5F244094C216}" type="datetimeFigureOut">
              <a:rPr lang="pt-BR" smtClean="0"/>
              <a:t>16/01/2023</a:t>
            </a:fld>
            <a:endParaRPr lang="pt-B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48A7C26-E3D0-4AB3-A88B-E77BE5C32F01}"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15615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EDB77DB-CBA6-4797-8D7B-5F244094C216}" type="datetimeFigureOut">
              <a:rPr lang="pt-BR" smtClean="0"/>
              <a:t>16/01/2023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176971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EDB77DB-CBA6-4797-8D7B-5F244094C216}" type="datetimeFigureOut">
              <a:rPr lang="pt-BR" smtClean="0"/>
              <a:t>16/01/2023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194630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EDB77DB-CBA6-4797-8D7B-5F244094C216}" type="datetimeFigureOut">
              <a:rPr lang="pt-BR" smtClean="0"/>
              <a:t>16/01/2023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113194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EDB77DB-CBA6-4797-8D7B-5F244094C216}" type="datetimeFigureOut">
              <a:rPr lang="pt-BR" smtClean="0"/>
              <a:t>16/01/2023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48A7C26-E3D0-4AB3-A88B-E77BE5C32F01}"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008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EDB77DB-CBA6-4797-8D7B-5F244094C216}" type="datetimeFigureOut">
              <a:rPr lang="pt-BR" smtClean="0"/>
              <a:t>16/01/2023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182547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EDB77DB-CBA6-4797-8D7B-5F244094C216}" type="datetimeFigureOut">
              <a:rPr lang="pt-BR" smtClean="0"/>
              <a:t>16/01/2023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69751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EDB77DB-CBA6-4797-8D7B-5F244094C216}" type="datetimeFigureOut">
              <a:rPr lang="pt-BR" smtClean="0"/>
              <a:t>16/01/2023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210842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B77DB-CBA6-4797-8D7B-5F244094C216}" type="datetimeFigureOut">
              <a:rPr lang="pt-BR" smtClean="0"/>
              <a:t>16/01/2023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207889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EDB77DB-CBA6-4797-8D7B-5F244094C216}" type="datetimeFigureOut">
              <a:rPr lang="pt-BR" smtClean="0"/>
              <a:t>16/01/2023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11880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EDB77DB-CBA6-4797-8D7B-5F244094C216}" type="datetimeFigureOut">
              <a:rPr lang="pt-BR" smtClean="0"/>
              <a:t>16/01/2023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48A7C26-E3D0-4AB3-A88B-E77BE5C32F01}" type="slidenum">
              <a:rPr lang="pt-BR" smtClean="0"/>
              <a:t>‹nº›</a:t>
            </a:fld>
            <a:endParaRPr lang="pt-BR"/>
          </a:p>
        </p:txBody>
      </p:sp>
    </p:spTree>
    <p:extLst>
      <p:ext uri="{BB962C8B-B14F-4D97-AF65-F5344CB8AC3E}">
        <p14:creationId xmlns:p14="http://schemas.microsoft.com/office/powerpoint/2010/main" val="296510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DB77DB-CBA6-4797-8D7B-5F244094C216}" type="datetimeFigureOut">
              <a:rPr lang="pt-BR" smtClean="0"/>
              <a:t>16/01/2023</a:t>
            </a:fld>
            <a:endParaRPr lang="pt-B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pt-B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8A7C26-E3D0-4AB3-A88B-E77BE5C32F01}" type="slidenum">
              <a:rPr lang="pt-BR" smtClean="0"/>
              <a:t>‹nº›</a:t>
            </a:fld>
            <a:endParaRPr lang="pt-BR"/>
          </a:p>
        </p:txBody>
      </p:sp>
    </p:spTree>
    <p:extLst>
      <p:ext uri="{BB962C8B-B14F-4D97-AF65-F5344CB8AC3E}">
        <p14:creationId xmlns:p14="http://schemas.microsoft.com/office/powerpoint/2010/main" val="1720156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hyperlink" Target="https://www.knowledgehut.com/blog/web-development/long-short-term-memory" TargetMode="External"/><Relationship Id="rId3" Type="http://schemas.openxmlformats.org/officeDocument/2006/relationships/hyperlink" Target="https://towardsdatascience.com/lstm-networks-a-detailed-explanation-8fae6aefc7f9" TargetMode="External"/><Relationship Id="rId7" Type="http://schemas.openxmlformats.org/officeDocument/2006/relationships/hyperlink" Target="https://medium.com/analytics-vidhya/no-lstms-cant-predict-stock-prices-11f10dcb35d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datacamp.com/tutorial/lstm-python-stock-market" TargetMode="External"/><Relationship Id="rId5" Type="http://schemas.openxmlformats.org/officeDocument/2006/relationships/hyperlink" Target="https://analyzingalpha.com/history-of-ai-in-finance" TargetMode="External"/><Relationship Id="rId4" Type="http://schemas.openxmlformats.org/officeDocument/2006/relationships/hyperlink" Target="https://colah.github.io/posts/2015-08-Understanding-LST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6;p13">
            <a:extLst>
              <a:ext uri="{FF2B5EF4-FFF2-40B4-BE49-F238E27FC236}">
                <a16:creationId xmlns:a16="http://schemas.microsoft.com/office/drawing/2014/main" id="{030ED6A2-F9F6-02B8-FC7B-4B481A56758F}"/>
              </a:ext>
            </a:extLst>
          </p:cNvPr>
          <p:cNvSpPr txBox="1"/>
          <p:nvPr/>
        </p:nvSpPr>
        <p:spPr>
          <a:xfrm>
            <a:off x="1251225" y="3240163"/>
            <a:ext cx="9594300" cy="376996"/>
          </a:xfrm>
          <a:prstGeom prst="rect">
            <a:avLst/>
          </a:prstGeom>
          <a:noFill/>
          <a:ln>
            <a:noFill/>
          </a:ln>
          <a:effectLst>
            <a:outerShdw blurRad="50800" dist="38100" dir="2700000" algn="tl" rotWithShape="0">
              <a:srgbClr val="000000">
                <a:alpha val="42750"/>
              </a:srgbClr>
            </a:outerShdw>
          </a:effectLst>
        </p:spPr>
        <p:txBody>
          <a:bodyPr spcFirstLastPara="1" wrap="square" lIns="68575" tIns="34275" rIns="68575" bIns="34275" anchor="t" anchorCtr="0">
            <a:spAutoFit/>
          </a:bodyPr>
          <a:lstStyle/>
          <a:p>
            <a:pPr marL="0" marR="0" lvl="0" indent="0" algn="ctr" rtl="0">
              <a:spcBef>
                <a:spcPts val="0"/>
              </a:spcBef>
              <a:spcAft>
                <a:spcPts val="0"/>
              </a:spcAft>
              <a:buNone/>
            </a:pPr>
            <a:r>
              <a:rPr lang="en-US" sz="2000" dirty="0">
                <a:solidFill>
                  <a:srgbClr val="FFFFFF"/>
                </a:solidFill>
                <a:latin typeface="+mj-lt"/>
                <a:ea typeface="Lucida Sans"/>
                <a:cs typeface="Lucida Sans"/>
                <a:sym typeface="Lucida Sans"/>
              </a:rPr>
              <a:t>by</a:t>
            </a:r>
            <a:r>
              <a:rPr lang="pt-BR" sz="2000" dirty="0">
                <a:solidFill>
                  <a:srgbClr val="FFFFFF"/>
                </a:solidFill>
                <a:latin typeface="+mj-lt"/>
                <a:ea typeface="Lucida Sans"/>
                <a:cs typeface="Lucida Sans"/>
                <a:sym typeface="Lucida Sans"/>
              </a:rPr>
              <a:t> </a:t>
            </a:r>
            <a:r>
              <a:rPr lang="fr" sz="2000" dirty="0">
                <a:solidFill>
                  <a:srgbClr val="FFFFFF"/>
                </a:solidFill>
                <a:latin typeface="+mj-lt"/>
                <a:ea typeface="Lucida Sans"/>
                <a:cs typeface="Lucida Sans"/>
                <a:sym typeface="Lucida Sans"/>
              </a:rPr>
              <a:t>Daniel Stulberg </a:t>
            </a:r>
            <a:r>
              <a:rPr lang="en-US" sz="2000" dirty="0" err="1">
                <a:solidFill>
                  <a:srgbClr val="FFFFFF"/>
                </a:solidFill>
                <a:latin typeface="+mj-lt"/>
                <a:ea typeface="Lucida Sans"/>
                <a:cs typeface="Lucida Sans"/>
                <a:sym typeface="Lucida Sans"/>
              </a:rPr>
              <a:t>Huf</a:t>
            </a:r>
            <a:endParaRPr lang="en-US" sz="1200" dirty="0">
              <a:latin typeface="+mj-lt"/>
            </a:endParaRPr>
          </a:p>
        </p:txBody>
      </p:sp>
      <p:cxnSp>
        <p:nvCxnSpPr>
          <p:cNvPr id="6" name="Google Shape;89;p13">
            <a:extLst>
              <a:ext uri="{FF2B5EF4-FFF2-40B4-BE49-F238E27FC236}">
                <a16:creationId xmlns:a16="http://schemas.microsoft.com/office/drawing/2014/main" id="{0703EE84-8E6F-40D9-5496-1E5A45668045}"/>
              </a:ext>
            </a:extLst>
          </p:cNvPr>
          <p:cNvCxnSpPr>
            <a:cxnSpLocks/>
          </p:cNvCxnSpPr>
          <p:nvPr/>
        </p:nvCxnSpPr>
        <p:spPr>
          <a:xfrm>
            <a:off x="1518638" y="3068106"/>
            <a:ext cx="9459523" cy="0"/>
          </a:xfrm>
          <a:prstGeom prst="straightConnector1">
            <a:avLst/>
          </a:prstGeom>
          <a:noFill/>
          <a:ln w="12700" cap="flat" cmpd="sng">
            <a:solidFill>
              <a:srgbClr val="FFFFFF"/>
            </a:solidFill>
            <a:prstDash val="solid"/>
            <a:round/>
            <a:headEnd type="none" w="sm" len="sm"/>
            <a:tailEnd type="none" w="sm" len="sm"/>
          </a:ln>
          <a:effectLst>
            <a:outerShdw blurRad="40000" dist="20000" dir="5400000" rotWithShape="0">
              <a:srgbClr val="000000">
                <a:alpha val="37650"/>
              </a:srgbClr>
            </a:outerShdw>
          </a:effectLst>
        </p:spPr>
      </p:cxnSp>
      <p:sp>
        <p:nvSpPr>
          <p:cNvPr id="7" name="Google Shape;85;p13">
            <a:extLst>
              <a:ext uri="{FF2B5EF4-FFF2-40B4-BE49-F238E27FC236}">
                <a16:creationId xmlns:a16="http://schemas.microsoft.com/office/drawing/2014/main" id="{454866E5-0222-4024-0F2A-CDD938BE009A}"/>
              </a:ext>
            </a:extLst>
          </p:cNvPr>
          <p:cNvSpPr txBox="1"/>
          <p:nvPr/>
        </p:nvSpPr>
        <p:spPr>
          <a:xfrm>
            <a:off x="1204242" y="2238378"/>
            <a:ext cx="10020300" cy="684773"/>
          </a:xfrm>
          <a:prstGeom prst="rect">
            <a:avLst/>
          </a:prstGeom>
          <a:noFill/>
          <a:ln>
            <a:noFill/>
          </a:ln>
          <a:effectLst>
            <a:outerShdw blurRad="50800" dist="38100" dir="2700000" algn="tl" rotWithShape="0">
              <a:srgbClr val="000000">
                <a:alpha val="42750"/>
              </a:srgbClr>
            </a:outerShdw>
          </a:effectLst>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4000" b="1" i="0" u="none" strike="noStrike" cap="none" dirty="0">
                <a:solidFill>
                  <a:schemeClr val="lt1"/>
                </a:solidFill>
                <a:latin typeface="+mj-lt"/>
                <a:ea typeface="Lucida Sans"/>
                <a:cs typeface="Lucida Sans"/>
                <a:sym typeface="Lucida Sans"/>
              </a:rPr>
              <a:t>Predicting the stock market with AI</a:t>
            </a:r>
            <a:endParaRPr lang="en-US" altLang="zh-CN" sz="4000" dirty="0">
              <a:latin typeface="+mj-lt"/>
            </a:endParaRPr>
          </a:p>
        </p:txBody>
      </p:sp>
      <p:pic>
        <p:nvPicPr>
          <p:cNvPr id="1026" name="Picture 2">
            <a:extLst>
              <a:ext uri="{FF2B5EF4-FFF2-40B4-BE49-F238E27FC236}">
                <a16:creationId xmlns:a16="http://schemas.microsoft.com/office/drawing/2014/main" id="{E6DFFAEE-D537-6B38-360C-3956FA8AD8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5619749" y="766893"/>
            <a:ext cx="1189287" cy="957132"/>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m 16">
            <a:extLst>
              <a:ext uri="{FF2B5EF4-FFF2-40B4-BE49-F238E27FC236}">
                <a16:creationId xmlns:a16="http://schemas.microsoft.com/office/drawing/2014/main" id="{7D289B1E-1BC3-CFD1-2F3E-8CCBC5DF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650" y="4526991"/>
            <a:ext cx="3333750" cy="173651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3374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5243221"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History of AI in finance</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5051081"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mes Simons – Investor Profile • World Top Investors">
            <a:extLst>
              <a:ext uri="{FF2B5EF4-FFF2-40B4-BE49-F238E27FC236}">
                <a16:creationId xmlns:a16="http://schemas.microsoft.com/office/drawing/2014/main" id="{D4E52C56-2B2F-D9FD-E7A1-FF5185CF7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35" y="3724729"/>
            <a:ext cx="2137191" cy="890496"/>
          </a:xfrm>
          <a:prstGeom prst="rect">
            <a:avLst/>
          </a:prstGeom>
          <a:noFill/>
          <a:extLst>
            <a:ext uri="{909E8E84-426E-40DD-AFC4-6F175D3DCCD1}">
              <a14:hiddenFill xmlns:a14="http://schemas.microsoft.com/office/drawing/2010/main">
                <a:solidFill>
                  <a:srgbClr val="FFFFFF"/>
                </a:solidFill>
              </a14:hiddenFill>
            </a:ext>
          </a:extLst>
        </p:spPr>
      </p:pic>
      <p:pic>
        <p:nvPicPr>
          <p:cNvPr id="14" name="Gráfico 13">
            <a:extLst>
              <a:ext uri="{FF2B5EF4-FFF2-40B4-BE49-F238E27FC236}">
                <a16:creationId xmlns:a16="http://schemas.microsoft.com/office/drawing/2014/main" id="{7C182DAC-CC16-62CC-FD8C-7120CAA26D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550" y="4681900"/>
            <a:ext cx="2190278" cy="283925"/>
          </a:xfrm>
          <a:prstGeom prst="rect">
            <a:avLst/>
          </a:prstGeom>
        </p:spPr>
      </p:pic>
      <p:cxnSp>
        <p:nvCxnSpPr>
          <p:cNvPr id="16" name="Conector de Seta Reta 15">
            <a:extLst>
              <a:ext uri="{FF2B5EF4-FFF2-40B4-BE49-F238E27FC236}">
                <a16:creationId xmlns:a16="http://schemas.microsoft.com/office/drawing/2014/main" id="{CF196001-9F7D-6BF4-7047-DC93147FF4B2}"/>
              </a:ext>
            </a:extLst>
          </p:cNvPr>
          <p:cNvCxnSpPr>
            <a:cxnSpLocks/>
          </p:cNvCxnSpPr>
          <p:nvPr/>
        </p:nvCxnSpPr>
        <p:spPr>
          <a:xfrm flipV="1">
            <a:off x="161925" y="1825190"/>
            <a:ext cx="11061132" cy="59789"/>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E6B19791-84A5-F56B-2E27-008D4750F128}"/>
              </a:ext>
            </a:extLst>
          </p:cNvPr>
          <p:cNvCxnSpPr>
            <a:cxnSpLocks/>
          </p:cNvCxnSpPr>
          <p:nvPr/>
        </p:nvCxnSpPr>
        <p:spPr>
          <a:xfrm flipV="1">
            <a:off x="585455" y="1776881"/>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A9A1FFCC-A9C7-60EA-7222-52CB11F94666}"/>
              </a:ext>
            </a:extLst>
          </p:cNvPr>
          <p:cNvSpPr txBox="1"/>
          <p:nvPr/>
        </p:nvSpPr>
        <p:spPr>
          <a:xfrm>
            <a:off x="252704" y="1346560"/>
            <a:ext cx="714375" cy="369332"/>
          </a:xfrm>
          <a:prstGeom prst="rect">
            <a:avLst/>
          </a:prstGeom>
          <a:noFill/>
        </p:spPr>
        <p:txBody>
          <a:bodyPr wrap="square" rtlCol="0">
            <a:spAutoFit/>
          </a:bodyPr>
          <a:lstStyle/>
          <a:p>
            <a:r>
              <a:rPr lang="pt-BR" dirty="0"/>
              <a:t>1970</a:t>
            </a:r>
          </a:p>
        </p:txBody>
      </p:sp>
      <p:sp>
        <p:nvSpPr>
          <p:cNvPr id="24" name="CaixaDeTexto 23">
            <a:extLst>
              <a:ext uri="{FF2B5EF4-FFF2-40B4-BE49-F238E27FC236}">
                <a16:creationId xmlns:a16="http://schemas.microsoft.com/office/drawing/2014/main" id="{E4390B48-6FB4-9E57-0C07-C92B302898C3}"/>
              </a:ext>
            </a:extLst>
          </p:cNvPr>
          <p:cNvSpPr txBox="1"/>
          <p:nvPr/>
        </p:nvSpPr>
        <p:spPr>
          <a:xfrm>
            <a:off x="1474655" y="1346560"/>
            <a:ext cx="714375" cy="369332"/>
          </a:xfrm>
          <a:prstGeom prst="rect">
            <a:avLst/>
          </a:prstGeom>
          <a:noFill/>
        </p:spPr>
        <p:txBody>
          <a:bodyPr wrap="square" rtlCol="0">
            <a:spAutoFit/>
          </a:bodyPr>
          <a:lstStyle/>
          <a:p>
            <a:r>
              <a:rPr lang="pt-BR" dirty="0"/>
              <a:t>1980</a:t>
            </a:r>
          </a:p>
        </p:txBody>
      </p:sp>
      <p:sp>
        <p:nvSpPr>
          <p:cNvPr id="25" name="CaixaDeTexto 24">
            <a:extLst>
              <a:ext uri="{FF2B5EF4-FFF2-40B4-BE49-F238E27FC236}">
                <a16:creationId xmlns:a16="http://schemas.microsoft.com/office/drawing/2014/main" id="{BB932E4B-BEBF-7C97-1FA6-6209DB29FFAD}"/>
              </a:ext>
            </a:extLst>
          </p:cNvPr>
          <p:cNvSpPr txBox="1"/>
          <p:nvPr/>
        </p:nvSpPr>
        <p:spPr>
          <a:xfrm>
            <a:off x="2194110" y="1346560"/>
            <a:ext cx="714375" cy="369332"/>
          </a:xfrm>
          <a:prstGeom prst="rect">
            <a:avLst/>
          </a:prstGeom>
          <a:noFill/>
        </p:spPr>
        <p:txBody>
          <a:bodyPr wrap="square" rtlCol="0">
            <a:spAutoFit/>
          </a:bodyPr>
          <a:lstStyle/>
          <a:p>
            <a:r>
              <a:rPr lang="pt-BR" dirty="0"/>
              <a:t>1982</a:t>
            </a:r>
          </a:p>
        </p:txBody>
      </p:sp>
      <p:sp>
        <p:nvSpPr>
          <p:cNvPr id="26" name="CaixaDeTexto 25">
            <a:extLst>
              <a:ext uri="{FF2B5EF4-FFF2-40B4-BE49-F238E27FC236}">
                <a16:creationId xmlns:a16="http://schemas.microsoft.com/office/drawing/2014/main" id="{742AFA4D-CCE0-3E02-EE8C-8B013AD584F0}"/>
              </a:ext>
            </a:extLst>
          </p:cNvPr>
          <p:cNvSpPr txBox="1"/>
          <p:nvPr/>
        </p:nvSpPr>
        <p:spPr>
          <a:xfrm>
            <a:off x="10473241" y="1344363"/>
            <a:ext cx="714375" cy="369332"/>
          </a:xfrm>
          <a:prstGeom prst="rect">
            <a:avLst/>
          </a:prstGeom>
          <a:noFill/>
        </p:spPr>
        <p:txBody>
          <a:bodyPr wrap="square" rtlCol="0">
            <a:spAutoFit/>
          </a:bodyPr>
          <a:lstStyle/>
          <a:p>
            <a:r>
              <a:rPr lang="pt-BR" dirty="0"/>
              <a:t>2021</a:t>
            </a:r>
          </a:p>
        </p:txBody>
      </p:sp>
      <p:sp>
        <p:nvSpPr>
          <p:cNvPr id="27" name="CaixaDeTexto 26">
            <a:extLst>
              <a:ext uri="{FF2B5EF4-FFF2-40B4-BE49-F238E27FC236}">
                <a16:creationId xmlns:a16="http://schemas.microsoft.com/office/drawing/2014/main" id="{DB5C577C-2C33-9FB1-DFC2-8364F46C0300}"/>
              </a:ext>
            </a:extLst>
          </p:cNvPr>
          <p:cNvSpPr txBox="1"/>
          <p:nvPr/>
        </p:nvSpPr>
        <p:spPr>
          <a:xfrm>
            <a:off x="2956425" y="1346560"/>
            <a:ext cx="714375" cy="369332"/>
          </a:xfrm>
          <a:prstGeom prst="rect">
            <a:avLst/>
          </a:prstGeom>
          <a:noFill/>
        </p:spPr>
        <p:txBody>
          <a:bodyPr wrap="square" rtlCol="0">
            <a:spAutoFit/>
          </a:bodyPr>
          <a:lstStyle/>
          <a:p>
            <a:r>
              <a:rPr lang="pt-BR" dirty="0"/>
              <a:t>1986</a:t>
            </a:r>
          </a:p>
        </p:txBody>
      </p:sp>
      <p:sp>
        <p:nvSpPr>
          <p:cNvPr id="28" name="CaixaDeTexto 27">
            <a:extLst>
              <a:ext uri="{FF2B5EF4-FFF2-40B4-BE49-F238E27FC236}">
                <a16:creationId xmlns:a16="http://schemas.microsoft.com/office/drawing/2014/main" id="{716F87FA-DA5D-23DF-369D-A0B9F312D2C8}"/>
              </a:ext>
            </a:extLst>
          </p:cNvPr>
          <p:cNvSpPr txBox="1"/>
          <p:nvPr/>
        </p:nvSpPr>
        <p:spPr>
          <a:xfrm>
            <a:off x="3779769" y="1346560"/>
            <a:ext cx="714375" cy="369332"/>
          </a:xfrm>
          <a:prstGeom prst="rect">
            <a:avLst/>
          </a:prstGeom>
          <a:noFill/>
        </p:spPr>
        <p:txBody>
          <a:bodyPr wrap="square" rtlCol="0">
            <a:spAutoFit/>
          </a:bodyPr>
          <a:lstStyle/>
          <a:p>
            <a:r>
              <a:rPr lang="pt-BR" dirty="0"/>
              <a:t>1990</a:t>
            </a:r>
          </a:p>
        </p:txBody>
      </p:sp>
      <p:sp>
        <p:nvSpPr>
          <p:cNvPr id="29" name="CaixaDeTexto 28">
            <a:extLst>
              <a:ext uri="{FF2B5EF4-FFF2-40B4-BE49-F238E27FC236}">
                <a16:creationId xmlns:a16="http://schemas.microsoft.com/office/drawing/2014/main" id="{1885124F-783E-082B-6599-E36353B9A9A1}"/>
              </a:ext>
            </a:extLst>
          </p:cNvPr>
          <p:cNvSpPr txBox="1"/>
          <p:nvPr/>
        </p:nvSpPr>
        <p:spPr>
          <a:xfrm>
            <a:off x="5044902" y="1346560"/>
            <a:ext cx="714375" cy="369332"/>
          </a:xfrm>
          <a:prstGeom prst="rect">
            <a:avLst/>
          </a:prstGeom>
          <a:noFill/>
        </p:spPr>
        <p:txBody>
          <a:bodyPr wrap="square" rtlCol="0">
            <a:spAutoFit/>
          </a:bodyPr>
          <a:lstStyle/>
          <a:p>
            <a:r>
              <a:rPr lang="pt-BR" dirty="0"/>
              <a:t>2000</a:t>
            </a:r>
          </a:p>
        </p:txBody>
      </p:sp>
      <p:sp>
        <p:nvSpPr>
          <p:cNvPr id="30" name="CaixaDeTexto 29">
            <a:extLst>
              <a:ext uri="{FF2B5EF4-FFF2-40B4-BE49-F238E27FC236}">
                <a16:creationId xmlns:a16="http://schemas.microsoft.com/office/drawing/2014/main" id="{7C5D4CB6-40C5-A706-1746-B682100BDD3E}"/>
              </a:ext>
            </a:extLst>
          </p:cNvPr>
          <p:cNvSpPr txBox="1"/>
          <p:nvPr/>
        </p:nvSpPr>
        <p:spPr>
          <a:xfrm>
            <a:off x="5819602" y="1346560"/>
            <a:ext cx="714375" cy="369332"/>
          </a:xfrm>
          <a:prstGeom prst="rect">
            <a:avLst/>
          </a:prstGeom>
          <a:noFill/>
        </p:spPr>
        <p:txBody>
          <a:bodyPr wrap="square" rtlCol="0">
            <a:spAutoFit/>
          </a:bodyPr>
          <a:lstStyle/>
          <a:p>
            <a:r>
              <a:rPr lang="pt-BR" dirty="0"/>
              <a:t>2003</a:t>
            </a:r>
          </a:p>
        </p:txBody>
      </p:sp>
      <p:sp>
        <p:nvSpPr>
          <p:cNvPr id="31" name="CaixaDeTexto 30">
            <a:extLst>
              <a:ext uri="{FF2B5EF4-FFF2-40B4-BE49-F238E27FC236}">
                <a16:creationId xmlns:a16="http://schemas.microsoft.com/office/drawing/2014/main" id="{D26BB44E-3135-B5E8-4B92-E51A6A987A5F}"/>
              </a:ext>
            </a:extLst>
          </p:cNvPr>
          <p:cNvSpPr txBox="1"/>
          <p:nvPr/>
        </p:nvSpPr>
        <p:spPr>
          <a:xfrm>
            <a:off x="7519463" y="1344363"/>
            <a:ext cx="714375" cy="369332"/>
          </a:xfrm>
          <a:prstGeom prst="rect">
            <a:avLst/>
          </a:prstGeom>
          <a:noFill/>
        </p:spPr>
        <p:txBody>
          <a:bodyPr wrap="square" rtlCol="0">
            <a:spAutoFit/>
          </a:bodyPr>
          <a:lstStyle/>
          <a:p>
            <a:r>
              <a:rPr lang="pt-BR" dirty="0"/>
              <a:t>2009</a:t>
            </a:r>
          </a:p>
        </p:txBody>
      </p:sp>
      <p:sp>
        <p:nvSpPr>
          <p:cNvPr id="2051" name="CaixaDeTexto 2050">
            <a:extLst>
              <a:ext uri="{FF2B5EF4-FFF2-40B4-BE49-F238E27FC236}">
                <a16:creationId xmlns:a16="http://schemas.microsoft.com/office/drawing/2014/main" id="{A66AC76F-23E5-0EA8-7530-B167A6E31C4D}"/>
              </a:ext>
            </a:extLst>
          </p:cNvPr>
          <p:cNvSpPr txBox="1"/>
          <p:nvPr/>
        </p:nvSpPr>
        <p:spPr>
          <a:xfrm>
            <a:off x="9192004" y="1344363"/>
            <a:ext cx="714375" cy="369332"/>
          </a:xfrm>
          <a:prstGeom prst="rect">
            <a:avLst/>
          </a:prstGeom>
          <a:noFill/>
        </p:spPr>
        <p:txBody>
          <a:bodyPr wrap="square" rtlCol="0">
            <a:spAutoFit/>
          </a:bodyPr>
          <a:lstStyle/>
          <a:p>
            <a:r>
              <a:rPr lang="pt-BR" dirty="0"/>
              <a:t>2018</a:t>
            </a:r>
          </a:p>
        </p:txBody>
      </p:sp>
      <p:cxnSp>
        <p:nvCxnSpPr>
          <p:cNvPr id="2055" name="Conector reto 2054">
            <a:extLst>
              <a:ext uri="{FF2B5EF4-FFF2-40B4-BE49-F238E27FC236}">
                <a16:creationId xmlns:a16="http://schemas.microsoft.com/office/drawing/2014/main" id="{E657C228-98FD-A900-739B-E63E580670C4}"/>
              </a:ext>
            </a:extLst>
          </p:cNvPr>
          <p:cNvCxnSpPr>
            <a:cxnSpLocks/>
          </p:cNvCxnSpPr>
          <p:nvPr/>
        </p:nvCxnSpPr>
        <p:spPr>
          <a:xfrm flipV="1">
            <a:off x="1815665" y="1775441"/>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56" name="Conector reto 2055">
            <a:extLst>
              <a:ext uri="{FF2B5EF4-FFF2-40B4-BE49-F238E27FC236}">
                <a16:creationId xmlns:a16="http://schemas.microsoft.com/office/drawing/2014/main" id="{1359CB35-70F9-F4AD-490A-E14F3FE0C876}"/>
              </a:ext>
            </a:extLst>
          </p:cNvPr>
          <p:cNvCxnSpPr>
            <a:cxnSpLocks/>
          </p:cNvCxnSpPr>
          <p:nvPr/>
        </p:nvCxnSpPr>
        <p:spPr>
          <a:xfrm flipV="1">
            <a:off x="6179805" y="1749310"/>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57" name="Conector reto 2056">
            <a:extLst>
              <a:ext uri="{FF2B5EF4-FFF2-40B4-BE49-F238E27FC236}">
                <a16:creationId xmlns:a16="http://schemas.microsoft.com/office/drawing/2014/main" id="{38892719-F30D-C642-66F8-1D66A4DE2DDF}"/>
              </a:ext>
            </a:extLst>
          </p:cNvPr>
          <p:cNvCxnSpPr>
            <a:cxnSpLocks/>
          </p:cNvCxnSpPr>
          <p:nvPr/>
        </p:nvCxnSpPr>
        <p:spPr>
          <a:xfrm flipV="1">
            <a:off x="7868905" y="1729676"/>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59" name="Conector reto 2058">
            <a:extLst>
              <a:ext uri="{FF2B5EF4-FFF2-40B4-BE49-F238E27FC236}">
                <a16:creationId xmlns:a16="http://schemas.microsoft.com/office/drawing/2014/main" id="{965B72D2-D87A-788E-49C6-F9B7C5419116}"/>
              </a:ext>
            </a:extLst>
          </p:cNvPr>
          <p:cNvCxnSpPr>
            <a:cxnSpLocks/>
          </p:cNvCxnSpPr>
          <p:nvPr/>
        </p:nvCxnSpPr>
        <p:spPr>
          <a:xfrm flipV="1">
            <a:off x="9519890" y="1724057"/>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0" name="Conector reto 2059">
            <a:extLst>
              <a:ext uri="{FF2B5EF4-FFF2-40B4-BE49-F238E27FC236}">
                <a16:creationId xmlns:a16="http://schemas.microsoft.com/office/drawing/2014/main" id="{29019DA5-1BA7-96F9-5DB2-E590EC9ECDB6}"/>
              </a:ext>
            </a:extLst>
          </p:cNvPr>
          <p:cNvCxnSpPr>
            <a:cxnSpLocks/>
          </p:cNvCxnSpPr>
          <p:nvPr/>
        </p:nvCxnSpPr>
        <p:spPr>
          <a:xfrm flipV="1">
            <a:off x="3319130" y="1775441"/>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1" name="Conector reto 2060">
            <a:extLst>
              <a:ext uri="{FF2B5EF4-FFF2-40B4-BE49-F238E27FC236}">
                <a16:creationId xmlns:a16="http://schemas.microsoft.com/office/drawing/2014/main" id="{FBD7E500-BDC1-01FD-BA6B-4A22AFCCDE88}"/>
              </a:ext>
            </a:extLst>
          </p:cNvPr>
          <p:cNvCxnSpPr>
            <a:cxnSpLocks/>
          </p:cNvCxnSpPr>
          <p:nvPr/>
        </p:nvCxnSpPr>
        <p:spPr>
          <a:xfrm flipV="1">
            <a:off x="4131930" y="1775441"/>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2" name="Conector reto 2061">
            <a:extLst>
              <a:ext uri="{FF2B5EF4-FFF2-40B4-BE49-F238E27FC236}">
                <a16:creationId xmlns:a16="http://schemas.microsoft.com/office/drawing/2014/main" id="{10CD511D-EC31-B2CB-1AEB-0633C9662F9A}"/>
              </a:ext>
            </a:extLst>
          </p:cNvPr>
          <p:cNvCxnSpPr>
            <a:cxnSpLocks/>
          </p:cNvCxnSpPr>
          <p:nvPr/>
        </p:nvCxnSpPr>
        <p:spPr>
          <a:xfrm flipV="1">
            <a:off x="5389230" y="1762010"/>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3" name="Conector reto 2062">
            <a:extLst>
              <a:ext uri="{FF2B5EF4-FFF2-40B4-BE49-F238E27FC236}">
                <a16:creationId xmlns:a16="http://schemas.microsoft.com/office/drawing/2014/main" id="{C840D959-1A6B-2C76-E9F8-65E50B4A921C}"/>
              </a:ext>
            </a:extLst>
          </p:cNvPr>
          <p:cNvCxnSpPr>
            <a:cxnSpLocks/>
          </p:cNvCxnSpPr>
          <p:nvPr/>
        </p:nvCxnSpPr>
        <p:spPr>
          <a:xfrm flipV="1">
            <a:off x="2528952" y="1775441"/>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4" name="Conector reto 2063">
            <a:extLst>
              <a:ext uri="{FF2B5EF4-FFF2-40B4-BE49-F238E27FC236}">
                <a16:creationId xmlns:a16="http://schemas.microsoft.com/office/drawing/2014/main" id="{328C9673-AA0B-CB59-032E-C6AE1C8B1352}"/>
              </a:ext>
            </a:extLst>
          </p:cNvPr>
          <p:cNvCxnSpPr>
            <a:cxnSpLocks/>
          </p:cNvCxnSpPr>
          <p:nvPr/>
        </p:nvCxnSpPr>
        <p:spPr>
          <a:xfrm flipV="1">
            <a:off x="10812765" y="1708766"/>
            <a:ext cx="0" cy="2190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to 2">
            <a:extLst>
              <a:ext uri="{FF2B5EF4-FFF2-40B4-BE49-F238E27FC236}">
                <a16:creationId xmlns:a16="http://schemas.microsoft.com/office/drawing/2014/main" id="{35293FFB-BB9C-DD80-0CB9-47746379CF79}"/>
              </a:ext>
            </a:extLst>
          </p:cNvPr>
          <p:cNvCxnSpPr>
            <a:cxnSpLocks/>
          </p:cNvCxnSpPr>
          <p:nvPr/>
        </p:nvCxnSpPr>
        <p:spPr>
          <a:xfrm>
            <a:off x="585455" y="1871547"/>
            <a:ext cx="12302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D1F63ED9-64F8-D2D2-E94A-94F526F7A621}"/>
              </a:ext>
            </a:extLst>
          </p:cNvPr>
          <p:cNvSpPr txBox="1"/>
          <p:nvPr/>
        </p:nvSpPr>
        <p:spPr>
          <a:xfrm>
            <a:off x="450771" y="2416769"/>
            <a:ext cx="1447021" cy="369332"/>
          </a:xfrm>
          <a:prstGeom prst="rect">
            <a:avLst/>
          </a:prstGeom>
          <a:noFill/>
          <a:ln>
            <a:solidFill>
              <a:srgbClr val="002060"/>
            </a:solidFill>
          </a:ln>
        </p:spPr>
        <p:txBody>
          <a:bodyPr wrap="square" rtlCol="0">
            <a:spAutoFit/>
          </a:bodyPr>
          <a:lstStyle/>
          <a:p>
            <a:pPr algn="ctr"/>
            <a:r>
              <a:rPr lang="en-US" dirty="0">
                <a:solidFill>
                  <a:srgbClr val="002060"/>
                </a:solidFill>
              </a:rPr>
              <a:t>“AI winter”</a:t>
            </a:r>
          </a:p>
        </p:txBody>
      </p:sp>
      <p:sp>
        <p:nvSpPr>
          <p:cNvPr id="13" name="CaixaDeTexto 12">
            <a:extLst>
              <a:ext uri="{FF2B5EF4-FFF2-40B4-BE49-F238E27FC236}">
                <a16:creationId xmlns:a16="http://schemas.microsoft.com/office/drawing/2014/main" id="{7711AEB7-5076-D328-1A10-EA8D5B463E42}"/>
              </a:ext>
            </a:extLst>
          </p:cNvPr>
          <p:cNvSpPr txBox="1"/>
          <p:nvPr/>
        </p:nvSpPr>
        <p:spPr>
          <a:xfrm>
            <a:off x="177135" y="2981705"/>
            <a:ext cx="2969654" cy="646331"/>
          </a:xfrm>
          <a:prstGeom prst="rect">
            <a:avLst/>
          </a:prstGeom>
          <a:noFill/>
          <a:ln>
            <a:solidFill>
              <a:srgbClr val="002060"/>
            </a:solidFill>
          </a:ln>
        </p:spPr>
        <p:txBody>
          <a:bodyPr wrap="square" rtlCol="0">
            <a:spAutoFit/>
          </a:bodyPr>
          <a:lstStyle/>
          <a:p>
            <a:pPr algn="ctr"/>
            <a:r>
              <a:rPr lang="en-US" dirty="0">
                <a:solidFill>
                  <a:srgbClr val="002060"/>
                </a:solidFill>
              </a:rPr>
              <a:t>Jim Simons founded Renaissance Technologies</a:t>
            </a:r>
          </a:p>
        </p:txBody>
      </p:sp>
      <p:sp>
        <p:nvSpPr>
          <p:cNvPr id="15" name="CaixaDeTexto 14">
            <a:extLst>
              <a:ext uri="{FF2B5EF4-FFF2-40B4-BE49-F238E27FC236}">
                <a16:creationId xmlns:a16="http://schemas.microsoft.com/office/drawing/2014/main" id="{CB49F14A-977D-2F0E-3BA5-E82512624BB5}"/>
              </a:ext>
            </a:extLst>
          </p:cNvPr>
          <p:cNvSpPr txBox="1"/>
          <p:nvPr/>
        </p:nvSpPr>
        <p:spPr>
          <a:xfrm>
            <a:off x="1548447" y="5785195"/>
            <a:ext cx="2969654" cy="923330"/>
          </a:xfrm>
          <a:prstGeom prst="rect">
            <a:avLst/>
          </a:prstGeom>
          <a:noFill/>
          <a:ln>
            <a:solidFill>
              <a:srgbClr val="002060"/>
            </a:solidFill>
          </a:ln>
        </p:spPr>
        <p:txBody>
          <a:bodyPr wrap="square" rtlCol="0">
            <a:spAutoFit/>
          </a:bodyPr>
          <a:lstStyle/>
          <a:p>
            <a:pPr algn="ctr"/>
            <a:r>
              <a:rPr lang="en-US" dirty="0" err="1">
                <a:solidFill>
                  <a:srgbClr val="002060"/>
                </a:solidFill>
              </a:rPr>
              <a:t>PlanPowerOne</a:t>
            </a:r>
            <a:r>
              <a:rPr lang="en-US" dirty="0">
                <a:solidFill>
                  <a:srgbClr val="002060"/>
                </a:solidFill>
              </a:rPr>
              <a:t>: first expert system that helped with financial plans</a:t>
            </a:r>
          </a:p>
        </p:txBody>
      </p:sp>
      <p:sp>
        <p:nvSpPr>
          <p:cNvPr id="17" name="CaixaDeTexto 16">
            <a:extLst>
              <a:ext uri="{FF2B5EF4-FFF2-40B4-BE49-F238E27FC236}">
                <a16:creationId xmlns:a16="http://schemas.microsoft.com/office/drawing/2014/main" id="{1EB95A17-6E3C-DD96-2C11-CB63D35F6A2B}"/>
              </a:ext>
            </a:extLst>
          </p:cNvPr>
          <p:cNvSpPr txBox="1"/>
          <p:nvPr/>
        </p:nvSpPr>
        <p:spPr>
          <a:xfrm>
            <a:off x="3480436" y="2809867"/>
            <a:ext cx="2612323" cy="923330"/>
          </a:xfrm>
          <a:prstGeom prst="rect">
            <a:avLst/>
          </a:prstGeom>
          <a:noFill/>
          <a:ln>
            <a:solidFill>
              <a:srgbClr val="002060"/>
            </a:solidFill>
          </a:ln>
        </p:spPr>
        <p:txBody>
          <a:bodyPr wrap="square" rtlCol="0">
            <a:spAutoFit/>
          </a:bodyPr>
          <a:lstStyle/>
          <a:p>
            <a:pPr algn="ctr"/>
            <a:r>
              <a:rPr lang="en-US" dirty="0">
                <a:solidFill>
                  <a:srgbClr val="002060"/>
                </a:solidFill>
              </a:rPr>
              <a:t>FinCEN was using AI to identify potential money laundering</a:t>
            </a:r>
          </a:p>
        </p:txBody>
      </p:sp>
      <p:sp>
        <p:nvSpPr>
          <p:cNvPr id="18" name="CaixaDeTexto 17">
            <a:extLst>
              <a:ext uri="{FF2B5EF4-FFF2-40B4-BE49-F238E27FC236}">
                <a16:creationId xmlns:a16="http://schemas.microsoft.com/office/drawing/2014/main" id="{36C9E352-E161-CCAB-3184-26264C0D9BA4}"/>
              </a:ext>
            </a:extLst>
          </p:cNvPr>
          <p:cNvSpPr txBox="1"/>
          <p:nvPr/>
        </p:nvSpPr>
        <p:spPr>
          <a:xfrm>
            <a:off x="4610343" y="4171674"/>
            <a:ext cx="2612323" cy="923330"/>
          </a:xfrm>
          <a:prstGeom prst="rect">
            <a:avLst/>
          </a:prstGeom>
          <a:noFill/>
          <a:ln>
            <a:solidFill>
              <a:srgbClr val="002060"/>
            </a:solidFill>
          </a:ln>
        </p:spPr>
        <p:txBody>
          <a:bodyPr wrap="square" rtlCol="0">
            <a:spAutoFit/>
          </a:bodyPr>
          <a:lstStyle/>
          <a:p>
            <a:pPr algn="ctr"/>
            <a:r>
              <a:rPr lang="en-US" dirty="0">
                <a:solidFill>
                  <a:srgbClr val="002060"/>
                </a:solidFill>
              </a:rPr>
              <a:t>Decisions on credit application started being done with AI</a:t>
            </a:r>
          </a:p>
        </p:txBody>
      </p:sp>
      <p:sp>
        <p:nvSpPr>
          <p:cNvPr id="20" name="CaixaDeTexto 19">
            <a:extLst>
              <a:ext uri="{FF2B5EF4-FFF2-40B4-BE49-F238E27FC236}">
                <a16:creationId xmlns:a16="http://schemas.microsoft.com/office/drawing/2014/main" id="{30772A99-D807-7EB0-AF31-08FEFFC1C11A}"/>
              </a:ext>
            </a:extLst>
          </p:cNvPr>
          <p:cNvSpPr txBox="1"/>
          <p:nvPr/>
        </p:nvSpPr>
        <p:spPr>
          <a:xfrm>
            <a:off x="6570488" y="2695518"/>
            <a:ext cx="2612323" cy="1200329"/>
          </a:xfrm>
          <a:prstGeom prst="rect">
            <a:avLst/>
          </a:prstGeom>
          <a:noFill/>
          <a:ln>
            <a:solidFill>
              <a:srgbClr val="002060"/>
            </a:solidFill>
          </a:ln>
        </p:spPr>
        <p:txBody>
          <a:bodyPr wrap="square" rtlCol="0">
            <a:spAutoFit/>
          </a:bodyPr>
          <a:lstStyle/>
          <a:p>
            <a:pPr algn="ctr"/>
            <a:r>
              <a:rPr lang="en-US" dirty="0">
                <a:solidFill>
                  <a:srgbClr val="002060"/>
                </a:solidFill>
              </a:rPr>
              <a:t>AI-driven ontology ranking of listed companies in the Taiwan stock market</a:t>
            </a:r>
          </a:p>
        </p:txBody>
      </p:sp>
      <p:sp>
        <p:nvSpPr>
          <p:cNvPr id="21" name="CaixaDeTexto 20">
            <a:extLst>
              <a:ext uri="{FF2B5EF4-FFF2-40B4-BE49-F238E27FC236}">
                <a16:creationId xmlns:a16="http://schemas.microsoft.com/office/drawing/2014/main" id="{C5AEC4BC-E01C-B897-3B64-DCD8810EA6EE}"/>
              </a:ext>
            </a:extLst>
          </p:cNvPr>
          <p:cNvSpPr txBox="1"/>
          <p:nvPr/>
        </p:nvSpPr>
        <p:spPr>
          <a:xfrm>
            <a:off x="7356268" y="4159709"/>
            <a:ext cx="3377446" cy="923330"/>
          </a:xfrm>
          <a:prstGeom prst="rect">
            <a:avLst/>
          </a:prstGeom>
          <a:noFill/>
          <a:ln>
            <a:solidFill>
              <a:srgbClr val="002060"/>
            </a:solidFill>
          </a:ln>
        </p:spPr>
        <p:txBody>
          <a:bodyPr wrap="square" rtlCol="0">
            <a:spAutoFit/>
          </a:bodyPr>
          <a:lstStyle/>
          <a:p>
            <a:pPr algn="ctr"/>
            <a:r>
              <a:rPr lang="en-US" dirty="0">
                <a:solidFill>
                  <a:srgbClr val="002060"/>
                </a:solidFill>
              </a:rPr>
              <a:t>60-75 % of trading volume in the U.S. stock market is generated through algorithms</a:t>
            </a:r>
          </a:p>
        </p:txBody>
      </p:sp>
      <p:cxnSp>
        <p:nvCxnSpPr>
          <p:cNvPr id="2049" name="Conector reto 2048">
            <a:extLst>
              <a:ext uri="{FF2B5EF4-FFF2-40B4-BE49-F238E27FC236}">
                <a16:creationId xmlns:a16="http://schemas.microsoft.com/office/drawing/2014/main" id="{21331E2D-4554-9746-6A61-E2AFCEF9D0CA}"/>
              </a:ext>
            </a:extLst>
          </p:cNvPr>
          <p:cNvCxnSpPr>
            <a:cxnSpLocks/>
          </p:cNvCxnSpPr>
          <p:nvPr/>
        </p:nvCxnSpPr>
        <p:spPr>
          <a:xfrm flipV="1">
            <a:off x="1174282" y="1884979"/>
            <a:ext cx="0" cy="521732"/>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67" name="Conector reto 2066">
            <a:extLst>
              <a:ext uri="{FF2B5EF4-FFF2-40B4-BE49-F238E27FC236}">
                <a16:creationId xmlns:a16="http://schemas.microsoft.com/office/drawing/2014/main" id="{610D0E01-7979-6B23-B1E8-B2D0BE59E7FC}"/>
              </a:ext>
            </a:extLst>
          </p:cNvPr>
          <p:cNvCxnSpPr>
            <a:cxnSpLocks/>
          </p:cNvCxnSpPr>
          <p:nvPr/>
        </p:nvCxnSpPr>
        <p:spPr>
          <a:xfrm flipV="1">
            <a:off x="2539180" y="1927841"/>
            <a:ext cx="0" cy="1065613"/>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69" name="Conector reto 2068">
            <a:extLst>
              <a:ext uri="{FF2B5EF4-FFF2-40B4-BE49-F238E27FC236}">
                <a16:creationId xmlns:a16="http://schemas.microsoft.com/office/drawing/2014/main" id="{E3485AED-E437-92F8-FCF4-6667EEAAE0D2}"/>
              </a:ext>
            </a:extLst>
          </p:cNvPr>
          <p:cNvCxnSpPr>
            <a:cxnSpLocks/>
          </p:cNvCxnSpPr>
          <p:nvPr/>
        </p:nvCxnSpPr>
        <p:spPr>
          <a:xfrm flipV="1">
            <a:off x="3313612" y="1943132"/>
            <a:ext cx="0" cy="3842063"/>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71" name="Conector reto 2070">
            <a:extLst>
              <a:ext uri="{FF2B5EF4-FFF2-40B4-BE49-F238E27FC236}">
                <a16:creationId xmlns:a16="http://schemas.microsoft.com/office/drawing/2014/main" id="{C649C7F8-73F4-3456-FC94-76F7B2757C5D}"/>
              </a:ext>
            </a:extLst>
          </p:cNvPr>
          <p:cNvCxnSpPr>
            <a:cxnSpLocks/>
            <a:stCxn id="17" idx="0"/>
          </p:cNvCxnSpPr>
          <p:nvPr/>
        </p:nvCxnSpPr>
        <p:spPr>
          <a:xfrm flipH="1" flipV="1">
            <a:off x="4786597" y="1871547"/>
            <a:ext cx="1" cy="93832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72" name="Conector reto 2071">
            <a:extLst>
              <a:ext uri="{FF2B5EF4-FFF2-40B4-BE49-F238E27FC236}">
                <a16:creationId xmlns:a16="http://schemas.microsoft.com/office/drawing/2014/main" id="{AF6D04B0-C8C7-116A-2C6B-F725B61D7C70}"/>
              </a:ext>
            </a:extLst>
          </p:cNvPr>
          <p:cNvCxnSpPr>
            <a:cxnSpLocks/>
          </p:cNvCxnSpPr>
          <p:nvPr/>
        </p:nvCxnSpPr>
        <p:spPr>
          <a:xfrm>
            <a:off x="4131930" y="1871547"/>
            <a:ext cx="12302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5" name="Conector reto 2074">
            <a:extLst>
              <a:ext uri="{FF2B5EF4-FFF2-40B4-BE49-F238E27FC236}">
                <a16:creationId xmlns:a16="http://schemas.microsoft.com/office/drawing/2014/main" id="{20E628A1-C8A9-FE70-2D0D-9E83F9030555}"/>
              </a:ext>
            </a:extLst>
          </p:cNvPr>
          <p:cNvCxnSpPr>
            <a:cxnSpLocks/>
          </p:cNvCxnSpPr>
          <p:nvPr/>
        </p:nvCxnSpPr>
        <p:spPr>
          <a:xfrm flipH="1" flipV="1">
            <a:off x="6176990" y="1851641"/>
            <a:ext cx="25039" cy="2263233"/>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81" name="Conector reto 2080">
            <a:extLst>
              <a:ext uri="{FF2B5EF4-FFF2-40B4-BE49-F238E27FC236}">
                <a16:creationId xmlns:a16="http://schemas.microsoft.com/office/drawing/2014/main" id="{B86AD787-A9D8-4BE8-3E6F-C15FB1785E71}"/>
              </a:ext>
            </a:extLst>
          </p:cNvPr>
          <p:cNvCxnSpPr>
            <a:cxnSpLocks/>
          </p:cNvCxnSpPr>
          <p:nvPr/>
        </p:nvCxnSpPr>
        <p:spPr>
          <a:xfrm flipH="1" flipV="1">
            <a:off x="7868905" y="1926402"/>
            <a:ext cx="15832" cy="75543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86" name="Conector reto 2085">
            <a:extLst>
              <a:ext uri="{FF2B5EF4-FFF2-40B4-BE49-F238E27FC236}">
                <a16:creationId xmlns:a16="http://schemas.microsoft.com/office/drawing/2014/main" id="{04F23570-8748-E11D-CA13-66952282D061}"/>
              </a:ext>
            </a:extLst>
          </p:cNvPr>
          <p:cNvCxnSpPr>
            <a:cxnSpLocks/>
          </p:cNvCxnSpPr>
          <p:nvPr/>
        </p:nvCxnSpPr>
        <p:spPr>
          <a:xfrm flipH="1" flipV="1">
            <a:off x="9519890" y="1826279"/>
            <a:ext cx="25039" cy="2288595"/>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088" name="CaixaDeTexto 2087">
            <a:extLst>
              <a:ext uri="{FF2B5EF4-FFF2-40B4-BE49-F238E27FC236}">
                <a16:creationId xmlns:a16="http://schemas.microsoft.com/office/drawing/2014/main" id="{9C0FB43A-4D12-F880-2A73-CF379B006334}"/>
              </a:ext>
            </a:extLst>
          </p:cNvPr>
          <p:cNvSpPr txBox="1"/>
          <p:nvPr/>
        </p:nvSpPr>
        <p:spPr>
          <a:xfrm>
            <a:off x="8719607" y="5791388"/>
            <a:ext cx="2331740" cy="923330"/>
          </a:xfrm>
          <a:prstGeom prst="rect">
            <a:avLst/>
          </a:prstGeom>
          <a:solidFill>
            <a:schemeClr val="bg1"/>
          </a:solidFill>
          <a:ln>
            <a:solidFill>
              <a:srgbClr val="002060"/>
            </a:solidFill>
          </a:ln>
        </p:spPr>
        <p:txBody>
          <a:bodyPr wrap="square" rtlCol="0">
            <a:spAutoFit/>
          </a:bodyPr>
          <a:lstStyle/>
          <a:p>
            <a:pPr algn="ctr"/>
            <a:r>
              <a:rPr lang="en-US" dirty="0">
                <a:solidFill>
                  <a:srgbClr val="002060"/>
                </a:solidFill>
              </a:rPr>
              <a:t>Renaissance Technologies market cap: $165B</a:t>
            </a:r>
          </a:p>
        </p:txBody>
      </p:sp>
      <p:cxnSp>
        <p:nvCxnSpPr>
          <p:cNvPr id="2090" name="Conector reto 2089">
            <a:extLst>
              <a:ext uri="{FF2B5EF4-FFF2-40B4-BE49-F238E27FC236}">
                <a16:creationId xmlns:a16="http://schemas.microsoft.com/office/drawing/2014/main" id="{098E72C5-6061-6D26-2591-8E22A5CAE352}"/>
              </a:ext>
            </a:extLst>
          </p:cNvPr>
          <p:cNvCxnSpPr>
            <a:cxnSpLocks/>
          </p:cNvCxnSpPr>
          <p:nvPr/>
        </p:nvCxnSpPr>
        <p:spPr>
          <a:xfrm flipH="1" flipV="1">
            <a:off x="10808607" y="1833594"/>
            <a:ext cx="58709" cy="3951601"/>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097" name="Conector: Angulado 2096">
            <a:extLst>
              <a:ext uri="{FF2B5EF4-FFF2-40B4-BE49-F238E27FC236}">
                <a16:creationId xmlns:a16="http://schemas.microsoft.com/office/drawing/2014/main" id="{96787659-4403-18C4-CE2B-9BB8723949EC}"/>
              </a:ext>
            </a:extLst>
          </p:cNvPr>
          <p:cNvCxnSpPr>
            <a:stCxn id="25" idx="0"/>
            <a:endCxn id="26" idx="0"/>
          </p:cNvCxnSpPr>
          <p:nvPr/>
        </p:nvCxnSpPr>
        <p:spPr>
          <a:xfrm rot="5400000" flipH="1" flipV="1">
            <a:off x="6689765" y="-2794103"/>
            <a:ext cx="2197" cy="8279131"/>
          </a:xfrm>
          <a:prstGeom prst="bentConnector3">
            <a:avLst>
              <a:gd name="adj1" fmla="val 1050509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99" name="Picture 2" descr="Financial Crimes Enforcement Network — Wikipédia">
            <a:extLst>
              <a:ext uri="{FF2B5EF4-FFF2-40B4-BE49-F238E27FC236}">
                <a16:creationId xmlns:a16="http://schemas.microsoft.com/office/drawing/2014/main" id="{AA3DC14F-7B73-F4C6-84C3-C78946C0F4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865" y="3855959"/>
            <a:ext cx="1032680" cy="1032680"/>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4" descr="Opinion: Algorithms sped up selling, leading to the fastest bear market in stock  market history - MarketWatch">
            <a:extLst>
              <a:ext uri="{FF2B5EF4-FFF2-40B4-BE49-F238E27FC236}">
                <a16:creationId xmlns:a16="http://schemas.microsoft.com/office/drawing/2014/main" id="{BC336DA4-37FC-A2D3-6579-CFA53DDB5F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8569" y="5151804"/>
            <a:ext cx="1686415" cy="1658071"/>
          </a:xfrm>
          <a:prstGeom prst="rect">
            <a:avLst/>
          </a:prstGeom>
          <a:noFill/>
          <a:extLst>
            <a:ext uri="{909E8E84-426E-40DD-AFC4-6F175D3DCCD1}">
              <a14:hiddenFill xmlns:a14="http://schemas.microsoft.com/office/drawing/2010/main">
                <a:solidFill>
                  <a:srgbClr val="FFFFFF"/>
                </a:solidFill>
              </a14:hiddenFill>
            </a:ext>
          </a:extLst>
        </p:spPr>
      </p:pic>
      <p:sp>
        <p:nvSpPr>
          <p:cNvPr id="2108" name="Google Shape;111;p15">
            <a:extLst>
              <a:ext uri="{FF2B5EF4-FFF2-40B4-BE49-F238E27FC236}">
                <a16:creationId xmlns:a16="http://schemas.microsoft.com/office/drawing/2014/main" id="{E6BACE71-1CD1-9E80-0799-C65948751E73}"/>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09" name="Google Shape;112;p15">
            <a:extLst>
              <a:ext uri="{FF2B5EF4-FFF2-40B4-BE49-F238E27FC236}">
                <a16:creationId xmlns:a16="http://schemas.microsoft.com/office/drawing/2014/main" id="{9925E870-CA86-1E2B-2EF9-7E74A624BB2C}"/>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2</a:t>
            </a:fld>
            <a:endParaRPr sz="1400" dirty="0">
              <a:solidFill>
                <a:schemeClr val="bg1"/>
              </a:solidFill>
            </a:endParaRPr>
          </a:p>
        </p:txBody>
      </p:sp>
    </p:spTree>
    <p:extLst>
      <p:ext uri="{BB962C8B-B14F-4D97-AF65-F5344CB8AC3E}">
        <p14:creationId xmlns:p14="http://schemas.microsoft.com/office/powerpoint/2010/main" val="130886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5243221"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History of AI in finance</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5051081"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descr="Artificial Intelligence Market Size, Growth, Report 2022-2030">
            <a:extLst>
              <a:ext uri="{FF2B5EF4-FFF2-40B4-BE49-F238E27FC236}">
                <a16:creationId xmlns:a16="http://schemas.microsoft.com/office/drawing/2014/main" id="{5CF55863-17CE-D2E7-6456-9FAABDC6DF4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787" y="3760489"/>
            <a:ext cx="4819866" cy="2854125"/>
          </a:xfrm>
          <a:prstGeom prst="rect">
            <a:avLst/>
          </a:prstGeom>
          <a:noFill/>
          <a:ln>
            <a:noFill/>
          </a:ln>
        </p:spPr>
      </p:pic>
      <p:pic>
        <p:nvPicPr>
          <p:cNvPr id="3" name="Imagem 2">
            <a:extLst>
              <a:ext uri="{FF2B5EF4-FFF2-40B4-BE49-F238E27FC236}">
                <a16:creationId xmlns:a16="http://schemas.microsoft.com/office/drawing/2014/main" id="{0316C855-6A81-7B36-3166-BC24D2D2C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2751" y="1336271"/>
            <a:ext cx="2864972" cy="3261747"/>
          </a:xfrm>
          <a:prstGeom prst="rect">
            <a:avLst/>
          </a:prstGeom>
          <a:ln w="12700">
            <a:solidFill>
              <a:srgbClr val="002060"/>
            </a:solidFill>
          </a:ln>
        </p:spPr>
      </p:pic>
      <p:sp>
        <p:nvSpPr>
          <p:cNvPr id="7" name="CaixaDeTexto 6">
            <a:extLst>
              <a:ext uri="{FF2B5EF4-FFF2-40B4-BE49-F238E27FC236}">
                <a16:creationId xmlns:a16="http://schemas.microsoft.com/office/drawing/2014/main" id="{3059E891-A85F-61AA-6F75-B7B134BEA283}"/>
              </a:ext>
            </a:extLst>
          </p:cNvPr>
          <p:cNvSpPr txBox="1"/>
          <p:nvPr/>
        </p:nvSpPr>
        <p:spPr>
          <a:xfrm>
            <a:off x="368644" y="1301524"/>
            <a:ext cx="4593881" cy="2246769"/>
          </a:xfrm>
          <a:prstGeom prst="rect">
            <a:avLst/>
          </a:prstGeom>
          <a:noFill/>
        </p:spPr>
        <p:txBody>
          <a:bodyPr wrap="square" rtlCol="0">
            <a:spAutoFit/>
          </a:bodyPr>
          <a:lstStyle/>
          <a:p>
            <a:r>
              <a:rPr lang="en-US" sz="2000" dirty="0">
                <a:solidFill>
                  <a:srgbClr val="002060"/>
                </a:solidFill>
              </a:rPr>
              <a:t>The 3 pillars of AI improvement:</a:t>
            </a:r>
          </a:p>
          <a:p>
            <a:pPr marL="342900" indent="-342900">
              <a:buAutoNum type="arabicPeriod"/>
            </a:pPr>
            <a:endParaRPr lang="en-US" sz="2000" dirty="0">
              <a:solidFill>
                <a:srgbClr val="002060"/>
              </a:solidFill>
            </a:endParaRPr>
          </a:p>
          <a:p>
            <a:pPr marL="342900" indent="-342900">
              <a:buAutoNum type="arabicPeriod"/>
            </a:pPr>
            <a:r>
              <a:rPr lang="en-US" sz="2000" dirty="0">
                <a:solidFill>
                  <a:srgbClr val="002060"/>
                </a:solidFill>
              </a:rPr>
              <a:t>Abundance of data</a:t>
            </a:r>
          </a:p>
          <a:p>
            <a:pPr marL="342900" indent="-342900">
              <a:buAutoNum type="arabicPeriod"/>
            </a:pPr>
            <a:endParaRPr lang="en-US" sz="2000" dirty="0">
              <a:solidFill>
                <a:srgbClr val="002060"/>
              </a:solidFill>
            </a:endParaRPr>
          </a:p>
          <a:p>
            <a:pPr marL="342900" indent="-342900">
              <a:buAutoNum type="arabicPeriod"/>
            </a:pPr>
            <a:r>
              <a:rPr lang="en-US" sz="2000" dirty="0">
                <a:solidFill>
                  <a:srgbClr val="002060"/>
                </a:solidFill>
              </a:rPr>
              <a:t>Computing power</a:t>
            </a:r>
          </a:p>
          <a:p>
            <a:pPr marL="342900" indent="-342900">
              <a:buAutoNum type="arabicPeriod"/>
            </a:pPr>
            <a:endParaRPr lang="en-US" sz="2000" dirty="0">
              <a:solidFill>
                <a:srgbClr val="002060"/>
              </a:solidFill>
            </a:endParaRPr>
          </a:p>
          <a:p>
            <a:pPr marL="342900" indent="-342900">
              <a:buAutoNum type="arabicPeriod"/>
            </a:pPr>
            <a:r>
              <a:rPr lang="en-US" sz="2000" dirty="0">
                <a:solidFill>
                  <a:srgbClr val="002060"/>
                </a:solidFill>
              </a:rPr>
              <a:t>Complex algorithms</a:t>
            </a:r>
          </a:p>
        </p:txBody>
      </p:sp>
      <p:sp>
        <p:nvSpPr>
          <p:cNvPr id="10" name="CaixaDeTexto 9">
            <a:extLst>
              <a:ext uri="{FF2B5EF4-FFF2-40B4-BE49-F238E27FC236}">
                <a16:creationId xmlns:a16="http://schemas.microsoft.com/office/drawing/2014/main" id="{8600E84B-5A8B-D5E1-B164-65B9DFE95EE7}"/>
              </a:ext>
            </a:extLst>
          </p:cNvPr>
          <p:cNvSpPr txBox="1"/>
          <p:nvPr/>
        </p:nvSpPr>
        <p:spPr>
          <a:xfrm>
            <a:off x="6762751" y="4632544"/>
            <a:ext cx="2864973" cy="400110"/>
          </a:xfrm>
          <a:prstGeom prst="rect">
            <a:avLst/>
          </a:prstGeom>
          <a:noFill/>
        </p:spPr>
        <p:txBody>
          <a:bodyPr wrap="square" rtlCol="0">
            <a:spAutoFit/>
          </a:bodyPr>
          <a:lstStyle/>
          <a:p>
            <a:r>
              <a:rPr lang="en-US" sz="2000" dirty="0">
                <a:solidFill>
                  <a:srgbClr val="002060"/>
                </a:solidFill>
              </a:rPr>
              <a:t>Main areas in finance:</a:t>
            </a:r>
          </a:p>
        </p:txBody>
      </p:sp>
      <p:sp>
        <p:nvSpPr>
          <p:cNvPr id="11" name="CaixaDeTexto 10">
            <a:extLst>
              <a:ext uri="{FF2B5EF4-FFF2-40B4-BE49-F238E27FC236}">
                <a16:creationId xmlns:a16="http://schemas.microsoft.com/office/drawing/2014/main" id="{DAA64CE5-A65A-20C1-2531-6EB55F11CE92}"/>
              </a:ext>
            </a:extLst>
          </p:cNvPr>
          <p:cNvSpPr txBox="1"/>
          <p:nvPr/>
        </p:nvSpPr>
        <p:spPr>
          <a:xfrm>
            <a:off x="6762751" y="5067180"/>
            <a:ext cx="360997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2060"/>
                </a:solidFill>
              </a:rPr>
              <a:t>Credit scoring</a:t>
            </a:r>
          </a:p>
          <a:p>
            <a:pPr marL="342900" indent="-342900">
              <a:buFont typeface="Arial" panose="020B0604020202020204" pitchFamily="34" charset="0"/>
              <a:buChar char="•"/>
            </a:pPr>
            <a:r>
              <a:rPr lang="en-US" sz="2000" dirty="0">
                <a:solidFill>
                  <a:srgbClr val="002060"/>
                </a:solidFill>
              </a:rPr>
              <a:t>Fraud detection</a:t>
            </a:r>
          </a:p>
          <a:p>
            <a:pPr marL="342900" indent="-342900">
              <a:buFont typeface="Arial" panose="020B0604020202020204" pitchFamily="34" charset="0"/>
              <a:buChar char="•"/>
            </a:pPr>
            <a:r>
              <a:rPr lang="en-US" sz="2000" dirty="0">
                <a:solidFill>
                  <a:srgbClr val="002060"/>
                </a:solidFill>
              </a:rPr>
              <a:t>Quantitative trading</a:t>
            </a:r>
          </a:p>
          <a:p>
            <a:pPr marL="342900" indent="-342900">
              <a:buFont typeface="Arial" panose="020B0604020202020204" pitchFamily="34" charset="0"/>
              <a:buChar char="•"/>
            </a:pPr>
            <a:r>
              <a:rPr lang="en-US" sz="2000" dirty="0">
                <a:solidFill>
                  <a:srgbClr val="002060"/>
                </a:solidFill>
              </a:rPr>
              <a:t>Cybersecurity protection</a:t>
            </a:r>
          </a:p>
          <a:p>
            <a:pPr marL="342900" indent="-342900">
              <a:buFont typeface="Arial" panose="020B0604020202020204" pitchFamily="34" charset="0"/>
              <a:buChar char="•"/>
            </a:pPr>
            <a:r>
              <a:rPr lang="en-US" sz="2000" dirty="0">
                <a:solidFill>
                  <a:srgbClr val="002060"/>
                </a:solidFill>
              </a:rPr>
              <a:t>Predictive analysis</a:t>
            </a:r>
          </a:p>
        </p:txBody>
      </p:sp>
      <p:sp>
        <p:nvSpPr>
          <p:cNvPr id="5" name="Google Shape;111;p15">
            <a:extLst>
              <a:ext uri="{FF2B5EF4-FFF2-40B4-BE49-F238E27FC236}">
                <a16:creationId xmlns:a16="http://schemas.microsoft.com/office/drawing/2014/main" id="{8083D327-AA9E-9456-1312-5A9B773CD79D}"/>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 name="Google Shape;112;p15">
            <a:extLst>
              <a:ext uri="{FF2B5EF4-FFF2-40B4-BE49-F238E27FC236}">
                <a16:creationId xmlns:a16="http://schemas.microsoft.com/office/drawing/2014/main" id="{4C2179E9-2423-63A4-AF6A-AE95AF8BDC9F}"/>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3</a:t>
            </a:fld>
            <a:endParaRPr sz="1400" dirty="0">
              <a:solidFill>
                <a:schemeClr val="bg1"/>
              </a:solidFill>
            </a:endParaRPr>
          </a:p>
        </p:txBody>
      </p:sp>
    </p:spTree>
    <p:extLst>
      <p:ext uri="{BB962C8B-B14F-4D97-AF65-F5344CB8AC3E}">
        <p14:creationId xmlns:p14="http://schemas.microsoft.com/office/powerpoint/2010/main" val="274468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5243221"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The LSTM network</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4212881"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1ED65C47-F41B-9E36-D8E2-64644DD38CC2}"/>
              </a:ext>
            </a:extLst>
          </p:cNvPr>
          <p:cNvPicPr>
            <a:picLocks noChangeAspect="1"/>
          </p:cNvPicPr>
          <p:nvPr/>
        </p:nvPicPr>
        <p:blipFill>
          <a:blip r:embed="rId3"/>
          <a:stretch>
            <a:fillRect/>
          </a:stretch>
        </p:blipFill>
        <p:spPr>
          <a:xfrm>
            <a:off x="5104285" y="1089852"/>
            <a:ext cx="5998499" cy="3014359"/>
          </a:xfrm>
          <a:prstGeom prst="rect">
            <a:avLst/>
          </a:prstGeom>
        </p:spPr>
      </p:pic>
      <p:pic>
        <p:nvPicPr>
          <p:cNvPr id="7" name="Imagem 6">
            <a:extLst>
              <a:ext uri="{FF2B5EF4-FFF2-40B4-BE49-F238E27FC236}">
                <a16:creationId xmlns:a16="http://schemas.microsoft.com/office/drawing/2014/main" id="{4BD623CF-4393-D47C-8AC7-F77EE0A03822}"/>
              </a:ext>
            </a:extLst>
          </p:cNvPr>
          <p:cNvPicPr>
            <a:picLocks noChangeAspect="1"/>
          </p:cNvPicPr>
          <p:nvPr/>
        </p:nvPicPr>
        <p:blipFill>
          <a:blip r:embed="rId4"/>
          <a:stretch>
            <a:fillRect/>
          </a:stretch>
        </p:blipFill>
        <p:spPr>
          <a:xfrm>
            <a:off x="368644" y="4196615"/>
            <a:ext cx="6903813" cy="2339717"/>
          </a:xfrm>
          <a:prstGeom prst="rect">
            <a:avLst/>
          </a:prstGeom>
        </p:spPr>
      </p:pic>
      <p:sp>
        <p:nvSpPr>
          <p:cNvPr id="12" name="Seta: Dobrada 11">
            <a:extLst>
              <a:ext uri="{FF2B5EF4-FFF2-40B4-BE49-F238E27FC236}">
                <a16:creationId xmlns:a16="http://schemas.microsoft.com/office/drawing/2014/main" id="{27DE776C-DE66-4D4C-7797-F18601ADDC9E}"/>
              </a:ext>
            </a:extLst>
          </p:cNvPr>
          <p:cNvSpPr/>
          <p:nvPr/>
        </p:nvSpPr>
        <p:spPr>
          <a:xfrm rot="5400000" flipV="1">
            <a:off x="2020970" y="1479409"/>
            <a:ext cx="2435192" cy="3474037"/>
          </a:xfrm>
          <a:prstGeom prst="bentArrow">
            <a:avLst>
              <a:gd name="adj1" fmla="val 10771"/>
              <a:gd name="adj2" fmla="val 14526"/>
              <a:gd name="adj3" fmla="val 25000"/>
              <a:gd name="adj4" fmla="val 28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3" name="CaixaDeTexto 12">
            <a:extLst>
              <a:ext uri="{FF2B5EF4-FFF2-40B4-BE49-F238E27FC236}">
                <a16:creationId xmlns:a16="http://schemas.microsoft.com/office/drawing/2014/main" id="{936E885F-00FF-885C-E7F6-C287A10C3909}"/>
              </a:ext>
            </a:extLst>
          </p:cNvPr>
          <p:cNvSpPr txBox="1"/>
          <p:nvPr/>
        </p:nvSpPr>
        <p:spPr>
          <a:xfrm>
            <a:off x="2186539" y="2405226"/>
            <a:ext cx="2394986" cy="461665"/>
          </a:xfrm>
          <a:prstGeom prst="rect">
            <a:avLst/>
          </a:prstGeom>
          <a:noFill/>
        </p:spPr>
        <p:txBody>
          <a:bodyPr wrap="square" rtlCol="0">
            <a:spAutoFit/>
          </a:bodyPr>
          <a:lstStyle/>
          <a:p>
            <a:r>
              <a:rPr lang="en-US" sz="2400" dirty="0">
                <a:solidFill>
                  <a:srgbClr val="002060"/>
                </a:solidFill>
              </a:rPr>
              <a:t>the LSTM cell</a:t>
            </a:r>
          </a:p>
        </p:txBody>
      </p:sp>
      <p:cxnSp>
        <p:nvCxnSpPr>
          <p:cNvPr id="15" name="Conector de Seta Reta 14">
            <a:extLst>
              <a:ext uri="{FF2B5EF4-FFF2-40B4-BE49-F238E27FC236}">
                <a16:creationId xmlns:a16="http://schemas.microsoft.com/office/drawing/2014/main" id="{9B97A588-66C5-EB84-9EAE-3712F189679C}"/>
              </a:ext>
            </a:extLst>
          </p:cNvPr>
          <p:cNvCxnSpPr>
            <a:cxnSpLocks/>
          </p:cNvCxnSpPr>
          <p:nvPr/>
        </p:nvCxnSpPr>
        <p:spPr>
          <a:xfrm>
            <a:off x="7141945" y="5130266"/>
            <a:ext cx="65451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F3F050A9-796B-1786-7792-1F6EE7D2A57E}"/>
              </a:ext>
            </a:extLst>
          </p:cNvPr>
          <p:cNvCxnSpPr>
            <a:cxnSpLocks/>
          </p:cNvCxnSpPr>
          <p:nvPr/>
        </p:nvCxnSpPr>
        <p:spPr>
          <a:xfrm>
            <a:off x="7141945" y="5484796"/>
            <a:ext cx="65451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7E8A36DC-165D-2A2F-A247-006BAEE1FA6A}"/>
              </a:ext>
            </a:extLst>
          </p:cNvPr>
          <p:cNvSpPr txBox="1"/>
          <p:nvPr/>
        </p:nvSpPr>
        <p:spPr>
          <a:xfrm>
            <a:off x="7796463" y="4946187"/>
            <a:ext cx="3330341" cy="338554"/>
          </a:xfrm>
          <a:prstGeom prst="rect">
            <a:avLst/>
          </a:prstGeom>
          <a:noFill/>
        </p:spPr>
        <p:txBody>
          <a:bodyPr wrap="square" rtlCol="0">
            <a:spAutoFit/>
          </a:bodyPr>
          <a:lstStyle/>
          <a:p>
            <a:r>
              <a:rPr lang="en-US" sz="1600" dirty="0">
                <a:solidFill>
                  <a:srgbClr val="002060"/>
                </a:solidFill>
              </a:rPr>
              <a:t>Decides hidden states</a:t>
            </a:r>
          </a:p>
        </p:txBody>
      </p:sp>
      <p:cxnSp>
        <p:nvCxnSpPr>
          <p:cNvPr id="32" name="Conector de Seta Reta 31">
            <a:extLst>
              <a:ext uri="{FF2B5EF4-FFF2-40B4-BE49-F238E27FC236}">
                <a16:creationId xmlns:a16="http://schemas.microsoft.com/office/drawing/2014/main" id="{34EA6D73-5EEA-E4E9-5C60-486728884E2F}"/>
              </a:ext>
            </a:extLst>
          </p:cNvPr>
          <p:cNvCxnSpPr>
            <a:cxnSpLocks/>
          </p:cNvCxnSpPr>
          <p:nvPr/>
        </p:nvCxnSpPr>
        <p:spPr>
          <a:xfrm>
            <a:off x="7141945" y="5865796"/>
            <a:ext cx="65451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9CC5E754-B039-27B7-4731-E046CB61C380}"/>
              </a:ext>
            </a:extLst>
          </p:cNvPr>
          <p:cNvSpPr txBox="1"/>
          <p:nvPr/>
        </p:nvSpPr>
        <p:spPr>
          <a:xfrm>
            <a:off x="7804930" y="5316749"/>
            <a:ext cx="6104466" cy="338554"/>
          </a:xfrm>
          <a:prstGeom prst="rect">
            <a:avLst/>
          </a:prstGeom>
          <a:noFill/>
        </p:spPr>
        <p:txBody>
          <a:bodyPr wrap="square">
            <a:spAutoFit/>
          </a:bodyPr>
          <a:lstStyle/>
          <a:p>
            <a:r>
              <a:rPr lang="en-US" sz="1600" dirty="0">
                <a:solidFill>
                  <a:srgbClr val="002060"/>
                </a:solidFill>
              </a:rPr>
              <a:t>Decides which bits are useful</a:t>
            </a:r>
          </a:p>
        </p:txBody>
      </p:sp>
      <p:sp>
        <p:nvSpPr>
          <p:cNvPr id="35" name="CaixaDeTexto 34">
            <a:extLst>
              <a:ext uri="{FF2B5EF4-FFF2-40B4-BE49-F238E27FC236}">
                <a16:creationId xmlns:a16="http://schemas.microsoft.com/office/drawing/2014/main" id="{9DA9E074-EB50-4738-F5F7-3E0FDBD346B1}"/>
              </a:ext>
            </a:extLst>
          </p:cNvPr>
          <p:cNvSpPr txBox="1"/>
          <p:nvPr/>
        </p:nvSpPr>
        <p:spPr>
          <a:xfrm>
            <a:off x="7804930" y="5687311"/>
            <a:ext cx="3040870" cy="584775"/>
          </a:xfrm>
          <a:prstGeom prst="rect">
            <a:avLst/>
          </a:prstGeom>
          <a:noFill/>
        </p:spPr>
        <p:txBody>
          <a:bodyPr wrap="square">
            <a:spAutoFit/>
          </a:bodyPr>
          <a:lstStyle/>
          <a:p>
            <a:r>
              <a:rPr lang="en-US" sz="1600" dirty="0">
                <a:solidFill>
                  <a:srgbClr val="002060"/>
                </a:solidFill>
              </a:rPr>
              <a:t>Chooses new information to be added</a:t>
            </a:r>
          </a:p>
        </p:txBody>
      </p:sp>
      <p:sp>
        <p:nvSpPr>
          <p:cNvPr id="36" name="Google Shape;111;p15">
            <a:extLst>
              <a:ext uri="{FF2B5EF4-FFF2-40B4-BE49-F238E27FC236}">
                <a16:creationId xmlns:a16="http://schemas.microsoft.com/office/drawing/2014/main" id="{9FD5B57A-6255-5AD7-51BC-62690CF5762C}"/>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 name="Google Shape;112;p15">
            <a:extLst>
              <a:ext uri="{FF2B5EF4-FFF2-40B4-BE49-F238E27FC236}">
                <a16:creationId xmlns:a16="http://schemas.microsoft.com/office/drawing/2014/main" id="{4A6004DF-B425-2128-3758-DE388A9D853B}"/>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4</a:t>
            </a:fld>
            <a:endParaRPr sz="1400" dirty="0">
              <a:solidFill>
                <a:schemeClr val="bg1"/>
              </a:solidFill>
            </a:endParaRPr>
          </a:p>
        </p:txBody>
      </p:sp>
    </p:spTree>
    <p:extLst>
      <p:ext uri="{BB962C8B-B14F-4D97-AF65-F5344CB8AC3E}">
        <p14:creationId xmlns:p14="http://schemas.microsoft.com/office/powerpoint/2010/main" val="102796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7100596"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LSTM for stock price prediction</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6794156"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8" name="Tabela 9">
                <a:extLst>
                  <a:ext uri="{FF2B5EF4-FFF2-40B4-BE49-F238E27FC236}">
                    <a16:creationId xmlns:a16="http://schemas.microsoft.com/office/drawing/2014/main" id="{575DB61E-2122-DA69-C30D-85333E3DA1A2}"/>
                  </a:ext>
                </a:extLst>
              </p:cNvPr>
              <p:cNvGraphicFramePr>
                <a:graphicFrameLocks noGrp="1"/>
              </p:cNvGraphicFramePr>
              <p:nvPr>
                <p:extLst>
                  <p:ext uri="{D42A27DB-BD31-4B8C-83A1-F6EECF244321}">
                    <p14:modId xmlns:p14="http://schemas.microsoft.com/office/powerpoint/2010/main" val="2020916688"/>
                  </p:ext>
                </p:extLst>
              </p:nvPr>
            </p:nvGraphicFramePr>
            <p:xfrm>
              <a:off x="407838" y="1608999"/>
              <a:ext cx="7491436" cy="1676400"/>
            </p:xfrm>
            <a:graphic>
              <a:graphicData uri="http://schemas.openxmlformats.org/drawingml/2006/table">
                <a:tbl>
                  <a:tblPr firstRow="1" bandRow="1">
                    <a:tableStyleId>{5C22544A-7EE6-4342-B048-85BDC9FD1C3A}</a:tableStyleId>
                  </a:tblPr>
                  <a:tblGrid>
                    <a:gridCol w="1257964">
                      <a:extLst>
                        <a:ext uri="{9D8B030D-6E8A-4147-A177-3AD203B41FA5}">
                          <a16:colId xmlns:a16="http://schemas.microsoft.com/office/drawing/2014/main" val="1912454584"/>
                        </a:ext>
                      </a:extLst>
                    </a:gridCol>
                    <a:gridCol w="882447">
                      <a:extLst>
                        <a:ext uri="{9D8B030D-6E8A-4147-A177-3AD203B41FA5}">
                          <a16:colId xmlns:a16="http://schemas.microsoft.com/office/drawing/2014/main" val="1636314362"/>
                        </a:ext>
                      </a:extLst>
                    </a:gridCol>
                    <a:gridCol w="1070205">
                      <a:extLst>
                        <a:ext uri="{9D8B030D-6E8A-4147-A177-3AD203B41FA5}">
                          <a16:colId xmlns:a16="http://schemas.microsoft.com/office/drawing/2014/main" val="1719018050"/>
                        </a:ext>
                      </a:extLst>
                    </a:gridCol>
                    <a:gridCol w="1070205">
                      <a:extLst>
                        <a:ext uri="{9D8B030D-6E8A-4147-A177-3AD203B41FA5}">
                          <a16:colId xmlns:a16="http://schemas.microsoft.com/office/drawing/2014/main" val="3112890485"/>
                        </a:ext>
                      </a:extLst>
                    </a:gridCol>
                    <a:gridCol w="1070205">
                      <a:extLst>
                        <a:ext uri="{9D8B030D-6E8A-4147-A177-3AD203B41FA5}">
                          <a16:colId xmlns:a16="http://schemas.microsoft.com/office/drawing/2014/main" val="1719031518"/>
                        </a:ext>
                      </a:extLst>
                    </a:gridCol>
                    <a:gridCol w="1070205">
                      <a:extLst>
                        <a:ext uri="{9D8B030D-6E8A-4147-A177-3AD203B41FA5}">
                          <a16:colId xmlns:a16="http://schemas.microsoft.com/office/drawing/2014/main" val="2721238725"/>
                        </a:ext>
                      </a:extLst>
                    </a:gridCol>
                    <a:gridCol w="1070205">
                      <a:extLst>
                        <a:ext uri="{9D8B030D-6E8A-4147-A177-3AD203B41FA5}">
                          <a16:colId xmlns:a16="http://schemas.microsoft.com/office/drawing/2014/main" val="1245511723"/>
                        </a:ext>
                      </a:extLst>
                    </a:gridCol>
                  </a:tblGrid>
                  <a:tr h="310161">
                    <a:tc>
                      <a:txBody>
                        <a:bodyPr/>
                        <a:lstStyle/>
                        <a:p>
                          <a:pPr algn="ctr"/>
                          <a:r>
                            <a:rPr lang="en-US" sz="1600" noProof="0" dirty="0"/>
                            <a:t>Iteration</a:t>
                          </a:r>
                        </a:p>
                      </a:txBody>
                      <a:tcPr/>
                    </a:tc>
                    <a:tc>
                      <a:txBody>
                        <a:bodyPr/>
                        <a:lstStyle/>
                        <a:p>
                          <a:pPr algn="ctr"/>
                          <a:r>
                            <a:rPr lang="pt-BR" sz="1600" dirty="0"/>
                            <a:t>T1</a:t>
                          </a:r>
                        </a:p>
                      </a:txBody>
                      <a:tcPr/>
                    </a:tc>
                    <a:tc>
                      <a:txBody>
                        <a:bodyPr/>
                        <a:lstStyle/>
                        <a:p>
                          <a:pPr algn="ctr"/>
                          <a:r>
                            <a:rPr lang="pt-BR" sz="1600" dirty="0"/>
                            <a:t>T2</a:t>
                          </a:r>
                        </a:p>
                      </a:txBody>
                      <a:tcPr/>
                    </a:tc>
                    <a:tc>
                      <a:txBody>
                        <a:bodyPr/>
                        <a:lstStyle/>
                        <a:p>
                          <a:pPr algn="ctr"/>
                          <a:r>
                            <a:rPr lang="pt-BR" sz="1600" dirty="0"/>
                            <a:t>T3</a:t>
                          </a:r>
                        </a:p>
                      </a:txBody>
                      <a:tcPr/>
                    </a:tc>
                    <a:tc>
                      <a:txBody>
                        <a:bodyPr/>
                        <a:lstStyle/>
                        <a:p>
                          <a:pPr algn="ctr"/>
                          <a:r>
                            <a:rPr lang="pt-BR" sz="1600" dirty="0"/>
                            <a:t>T4</a:t>
                          </a:r>
                        </a:p>
                      </a:txBody>
                      <a:tcPr/>
                    </a:tc>
                    <a:tc>
                      <a:txBody>
                        <a:bodyPr/>
                        <a:lstStyle/>
                        <a:p>
                          <a:pPr algn="ctr"/>
                          <a:r>
                            <a:rPr lang="pt-BR" sz="1600" dirty="0"/>
                            <a:t>T5</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1" i="1" smtClean="0">
                                        <a:latin typeface="Cambria Math" panose="02040503050406030204" pitchFamily="18" charset="0"/>
                                      </a:rPr>
                                      <m:t>𝒚</m:t>
                                    </m:r>
                                  </m:e>
                                </m:acc>
                              </m:oMath>
                            </m:oMathPara>
                          </a14:m>
                          <a:endParaRPr lang="pt-BR" sz="1600" dirty="0"/>
                        </a:p>
                      </a:txBody>
                      <a:tcPr/>
                    </a:tc>
                    <a:extLst>
                      <a:ext uri="{0D108BD9-81ED-4DB2-BD59-A6C34878D82A}">
                        <a16:rowId xmlns:a16="http://schemas.microsoft.com/office/drawing/2014/main" val="1684602860"/>
                      </a:ext>
                    </a:extLst>
                  </a:tr>
                  <a:tr h="310161">
                    <a:tc>
                      <a:txBody>
                        <a:bodyPr/>
                        <a:lstStyle/>
                        <a:p>
                          <a:pPr algn="ctr"/>
                          <a:r>
                            <a:rPr lang="pt-BR" sz="1600" b="1" dirty="0">
                              <a:solidFill>
                                <a:srgbClr val="FF0000"/>
                              </a:solidFill>
                            </a:rPr>
                            <a:t>1</a:t>
                          </a:r>
                        </a:p>
                      </a:txBody>
                      <a:tcPr/>
                    </a:tc>
                    <a:tc>
                      <a:txBody>
                        <a:bodyPr/>
                        <a:lstStyle/>
                        <a:p>
                          <a:pPr algn="ctr"/>
                          <a:r>
                            <a:rPr lang="pt-BR" sz="1600" dirty="0"/>
                            <a:t>$ 20</a:t>
                          </a:r>
                        </a:p>
                      </a:txBody>
                      <a:tcPr/>
                    </a:tc>
                    <a:tc>
                      <a:txBody>
                        <a:bodyPr/>
                        <a:lstStyle/>
                        <a:p>
                          <a:pPr algn="ctr"/>
                          <a:r>
                            <a:rPr lang="pt-BR" sz="1600" dirty="0"/>
                            <a:t>$ 19</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a:t>
                          </a:r>
                          <a:r>
                            <a:rPr lang="pt-BR" sz="1600" b="1" dirty="0"/>
                            <a:t>21</a:t>
                          </a:r>
                        </a:p>
                      </a:txBody>
                      <a:tcPr/>
                    </a:tc>
                    <a:extLst>
                      <a:ext uri="{0D108BD9-81ED-4DB2-BD59-A6C34878D82A}">
                        <a16:rowId xmlns:a16="http://schemas.microsoft.com/office/drawing/2014/main" val="3980776844"/>
                      </a:ext>
                    </a:extLst>
                  </a:tr>
                  <a:tr h="310161">
                    <a:tc>
                      <a:txBody>
                        <a:bodyPr/>
                        <a:lstStyle/>
                        <a:p>
                          <a:pPr algn="ctr"/>
                          <a:r>
                            <a:rPr lang="pt-BR" sz="1600" b="1" dirty="0">
                              <a:solidFill>
                                <a:srgbClr val="FF0000"/>
                              </a:solidFill>
                            </a:rPr>
                            <a:t>2</a:t>
                          </a:r>
                        </a:p>
                      </a:txBody>
                      <a:tcPr/>
                    </a:tc>
                    <a:tc>
                      <a:txBody>
                        <a:bodyPr/>
                        <a:lstStyle/>
                        <a:p>
                          <a:pPr algn="ctr"/>
                          <a:r>
                            <a:rPr lang="pt-BR" sz="1600" dirty="0"/>
                            <a:t>$ 19</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a:t>
                          </a:r>
                          <a:r>
                            <a:rPr lang="pt-BR" sz="1600" b="1" dirty="0"/>
                            <a:t>22</a:t>
                          </a:r>
                        </a:p>
                      </a:txBody>
                      <a:tcPr/>
                    </a:tc>
                    <a:extLst>
                      <a:ext uri="{0D108BD9-81ED-4DB2-BD59-A6C34878D82A}">
                        <a16:rowId xmlns:a16="http://schemas.microsoft.com/office/drawing/2014/main" val="1335819131"/>
                      </a:ext>
                    </a:extLst>
                  </a:tr>
                  <a:tr h="310161">
                    <a:tc>
                      <a:txBody>
                        <a:bodyPr/>
                        <a:lstStyle/>
                        <a:p>
                          <a:pPr algn="ctr"/>
                          <a:r>
                            <a:rPr lang="pt-BR" sz="1600" b="1" dirty="0">
                              <a:solidFill>
                                <a:srgbClr val="FF0000"/>
                              </a:solidFill>
                            </a:rPr>
                            <a:t>3</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a:t>
                          </a:r>
                          <a:r>
                            <a:rPr lang="pt-BR" sz="1600" b="1" dirty="0"/>
                            <a:t>20</a:t>
                          </a:r>
                        </a:p>
                      </a:txBody>
                      <a:tcPr/>
                    </a:tc>
                    <a:extLst>
                      <a:ext uri="{0D108BD9-81ED-4DB2-BD59-A6C34878D82A}">
                        <a16:rowId xmlns:a16="http://schemas.microsoft.com/office/drawing/2014/main" val="1279662821"/>
                      </a:ext>
                    </a:extLst>
                  </a:tr>
                  <a:tr h="310161">
                    <a:tc>
                      <a:txBody>
                        <a:bodyPr/>
                        <a:lstStyle/>
                        <a:p>
                          <a:pPr algn="ctr"/>
                          <a:r>
                            <a:rPr lang="pt-BR" sz="1600" b="1" dirty="0">
                              <a:solidFill>
                                <a:srgbClr val="FF0000"/>
                              </a:solidFill>
                            </a:rPr>
                            <a:t>4</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$ 20</a:t>
                          </a:r>
                        </a:p>
                      </a:txBody>
                      <a:tcPr/>
                    </a:tc>
                    <a:tc>
                      <a:txBody>
                        <a:bodyPr/>
                        <a:lstStyle/>
                        <a:p>
                          <a:pPr algn="ctr"/>
                          <a:r>
                            <a:rPr lang="pt-BR" sz="1600" dirty="0"/>
                            <a:t>$ </a:t>
                          </a:r>
                          <a:r>
                            <a:rPr lang="pt-BR" sz="1600" b="1" dirty="0"/>
                            <a:t>18</a:t>
                          </a:r>
                        </a:p>
                      </a:txBody>
                      <a:tcPr/>
                    </a:tc>
                    <a:extLst>
                      <a:ext uri="{0D108BD9-81ED-4DB2-BD59-A6C34878D82A}">
                        <a16:rowId xmlns:a16="http://schemas.microsoft.com/office/drawing/2014/main" val="2114262773"/>
                      </a:ext>
                    </a:extLst>
                  </a:tr>
                </a:tbl>
              </a:graphicData>
            </a:graphic>
          </p:graphicFrame>
        </mc:Choice>
        <mc:Fallback>
          <p:graphicFrame>
            <p:nvGraphicFramePr>
              <p:cNvPr id="8" name="Tabela 9">
                <a:extLst>
                  <a:ext uri="{FF2B5EF4-FFF2-40B4-BE49-F238E27FC236}">
                    <a16:creationId xmlns:a16="http://schemas.microsoft.com/office/drawing/2014/main" id="{575DB61E-2122-DA69-C30D-85333E3DA1A2}"/>
                  </a:ext>
                </a:extLst>
              </p:cNvPr>
              <p:cNvGraphicFramePr>
                <a:graphicFrameLocks noGrp="1"/>
              </p:cNvGraphicFramePr>
              <p:nvPr>
                <p:extLst>
                  <p:ext uri="{D42A27DB-BD31-4B8C-83A1-F6EECF244321}">
                    <p14:modId xmlns:p14="http://schemas.microsoft.com/office/powerpoint/2010/main" val="2020916688"/>
                  </p:ext>
                </p:extLst>
              </p:nvPr>
            </p:nvGraphicFramePr>
            <p:xfrm>
              <a:off x="407838" y="1608999"/>
              <a:ext cx="7491436" cy="1676400"/>
            </p:xfrm>
            <a:graphic>
              <a:graphicData uri="http://schemas.openxmlformats.org/drawingml/2006/table">
                <a:tbl>
                  <a:tblPr firstRow="1" bandRow="1">
                    <a:tableStyleId>{5C22544A-7EE6-4342-B048-85BDC9FD1C3A}</a:tableStyleId>
                  </a:tblPr>
                  <a:tblGrid>
                    <a:gridCol w="1257964">
                      <a:extLst>
                        <a:ext uri="{9D8B030D-6E8A-4147-A177-3AD203B41FA5}">
                          <a16:colId xmlns:a16="http://schemas.microsoft.com/office/drawing/2014/main" val="1912454584"/>
                        </a:ext>
                      </a:extLst>
                    </a:gridCol>
                    <a:gridCol w="882447">
                      <a:extLst>
                        <a:ext uri="{9D8B030D-6E8A-4147-A177-3AD203B41FA5}">
                          <a16:colId xmlns:a16="http://schemas.microsoft.com/office/drawing/2014/main" val="1636314362"/>
                        </a:ext>
                      </a:extLst>
                    </a:gridCol>
                    <a:gridCol w="1070205">
                      <a:extLst>
                        <a:ext uri="{9D8B030D-6E8A-4147-A177-3AD203B41FA5}">
                          <a16:colId xmlns:a16="http://schemas.microsoft.com/office/drawing/2014/main" val="1719018050"/>
                        </a:ext>
                      </a:extLst>
                    </a:gridCol>
                    <a:gridCol w="1070205">
                      <a:extLst>
                        <a:ext uri="{9D8B030D-6E8A-4147-A177-3AD203B41FA5}">
                          <a16:colId xmlns:a16="http://schemas.microsoft.com/office/drawing/2014/main" val="3112890485"/>
                        </a:ext>
                      </a:extLst>
                    </a:gridCol>
                    <a:gridCol w="1070205">
                      <a:extLst>
                        <a:ext uri="{9D8B030D-6E8A-4147-A177-3AD203B41FA5}">
                          <a16:colId xmlns:a16="http://schemas.microsoft.com/office/drawing/2014/main" val="1719031518"/>
                        </a:ext>
                      </a:extLst>
                    </a:gridCol>
                    <a:gridCol w="1070205">
                      <a:extLst>
                        <a:ext uri="{9D8B030D-6E8A-4147-A177-3AD203B41FA5}">
                          <a16:colId xmlns:a16="http://schemas.microsoft.com/office/drawing/2014/main" val="2721238725"/>
                        </a:ext>
                      </a:extLst>
                    </a:gridCol>
                    <a:gridCol w="1070205">
                      <a:extLst>
                        <a:ext uri="{9D8B030D-6E8A-4147-A177-3AD203B41FA5}">
                          <a16:colId xmlns:a16="http://schemas.microsoft.com/office/drawing/2014/main" val="1245511723"/>
                        </a:ext>
                      </a:extLst>
                    </a:gridCol>
                  </a:tblGrid>
                  <a:tr h="335280">
                    <a:tc>
                      <a:txBody>
                        <a:bodyPr/>
                        <a:lstStyle/>
                        <a:p>
                          <a:pPr algn="ctr"/>
                          <a:r>
                            <a:rPr lang="en-US" sz="1600" noProof="0" dirty="0"/>
                            <a:t>Iteration</a:t>
                          </a:r>
                        </a:p>
                      </a:txBody>
                      <a:tcPr/>
                    </a:tc>
                    <a:tc>
                      <a:txBody>
                        <a:bodyPr/>
                        <a:lstStyle/>
                        <a:p>
                          <a:pPr algn="ctr"/>
                          <a:r>
                            <a:rPr lang="pt-BR" sz="1600" dirty="0"/>
                            <a:t>T1</a:t>
                          </a:r>
                        </a:p>
                      </a:txBody>
                      <a:tcPr/>
                    </a:tc>
                    <a:tc>
                      <a:txBody>
                        <a:bodyPr/>
                        <a:lstStyle/>
                        <a:p>
                          <a:pPr algn="ctr"/>
                          <a:r>
                            <a:rPr lang="pt-BR" sz="1600" dirty="0"/>
                            <a:t>T2</a:t>
                          </a:r>
                        </a:p>
                      </a:txBody>
                      <a:tcPr/>
                    </a:tc>
                    <a:tc>
                      <a:txBody>
                        <a:bodyPr/>
                        <a:lstStyle/>
                        <a:p>
                          <a:pPr algn="ctr"/>
                          <a:r>
                            <a:rPr lang="pt-BR" sz="1600" dirty="0"/>
                            <a:t>T3</a:t>
                          </a:r>
                        </a:p>
                      </a:txBody>
                      <a:tcPr/>
                    </a:tc>
                    <a:tc>
                      <a:txBody>
                        <a:bodyPr/>
                        <a:lstStyle/>
                        <a:p>
                          <a:pPr algn="ctr"/>
                          <a:r>
                            <a:rPr lang="pt-BR" sz="1600" dirty="0"/>
                            <a:t>T4</a:t>
                          </a:r>
                        </a:p>
                      </a:txBody>
                      <a:tcPr/>
                    </a:tc>
                    <a:tc>
                      <a:txBody>
                        <a:bodyPr/>
                        <a:lstStyle/>
                        <a:p>
                          <a:pPr algn="ctr"/>
                          <a:r>
                            <a:rPr lang="pt-BR" sz="1600" dirty="0"/>
                            <a:t>T5</a:t>
                          </a:r>
                        </a:p>
                      </a:txBody>
                      <a:tcPr/>
                    </a:tc>
                    <a:tc>
                      <a:txBody>
                        <a:bodyPr/>
                        <a:lstStyle/>
                        <a:p>
                          <a:endParaRPr lang="pt-BR"/>
                        </a:p>
                      </a:txBody>
                      <a:tcPr>
                        <a:blipFill>
                          <a:blip r:embed="rId3"/>
                          <a:stretch>
                            <a:fillRect l="-599432" t="-3636" r="-2273" b="-425455"/>
                          </a:stretch>
                        </a:blipFill>
                      </a:tcPr>
                    </a:tc>
                    <a:extLst>
                      <a:ext uri="{0D108BD9-81ED-4DB2-BD59-A6C34878D82A}">
                        <a16:rowId xmlns:a16="http://schemas.microsoft.com/office/drawing/2014/main" val="1684602860"/>
                      </a:ext>
                    </a:extLst>
                  </a:tr>
                  <a:tr h="335280">
                    <a:tc>
                      <a:txBody>
                        <a:bodyPr/>
                        <a:lstStyle/>
                        <a:p>
                          <a:pPr algn="ctr"/>
                          <a:r>
                            <a:rPr lang="pt-BR" sz="1600" b="1" dirty="0">
                              <a:solidFill>
                                <a:srgbClr val="FF0000"/>
                              </a:solidFill>
                            </a:rPr>
                            <a:t>1</a:t>
                          </a:r>
                        </a:p>
                      </a:txBody>
                      <a:tcPr/>
                    </a:tc>
                    <a:tc>
                      <a:txBody>
                        <a:bodyPr/>
                        <a:lstStyle/>
                        <a:p>
                          <a:pPr algn="ctr"/>
                          <a:r>
                            <a:rPr lang="pt-BR" sz="1600" dirty="0"/>
                            <a:t>$ 20</a:t>
                          </a:r>
                        </a:p>
                      </a:txBody>
                      <a:tcPr/>
                    </a:tc>
                    <a:tc>
                      <a:txBody>
                        <a:bodyPr/>
                        <a:lstStyle/>
                        <a:p>
                          <a:pPr algn="ctr"/>
                          <a:r>
                            <a:rPr lang="pt-BR" sz="1600" dirty="0"/>
                            <a:t>$ 19</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a:t>
                          </a:r>
                          <a:r>
                            <a:rPr lang="pt-BR" sz="1600" b="1" dirty="0"/>
                            <a:t>21</a:t>
                          </a:r>
                        </a:p>
                      </a:txBody>
                      <a:tcPr/>
                    </a:tc>
                    <a:extLst>
                      <a:ext uri="{0D108BD9-81ED-4DB2-BD59-A6C34878D82A}">
                        <a16:rowId xmlns:a16="http://schemas.microsoft.com/office/drawing/2014/main" val="3980776844"/>
                      </a:ext>
                    </a:extLst>
                  </a:tr>
                  <a:tr h="335280">
                    <a:tc>
                      <a:txBody>
                        <a:bodyPr/>
                        <a:lstStyle/>
                        <a:p>
                          <a:pPr algn="ctr"/>
                          <a:r>
                            <a:rPr lang="pt-BR" sz="1600" b="1" dirty="0">
                              <a:solidFill>
                                <a:srgbClr val="FF0000"/>
                              </a:solidFill>
                            </a:rPr>
                            <a:t>2</a:t>
                          </a:r>
                        </a:p>
                      </a:txBody>
                      <a:tcPr/>
                    </a:tc>
                    <a:tc>
                      <a:txBody>
                        <a:bodyPr/>
                        <a:lstStyle/>
                        <a:p>
                          <a:pPr algn="ctr"/>
                          <a:r>
                            <a:rPr lang="pt-BR" sz="1600" dirty="0"/>
                            <a:t>$ 19</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a:t>
                          </a:r>
                          <a:r>
                            <a:rPr lang="pt-BR" sz="1600" b="1" dirty="0"/>
                            <a:t>22</a:t>
                          </a:r>
                        </a:p>
                      </a:txBody>
                      <a:tcPr/>
                    </a:tc>
                    <a:extLst>
                      <a:ext uri="{0D108BD9-81ED-4DB2-BD59-A6C34878D82A}">
                        <a16:rowId xmlns:a16="http://schemas.microsoft.com/office/drawing/2014/main" val="1335819131"/>
                      </a:ext>
                    </a:extLst>
                  </a:tr>
                  <a:tr h="335280">
                    <a:tc>
                      <a:txBody>
                        <a:bodyPr/>
                        <a:lstStyle/>
                        <a:p>
                          <a:pPr algn="ctr"/>
                          <a:r>
                            <a:rPr lang="pt-BR" sz="1600" b="1" dirty="0">
                              <a:solidFill>
                                <a:srgbClr val="FF0000"/>
                              </a:solidFill>
                            </a:rPr>
                            <a:t>3</a:t>
                          </a:r>
                        </a:p>
                      </a:txBody>
                      <a:tcPr/>
                    </a:tc>
                    <a:tc>
                      <a:txBody>
                        <a:bodyPr/>
                        <a:lstStyle/>
                        <a:p>
                          <a:pPr algn="ctr"/>
                          <a:r>
                            <a:rPr lang="pt-BR" sz="1600" dirty="0"/>
                            <a:t>$ 20</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a:t>
                          </a:r>
                          <a:r>
                            <a:rPr lang="pt-BR" sz="1600" b="1" dirty="0"/>
                            <a:t>20</a:t>
                          </a:r>
                        </a:p>
                      </a:txBody>
                      <a:tcPr/>
                    </a:tc>
                    <a:extLst>
                      <a:ext uri="{0D108BD9-81ED-4DB2-BD59-A6C34878D82A}">
                        <a16:rowId xmlns:a16="http://schemas.microsoft.com/office/drawing/2014/main" val="1279662821"/>
                      </a:ext>
                    </a:extLst>
                  </a:tr>
                  <a:tr h="335280">
                    <a:tc>
                      <a:txBody>
                        <a:bodyPr/>
                        <a:lstStyle/>
                        <a:p>
                          <a:pPr algn="ctr"/>
                          <a:r>
                            <a:rPr lang="pt-BR" sz="1600" b="1" dirty="0">
                              <a:solidFill>
                                <a:srgbClr val="FF0000"/>
                              </a:solidFill>
                            </a:rPr>
                            <a:t>4</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$ 21</a:t>
                          </a:r>
                        </a:p>
                      </a:txBody>
                      <a:tcPr/>
                    </a:tc>
                    <a:tc>
                      <a:txBody>
                        <a:bodyPr/>
                        <a:lstStyle/>
                        <a:p>
                          <a:pPr algn="ctr"/>
                          <a:r>
                            <a:rPr lang="pt-BR" sz="1600" dirty="0"/>
                            <a:t>$ 22</a:t>
                          </a:r>
                        </a:p>
                      </a:txBody>
                      <a:tcPr/>
                    </a:tc>
                    <a:tc>
                      <a:txBody>
                        <a:bodyPr/>
                        <a:lstStyle/>
                        <a:p>
                          <a:pPr algn="ctr"/>
                          <a:r>
                            <a:rPr lang="pt-BR" sz="1600" dirty="0"/>
                            <a:t>$ 20</a:t>
                          </a:r>
                        </a:p>
                      </a:txBody>
                      <a:tcPr/>
                    </a:tc>
                    <a:tc>
                      <a:txBody>
                        <a:bodyPr/>
                        <a:lstStyle/>
                        <a:p>
                          <a:pPr algn="ctr"/>
                          <a:r>
                            <a:rPr lang="pt-BR" sz="1600" dirty="0"/>
                            <a:t>$ </a:t>
                          </a:r>
                          <a:r>
                            <a:rPr lang="pt-BR" sz="1600" b="1" dirty="0"/>
                            <a:t>18</a:t>
                          </a:r>
                        </a:p>
                      </a:txBody>
                      <a:tcPr/>
                    </a:tc>
                    <a:extLst>
                      <a:ext uri="{0D108BD9-81ED-4DB2-BD59-A6C34878D82A}">
                        <a16:rowId xmlns:a16="http://schemas.microsoft.com/office/drawing/2014/main" val="2114262773"/>
                      </a:ext>
                    </a:extLst>
                  </a:tr>
                </a:tbl>
              </a:graphicData>
            </a:graphic>
          </p:graphicFrame>
        </mc:Fallback>
      </mc:AlternateContent>
      <p:sp>
        <p:nvSpPr>
          <p:cNvPr id="10" name="CaixaDeTexto 9">
            <a:extLst>
              <a:ext uri="{FF2B5EF4-FFF2-40B4-BE49-F238E27FC236}">
                <a16:creationId xmlns:a16="http://schemas.microsoft.com/office/drawing/2014/main" id="{D8A9A2A6-D2BB-4D10-4C49-C50C041D1C21}"/>
              </a:ext>
            </a:extLst>
          </p:cNvPr>
          <p:cNvSpPr txBox="1"/>
          <p:nvPr/>
        </p:nvSpPr>
        <p:spPr>
          <a:xfrm>
            <a:off x="3692605" y="3410389"/>
            <a:ext cx="970137" cy="338554"/>
          </a:xfrm>
          <a:prstGeom prst="rect">
            <a:avLst/>
          </a:prstGeom>
          <a:noFill/>
        </p:spPr>
        <p:txBody>
          <a:bodyPr wrap="none" rtlCol="0">
            <a:spAutoFit/>
          </a:bodyPr>
          <a:lstStyle/>
          <a:p>
            <a:r>
              <a:rPr lang="pt-BR" sz="1600" b="1" dirty="0" err="1">
                <a:solidFill>
                  <a:srgbClr val="002060"/>
                </a:solidFill>
              </a:rPr>
              <a:t>X_train</a:t>
            </a:r>
            <a:endParaRPr lang="pt-BR" sz="1600" b="1" dirty="0">
              <a:solidFill>
                <a:srgbClr val="002060"/>
              </a:solidFill>
            </a:endParaRPr>
          </a:p>
        </p:txBody>
      </p:sp>
      <p:sp>
        <p:nvSpPr>
          <p:cNvPr id="11" name="CaixaDeTexto 10">
            <a:extLst>
              <a:ext uri="{FF2B5EF4-FFF2-40B4-BE49-F238E27FC236}">
                <a16:creationId xmlns:a16="http://schemas.microsoft.com/office/drawing/2014/main" id="{928DA44B-232F-39AF-1DBC-09AF703F7B3E}"/>
              </a:ext>
            </a:extLst>
          </p:cNvPr>
          <p:cNvSpPr txBox="1"/>
          <p:nvPr/>
        </p:nvSpPr>
        <p:spPr>
          <a:xfrm>
            <a:off x="6943204" y="3410389"/>
            <a:ext cx="970137" cy="338554"/>
          </a:xfrm>
          <a:prstGeom prst="rect">
            <a:avLst/>
          </a:prstGeom>
          <a:noFill/>
        </p:spPr>
        <p:txBody>
          <a:bodyPr wrap="none" rtlCol="0">
            <a:spAutoFit/>
          </a:bodyPr>
          <a:lstStyle/>
          <a:p>
            <a:r>
              <a:rPr lang="pt-BR" sz="1600" b="1" dirty="0" err="1">
                <a:solidFill>
                  <a:srgbClr val="002060"/>
                </a:solidFill>
              </a:rPr>
              <a:t>Y_train</a:t>
            </a:r>
            <a:endParaRPr lang="pt-BR" sz="1600" b="1" dirty="0">
              <a:solidFill>
                <a:srgbClr val="002060"/>
              </a:solidFill>
            </a:endParaRPr>
          </a:p>
        </p:txBody>
      </p:sp>
      <p:cxnSp>
        <p:nvCxnSpPr>
          <p:cNvPr id="16" name="Conector de Seta Reta 15">
            <a:extLst>
              <a:ext uri="{FF2B5EF4-FFF2-40B4-BE49-F238E27FC236}">
                <a16:creationId xmlns:a16="http://schemas.microsoft.com/office/drawing/2014/main" id="{BF424B83-3ADF-2E06-9F97-F626D46D3EC2}"/>
              </a:ext>
            </a:extLst>
          </p:cNvPr>
          <p:cNvCxnSpPr>
            <a:cxnSpLocks/>
          </p:cNvCxnSpPr>
          <p:nvPr/>
        </p:nvCxnSpPr>
        <p:spPr>
          <a:xfrm>
            <a:off x="1660399" y="3371540"/>
            <a:ext cx="5184208"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A21584C0-45CC-193B-FCFC-2AE22B196F8E}"/>
              </a:ext>
            </a:extLst>
          </p:cNvPr>
          <p:cNvCxnSpPr>
            <a:cxnSpLocks/>
          </p:cNvCxnSpPr>
          <p:nvPr/>
        </p:nvCxnSpPr>
        <p:spPr>
          <a:xfrm>
            <a:off x="6947576" y="3371540"/>
            <a:ext cx="865974"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Curvo 22">
            <a:extLst>
              <a:ext uri="{FF2B5EF4-FFF2-40B4-BE49-F238E27FC236}">
                <a16:creationId xmlns:a16="http://schemas.microsoft.com/office/drawing/2014/main" id="{54F72BF5-1567-FFD5-50E5-D53E2FC5286A}"/>
              </a:ext>
            </a:extLst>
          </p:cNvPr>
          <p:cNvCxnSpPr>
            <a:cxnSpLocks/>
          </p:cNvCxnSpPr>
          <p:nvPr/>
        </p:nvCxnSpPr>
        <p:spPr>
          <a:xfrm rot="10800000" flipV="1">
            <a:off x="6535653" y="2114549"/>
            <a:ext cx="579522" cy="307248"/>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Curvo 25">
            <a:extLst>
              <a:ext uri="{FF2B5EF4-FFF2-40B4-BE49-F238E27FC236}">
                <a16:creationId xmlns:a16="http://schemas.microsoft.com/office/drawing/2014/main" id="{EBED5249-03C8-9107-B620-1DF030FC130E}"/>
              </a:ext>
            </a:extLst>
          </p:cNvPr>
          <p:cNvCxnSpPr>
            <a:cxnSpLocks/>
          </p:cNvCxnSpPr>
          <p:nvPr/>
        </p:nvCxnSpPr>
        <p:spPr>
          <a:xfrm rot="10800000" flipV="1">
            <a:off x="6563626" y="2495549"/>
            <a:ext cx="542024" cy="28357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Curvo 26">
            <a:extLst>
              <a:ext uri="{FF2B5EF4-FFF2-40B4-BE49-F238E27FC236}">
                <a16:creationId xmlns:a16="http://schemas.microsoft.com/office/drawing/2014/main" id="{9391310D-88D5-2584-DF02-5D883B44323F}"/>
              </a:ext>
            </a:extLst>
          </p:cNvPr>
          <p:cNvCxnSpPr>
            <a:cxnSpLocks/>
          </p:cNvCxnSpPr>
          <p:nvPr/>
        </p:nvCxnSpPr>
        <p:spPr>
          <a:xfrm rot="10800000" flipV="1">
            <a:off x="6578304" y="2857500"/>
            <a:ext cx="546396" cy="28446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F5F4E239-7737-A3CD-1D0B-11EB5A72E499}"/>
              </a:ext>
            </a:extLst>
          </p:cNvPr>
          <p:cNvSpPr txBox="1"/>
          <p:nvPr/>
        </p:nvSpPr>
        <p:spPr>
          <a:xfrm>
            <a:off x="2562201" y="3703521"/>
            <a:ext cx="3387481" cy="338554"/>
          </a:xfrm>
          <a:prstGeom prst="rect">
            <a:avLst/>
          </a:prstGeom>
          <a:noFill/>
        </p:spPr>
        <p:txBody>
          <a:bodyPr wrap="square" rtlCol="0">
            <a:spAutoFit/>
          </a:bodyPr>
          <a:lstStyle/>
          <a:p>
            <a:pPr algn="ctr"/>
            <a:r>
              <a:rPr lang="en-US" sz="1600" dirty="0">
                <a:solidFill>
                  <a:srgbClr val="002060"/>
                </a:solidFill>
              </a:rPr>
              <a:t>(sequence to be trained)</a:t>
            </a:r>
          </a:p>
        </p:txBody>
      </p:sp>
      <p:sp>
        <p:nvSpPr>
          <p:cNvPr id="29" name="CaixaDeTexto 28">
            <a:extLst>
              <a:ext uri="{FF2B5EF4-FFF2-40B4-BE49-F238E27FC236}">
                <a16:creationId xmlns:a16="http://schemas.microsoft.com/office/drawing/2014/main" id="{C0BF3FB6-B185-6799-2984-D91E4CBFF4B9}"/>
              </a:ext>
            </a:extLst>
          </p:cNvPr>
          <p:cNvSpPr txBox="1"/>
          <p:nvPr/>
        </p:nvSpPr>
        <p:spPr>
          <a:xfrm>
            <a:off x="5939732" y="3684471"/>
            <a:ext cx="3175718" cy="338554"/>
          </a:xfrm>
          <a:prstGeom prst="rect">
            <a:avLst/>
          </a:prstGeom>
          <a:noFill/>
        </p:spPr>
        <p:txBody>
          <a:bodyPr wrap="square" rtlCol="0">
            <a:spAutoFit/>
          </a:bodyPr>
          <a:lstStyle/>
          <a:p>
            <a:pPr algn="ctr"/>
            <a:r>
              <a:rPr lang="en-US" sz="1600" dirty="0">
                <a:solidFill>
                  <a:srgbClr val="002060"/>
                </a:solidFill>
              </a:rPr>
              <a:t>(value generated by the model)</a:t>
            </a:r>
          </a:p>
        </p:txBody>
      </p:sp>
      <p:sp>
        <p:nvSpPr>
          <p:cNvPr id="30" name="CaixaDeTexto 29">
            <a:extLst>
              <a:ext uri="{FF2B5EF4-FFF2-40B4-BE49-F238E27FC236}">
                <a16:creationId xmlns:a16="http://schemas.microsoft.com/office/drawing/2014/main" id="{24AD4B8B-A72A-5595-17C0-5F733A997A87}"/>
              </a:ext>
            </a:extLst>
          </p:cNvPr>
          <p:cNvSpPr txBox="1"/>
          <p:nvPr/>
        </p:nvSpPr>
        <p:spPr>
          <a:xfrm>
            <a:off x="0" y="1109589"/>
            <a:ext cx="3387481" cy="400110"/>
          </a:xfrm>
          <a:prstGeom prst="rect">
            <a:avLst/>
          </a:prstGeom>
          <a:noFill/>
        </p:spPr>
        <p:txBody>
          <a:bodyPr wrap="square" rtlCol="0">
            <a:spAutoFit/>
          </a:bodyPr>
          <a:lstStyle/>
          <a:p>
            <a:pPr algn="ctr"/>
            <a:r>
              <a:rPr lang="en-US" sz="2000" b="1" dirty="0">
                <a:solidFill>
                  <a:srgbClr val="002060"/>
                </a:solidFill>
              </a:rPr>
              <a:t>Training the model</a:t>
            </a:r>
          </a:p>
        </p:txBody>
      </p:sp>
      <mc:AlternateContent xmlns:mc="http://schemas.openxmlformats.org/markup-compatibility/2006">
        <mc:Choice xmlns:a14="http://schemas.microsoft.com/office/drawing/2010/main" Requires="a14">
          <p:graphicFrame>
            <p:nvGraphicFramePr>
              <p:cNvPr id="36" name="Tabela 9">
                <a:extLst>
                  <a:ext uri="{FF2B5EF4-FFF2-40B4-BE49-F238E27FC236}">
                    <a16:creationId xmlns:a16="http://schemas.microsoft.com/office/drawing/2014/main" id="{DA715CBF-621B-6979-D464-CC8014BF993D}"/>
                  </a:ext>
                </a:extLst>
              </p:cNvPr>
              <p:cNvGraphicFramePr>
                <a:graphicFrameLocks noGrp="1"/>
              </p:cNvGraphicFramePr>
              <p:nvPr>
                <p:extLst>
                  <p:ext uri="{D42A27DB-BD31-4B8C-83A1-F6EECF244321}">
                    <p14:modId xmlns:p14="http://schemas.microsoft.com/office/powerpoint/2010/main" val="1482128586"/>
                  </p:ext>
                </p:extLst>
              </p:nvPr>
            </p:nvGraphicFramePr>
            <p:xfrm>
              <a:off x="407838" y="4406637"/>
              <a:ext cx="8069411" cy="1676400"/>
            </p:xfrm>
            <a:graphic>
              <a:graphicData uri="http://schemas.openxmlformats.org/drawingml/2006/table">
                <a:tbl>
                  <a:tblPr firstRow="1" bandRow="1">
                    <a:tableStyleId>{5C22544A-7EE6-4342-B048-85BDC9FD1C3A}</a:tableStyleId>
                  </a:tblPr>
                  <a:tblGrid>
                    <a:gridCol w="1185642">
                      <a:extLst>
                        <a:ext uri="{9D8B030D-6E8A-4147-A177-3AD203B41FA5}">
                          <a16:colId xmlns:a16="http://schemas.microsoft.com/office/drawing/2014/main" val="1912454584"/>
                        </a:ext>
                      </a:extLst>
                    </a:gridCol>
                    <a:gridCol w="831713">
                      <a:extLst>
                        <a:ext uri="{9D8B030D-6E8A-4147-A177-3AD203B41FA5}">
                          <a16:colId xmlns:a16="http://schemas.microsoft.com/office/drawing/2014/main" val="1636314362"/>
                        </a:ext>
                      </a:extLst>
                    </a:gridCol>
                    <a:gridCol w="1008676">
                      <a:extLst>
                        <a:ext uri="{9D8B030D-6E8A-4147-A177-3AD203B41FA5}">
                          <a16:colId xmlns:a16="http://schemas.microsoft.com/office/drawing/2014/main" val="1719018050"/>
                        </a:ext>
                      </a:extLst>
                    </a:gridCol>
                    <a:gridCol w="1008676">
                      <a:extLst>
                        <a:ext uri="{9D8B030D-6E8A-4147-A177-3AD203B41FA5}">
                          <a16:colId xmlns:a16="http://schemas.microsoft.com/office/drawing/2014/main" val="3112890485"/>
                        </a:ext>
                      </a:extLst>
                    </a:gridCol>
                    <a:gridCol w="1008676">
                      <a:extLst>
                        <a:ext uri="{9D8B030D-6E8A-4147-A177-3AD203B41FA5}">
                          <a16:colId xmlns:a16="http://schemas.microsoft.com/office/drawing/2014/main" val="1719031518"/>
                        </a:ext>
                      </a:extLst>
                    </a:gridCol>
                    <a:gridCol w="1008676">
                      <a:extLst>
                        <a:ext uri="{9D8B030D-6E8A-4147-A177-3AD203B41FA5}">
                          <a16:colId xmlns:a16="http://schemas.microsoft.com/office/drawing/2014/main" val="2721238725"/>
                        </a:ext>
                      </a:extLst>
                    </a:gridCol>
                    <a:gridCol w="1008676">
                      <a:extLst>
                        <a:ext uri="{9D8B030D-6E8A-4147-A177-3AD203B41FA5}">
                          <a16:colId xmlns:a16="http://schemas.microsoft.com/office/drawing/2014/main" val="1961634228"/>
                        </a:ext>
                      </a:extLst>
                    </a:gridCol>
                    <a:gridCol w="1008676">
                      <a:extLst>
                        <a:ext uri="{9D8B030D-6E8A-4147-A177-3AD203B41FA5}">
                          <a16:colId xmlns:a16="http://schemas.microsoft.com/office/drawing/2014/main" val="1245511723"/>
                        </a:ext>
                      </a:extLst>
                    </a:gridCol>
                  </a:tblGrid>
                  <a:tr h="310161">
                    <a:tc>
                      <a:txBody>
                        <a:bodyPr/>
                        <a:lstStyle/>
                        <a:p>
                          <a:pPr algn="ctr"/>
                          <a:r>
                            <a:rPr lang="en-US" sz="1600" noProof="0" dirty="0"/>
                            <a:t>Iteration</a:t>
                          </a:r>
                        </a:p>
                      </a:txBody>
                      <a:tcPr/>
                    </a:tc>
                    <a:tc>
                      <a:txBody>
                        <a:bodyPr/>
                        <a:lstStyle/>
                        <a:p>
                          <a:pPr algn="ctr"/>
                          <a:r>
                            <a:rPr lang="pt-BR" sz="1600" dirty="0"/>
                            <a:t>T1</a:t>
                          </a:r>
                        </a:p>
                      </a:txBody>
                      <a:tcPr/>
                    </a:tc>
                    <a:tc>
                      <a:txBody>
                        <a:bodyPr/>
                        <a:lstStyle/>
                        <a:p>
                          <a:pPr algn="ctr"/>
                          <a:r>
                            <a:rPr lang="pt-BR" sz="1600" dirty="0"/>
                            <a:t>T2</a:t>
                          </a:r>
                        </a:p>
                      </a:txBody>
                      <a:tcPr/>
                    </a:tc>
                    <a:tc>
                      <a:txBody>
                        <a:bodyPr/>
                        <a:lstStyle/>
                        <a:p>
                          <a:pPr algn="ctr"/>
                          <a:r>
                            <a:rPr lang="pt-BR" sz="1600" dirty="0"/>
                            <a:t>T3</a:t>
                          </a:r>
                        </a:p>
                      </a:txBody>
                      <a:tcPr/>
                    </a:tc>
                    <a:tc>
                      <a:txBody>
                        <a:bodyPr/>
                        <a:lstStyle/>
                        <a:p>
                          <a:pPr algn="ctr"/>
                          <a:r>
                            <a:rPr lang="pt-BR" sz="1600" dirty="0"/>
                            <a:t>T4</a:t>
                          </a:r>
                        </a:p>
                      </a:txBody>
                      <a:tcPr/>
                    </a:tc>
                    <a:tc>
                      <a:txBody>
                        <a:bodyPr/>
                        <a:lstStyle/>
                        <a:p>
                          <a:pPr algn="ctr"/>
                          <a:r>
                            <a:rPr lang="pt-BR" sz="1600" dirty="0"/>
                            <a:t>T5</a:t>
                          </a:r>
                        </a:p>
                      </a:txBody>
                      <a:tcPr/>
                    </a:tc>
                    <a:tc>
                      <a:txBody>
                        <a:bodyPr/>
                        <a:lstStyle/>
                        <a:p>
                          <a:pPr algn="ctr"/>
                          <a:r>
                            <a:rPr lang="pt-BR" sz="1600" dirty="0"/>
                            <a:t>y</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1" i="1" smtClean="0">
                                        <a:latin typeface="Cambria Math" panose="02040503050406030204" pitchFamily="18" charset="0"/>
                                      </a:rPr>
                                      <m:t>𝒚</m:t>
                                    </m:r>
                                  </m:e>
                                </m:acc>
                              </m:oMath>
                            </m:oMathPara>
                          </a14:m>
                          <a:endParaRPr lang="pt-BR" sz="1600" dirty="0"/>
                        </a:p>
                      </a:txBody>
                      <a:tcPr/>
                    </a:tc>
                    <a:extLst>
                      <a:ext uri="{0D108BD9-81ED-4DB2-BD59-A6C34878D82A}">
                        <a16:rowId xmlns:a16="http://schemas.microsoft.com/office/drawing/2014/main" val="1684602860"/>
                      </a:ext>
                    </a:extLst>
                  </a:tr>
                  <a:tr h="310161">
                    <a:tc>
                      <a:txBody>
                        <a:bodyPr/>
                        <a:lstStyle/>
                        <a:p>
                          <a:pPr algn="ctr"/>
                          <a:r>
                            <a:rPr lang="pt-BR" sz="1600" b="1" dirty="0">
                              <a:solidFill>
                                <a:srgbClr val="FF0000"/>
                              </a:solidFill>
                            </a:rPr>
                            <a:t>1</a:t>
                          </a:r>
                        </a:p>
                      </a:txBody>
                      <a:tcPr/>
                    </a:tc>
                    <a:tc>
                      <a:txBody>
                        <a:bodyPr/>
                        <a:lstStyle/>
                        <a:p>
                          <a:pPr algn="ctr"/>
                          <a:r>
                            <a:rPr lang="pt-BR" sz="1600" dirty="0"/>
                            <a:t>$ 60</a:t>
                          </a:r>
                        </a:p>
                      </a:txBody>
                      <a:tcPr/>
                    </a:tc>
                    <a:tc>
                      <a:txBody>
                        <a:bodyPr/>
                        <a:lstStyle/>
                        <a:p>
                          <a:pPr algn="ctr"/>
                          <a:r>
                            <a:rPr lang="pt-BR" sz="1600" dirty="0"/>
                            <a:t>$ 62</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a:t>
                          </a:r>
                          <a:r>
                            <a:rPr lang="pt-BR" sz="1600" b="1" dirty="0"/>
                            <a:t>61</a:t>
                          </a:r>
                        </a:p>
                      </a:txBody>
                      <a:tcPr/>
                    </a:tc>
                    <a:tc>
                      <a:txBody>
                        <a:bodyPr/>
                        <a:lstStyle/>
                        <a:p>
                          <a:pPr algn="ctr"/>
                          <a:r>
                            <a:rPr lang="pt-BR" sz="1600" dirty="0"/>
                            <a:t>$ </a:t>
                          </a:r>
                          <a:r>
                            <a:rPr lang="pt-BR" sz="1600" b="1" dirty="0"/>
                            <a:t>62</a:t>
                          </a:r>
                        </a:p>
                      </a:txBody>
                      <a:tcPr/>
                    </a:tc>
                    <a:extLst>
                      <a:ext uri="{0D108BD9-81ED-4DB2-BD59-A6C34878D82A}">
                        <a16:rowId xmlns:a16="http://schemas.microsoft.com/office/drawing/2014/main" val="3980776844"/>
                      </a:ext>
                    </a:extLst>
                  </a:tr>
                  <a:tr h="310161">
                    <a:tc>
                      <a:txBody>
                        <a:bodyPr/>
                        <a:lstStyle/>
                        <a:p>
                          <a:pPr algn="ctr"/>
                          <a:r>
                            <a:rPr lang="pt-BR" sz="1600" b="1" dirty="0">
                              <a:solidFill>
                                <a:srgbClr val="FF0000"/>
                              </a:solidFill>
                            </a:rPr>
                            <a:t>2</a:t>
                          </a:r>
                        </a:p>
                      </a:txBody>
                      <a:tcPr/>
                    </a:tc>
                    <a:tc>
                      <a:txBody>
                        <a:bodyPr/>
                        <a:lstStyle/>
                        <a:p>
                          <a:pPr algn="ctr"/>
                          <a:r>
                            <a:rPr lang="pt-BR" sz="1600" dirty="0"/>
                            <a:t>$ 62</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a:t>
                          </a:r>
                          <a:r>
                            <a:rPr lang="pt-BR" sz="1600" b="1" dirty="0"/>
                            <a:t>61</a:t>
                          </a:r>
                        </a:p>
                      </a:txBody>
                      <a:tcPr/>
                    </a:tc>
                    <a:tc>
                      <a:txBody>
                        <a:bodyPr/>
                        <a:lstStyle/>
                        <a:p>
                          <a:pPr algn="ctr"/>
                          <a:r>
                            <a:rPr lang="pt-BR" sz="1600" dirty="0"/>
                            <a:t>$ </a:t>
                          </a:r>
                          <a:r>
                            <a:rPr lang="pt-BR" sz="1600" b="1" dirty="0"/>
                            <a:t>60</a:t>
                          </a:r>
                        </a:p>
                      </a:txBody>
                      <a:tcPr/>
                    </a:tc>
                    <a:extLst>
                      <a:ext uri="{0D108BD9-81ED-4DB2-BD59-A6C34878D82A}">
                        <a16:rowId xmlns:a16="http://schemas.microsoft.com/office/drawing/2014/main" val="1335819131"/>
                      </a:ext>
                    </a:extLst>
                  </a:tr>
                  <a:tr h="310161">
                    <a:tc>
                      <a:txBody>
                        <a:bodyPr/>
                        <a:lstStyle/>
                        <a:p>
                          <a:pPr algn="ctr"/>
                          <a:r>
                            <a:rPr lang="pt-BR" sz="1600" b="1" dirty="0">
                              <a:solidFill>
                                <a:srgbClr val="FF0000"/>
                              </a:solidFill>
                            </a:rPr>
                            <a:t>3</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$ 61</a:t>
                          </a:r>
                        </a:p>
                      </a:txBody>
                      <a:tcPr/>
                    </a:tc>
                    <a:tc>
                      <a:txBody>
                        <a:bodyPr/>
                        <a:lstStyle/>
                        <a:p>
                          <a:pPr algn="ctr"/>
                          <a:r>
                            <a:rPr lang="pt-BR" sz="1600" dirty="0"/>
                            <a:t>$ </a:t>
                          </a:r>
                          <a:r>
                            <a:rPr lang="pt-BR" sz="1600" b="1" dirty="0"/>
                            <a:t>63</a:t>
                          </a:r>
                        </a:p>
                      </a:txBody>
                      <a:tcPr/>
                    </a:tc>
                    <a:tc>
                      <a:txBody>
                        <a:bodyPr/>
                        <a:lstStyle/>
                        <a:p>
                          <a:pPr algn="ctr"/>
                          <a:r>
                            <a:rPr lang="pt-BR" sz="1600" dirty="0"/>
                            <a:t>$ </a:t>
                          </a:r>
                          <a:r>
                            <a:rPr lang="pt-BR" sz="1600" b="1" dirty="0"/>
                            <a:t>61</a:t>
                          </a:r>
                        </a:p>
                      </a:txBody>
                      <a:tcPr/>
                    </a:tc>
                    <a:extLst>
                      <a:ext uri="{0D108BD9-81ED-4DB2-BD59-A6C34878D82A}">
                        <a16:rowId xmlns:a16="http://schemas.microsoft.com/office/drawing/2014/main" val="1279662821"/>
                      </a:ext>
                    </a:extLst>
                  </a:tr>
                  <a:tr h="0">
                    <a:tc>
                      <a:txBody>
                        <a:bodyPr/>
                        <a:lstStyle/>
                        <a:p>
                          <a:pPr algn="ctr"/>
                          <a:r>
                            <a:rPr lang="pt-BR" sz="1600" b="1" dirty="0">
                              <a:solidFill>
                                <a:srgbClr val="FF0000"/>
                              </a:solidFill>
                            </a:rPr>
                            <a:t>4</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$ 61</a:t>
                          </a:r>
                        </a:p>
                      </a:txBody>
                      <a:tcPr/>
                    </a:tc>
                    <a:tc>
                      <a:txBody>
                        <a:bodyPr/>
                        <a:lstStyle/>
                        <a:p>
                          <a:pPr algn="ctr"/>
                          <a:r>
                            <a:rPr lang="pt-BR" sz="1600" dirty="0"/>
                            <a:t>$ 63</a:t>
                          </a:r>
                        </a:p>
                      </a:txBody>
                      <a:tcPr/>
                    </a:tc>
                    <a:tc>
                      <a:txBody>
                        <a:bodyPr/>
                        <a:lstStyle/>
                        <a:p>
                          <a:pPr algn="ctr"/>
                          <a:r>
                            <a:rPr lang="pt-BR" sz="1600" dirty="0"/>
                            <a:t>$ </a:t>
                          </a:r>
                          <a:r>
                            <a:rPr lang="pt-BR" sz="1600" b="1" dirty="0"/>
                            <a:t>64</a:t>
                          </a:r>
                        </a:p>
                      </a:txBody>
                      <a:tcPr/>
                    </a:tc>
                    <a:tc>
                      <a:txBody>
                        <a:bodyPr/>
                        <a:lstStyle/>
                        <a:p>
                          <a:pPr algn="ctr"/>
                          <a:r>
                            <a:rPr lang="pt-BR" sz="1600" dirty="0"/>
                            <a:t>$ </a:t>
                          </a:r>
                          <a:r>
                            <a:rPr lang="pt-BR" sz="1600" b="1" dirty="0"/>
                            <a:t>64</a:t>
                          </a:r>
                        </a:p>
                      </a:txBody>
                      <a:tcPr/>
                    </a:tc>
                    <a:extLst>
                      <a:ext uri="{0D108BD9-81ED-4DB2-BD59-A6C34878D82A}">
                        <a16:rowId xmlns:a16="http://schemas.microsoft.com/office/drawing/2014/main" val="2114262773"/>
                      </a:ext>
                    </a:extLst>
                  </a:tr>
                </a:tbl>
              </a:graphicData>
            </a:graphic>
          </p:graphicFrame>
        </mc:Choice>
        <mc:Fallback>
          <p:graphicFrame>
            <p:nvGraphicFramePr>
              <p:cNvPr id="36" name="Tabela 9">
                <a:extLst>
                  <a:ext uri="{FF2B5EF4-FFF2-40B4-BE49-F238E27FC236}">
                    <a16:creationId xmlns:a16="http://schemas.microsoft.com/office/drawing/2014/main" id="{DA715CBF-621B-6979-D464-CC8014BF993D}"/>
                  </a:ext>
                </a:extLst>
              </p:cNvPr>
              <p:cNvGraphicFramePr>
                <a:graphicFrameLocks noGrp="1"/>
              </p:cNvGraphicFramePr>
              <p:nvPr>
                <p:extLst>
                  <p:ext uri="{D42A27DB-BD31-4B8C-83A1-F6EECF244321}">
                    <p14:modId xmlns:p14="http://schemas.microsoft.com/office/powerpoint/2010/main" val="1482128586"/>
                  </p:ext>
                </p:extLst>
              </p:nvPr>
            </p:nvGraphicFramePr>
            <p:xfrm>
              <a:off x="407838" y="4406637"/>
              <a:ext cx="8069411" cy="1676400"/>
            </p:xfrm>
            <a:graphic>
              <a:graphicData uri="http://schemas.openxmlformats.org/drawingml/2006/table">
                <a:tbl>
                  <a:tblPr firstRow="1" bandRow="1">
                    <a:tableStyleId>{5C22544A-7EE6-4342-B048-85BDC9FD1C3A}</a:tableStyleId>
                  </a:tblPr>
                  <a:tblGrid>
                    <a:gridCol w="1185642">
                      <a:extLst>
                        <a:ext uri="{9D8B030D-6E8A-4147-A177-3AD203B41FA5}">
                          <a16:colId xmlns:a16="http://schemas.microsoft.com/office/drawing/2014/main" val="1912454584"/>
                        </a:ext>
                      </a:extLst>
                    </a:gridCol>
                    <a:gridCol w="831713">
                      <a:extLst>
                        <a:ext uri="{9D8B030D-6E8A-4147-A177-3AD203B41FA5}">
                          <a16:colId xmlns:a16="http://schemas.microsoft.com/office/drawing/2014/main" val="1636314362"/>
                        </a:ext>
                      </a:extLst>
                    </a:gridCol>
                    <a:gridCol w="1008676">
                      <a:extLst>
                        <a:ext uri="{9D8B030D-6E8A-4147-A177-3AD203B41FA5}">
                          <a16:colId xmlns:a16="http://schemas.microsoft.com/office/drawing/2014/main" val="1719018050"/>
                        </a:ext>
                      </a:extLst>
                    </a:gridCol>
                    <a:gridCol w="1008676">
                      <a:extLst>
                        <a:ext uri="{9D8B030D-6E8A-4147-A177-3AD203B41FA5}">
                          <a16:colId xmlns:a16="http://schemas.microsoft.com/office/drawing/2014/main" val="3112890485"/>
                        </a:ext>
                      </a:extLst>
                    </a:gridCol>
                    <a:gridCol w="1008676">
                      <a:extLst>
                        <a:ext uri="{9D8B030D-6E8A-4147-A177-3AD203B41FA5}">
                          <a16:colId xmlns:a16="http://schemas.microsoft.com/office/drawing/2014/main" val="1719031518"/>
                        </a:ext>
                      </a:extLst>
                    </a:gridCol>
                    <a:gridCol w="1008676">
                      <a:extLst>
                        <a:ext uri="{9D8B030D-6E8A-4147-A177-3AD203B41FA5}">
                          <a16:colId xmlns:a16="http://schemas.microsoft.com/office/drawing/2014/main" val="2721238725"/>
                        </a:ext>
                      </a:extLst>
                    </a:gridCol>
                    <a:gridCol w="1008676">
                      <a:extLst>
                        <a:ext uri="{9D8B030D-6E8A-4147-A177-3AD203B41FA5}">
                          <a16:colId xmlns:a16="http://schemas.microsoft.com/office/drawing/2014/main" val="1961634228"/>
                        </a:ext>
                      </a:extLst>
                    </a:gridCol>
                    <a:gridCol w="1008676">
                      <a:extLst>
                        <a:ext uri="{9D8B030D-6E8A-4147-A177-3AD203B41FA5}">
                          <a16:colId xmlns:a16="http://schemas.microsoft.com/office/drawing/2014/main" val="1245511723"/>
                        </a:ext>
                      </a:extLst>
                    </a:gridCol>
                  </a:tblGrid>
                  <a:tr h="335280">
                    <a:tc>
                      <a:txBody>
                        <a:bodyPr/>
                        <a:lstStyle/>
                        <a:p>
                          <a:pPr algn="ctr"/>
                          <a:r>
                            <a:rPr lang="en-US" sz="1600" noProof="0" dirty="0"/>
                            <a:t>Iteration</a:t>
                          </a:r>
                        </a:p>
                      </a:txBody>
                      <a:tcPr/>
                    </a:tc>
                    <a:tc>
                      <a:txBody>
                        <a:bodyPr/>
                        <a:lstStyle/>
                        <a:p>
                          <a:pPr algn="ctr"/>
                          <a:r>
                            <a:rPr lang="pt-BR" sz="1600" dirty="0"/>
                            <a:t>T1</a:t>
                          </a:r>
                        </a:p>
                      </a:txBody>
                      <a:tcPr/>
                    </a:tc>
                    <a:tc>
                      <a:txBody>
                        <a:bodyPr/>
                        <a:lstStyle/>
                        <a:p>
                          <a:pPr algn="ctr"/>
                          <a:r>
                            <a:rPr lang="pt-BR" sz="1600" dirty="0"/>
                            <a:t>T2</a:t>
                          </a:r>
                        </a:p>
                      </a:txBody>
                      <a:tcPr/>
                    </a:tc>
                    <a:tc>
                      <a:txBody>
                        <a:bodyPr/>
                        <a:lstStyle/>
                        <a:p>
                          <a:pPr algn="ctr"/>
                          <a:r>
                            <a:rPr lang="pt-BR" sz="1600" dirty="0"/>
                            <a:t>T3</a:t>
                          </a:r>
                        </a:p>
                      </a:txBody>
                      <a:tcPr/>
                    </a:tc>
                    <a:tc>
                      <a:txBody>
                        <a:bodyPr/>
                        <a:lstStyle/>
                        <a:p>
                          <a:pPr algn="ctr"/>
                          <a:r>
                            <a:rPr lang="pt-BR" sz="1600" dirty="0"/>
                            <a:t>T4</a:t>
                          </a:r>
                        </a:p>
                      </a:txBody>
                      <a:tcPr/>
                    </a:tc>
                    <a:tc>
                      <a:txBody>
                        <a:bodyPr/>
                        <a:lstStyle/>
                        <a:p>
                          <a:pPr algn="ctr"/>
                          <a:r>
                            <a:rPr lang="pt-BR" sz="1600" dirty="0"/>
                            <a:t>T5</a:t>
                          </a:r>
                        </a:p>
                      </a:txBody>
                      <a:tcPr/>
                    </a:tc>
                    <a:tc>
                      <a:txBody>
                        <a:bodyPr/>
                        <a:lstStyle/>
                        <a:p>
                          <a:pPr algn="ctr"/>
                          <a:r>
                            <a:rPr lang="pt-BR" sz="1600" dirty="0"/>
                            <a:t>y</a:t>
                          </a:r>
                        </a:p>
                      </a:txBody>
                      <a:tcPr/>
                    </a:tc>
                    <a:tc>
                      <a:txBody>
                        <a:bodyPr/>
                        <a:lstStyle/>
                        <a:p>
                          <a:endParaRPr lang="pt-BR"/>
                        </a:p>
                      </a:txBody>
                      <a:tcPr>
                        <a:blipFill>
                          <a:blip r:embed="rId4"/>
                          <a:stretch>
                            <a:fillRect l="-698795" t="-3636" r="-2410" b="-425455"/>
                          </a:stretch>
                        </a:blipFill>
                      </a:tcPr>
                    </a:tc>
                    <a:extLst>
                      <a:ext uri="{0D108BD9-81ED-4DB2-BD59-A6C34878D82A}">
                        <a16:rowId xmlns:a16="http://schemas.microsoft.com/office/drawing/2014/main" val="1684602860"/>
                      </a:ext>
                    </a:extLst>
                  </a:tr>
                  <a:tr h="335280">
                    <a:tc>
                      <a:txBody>
                        <a:bodyPr/>
                        <a:lstStyle/>
                        <a:p>
                          <a:pPr algn="ctr"/>
                          <a:r>
                            <a:rPr lang="pt-BR" sz="1600" b="1" dirty="0">
                              <a:solidFill>
                                <a:srgbClr val="FF0000"/>
                              </a:solidFill>
                            </a:rPr>
                            <a:t>1</a:t>
                          </a:r>
                        </a:p>
                      </a:txBody>
                      <a:tcPr/>
                    </a:tc>
                    <a:tc>
                      <a:txBody>
                        <a:bodyPr/>
                        <a:lstStyle/>
                        <a:p>
                          <a:pPr algn="ctr"/>
                          <a:r>
                            <a:rPr lang="pt-BR" sz="1600" dirty="0"/>
                            <a:t>$ 60</a:t>
                          </a:r>
                        </a:p>
                      </a:txBody>
                      <a:tcPr/>
                    </a:tc>
                    <a:tc>
                      <a:txBody>
                        <a:bodyPr/>
                        <a:lstStyle/>
                        <a:p>
                          <a:pPr algn="ctr"/>
                          <a:r>
                            <a:rPr lang="pt-BR" sz="1600" dirty="0"/>
                            <a:t>$ 62</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a:t>
                          </a:r>
                          <a:r>
                            <a:rPr lang="pt-BR" sz="1600" b="1" dirty="0"/>
                            <a:t>61</a:t>
                          </a:r>
                        </a:p>
                      </a:txBody>
                      <a:tcPr/>
                    </a:tc>
                    <a:tc>
                      <a:txBody>
                        <a:bodyPr/>
                        <a:lstStyle/>
                        <a:p>
                          <a:pPr algn="ctr"/>
                          <a:r>
                            <a:rPr lang="pt-BR" sz="1600" dirty="0"/>
                            <a:t>$ </a:t>
                          </a:r>
                          <a:r>
                            <a:rPr lang="pt-BR" sz="1600" b="1" dirty="0"/>
                            <a:t>62</a:t>
                          </a:r>
                        </a:p>
                      </a:txBody>
                      <a:tcPr/>
                    </a:tc>
                    <a:extLst>
                      <a:ext uri="{0D108BD9-81ED-4DB2-BD59-A6C34878D82A}">
                        <a16:rowId xmlns:a16="http://schemas.microsoft.com/office/drawing/2014/main" val="3980776844"/>
                      </a:ext>
                    </a:extLst>
                  </a:tr>
                  <a:tr h="335280">
                    <a:tc>
                      <a:txBody>
                        <a:bodyPr/>
                        <a:lstStyle/>
                        <a:p>
                          <a:pPr algn="ctr"/>
                          <a:r>
                            <a:rPr lang="pt-BR" sz="1600" b="1" dirty="0">
                              <a:solidFill>
                                <a:srgbClr val="FF0000"/>
                              </a:solidFill>
                            </a:rPr>
                            <a:t>2</a:t>
                          </a:r>
                        </a:p>
                      </a:txBody>
                      <a:tcPr/>
                    </a:tc>
                    <a:tc>
                      <a:txBody>
                        <a:bodyPr/>
                        <a:lstStyle/>
                        <a:p>
                          <a:pPr algn="ctr"/>
                          <a:r>
                            <a:rPr lang="pt-BR" sz="1600" dirty="0"/>
                            <a:t>$ 62</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a:t>
                          </a:r>
                          <a:r>
                            <a:rPr lang="pt-BR" sz="1600" b="1" dirty="0"/>
                            <a:t>61</a:t>
                          </a:r>
                        </a:p>
                      </a:txBody>
                      <a:tcPr/>
                    </a:tc>
                    <a:tc>
                      <a:txBody>
                        <a:bodyPr/>
                        <a:lstStyle/>
                        <a:p>
                          <a:pPr algn="ctr"/>
                          <a:r>
                            <a:rPr lang="pt-BR" sz="1600" dirty="0"/>
                            <a:t>$ </a:t>
                          </a:r>
                          <a:r>
                            <a:rPr lang="pt-BR" sz="1600" b="1" dirty="0"/>
                            <a:t>60</a:t>
                          </a:r>
                        </a:p>
                      </a:txBody>
                      <a:tcPr/>
                    </a:tc>
                    <a:extLst>
                      <a:ext uri="{0D108BD9-81ED-4DB2-BD59-A6C34878D82A}">
                        <a16:rowId xmlns:a16="http://schemas.microsoft.com/office/drawing/2014/main" val="1335819131"/>
                      </a:ext>
                    </a:extLst>
                  </a:tr>
                  <a:tr h="335280">
                    <a:tc>
                      <a:txBody>
                        <a:bodyPr/>
                        <a:lstStyle/>
                        <a:p>
                          <a:pPr algn="ctr"/>
                          <a:r>
                            <a:rPr lang="pt-BR" sz="1600" b="1" dirty="0">
                              <a:solidFill>
                                <a:srgbClr val="FF0000"/>
                              </a:solidFill>
                            </a:rPr>
                            <a:t>3</a:t>
                          </a:r>
                        </a:p>
                      </a:txBody>
                      <a:tcPr/>
                    </a:tc>
                    <a:tc>
                      <a:txBody>
                        <a:bodyPr/>
                        <a:lstStyle/>
                        <a:p>
                          <a:pPr algn="ctr"/>
                          <a:r>
                            <a:rPr lang="pt-BR" sz="1600" dirty="0"/>
                            <a:t>$ 62</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$ 61</a:t>
                          </a:r>
                        </a:p>
                      </a:txBody>
                      <a:tcPr/>
                    </a:tc>
                    <a:tc>
                      <a:txBody>
                        <a:bodyPr/>
                        <a:lstStyle/>
                        <a:p>
                          <a:pPr algn="ctr"/>
                          <a:r>
                            <a:rPr lang="pt-BR" sz="1600" dirty="0"/>
                            <a:t>$ </a:t>
                          </a:r>
                          <a:r>
                            <a:rPr lang="pt-BR" sz="1600" b="1" dirty="0"/>
                            <a:t>63</a:t>
                          </a:r>
                        </a:p>
                      </a:txBody>
                      <a:tcPr/>
                    </a:tc>
                    <a:tc>
                      <a:txBody>
                        <a:bodyPr/>
                        <a:lstStyle/>
                        <a:p>
                          <a:pPr algn="ctr"/>
                          <a:r>
                            <a:rPr lang="pt-BR" sz="1600" dirty="0"/>
                            <a:t>$ </a:t>
                          </a:r>
                          <a:r>
                            <a:rPr lang="pt-BR" sz="1600" b="1" dirty="0"/>
                            <a:t>61</a:t>
                          </a:r>
                        </a:p>
                      </a:txBody>
                      <a:tcPr/>
                    </a:tc>
                    <a:extLst>
                      <a:ext uri="{0D108BD9-81ED-4DB2-BD59-A6C34878D82A}">
                        <a16:rowId xmlns:a16="http://schemas.microsoft.com/office/drawing/2014/main" val="1279662821"/>
                      </a:ext>
                    </a:extLst>
                  </a:tr>
                  <a:tr h="335280">
                    <a:tc>
                      <a:txBody>
                        <a:bodyPr/>
                        <a:lstStyle/>
                        <a:p>
                          <a:pPr algn="ctr"/>
                          <a:r>
                            <a:rPr lang="pt-BR" sz="1600" b="1" dirty="0">
                              <a:solidFill>
                                <a:srgbClr val="FF0000"/>
                              </a:solidFill>
                            </a:rPr>
                            <a:t>4</a:t>
                          </a:r>
                        </a:p>
                      </a:txBody>
                      <a:tcPr/>
                    </a:tc>
                    <a:tc>
                      <a:txBody>
                        <a:bodyPr/>
                        <a:lstStyle/>
                        <a:p>
                          <a:pPr algn="ctr"/>
                          <a:r>
                            <a:rPr lang="pt-BR" sz="1600" dirty="0"/>
                            <a:t>$ 61</a:t>
                          </a:r>
                        </a:p>
                      </a:txBody>
                      <a:tcPr/>
                    </a:tc>
                    <a:tc>
                      <a:txBody>
                        <a:bodyPr/>
                        <a:lstStyle/>
                        <a:p>
                          <a:pPr algn="ctr"/>
                          <a:r>
                            <a:rPr lang="pt-BR" sz="1600" dirty="0"/>
                            <a:t>$ 60</a:t>
                          </a:r>
                        </a:p>
                      </a:txBody>
                      <a:tcPr/>
                    </a:tc>
                    <a:tc>
                      <a:txBody>
                        <a:bodyPr/>
                        <a:lstStyle/>
                        <a:p>
                          <a:pPr algn="ctr"/>
                          <a:r>
                            <a:rPr lang="pt-BR" sz="1600" dirty="0"/>
                            <a:t>$ 61</a:t>
                          </a:r>
                        </a:p>
                      </a:txBody>
                      <a:tcPr/>
                    </a:tc>
                    <a:tc>
                      <a:txBody>
                        <a:bodyPr/>
                        <a:lstStyle/>
                        <a:p>
                          <a:pPr algn="ctr"/>
                          <a:r>
                            <a:rPr lang="pt-BR" sz="1600" dirty="0"/>
                            <a:t>$ 61</a:t>
                          </a:r>
                        </a:p>
                      </a:txBody>
                      <a:tcPr/>
                    </a:tc>
                    <a:tc>
                      <a:txBody>
                        <a:bodyPr/>
                        <a:lstStyle/>
                        <a:p>
                          <a:pPr algn="ctr"/>
                          <a:r>
                            <a:rPr lang="pt-BR" sz="1600" dirty="0"/>
                            <a:t>$ 63</a:t>
                          </a:r>
                        </a:p>
                      </a:txBody>
                      <a:tcPr/>
                    </a:tc>
                    <a:tc>
                      <a:txBody>
                        <a:bodyPr/>
                        <a:lstStyle/>
                        <a:p>
                          <a:pPr algn="ctr"/>
                          <a:r>
                            <a:rPr lang="pt-BR" sz="1600" dirty="0"/>
                            <a:t>$ </a:t>
                          </a:r>
                          <a:r>
                            <a:rPr lang="pt-BR" sz="1600" b="1" dirty="0"/>
                            <a:t>64</a:t>
                          </a:r>
                        </a:p>
                      </a:txBody>
                      <a:tcPr/>
                    </a:tc>
                    <a:tc>
                      <a:txBody>
                        <a:bodyPr/>
                        <a:lstStyle/>
                        <a:p>
                          <a:pPr algn="ctr"/>
                          <a:r>
                            <a:rPr lang="pt-BR" sz="1600" dirty="0"/>
                            <a:t>$ </a:t>
                          </a:r>
                          <a:r>
                            <a:rPr lang="pt-BR" sz="1600" b="1" dirty="0"/>
                            <a:t>64</a:t>
                          </a:r>
                        </a:p>
                      </a:txBody>
                      <a:tcPr/>
                    </a:tc>
                    <a:extLst>
                      <a:ext uri="{0D108BD9-81ED-4DB2-BD59-A6C34878D82A}">
                        <a16:rowId xmlns:a16="http://schemas.microsoft.com/office/drawing/2014/main" val="2114262773"/>
                      </a:ext>
                    </a:extLst>
                  </a:tr>
                </a:tbl>
              </a:graphicData>
            </a:graphic>
          </p:graphicFrame>
        </mc:Fallback>
      </mc:AlternateContent>
      <p:sp>
        <p:nvSpPr>
          <p:cNvPr id="37" name="CaixaDeTexto 36">
            <a:extLst>
              <a:ext uri="{FF2B5EF4-FFF2-40B4-BE49-F238E27FC236}">
                <a16:creationId xmlns:a16="http://schemas.microsoft.com/office/drawing/2014/main" id="{06E62592-118C-9322-8B8A-2810482A0711}"/>
              </a:ext>
            </a:extLst>
          </p:cNvPr>
          <p:cNvSpPr txBox="1"/>
          <p:nvPr/>
        </p:nvSpPr>
        <p:spPr>
          <a:xfrm>
            <a:off x="3692605" y="6208027"/>
            <a:ext cx="832279" cy="338554"/>
          </a:xfrm>
          <a:prstGeom prst="rect">
            <a:avLst/>
          </a:prstGeom>
          <a:noFill/>
        </p:spPr>
        <p:txBody>
          <a:bodyPr wrap="none" rtlCol="0">
            <a:spAutoFit/>
          </a:bodyPr>
          <a:lstStyle/>
          <a:p>
            <a:r>
              <a:rPr lang="pt-BR" sz="1600" b="1" dirty="0" err="1">
                <a:solidFill>
                  <a:srgbClr val="002060"/>
                </a:solidFill>
              </a:rPr>
              <a:t>X_test</a:t>
            </a:r>
            <a:endParaRPr lang="pt-BR" sz="1600" b="1" dirty="0">
              <a:solidFill>
                <a:srgbClr val="002060"/>
              </a:solidFill>
            </a:endParaRPr>
          </a:p>
        </p:txBody>
      </p:sp>
      <p:sp>
        <p:nvSpPr>
          <p:cNvPr id="38" name="CaixaDeTexto 37">
            <a:extLst>
              <a:ext uri="{FF2B5EF4-FFF2-40B4-BE49-F238E27FC236}">
                <a16:creationId xmlns:a16="http://schemas.microsoft.com/office/drawing/2014/main" id="{02A8A8D6-73DE-96FE-B54C-88BC4A98FA64}"/>
              </a:ext>
            </a:extLst>
          </p:cNvPr>
          <p:cNvSpPr txBox="1"/>
          <p:nvPr/>
        </p:nvSpPr>
        <p:spPr>
          <a:xfrm>
            <a:off x="6562204" y="6208027"/>
            <a:ext cx="832279" cy="338554"/>
          </a:xfrm>
          <a:prstGeom prst="rect">
            <a:avLst/>
          </a:prstGeom>
          <a:noFill/>
        </p:spPr>
        <p:txBody>
          <a:bodyPr wrap="none" rtlCol="0">
            <a:spAutoFit/>
          </a:bodyPr>
          <a:lstStyle/>
          <a:p>
            <a:r>
              <a:rPr lang="pt-BR" sz="1600" b="1" dirty="0" err="1">
                <a:solidFill>
                  <a:srgbClr val="002060"/>
                </a:solidFill>
              </a:rPr>
              <a:t>Y_test</a:t>
            </a:r>
            <a:endParaRPr lang="pt-BR" sz="1600" b="1" dirty="0">
              <a:solidFill>
                <a:srgbClr val="002060"/>
              </a:solidFill>
            </a:endParaRPr>
          </a:p>
        </p:txBody>
      </p:sp>
      <p:cxnSp>
        <p:nvCxnSpPr>
          <p:cNvPr id="39" name="Conector de Seta Reta 38">
            <a:extLst>
              <a:ext uri="{FF2B5EF4-FFF2-40B4-BE49-F238E27FC236}">
                <a16:creationId xmlns:a16="http://schemas.microsoft.com/office/drawing/2014/main" id="{8C2C64AB-DAE7-00C2-F9BF-E35332782586}"/>
              </a:ext>
            </a:extLst>
          </p:cNvPr>
          <p:cNvCxnSpPr>
            <a:cxnSpLocks/>
          </p:cNvCxnSpPr>
          <p:nvPr/>
        </p:nvCxnSpPr>
        <p:spPr>
          <a:xfrm>
            <a:off x="1631824" y="6169178"/>
            <a:ext cx="4797551"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id="{EBBAC08F-A480-BC96-5593-39FA84D3FC96}"/>
              </a:ext>
            </a:extLst>
          </p:cNvPr>
          <p:cNvCxnSpPr>
            <a:cxnSpLocks/>
          </p:cNvCxnSpPr>
          <p:nvPr/>
        </p:nvCxnSpPr>
        <p:spPr>
          <a:xfrm>
            <a:off x="6566576" y="6169178"/>
            <a:ext cx="865974"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ector: Curvo 40">
            <a:extLst>
              <a:ext uri="{FF2B5EF4-FFF2-40B4-BE49-F238E27FC236}">
                <a16:creationId xmlns:a16="http://schemas.microsoft.com/office/drawing/2014/main" id="{20A2FAFE-BD5C-D893-2DCC-3B5E95FB240F}"/>
              </a:ext>
            </a:extLst>
          </p:cNvPr>
          <p:cNvCxnSpPr>
            <a:cxnSpLocks/>
          </p:cNvCxnSpPr>
          <p:nvPr/>
        </p:nvCxnSpPr>
        <p:spPr>
          <a:xfrm rot="10800000" flipV="1">
            <a:off x="6221330" y="4962525"/>
            <a:ext cx="474746" cy="256912"/>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o 41">
            <a:extLst>
              <a:ext uri="{FF2B5EF4-FFF2-40B4-BE49-F238E27FC236}">
                <a16:creationId xmlns:a16="http://schemas.microsoft.com/office/drawing/2014/main" id="{B108B31A-AFAC-5AF2-01C0-20D04C908DD9}"/>
              </a:ext>
            </a:extLst>
          </p:cNvPr>
          <p:cNvCxnSpPr>
            <a:cxnSpLocks/>
          </p:cNvCxnSpPr>
          <p:nvPr/>
        </p:nvCxnSpPr>
        <p:spPr>
          <a:xfrm rot="10800000" flipV="1">
            <a:off x="6249301" y="5249001"/>
            <a:ext cx="465824" cy="327762"/>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Curvo 42">
            <a:extLst>
              <a:ext uri="{FF2B5EF4-FFF2-40B4-BE49-F238E27FC236}">
                <a16:creationId xmlns:a16="http://schemas.microsoft.com/office/drawing/2014/main" id="{9F751F1C-F816-5FEC-3BC9-BBD61321113F}"/>
              </a:ext>
            </a:extLst>
          </p:cNvPr>
          <p:cNvCxnSpPr>
            <a:cxnSpLocks/>
          </p:cNvCxnSpPr>
          <p:nvPr/>
        </p:nvCxnSpPr>
        <p:spPr>
          <a:xfrm rot="10800000" flipV="1">
            <a:off x="6263980" y="5622076"/>
            <a:ext cx="441621" cy="317522"/>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aixaDeTexto 43">
            <a:extLst>
              <a:ext uri="{FF2B5EF4-FFF2-40B4-BE49-F238E27FC236}">
                <a16:creationId xmlns:a16="http://schemas.microsoft.com/office/drawing/2014/main" id="{BCBEEABD-C245-30CA-E3F6-5E439A1FFAC7}"/>
              </a:ext>
            </a:extLst>
          </p:cNvPr>
          <p:cNvSpPr txBox="1"/>
          <p:nvPr/>
        </p:nvSpPr>
        <p:spPr>
          <a:xfrm>
            <a:off x="2562201" y="6501159"/>
            <a:ext cx="3387481" cy="338554"/>
          </a:xfrm>
          <a:prstGeom prst="rect">
            <a:avLst/>
          </a:prstGeom>
          <a:noFill/>
        </p:spPr>
        <p:txBody>
          <a:bodyPr wrap="square" rtlCol="0">
            <a:spAutoFit/>
          </a:bodyPr>
          <a:lstStyle/>
          <a:p>
            <a:pPr algn="ctr"/>
            <a:r>
              <a:rPr lang="en-US" sz="1600" dirty="0">
                <a:solidFill>
                  <a:srgbClr val="002060"/>
                </a:solidFill>
              </a:rPr>
              <a:t>(sequence to be tested)</a:t>
            </a:r>
          </a:p>
        </p:txBody>
      </p:sp>
      <p:sp>
        <p:nvSpPr>
          <p:cNvPr id="46" name="CaixaDeTexto 45">
            <a:extLst>
              <a:ext uri="{FF2B5EF4-FFF2-40B4-BE49-F238E27FC236}">
                <a16:creationId xmlns:a16="http://schemas.microsoft.com/office/drawing/2014/main" id="{D9C8538F-AEEB-5ECC-D97C-BBDCEBDD9CAA}"/>
              </a:ext>
            </a:extLst>
          </p:cNvPr>
          <p:cNvSpPr txBox="1"/>
          <p:nvPr/>
        </p:nvSpPr>
        <p:spPr>
          <a:xfrm>
            <a:off x="-76200" y="3907227"/>
            <a:ext cx="3387481" cy="400110"/>
          </a:xfrm>
          <a:prstGeom prst="rect">
            <a:avLst/>
          </a:prstGeom>
          <a:noFill/>
        </p:spPr>
        <p:txBody>
          <a:bodyPr wrap="square" rtlCol="0">
            <a:spAutoFit/>
          </a:bodyPr>
          <a:lstStyle/>
          <a:p>
            <a:pPr algn="ctr"/>
            <a:r>
              <a:rPr lang="en-US" sz="2000" b="1" dirty="0">
                <a:solidFill>
                  <a:srgbClr val="002060"/>
                </a:solidFill>
              </a:rPr>
              <a:t>Testing the model</a:t>
            </a:r>
          </a:p>
        </p:txBody>
      </p:sp>
      <p:sp>
        <p:nvSpPr>
          <p:cNvPr id="49" name="CaixaDeTexto 48">
            <a:extLst>
              <a:ext uri="{FF2B5EF4-FFF2-40B4-BE49-F238E27FC236}">
                <a16:creationId xmlns:a16="http://schemas.microsoft.com/office/drawing/2014/main" id="{8C6BEBD2-2AF1-2363-1E59-8C5DDE3C4507}"/>
              </a:ext>
            </a:extLst>
          </p:cNvPr>
          <p:cNvSpPr txBox="1"/>
          <p:nvPr/>
        </p:nvSpPr>
        <p:spPr>
          <a:xfrm>
            <a:off x="3938588" y="6487943"/>
            <a:ext cx="6143624" cy="338554"/>
          </a:xfrm>
          <a:prstGeom prst="rect">
            <a:avLst/>
          </a:prstGeom>
          <a:noFill/>
        </p:spPr>
        <p:txBody>
          <a:bodyPr wrap="square">
            <a:spAutoFit/>
          </a:bodyPr>
          <a:lstStyle/>
          <a:p>
            <a:pPr algn="ctr"/>
            <a:r>
              <a:rPr lang="en-US" sz="1600" dirty="0">
                <a:solidFill>
                  <a:srgbClr val="002060"/>
                </a:solidFill>
              </a:rPr>
              <a:t>(real value to be compared)</a:t>
            </a:r>
          </a:p>
        </p:txBody>
      </p:sp>
      <p:sp>
        <p:nvSpPr>
          <p:cNvPr id="50" name="Seta: Curva para a Direita 49">
            <a:extLst>
              <a:ext uri="{FF2B5EF4-FFF2-40B4-BE49-F238E27FC236}">
                <a16:creationId xmlns:a16="http://schemas.microsoft.com/office/drawing/2014/main" id="{876D953C-A72A-E6F4-69F2-CB2E4B7A97A9}"/>
              </a:ext>
            </a:extLst>
          </p:cNvPr>
          <p:cNvSpPr/>
          <p:nvPr/>
        </p:nvSpPr>
        <p:spPr>
          <a:xfrm flipH="1">
            <a:off x="8562975" y="4820558"/>
            <a:ext cx="257175" cy="338554"/>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1" name="Seta: Curva para a Direita 50">
            <a:extLst>
              <a:ext uri="{FF2B5EF4-FFF2-40B4-BE49-F238E27FC236}">
                <a16:creationId xmlns:a16="http://schemas.microsoft.com/office/drawing/2014/main" id="{4ACE5DC2-3B34-8DB9-4F97-1F99DB7D26D2}"/>
              </a:ext>
            </a:extLst>
          </p:cNvPr>
          <p:cNvSpPr/>
          <p:nvPr/>
        </p:nvSpPr>
        <p:spPr>
          <a:xfrm flipH="1">
            <a:off x="8562975" y="5231551"/>
            <a:ext cx="257175" cy="338554"/>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2" name="Seta: Curva para a Direita 51">
            <a:extLst>
              <a:ext uri="{FF2B5EF4-FFF2-40B4-BE49-F238E27FC236}">
                <a16:creationId xmlns:a16="http://schemas.microsoft.com/office/drawing/2014/main" id="{E3E72865-6257-E315-C656-222672CB3CF2}"/>
              </a:ext>
            </a:extLst>
          </p:cNvPr>
          <p:cNvSpPr/>
          <p:nvPr/>
        </p:nvSpPr>
        <p:spPr>
          <a:xfrm flipH="1">
            <a:off x="8562975" y="5622076"/>
            <a:ext cx="257175" cy="338554"/>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mc:AlternateContent xmlns:mc="http://schemas.openxmlformats.org/markup-compatibility/2006">
        <mc:Choice xmlns:a14="http://schemas.microsoft.com/office/drawing/2010/main" Requires="a14">
          <p:sp>
            <p:nvSpPr>
              <p:cNvPr id="53" name="CaixaDeTexto 52">
                <a:extLst>
                  <a:ext uri="{FF2B5EF4-FFF2-40B4-BE49-F238E27FC236}">
                    <a16:creationId xmlns:a16="http://schemas.microsoft.com/office/drawing/2014/main" id="{9C146BC8-948A-CC0A-97EB-57ACCAEE45DF}"/>
                  </a:ext>
                </a:extLst>
              </p:cNvPr>
              <p:cNvSpPr txBox="1"/>
              <p:nvPr/>
            </p:nvSpPr>
            <p:spPr>
              <a:xfrm>
                <a:off x="8905876" y="4826281"/>
                <a:ext cx="1571625" cy="1077218"/>
              </a:xfrm>
              <a:prstGeom prst="rect">
                <a:avLst/>
              </a:prstGeom>
              <a:noFill/>
            </p:spPr>
            <p:txBody>
              <a:bodyPr wrap="square" rtlCol="0">
                <a:spAutoFit/>
              </a:bodyPr>
              <a:lstStyle/>
              <a:p>
                <a:pPr algn="ctr"/>
                <a:r>
                  <a:rPr lang="en-US" sz="1600" dirty="0">
                    <a:solidFill>
                      <a:srgbClr val="002060"/>
                    </a:solidFill>
                  </a:rPr>
                  <a:t>Error minimization by comparing </a:t>
                </a:r>
                <a14:m>
                  <m:oMath xmlns:m="http://schemas.openxmlformats.org/officeDocument/2006/math">
                    <m:acc>
                      <m:accPr>
                        <m:chr m:val="̃"/>
                        <m:ctrlPr>
                          <a:rPr lang="en-US" sz="1600" i="1" smtClean="0">
                            <a:solidFill>
                              <a:srgbClr val="002060"/>
                            </a:solidFill>
                          </a:rPr>
                        </m:ctrlPr>
                      </m:accPr>
                      <m:e>
                        <m:r>
                          <a:rPr lang="en-US" sz="1600" b="1" i="1" smtClean="0">
                            <a:solidFill>
                              <a:srgbClr val="002060"/>
                            </a:solidFill>
                          </a:rPr>
                          <m:t>𝒚</m:t>
                        </m:r>
                      </m:e>
                    </m:acc>
                  </m:oMath>
                </a14:m>
                <a:r>
                  <a:rPr lang="en-US" sz="1600" dirty="0">
                    <a:solidFill>
                      <a:srgbClr val="002060"/>
                    </a:solidFill>
                  </a:rPr>
                  <a:t> to </a:t>
                </a:r>
                <a:r>
                  <a:rPr lang="en-US" sz="1600" b="1" dirty="0">
                    <a:solidFill>
                      <a:srgbClr val="002060"/>
                    </a:solidFill>
                  </a:rPr>
                  <a:t>y</a:t>
                </a:r>
                <a:endParaRPr lang="en-US" sz="1600" dirty="0">
                  <a:solidFill>
                    <a:srgbClr val="002060"/>
                  </a:solidFill>
                </a:endParaRPr>
              </a:p>
            </p:txBody>
          </p:sp>
        </mc:Choice>
        <mc:Fallback>
          <p:sp>
            <p:nvSpPr>
              <p:cNvPr id="53" name="CaixaDeTexto 52">
                <a:extLst>
                  <a:ext uri="{FF2B5EF4-FFF2-40B4-BE49-F238E27FC236}">
                    <a16:creationId xmlns:a16="http://schemas.microsoft.com/office/drawing/2014/main" id="{9C146BC8-948A-CC0A-97EB-57ACCAEE45DF}"/>
                  </a:ext>
                </a:extLst>
              </p:cNvPr>
              <p:cNvSpPr txBox="1">
                <a:spLocks noRot="1" noChangeAspect="1" noMove="1" noResize="1" noEditPoints="1" noAdjustHandles="1" noChangeArrowheads="1" noChangeShapeType="1" noTextEdit="1"/>
              </p:cNvSpPr>
              <p:nvPr/>
            </p:nvSpPr>
            <p:spPr>
              <a:xfrm>
                <a:off x="8905876" y="4826281"/>
                <a:ext cx="1571625" cy="1077218"/>
              </a:xfrm>
              <a:prstGeom prst="rect">
                <a:avLst/>
              </a:prstGeom>
              <a:blipFill>
                <a:blip r:embed="rId5"/>
                <a:stretch>
                  <a:fillRect t="-1705" r="-2326" b="-6818"/>
                </a:stretch>
              </a:blipFill>
            </p:spPr>
            <p:txBody>
              <a:bodyPr/>
              <a:lstStyle/>
              <a:p>
                <a:r>
                  <a:rPr lang="pt-BR">
                    <a:noFill/>
                  </a:rPr>
                  <a:t> </a:t>
                </a:r>
              </a:p>
            </p:txBody>
          </p:sp>
        </mc:Fallback>
      </mc:AlternateContent>
      <p:sp>
        <p:nvSpPr>
          <p:cNvPr id="54" name="Google Shape;111;p15">
            <a:extLst>
              <a:ext uri="{FF2B5EF4-FFF2-40B4-BE49-F238E27FC236}">
                <a16:creationId xmlns:a16="http://schemas.microsoft.com/office/drawing/2014/main" id="{6AD166F6-344A-6C2F-F20C-9BDFA9EBA4FD}"/>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112;p15">
            <a:extLst>
              <a:ext uri="{FF2B5EF4-FFF2-40B4-BE49-F238E27FC236}">
                <a16:creationId xmlns:a16="http://schemas.microsoft.com/office/drawing/2014/main" id="{B11CFDF2-95AE-9062-DADE-39710A5005B1}"/>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5</a:t>
            </a:fld>
            <a:endParaRPr sz="1400" dirty="0">
              <a:solidFill>
                <a:schemeClr val="bg1"/>
              </a:solidFill>
            </a:endParaRPr>
          </a:p>
        </p:txBody>
      </p:sp>
    </p:spTree>
    <p:extLst>
      <p:ext uri="{BB962C8B-B14F-4D97-AF65-F5344CB8AC3E}">
        <p14:creationId xmlns:p14="http://schemas.microsoft.com/office/powerpoint/2010/main" val="416541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7100596"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LSTM: where it succeeds</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5365406"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F39B6F23-84F5-DFC8-FA85-E4ED40356391}"/>
              </a:ext>
            </a:extLst>
          </p:cNvPr>
          <p:cNvSpPr txBox="1"/>
          <p:nvPr/>
        </p:nvSpPr>
        <p:spPr>
          <a:xfrm>
            <a:off x="752475" y="1981080"/>
            <a:ext cx="9439275"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rPr>
              <a:t>Better at handling long-term dependencies due to their ability to remember information for extended time periods;</a:t>
            </a:r>
          </a:p>
          <a:p>
            <a:pPr marL="342900" indent="-342900">
              <a:buFont typeface="Arial" panose="020B0604020202020204" pitchFamily="34" charset="0"/>
              <a:buChar char="•"/>
            </a:pPr>
            <a:endParaRPr lang="en-US" sz="2400" dirty="0">
              <a:solidFill>
                <a:srgbClr val="002060"/>
              </a:solidFill>
            </a:endParaRPr>
          </a:p>
          <a:p>
            <a:pPr marL="342900" indent="-342900">
              <a:buFont typeface="Arial" panose="020B0604020202020204" pitchFamily="34" charset="0"/>
              <a:buChar char="•"/>
            </a:pPr>
            <a:r>
              <a:rPr lang="en-US" sz="2400" dirty="0">
                <a:solidFill>
                  <a:srgbClr val="002060"/>
                </a:solidFill>
              </a:rPr>
              <a:t>Less susceptible to the vanishing gradient problem;</a:t>
            </a:r>
          </a:p>
          <a:p>
            <a:pPr marL="342900" indent="-342900">
              <a:buFont typeface="Arial" panose="020B0604020202020204" pitchFamily="34" charset="0"/>
              <a:buChar char="•"/>
            </a:pPr>
            <a:endParaRPr lang="en-US" sz="2400" dirty="0">
              <a:solidFill>
                <a:srgbClr val="002060"/>
              </a:solidFill>
            </a:endParaRPr>
          </a:p>
          <a:p>
            <a:pPr marL="342900" indent="-342900">
              <a:buFont typeface="Arial" panose="020B0604020202020204" pitchFamily="34" charset="0"/>
              <a:buChar char="•"/>
            </a:pPr>
            <a:r>
              <a:rPr lang="en-US" sz="2400" dirty="0">
                <a:solidFill>
                  <a:srgbClr val="002060"/>
                </a:solidFill>
              </a:rPr>
              <a:t>Very efficient at modelling complex sequential data because they can learn high-level representations that capture the structure of the data.</a:t>
            </a:r>
          </a:p>
        </p:txBody>
      </p:sp>
      <p:pic>
        <p:nvPicPr>
          <p:cNvPr id="3" name="Picture 2" descr="Right Wrong icon PNG and SVG Vector Free Download">
            <a:extLst>
              <a:ext uri="{FF2B5EF4-FFF2-40B4-BE49-F238E27FC236}">
                <a16:creationId xmlns:a16="http://schemas.microsoft.com/office/drawing/2014/main" id="{EC00EAF5-C6FA-A98F-B967-5C154B3868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525"/>
          <a:stretch/>
        </p:blipFill>
        <p:spPr bwMode="auto">
          <a:xfrm>
            <a:off x="5891214" y="173652"/>
            <a:ext cx="728661" cy="72016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11;p15">
            <a:extLst>
              <a:ext uri="{FF2B5EF4-FFF2-40B4-BE49-F238E27FC236}">
                <a16:creationId xmlns:a16="http://schemas.microsoft.com/office/drawing/2014/main" id="{49BF1095-6DE9-4D4C-1D1E-04324AB55244}"/>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 name="Google Shape;112;p15">
            <a:extLst>
              <a:ext uri="{FF2B5EF4-FFF2-40B4-BE49-F238E27FC236}">
                <a16:creationId xmlns:a16="http://schemas.microsoft.com/office/drawing/2014/main" id="{2A248B57-18AA-D7CC-E803-685BBC228537}"/>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6</a:t>
            </a:fld>
            <a:endParaRPr sz="1400" dirty="0">
              <a:solidFill>
                <a:schemeClr val="bg1"/>
              </a:solidFill>
            </a:endParaRPr>
          </a:p>
        </p:txBody>
      </p:sp>
    </p:spTree>
    <p:extLst>
      <p:ext uri="{BB962C8B-B14F-4D97-AF65-F5344CB8AC3E}">
        <p14:creationId xmlns:p14="http://schemas.microsoft.com/office/powerpoint/2010/main" val="88205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7100596"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LSTM: where it fails</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4451006"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descr="How Animal Investors Beat the Market | by Grant Holtes | Towards Data  Science">
            <a:extLst>
              <a:ext uri="{FF2B5EF4-FFF2-40B4-BE49-F238E27FC236}">
                <a16:creationId xmlns:a16="http://schemas.microsoft.com/office/drawing/2014/main" id="{B55465D0-331F-910B-AD44-243AFA1B38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1481630"/>
            <a:ext cx="2557166" cy="2871295"/>
          </a:xfrm>
          <a:prstGeom prst="rect">
            <a:avLst/>
          </a:prstGeom>
          <a:noFill/>
          <a:ln>
            <a:noFill/>
          </a:ln>
        </p:spPr>
      </p:pic>
      <p:sp>
        <p:nvSpPr>
          <p:cNvPr id="2" name="CaixaDeTexto 1">
            <a:extLst>
              <a:ext uri="{FF2B5EF4-FFF2-40B4-BE49-F238E27FC236}">
                <a16:creationId xmlns:a16="http://schemas.microsoft.com/office/drawing/2014/main" id="{55CF2D91-59DC-6EBA-94EA-5D538B8D9CFE}"/>
              </a:ext>
            </a:extLst>
          </p:cNvPr>
          <p:cNvSpPr txBox="1"/>
          <p:nvPr/>
        </p:nvSpPr>
        <p:spPr>
          <a:xfrm>
            <a:off x="428625" y="1332471"/>
            <a:ext cx="6276975"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Requires more training data and takes more time to learn, compared to traditional RNNs;</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r>
              <a:rPr lang="en-US" sz="2400" dirty="0">
                <a:solidFill>
                  <a:srgbClr val="002060"/>
                </a:solidFill>
              </a:rPr>
              <a:t>Cannot remember prior information in a sequence with more than around 70 steps;</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r>
              <a:rPr lang="en-US" sz="2400" dirty="0">
                <a:solidFill>
                  <a:srgbClr val="002060"/>
                </a:solidFill>
              </a:rPr>
              <a:t>The stock market is far too complicated to model, and its behavior depends on various real world variables. An LSTM network can hardly process such behavior based solely on previous prices.</a:t>
            </a:r>
          </a:p>
        </p:txBody>
      </p:sp>
      <p:pic>
        <p:nvPicPr>
          <p:cNvPr id="8" name="Picture 2" descr="Right Wrong icon PNG and SVG Vector Free Download">
            <a:extLst>
              <a:ext uri="{FF2B5EF4-FFF2-40B4-BE49-F238E27FC236}">
                <a16:creationId xmlns:a16="http://schemas.microsoft.com/office/drawing/2014/main" id="{BCB39EFC-5849-C8F6-A3CF-4C67A26DE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921"/>
          <a:stretch/>
        </p:blipFill>
        <p:spPr bwMode="auto">
          <a:xfrm>
            <a:off x="4979195" y="166875"/>
            <a:ext cx="728661" cy="72694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0A58445C-6BE8-A9A5-0A82-0132064267F0}"/>
              </a:ext>
            </a:extLst>
          </p:cNvPr>
          <p:cNvSpPr txBox="1"/>
          <p:nvPr/>
        </p:nvSpPr>
        <p:spPr>
          <a:xfrm>
            <a:off x="7087245" y="4567281"/>
            <a:ext cx="3895725" cy="1323439"/>
          </a:xfrm>
          <a:prstGeom prst="rect">
            <a:avLst/>
          </a:prstGeom>
          <a:noFill/>
        </p:spPr>
        <p:txBody>
          <a:bodyPr wrap="square" rtlCol="0">
            <a:spAutoFit/>
          </a:bodyPr>
          <a:lstStyle/>
          <a:p>
            <a:pPr algn="just"/>
            <a:r>
              <a:rPr lang="en-US" sz="1600" dirty="0">
                <a:solidFill>
                  <a:schemeClr val="accent4">
                    <a:lumMod val="50000"/>
                  </a:schemeClr>
                </a:solidFill>
              </a:rPr>
              <a:t>“ A blindfolded monkey throwing darts at a newspaper’s financial page could select a portfolio that would do just as well as one carefully selected by experts. ”</a:t>
            </a:r>
          </a:p>
        </p:txBody>
      </p:sp>
      <p:sp>
        <p:nvSpPr>
          <p:cNvPr id="11" name="CaixaDeTexto 10">
            <a:extLst>
              <a:ext uri="{FF2B5EF4-FFF2-40B4-BE49-F238E27FC236}">
                <a16:creationId xmlns:a16="http://schemas.microsoft.com/office/drawing/2014/main" id="{C07C91E9-7AFA-B93F-E829-A6AE98529804}"/>
              </a:ext>
            </a:extLst>
          </p:cNvPr>
          <p:cNvSpPr txBox="1"/>
          <p:nvPr/>
        </p:nvSpPr>
        <p:spPr>
          <a:xfrm>
            <a:off x="7030095" y="5935799"/>
            <a:ext cx="4218930" cy="338554"/>
          </a:xfrm>
          <a:prstGeom prst="rect">
            <a:avLst/>
          </a:prstGeom>
          <a:noFill/>
        </p:spPr>
        <p:txBody>
          <a:bodyPr wrap="square" rtlCol="0">
            <a:spAutoFit/>
          </a:bodyPr>
          <a:lstStyle/>
          <a:p>
            <a:pPr algn="just"/>
            <a:r>
              <a:rPr lang="en-US" sz="1600" dirty="0">
                <a:solidFill>
                  <a:schemeClr val="accent4">
                    <a:lumMod val="50000"/>
                  </a:schemeClr>
                </a:solidFill>
              </a:rPr>
              <a:t>Burton </a:t>
            </a:r>
            <a:r>
              <a:rPr lang="en-US" sz="1600" dirty="0" err="1">
                <a:solidFill>
                  <a:schemeClr val="accent4">
                    <a:lumMod val="50000"/>
                  </a:schemeClr>
                </a:solidFill>
              </a:rPr>
              <a:t>Malkiel</a:t>
            </a:r>
            <a:r>
              <a:rPr lang="en-US" sz="1600" dirty="0">
                <a:solidFill>
                  <a:schemeClr val="accent4">
                    <a:lumMod val="50000"/>
                  </a:schemeClr>
                </a:solidFill>
              </a:rPr>
              <a:t>, Princeton economist, 1973</a:t>
            </a:r>
          </a:p>
        </p:txBody>
      </p:sp>
      <p:sp>
        <p:nvSpPr>
          <p:cNvPr id="12" name="Google Shape;111;p15">
            <a:extLst>
              <a:ext uri="{FF2B5EF4-FFF2-40B4-BE49-F238E27FC236}">
                <a16:creationId xmlns:a16="http://schemas.microsoft.com/office/drawing/2014/main" id="{1AF592E2-7B47-FDBA-495A-F754C6FA490D}"/>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 name="Google Shape;112;p15">
            <a:extLst>
              <a:ext uri="{FF2B5EF4-FFF2-40B4-BE49-F238E27FC236}">
                <a16:creationId xmlns:a16="http://schemas.microsoft.com/office/drawing/2014/main" id="{E1235F2F-71B6-8F9D-A9FF-8797CFDE8080}"/>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7</a:t>
            </a:fld>
            <a:endParaRPr sz="1400" dirty="0">
              <a:solidFill>
                <a:schemeClr val="bg1"/>
              </a:solidFill>
            </a:endParaRPr>
          </a:p>
        </p:txBody>
      </p:sp>
    </p:spTree>
    <p:extLst>
      <p:ext uri="{BB962C8B-B14F-4D97-AF65-F5344CB8AC3E}">
        <p14:creationId xmlns:p14="http://schemas.microsoft.com/office/powerpoint/2010/main" val="221770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6">
            <a:extLst>
              <a:ext uri="{FF2B5EF4-FFF2-40B4-BE49-F238E27FC236}">
                <a16:creationId xmlns:a16="http://schemas.microsoft.com/office/drawing/2014/main" id="{621D6D09-1CCE-F9B0-F1C5-CD8CD1198B53}"/>
              </a:ext>
            </a:extLst>
          </p:cNvPr>
          <p:cNvSpPr txBox="1"/>
          <p:nvPr/>
        </p:nvSpPr>
        <p:spPr>
          <a:xfrm>
            <a:off x="328904" y="252906"/>
            <a:ext cx="7100596" cy="561662"/>
          </a:xfrm>
          <a:prstGeom prst="rect">
            <a:avLst/>
          </a:prstGeom>
          <a:noFill/>
          <a:ln>
            <a:noFill/>
          </a:ln>
          <a:effectLst>
            <a:outerShdw blurRad="50800" dist="25400" dir="2700000" algn="tl" rotWithShape="0">
              <a:srgbClr val="000000">
                <a:alpha val="33730"/>
              </a:srgbClr>
            </a:outerShdw>
          </a:effectLst>
        </p:spPr>
        <p:txBody>
          <a:bodyPr spcFirstLastPara="1" wrap="square" lIns="68575" tIns="34275" rIns="68575" bIns="34275" anchor="t" anchorCtr="0">
            <a:spAutoFit/>
          </a:bodyPr>
          <a:lstStyle/>
          <a:p>
            <a:pPr marL="0" marR="0" lvl="0" indent="0" algn="l" rtl="0">
              <a:spcBef>
                <a:spcPts val="0"/>
              </a:spcBef>
              <a:spcAft>
                <a:spcPts val="0"/>
              </a:spcAft>
              <a:buNone/>
            </a:pPr>
            <a:r>
              <a:rPr lang="fr" sz="3200" b="1" dirty="0">
                <a:solidFill>
                  <a:srgbClr val="002060"/>
                </a:solidFill>
                <a:latin typeface="+mj-lt"/>
                <a:sym typeface="Lucida Sans"/>
              </a:rPr>
              <a:t>References</a:t>
            </a:r>
            <a:endParaRPr lang="fr" sz="1400" dirty="0">
              <a:solidFill>
                <a:srgbClr val="002060"/>
              </a:solidFill>
              <a:latin typeface="+mj-lt"/>
            </a:endParaRPr>
          </a:p>
        </p:txBody>
      </p:sp>
      <p:cxnSp>
        <p:nvCxnSpPr>
          <p:cNvPr id="6" name="Google Shape;123;p16">
            <a:extLst>
              <a:ext uri="{FF2B5EF4-FFF2-40B4-BE49-F238E27FC236}">
                <a16:creationId xmlns:a16="http://schemas.microsoft.com/office/drawing/2014/main" id="{5FB0C889-20F0-6E40-5170-56490558698C}"/>
              </a:ext>
            </a:extLst>
          </p:cNvPr>
          <p:cNvCxnSpPr>
            <a:cxnSpLocks/>
          </p:cNvCxnSpPr>
          <p:nvPr/>
        </p:nvCxnSpPr>
        <p:spPr>
          <a:xfrm>
            <a:off x="368644" y="879071"/>
            <a:ext cx="2422181" cy="0"/>
          </a:xfrm>
          <a:prstGeom prst="straightConnector1">
            <a:avLst/>
          </a:prstGeom>
          <a:noFill/>
          <a:ln w="12700" cap="flat" cmpd="sng">
            <a:solidFill>
              <a:srgbClr val="002060"/>
            </a:solidFill>
            <a:prstDash val="solid"/>
            <a:round/>
            <a:headEnd type="none" w="sm" len="sm"/>
            <a:tailEnd type="none" w="sm" len="sm"/>
          </a:ln>
          <a:effectLst>
            <a:outerShdw blurRad="40000" dist="20000" dir="5400000" rotWithShape="0">
              <a:srgbClr val="000000">
                <a:alpha val="37650"/>
              </a:srgbClr>
            </a:outerShdw>
          </a:effectLst>
        </p:spPr>
      </p:cxnSp>
      <p:pic>
        <p:nvPicPr>
          <p:cNvPr id="9" name="Picture 2">
            <a:extLst>
              <a:ext uri="{FF2B5EF4-FFF2-40B4-BE49-F238E27FC236}">
                <a16:creationId xmlns:a16="http://schemas.microsoft.com/office/drawing/2014/main" id="{ACFA20F3-9C13-2154-5A7A-8832552D9E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r="24347" b="21416"/>
          <a:stretch/>
        </p:blipFill>
        <p:spPr bwMode="auto">
          <a:xfrm>
            <a:off x="11409734" y="128718"/>
            <a:ext cx="763216" cy="61423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D82FF2B7-1DA3-9B85-2FF4-A0BFAA868333}"/>
              </a:ext>
            </a:extLst>
          </p:cNvPr>
          <p:cNvSpPr txBox="1"/>
          <p:nvPr/>
        </p:nvSpPr>
        <p:spPr>
          <a:xfrm>
            <a:off x="495300" y="1371600"/>
            <a:ext cx="95154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hlinkClick r:id="rId3">
                  <a:extLst>
                    <a:ext uri="{A12FA001-AC4F-418D-AE19-62706E023703}">
                      <ahyp:hlinkClr xmlns:ahyp="http://schemas.microsoft.com/office/drawing/2018/hyperlinkcolor" val="tx"/>
                    </a:ext>
                  </a:extLst>
                </a:hlinkClick>
              </a:rPr>
              <a:t>https://towardsdatascience.com/lstm-networks-a-detailed-explanation-8fae6aefc7f9</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hlinkClick r:id="rId4">
                  <a:extLst>
                    <a:ext uri="{A12FA001-AC4F-418D-AE19-62706E023703}">
                      <ahyp:hlinkClr xmlns:ahyp="http://schemas.microsoft.com/office/drawing/2018/hyperlinkcolor" val="tx"/>
                    </a:ext>
                  </a:extLst>
                </a:hlinkClick>
              </a:rPr>
              <a:t>https://colah.github.io/posts/2015-08-Understanding-LSTMs/</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hlinkClick r:id="rId5">
                  <a:extLst>
                    <a:ext uri="{A12FA001-AC4F-418D-AE19-62706E023703}">
                      <ahyp:hlinkClr xmlns:ahyp="http://schemas.microsoft.com/office/drawing/2018/hyperlinkcolor" val="tx"/>
                    </a:ext>
                  </a:extLst>
                </a:hlinkClick>
              </a:rPr>
              <a:t>https://analyzingalpha.com/history-of-ai-in-finance</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hlinkClick r:id="rId6">
                  <a:extLst>
                    <a:ext uri="{A12FA001-AC4F-418D-AE19-62706E023703}">
                      <ahyp:hlinkClr xmlns:ahyp="http://schemas.microsoft.com/office/drawing/2018/hyperlinkcolor" val="tx"/>
                    </a:ext>
                  </a:extLst>
                </a:hlinkClick>
              </a:rPr>
              <a:t>https://www.datacamp.com/tutorial/lstm-python-stock-market</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hlinkClick r:id="rId7">
                  <a:extLst>
                    <a:ext uri="{A12FA001-AC4F-418D-AE19-62706E023703}">
                      <ahyp:hlinkClr xmlns:ahyp="http://schemas.microsoft.com/office/drawing/2018/hyperlinkcolor" val="tx"/>
                    </a:ext>
                  </a:extLst>
                </a:hlinkClick>
              </a:rPr>
              <a:t>https://medium.com/analytics-vidhya/no-lstms-cant-predict-stock-prices-11f10dcb35d6</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hlinkClick r:id="rId8">
                  <a:extLst>
                    <a:ext uri="{A12FA001-AC4F-418D-AE19-62706E023703}">
                      <ahyp:hlinkClr xmlns:ahyp="http://schemas.microsoft.com/office/drawing/2018/hyperlinkcolor" val="tx"/>
                    </a:ext>
                  </a:extLst>
                </a:hlinkClick>
              </a:rPr>
              <a:t>https://www.knowledgehut.com/blog/web-development/long-short-term-memory</a:t>
            </a:r>
            <a:endParaRPr lang="en-US" dirty="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Lecture held on 13/12 about Recurrent Neural Networks</a:t>
            </a:r>
          </a:p>
          <a:p>
            <a:endParaRPr lang="en-US" dirty="0">
              <a:solidFill>
                <a:srgbClr val="002060"/>
              </a:solidFill>
            </a:endParaRPr>
          </a:p>
        </p:txBody>
      </p:sp>
      <p:sp>
        <p:nvSpPr>
          <p:cNvPr id="5" name="CaixaDeTexto 4">
            <a:extLst>
              <a:ext uri="{FF2B5EF4-FFF2-40B4-BE49-F238E27FC236}">
                <a16:creationId xmlns:a16="http://schemas.microsoft.com/office/drawing/2014/main" id="{CB9CAB87-2A77-F868-71CC-5797EBBDE565}"/>
              </a:ext>
            </a:extLst>
          </p:cNvPr>
          <p:cNvSpPr txBox="1"/>
          <p:nvPr/>
        </p:nvSpPr>
        <p:spPr>
          <a:xfrm>
            <a:off x="4171950" y="5613823"/>
            <a:ext cx="3143250" cy="523220"/>
          </a:xfrm>
          <a:prstGeom prst="rect">
            <a:avLst/>
          </a:prstGeom>
          <a:noFill/>
        </p:spPr>
        <p:txBody>
          <a:bodyPr wrap="square" rtlCol="0">
            <a:spAutoFit/>
          </a:bodyPr>
          <a:lstStyle/>
          <a:p>
            <a:pPr algn="ctr"/>
            <a:r>
              <a:rPr lang="en-US" sz="2800" b="1" dirty="0">
                <a:latin typeface="+mj-lt"/>
              </a:rPr>
              <a:t>Thank you!</a:t>
            </a:r>
          </a:p>
        </p:txBody>
      </p:sp>
      <p:sp>
        <p:nvSpPr>
          <p:cNvPr id="2" name="Google Shape;111;p15">
            <a:extLst>
              <a:ext uri="{FF2B5EF4-FFF2-40B4-BE49-F238E27FC236}">
                <a16:creationId xmlns:a16="http://schemas.microsoft.com/office/drawing/2014/main" id="{5D2381A0-AAA7-C179-3332-23AFC47219BC}"/>
              </a:ext>
            </a:extLst>
          </p:cNvPr>
          <p:cNvSpPr/>
          <p:nvPr/>
        </p:nvSpPr>
        <p:spPr>
          <a:xfrm>
            <a:off x="11663942" y="6480261"/>
            <a:ext cx="247800" cy="247800"/>
          </a:xfrm>
          <a:prstGeom prst="ellipse">
            <a:avLst/>
          </a:prstGeom>
          <a:solidFill>
            <a:srgbClr val="84789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 name="Google Shape;112;p15">
            <a:extLst>
              <a:ext uri="{FF2B5EF4-FFF2-40B4-BE49-F238E27FC236}">
                <a16:creationId xmlns:a16="http://schemas.microsoft.com/office/drawing/2014/main" id="{82D4594C-007D-64BB-D04A-AE98B8073403}"/>
              </a:ext>
            </a:extLst>
          </p:cNvPr>
          <p:cNvSpPr txBox="1">
            <a:spLocks noGrp="1"/>
          </p:cNvSpPr>
          <p:nvPr>
            <p:ph type="sldNum" idx="12"/>
          </p:nvPr>
        </p:nvSpPr>
        <p:spPr>
          <a:xfrm>
            <a:off x="11648717" y="6489786"/>
            <a:ext cx="272400" cy="2055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fr" sz="1400">
                <a:solidFill>
                  <a:schemeClr val="bg1"/>
                </a:solidFill>
              </a:rPr>
              <a:t>8</a:t>
            </a:fld>
            <a:endParaRPr sz="1400" dirty="0">
              <a:solidFill>
                <a:schemeClr val="bg1"/>
              </a:solidFill>
            </a:endParaRPr>
          </a:p>
        </p:txBody>
      </p:sp>
    </p:spTree>
    <p:extLst>
      <p:ext uri="{BB962C8B-B14F-4D97-AF65-F5344CB8AC3E}">
        <p14:creationId xmlns:p14="http://schemas.microsoft.com/office/powerpoint/2010/main" val="2797084462"/>
      </p:ext>
    </p:extLst>
  </p:cSld>
  <p:clrMapOvr>
    <a:masterClrMapping/>
  </p:clrMapOvr>
</p:sld>
</file>

<file path=ppt/theme/theme1.xml><?xml version="1.0" encoding="utf-8"?>
<a:theme xmlns:a="http://schemas.openxmlformats.org/drawingml/2006/main" name="Exibir">
  <a:themeElements>
    <a:clrScheme name="Verde-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Exibir</Template>
  <TotalTime>392</TotalTime>
  <Words>568</Words>
  <Application>Microsoft Office PowerPoint</Application>
  <PresentationFormat>Widescreen</PresentationFormat>
  <Paragraphs>163</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Cambria Math</vt:lpstr>
      <vt:lpstr>Century Schoolbook</vt:lpstr>
      <vt:lpstr>Wingdings 2</vt:lpstr>
      <vt:lpstr>Exibir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 Huf</dc:creator>
  <cp:lastModifiedBy>Daniel Huf</cp:lastModifiedBy>
  <cp:revision>14</cp:revision>
  <dcterms:created xsi:type="dcterms:W3CDTF">2023-01-16T13:41:21Z</dcterms:created>
  <dcterms:modified xsi:type="dcterms:W3CDTF">2023-01-16T22:52:56Z</dcterms:modified>
</cp:coreProperties>
</file>