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4" d="100"/>
          <a:sy n="84" d="100"/>
        </p:scale>
        <p:origin x="6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2481D-D096-4EFF-9D3F-B43F0A54F3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354614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2481D-D096-4EFF-9D3F-B43F0A54F3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207883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2481D-D096-4EFF-9D3F-B43F0A54F3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181A39-DE67-4B43-A8C3-09932690693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939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D2481D-D096-4EFF-9D3F-B43F0A54F3A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1715222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D2481D-D096-4EFF-9D3F-B43F0A54F3A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181A39-DE67-4B43-A8C3-09932690693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8260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D2481D-D096-4EFF-9D3F-B43F0A54F3A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3038401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2481D-D096-4EFF-9D3F-B43F0A54F3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324278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2481D-D096-4EFF-9D3F-B43F0A54F3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425044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2481D-D096-4EFF-9D3F-B43F0A54F3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18270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2481D-D096-4EFF-9D3F-B43F0A54F3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236723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D2481D-D096-4EFF-9D3F-B43F0A54F3A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223283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D2481D-D096-4EFF-9D3F-B43F0A54F3A8}"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222589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D2481D-D096-4EFF-9D3F-B43F0A54F3A8}"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337771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2481D-D096-4EFF-9D3F-B43F0A54F3A8}"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34915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D2481D-D096-4EFF-9D3F-B43F0A54F3A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226267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D2481D-D096-4EFF-9D3F-B43F0A54F3A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181A39-DE67-4B43-A8C3-099326906938}" type="slidenum">
              <a:rPr lang="en-US" smtClean="0"/>
              <a:t>‹#›</a:t>
            </a:fld>
            <a:endParaRPr lang="en-US"/>
          </a:p>
        </p:txBody>
      </p:sp>
    </p:spTree>
    <p:extLst>
      <p:ext uri="{BB962C8B-B14F-4D97-AF65-F5344CB8AC3E}">
        <p14:creationId xmlns:p14="http://schemas.microsoft.com/office/powerpoint/2010/main" val="88416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D2481D-D096-4EFF-9D3F-B43F0A54F3A8}" type="datetimeFigureOut">
              <a:rPr lang="en-US" smtClean="0"/>
              <a:t>11/14/2021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181A39-DE67-4B43-A8C3-099326906938}" type="slidenum">
              <a:rPr lang="en-US" smtClean="0"/>
              <a:t>‹#›</a:t>
            </a:fld>
            <a:endParaRPr lang="en-US"/>
          </a:p>
        </p:txBody>
      </p:sp>
    </p:spTree>
    <p:extLst>
      <p:ext uri="{BB962C8B-B14F-4D97-AF65-F5344CB8AC3E}">
        <p14:creationId xmlns:p14="http://schemas.microsoft.com/office/powerpoint/2010/main" val="279199507"/>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Getty Images logo | Logok">
            <a:extLst>
              <a:ext uri="{FF2B5EF4-FFF2-40B4-BE49-F238E27FC236}">
                <a16:creationId xmlns:a16="http://schemas.microsoft.com/office/drawing/2014/main" id="{4EE54BA0-F5C0-4F59-BD68-9A4EE357A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530" y="2913223"/>
            <a:ext cx="1958192" cy="14667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00A4F8-316F-482A-9E05-708D4AF3F678}"/>
              </a:ext>
            </a:extLst>
          </p:cNvPr>
          <p:cNvSpPr>
            <a:spLocks noGrp="1"/>
          </p:cNvSpPr>
          <p:nvPr>
            <p:ph type="ctrTitle"/>
          </p:nvPr>
        </p:nvSpPr>
        <p:spPr>
          <a:xfrm>
            <a:off x="2028823" y="383117"/>
            <a:ext cx="7981951" cy="2421464"/>
          </a:xfrm>
        </p:spPr>
        <p:txBody>
          <a:bodyPr>
            <a:normAutofit/>
          </a:bodyPr>
          <a:lstStyle/>
          <a:p>
            <a:pPr algn="ctr"/>
            <a:r>
              <a:rPr lang="en-US" sz="6000" b="1" dirty="0">
                <a:latin typeface="Times New Roman" panose="02020603050405020304" pitchFamily="18" charset="0"/>
                <a:cs typeface="Times New Roman" panose="02020603050405020304" pitchFamily="18" charset="0"/>
              </a:rPr>
              <a:t>Software Engineering</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Mumbo Jumbo</a:t>
            </a:r>
          </a:p>
        </p:txBody>
      </p:sp>
      <p:sp>
        <p:nvSpPr>
          <p:cNvPr id="3" name="Subtitle 2">
            <a:extLst>
              <a:ext uri="{FF2B5EF4-FFF2-40B4-BE49-F238E27FC236}">
                <a16:creationId xmlns:a16="http://schemas.microsoft.com/office/drawing/2014/main" id="{DE21F1FE-044F-4431-B501-4B09147C7680}"/>
              </a:ext>
            </a:extLst>
          </p:cNvPr>
          <p:cNvSpPr>
            <a:spLocks noGrp="1"/>
          </p:cNvSpPr>
          <p:nvPr>
            <p:ph type="subTitle" idx="1"/>
          </p:nvPr>
        </p:nvSpPr>
        <p:spPr>
          <a:xfrm>
            <a:off x="7295535" y="5376332"/>
            <a:ext cx="4198375" cy="1405467"/>
          </a:xfrm>
        </p:spPr>
        <p:txBody>
          <a:bodyPr/>
          <a:lstStyle/>
          <a:p>
            <a:r>
              <a:rPr lang="en-US" dirty="0"/>
              <a:t>By Daniel H</a:t>
            </a:r>
          </a:p>
          <a:p>
            <a:r>
              <a:rPr lang="en-US" dirty="0"/>
              <a:t>Sr. Software Engineer at Microsoft Azure Cloud</a:t>
            </a:r>
          </a:p>
        </p:txBody>
      </p:sp>
      <p:pic>
        <p:nvPicPr>
          <p:cNvPr id="2050" name="Picture 2" descr="Milliman Care Guidelines Recognizes Memorial Health Center for Innovation  in Effective Health Care">
            <a:extLst>
              <a:ext uri="{FF2B5EF4-FFF2-40B4-BE49-F238E27FC236}">
                <a16:creationId xmlns:a16="http://schemas.microsoft.com/office/drawing/2014/main" id="{7BF5A146-42C2-4055-A831-9E4F66F00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236" y="4602277"/>
            <a:ext cx="250846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oft Support">
            <a:extLst>
              <a:ext uri="{FF2B5EF4-FFF2-40B4-BE49-F238E27FC236}">
                <a16:creationId xmlns:a16="http://schemas.microsoft.com/office/drawing/2014/main" id="{54FC70FF-BD72-4F18-9CBA-D0962FC4A6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696" y="3372776"/>
            <a:ext cx="1040607" cy="90337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otorola logo vector (.EPS, 388.04 Kb) download">
            <a:extLst>
              <a:ext uri="{FF2B5EF4-FFF2-40B4-BE49-F238E27FC236}">
                <a16:creationId xmlns:a16="http://schemas.microsoft.com/office/drawing/2014/main" id="{424E4DC4-5ACA-42A8-ACAE-723368B221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9324" y="3195639"/>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Expedia Group">
            <a:extLst>
              <a:ext uri="{FF2B5EF4-FFF2-40B4-BE49-F238E27FC236}">
                <a16:creationId xmlns:a16="http://schemas.microsoft.com/office/drawing/2014/main" id="{6AA47657-93AA-43E3-B3FC-A3ACCAC674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2408" y="4183926"/>
            <a:ext cx="1882314" cy="903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45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2DFA813B-6FE7-4ACD-B0B2-B4D604C58517}"/>
              </a:ext>
            </a:extLst>
          </p:cNvPr>
          <p:cNvPicPr>
            <a:picLocks noChangeAspect="1"/>
          </p:cNvPicPr>
          <p:nvPr/>
        </p:nvPicPr>
        <p:blipFill rotWithShape="1">
          <a:blip r:embed="rId2">
            <a:alphaModFix amt="40000"/>
          </a:blip>
          <a:srcRect t="14122"/>
          <a:stretch/>
        </p:blipFill>
        <p:spPr>
          <a:xfrm>
            <a:off x="20" y="10"/>
            <a:ext cx="12191980" cy="6857990"/>
          </a:xfrm>
          <a:prstGeom prst="rect">
            <a:avLst/>
          </a:prstGeom>
        </p:spPr>
      </p:pic>
      <p:sp>
        <p:nvSpPr>
          <p:cNvPr id="2" name="Title 1">
            <a:extLst>
              <a:ext uri="{FF2B5EF4-FFF2-40B4-BE49-F238E27FC236}">
                <a16:creationId xmlns:a16="http://schemas.microsoft.com/office/drawing/2014/main" id="{5D00A4F8-316F-482A-9E05-708D4AF3F678}"/>
              </a:ext>
            </a:extLst>
          </p:cNvPr>
          <p:cNvSpPr>
            <a:spLocks noGrp="1"/>
          </p:cNvSpPr>
          <p:nvPr>
            <p:ph type="ctrTitle"/>
          </p:nvPr>
        </p:nvSpPr>
        <p:spPr>
          <a:xfrm>
            <a:off x="2353239" y="125914"/>
            <a:ext cx="8915399" cy="1126284"/>
          </a:xfrm>
        </p:spPr>
        <p:txBody>
          <a:bodyPr>
            <a:noAutofit/>
          </a:bodyPr>
          <a:lstStyle/>
          <a:p>
            <a:pPr algn="ctr"/>
            <a:r>
              <a:rPr lang="en-US" sz="7500" b="1" dirty="0">
                <a:solidFill>
                  <a:schemeClr val="tx1"/>
                </a:solidFill>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DE21F1FE-044F-4431-B501-4B09147C7680}"/>
              </a:ext>
            </a:extLst>
          </p:cNvPr>
          <p:cNvSpPr>
            <a:spLocks noGrp="1"/>
          </p:cNvSpPr>
          <p:nvPr>
            <p:ph type="subTitle" idx="1"/>
          </p:nvPr>
        </p:nvSpPr>
        <p:spPr>
          <a:xfrm>
            <a:off x="1744653" y="1378102"/>
            <a:ext cx="9759960" cy="5150517"/>
          </a:xfrm>
        </p:spPr>
        <p:txBody>
          <a:bodyPr>
            <a:normAutofit lnSpcReduction="10000"/>
          </a:bodyPr>
          <a:lstStyle/>
          <a:p>
            <a:pPr marL="285750" indent="-285750">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Familiarized with typical software architecture </a:t>
            </a:r>
          </a:p>
          <a:p>
            <a:pPr marL="285750" indent="-285750">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Familiarized with enterprise software development environments/setups</a:t>
            </a:r>
          </a:p>
          <a:p>
            <a:pPr marL="285750" indent="-285750">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Introduced to terminologies and keywords</a:t>
            </a:r>
          </a:p>
          <a:p>
            <a:pPr marL="285750" indent="-285750">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Or get confused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9634810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00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4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20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200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200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16F9C32-D3C4-4D3C-A212-FA713B6F337B}"/>
              </a:ext>
            </a:extLst>
          </p:cNvPr>
          <p:cNvSpPr/>
          <p:nvPr/>
        </p:nvSpPr>
        <p:spPr>
          <a:xfrm>
            <a:off x="2074268" y="1893943"/>
            <a:ext cx="4110085" cy="1374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00A4F8-316F-482A-9E05-708D4AF3F678}"/>
              </a:ext>
            </a:extLst>
          </p:cNvPr>
          <p:cNvSpPr>
            <a:spLocks noGrp="1"/>
          </p:cNvSpPr>
          <p:nvPr>
            <p:ph type="ctrTitle"/>
          </p:nvPr>
        </p:nvSpPr>
        <p:spPr>
          <a:xfrm>
            <a:off x="546755" y="82237"/>
            <a:ext cx="10755983" cy="1045687"/>
          </a:xfrm>
        </p:spPr>
        <p:txBody>
          <a:bodyPr>
            <a:normAutofit/>
          </a:bodyPr>
          <a:lstStyle/>
          <a:p>
            <a:pPr algn="ctr"/>
            <a:r>
              <a:rPr lang="en-US" sz="6000" b="1" dirty="0">
                <a:latin typeface="Times New Roman" panose="02020603050405020304" pitchFamily="18" charset="0"/>
                <a:cs typeface="Times New Roman" panose="02020603050405020304" pitchFamily="18" charset="0"/>
              </a:rPr>
              <a:t>Typical Software Architecture</a:t>
            </a:r>
          </a:p>
        </p:txBody>
      </p:sp>
      <p:pic>
        <p:nvPicPr>
          <p:cNvPr id="1026" name="Picture 2" descr="Database Free Icon of Modern Line Art">
            <a:extLst>
              <a:ext uri="{FF2B5EF4-FFF2-40B4-BE49-F238E27FC236}">
                <a16:creationId xmlns:a16="http://schemas.microsoft.com/office/drawing/2014/main" id="{32093C4A-72D3-42BB-A557-B5D180701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290" y="5770876"/>
            <a:ext cx="1004888" cy="10048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8ED04FF-5E6D-4699-AF32-E19BE610A5BB}"/>
              </a:ext>
            </a:extLst>
          </p:cNvPr>
          <p:cNvSpPr txBox="1"/>
          <p:nvPr/>
        </p:nvSpPr>
        <p:spPr>
          <a:xfrm>
            <a:off x="4685120" y="6032092"/>
            <a:ext cx="1303562" cy="369332"/>
          </a:xfrm>
          <a:prstGeom prst="rect">
            <a:avLst/>
          </a:prstGeom>
          <a:noFill/>
        </p:spPr>
        <p:txBody>
          <a:bodyPr wrap="none" rtlCol="0">
            <a:spAutoFit/>
          </a:bodyPr>
          <a:lstStyle/>
          <a:p>
            <a:r>
              <a:rPr lang="en-US" dirty="0"/>
              <a:t>Database</a:t>
            </a:r>
          </a:p>
        </p:txBody>
      </p:sp>
      <p:sp>
        <p:nvSpPr>
          <p:cNvPr id="9" name="Rectangle 8">
            <a:extLst>
              <a:ext uri="{FF2B5EF4-FFF2-40B4-BE49-F238E27FC236}">
                <a16:creationId xmlns:a16="http://schemas.microsoft.com/office/drawing/2014/main" id="{AC0C0118-0A8F-4068-9DB9-720EFFB9C4A4}"/>
              </a:ext>
            </a:extLst>
          </p:cNvPr>
          <p:cNvSpPr/>
          <p:nvPr/>
        </p:nvSpPr>
        <p:spPr>
          <a:xfrm>
            <a:off x="2083692" y="4373197"/>
            <a:ext cx="4110086" cy="8500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Logic/Workflow</a:t>
            </a:r>
          </a:p>
        </p:txBody>
      </p:sp>
      <p:sp>
        <p:nvSpPr>
          <p:cNvPr id="10" name="Rectangle 9">
            <a:extLst>
              <a:ext uri="{FF2B5EF4-FFF2-40B4-BE49-F238E27FC236}">
                <a16:creationId xmlns:a16="http://schemas.microsoft.com/office/drawing/2014/main" id="{4BBC0DF5-D89D-48D4-9B6B-75661807219D}"/>
              </a:ext>
            </a:extLst>
          </p:cNvPr>
          <p:cNvSpPr/>
          <p:nvPr/>
        </p:nvSpPr>
        <p:spPr>
          <a:xfrm>
            <a:off x="2083692" y="5223296"/>
            <a:ext cx="4110085" cy="3033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 access/ORM</a:t>
            </a:r>
          </a:p>
        </p:txBody>
      </p:sp>
      <p:sp>
        <p:nvSpPr>
          <p:cNvPr id="11" name="Rectangle 10">
            <a:extLst>
              <a:ext uri="{FF2B5EF4-FFF2-40B4-BE49-F238E27FC236}">
                <a16:creationId xmlns:a16="http://schemas.microsoft.com/office/drawing/2014/main" id="{2E2F5B6F-71A6-4698-B296-73AB56C197FB}"/>
              </a:ext>
            </a:extLst>
          </p:cNvPr>
          <p:cNvSpPr/>
          <p:nvPr/>
        </p:nvSpPr>
        <p:spPr>
          <a:xfrm>
            <a:off x="2083691" y="3773458"/>
            <a:ext cx="4110086" cy="577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12" name="Rectangle: Rounded Corners 11">
            <a:extLst>
              <a:ext uri="{FF2B5EF4-FFF2-40B4-BE49-F238E27FC236}">
                <a16:creationId xmlns:a16="http://schemas.microsoft.com/office/drawing/2014/main" id="{E88FEE6F-DEC2-480A-9A18-4F8893BC9B11}"/>
              </a:ext>
            </a:extLst>
          </p:cNvPr>
          <p:cNvSpPr/>
          <p:nvPr/>
        </p:nvSpPr>
        <p:spPr>
          <a:xfrm>
            <a:off x="2130826" y="2130270"/>
            <a:ext cx="1112363" cy="95427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a:t>
            </a:r>
          </a:p>
        </p:txBody>
      </p:sp>
      <p:sp>
        <p:nvSpPr>
          <p:cNvPr id="14" name="Rectangle 13">
            <a:extLst>
              <a:ext uri="{FF2B5EF4-FFF2-40B4-BE49-F238E27FC236}">
                <a16:creationId xmlns:a16="http://schemas.microsoft.com/office/drawing/2014/main" id="{503C7506-5661-4843-877C-06F691D5735A}"/>
              </a:ext>
            </a:extLst>
          </p:cNvPr>
          <p:cNvSpPr/>
          <p:nvPr/>
        </p:nvSpPr>
        <p:spPr>
          <a:xfrm>
            <a:off x="4760169" y="2130270"/>
            <a:ext cx="1335831" cy="92599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Desktop App</a:t>
            </a:r>
          </a:p>
        </p:txBody>
      </p:sp>
      <p:sp>
        <p:nvSpPr>
          <p:cNvPr id="16" name="Arrow: Up-Down 15">
            <a:extLst>
              <a:ext uri="{FF2B5EF4-FFF2-40B4-BE49-F238E27FC236}">
                <a16:creationId xmlns:a16="http://schemas.microsoft.com/office/drawing/2014/main" id="{D9644D10-CF83-4EC7-A9F6-61607E7FBF54}"/>
              </a:ext>
            </a:extLst>
          </p:cNvPr>
          <p:cNvSpPr/>
          <p:nvPr/>
        </p:nvSpPr>
        <p:spPr>
          <a:xfrm>
            <a:off x="4100659" y="3290336"/>
            <a:ext cx="179110" cy="460775"/>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Arrow: Up-Down 16">
            <a:extLst>
              <a:ext uri="{FF2B5EF4-FFF2-40B4-BE49-F238E27FC236}">
                <a16:creationId xmlns:a16="http://schemas.microsoft.com/office/drawing/2014/main" id="{6F932CA0-8311-4DD6-9D6B-B923C7269E53}"/>
              </a:ext>
            </a:extLst>
          </p:cNvPr>
          <p:cNvSpPr/>
          <p:nvPr/>
        </p:nvSpPr>
        <p:spPr>
          <a:xfrm>
            <a:off x="4049178" y="5548970"/>
            <a:ext cx="179110" cy="460775"/>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ectangle: Diagonal Corners Rounded 17">
            <a:extLst>
              <a:ext uri="{FF2B5EF4-FFF2-40B4-BE49-F238E27FC236}">
                <a16:creationId xmlns:a16="http://schemas.microsoft.com/office/drawing/2014/main" id="{26CE2039-8EB4-41AF-9F3E-A39A19F535CB}"/>
              </a:ext>
            </a:extLst>
          </p:cNvPr>
          <p:cNvSpPr/>
          <p:nvPr/>
        </p:nvSpPr>
        <p:spPr>
          <a:xfrm>
            <a:off x="3500828" y="2130270"/>
            <a:ext cx="1096699" cy="925992"/>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Web UI</a:t>
            </a:r>
          </a:p>
        </p:txBody>
      </p:sp>
      <p:sp>
        <p:nvSpPr>
          <p:cNvPr id="20" name="TextBox 19">
            <a:extLst>
              <a:ext uri="{FF2B5EF4-FFF2-40B4-BE49-F238E27FC236}">
                <a16:creationId xmlns:a16="http://schemas.microsoft.com/office/drawing/2014/main" id="{9D43590C-CEF6-4643-BB32-20298704ABAA}"/>
              </a:ext>
            </a:extLst>
          </p:cNvPr>
          <p:cNvSpPr txBox="1"/>
          <p:nvPr/>
        </p:nvSpPr>
        <p:spPr>
          <a:xfrm>
            <a:off x="6702458" y="1262767"/>
            <a:ext cx="1669111"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Tech stacks</a:t>
            </a:r>
          </a:p>
        </p:txBody>
      </p:sp>
      <p:graphicFrame>
        <p:nvGraphicFramePr>
          <p:cNvPr id="22" name="Table 22">
            <a:extLst>
              <a:ext uri="{FF2B5EF4-FFF2-40B4-BE49-F238E27FC236}">
                <a16:creationId xmlns:a16="http://schemas.microsoft.com/office/drawing/2014/main" id="{139B40CC-7613-4766-86A3-BA3AEAB04309}"/>
              </a:ext>
            </a:extLst>
          </p:cNvPr>
          <p:cNvGraphicFramePr>
            <a:graphicFrameLocks noGrp="1"/>
          </p:cNvGraphicFramePr>
          <p:nvPr>
            <p:extLst>
              <p:ext uri="{D42A27DB-BD31-4B8C-83A1-F6EECF244321}">
                <p14:modId xmlns:p14="http://schemas.microsoft.com/office/powerpoint/2010/main" val="2360973065"/>
              </p:ext>
            </p:extLst>
          </p:nvPr>
        </p:nvGraphicFramePr>
        <p:xfrm>
          <a:off x="6346995" y="1893943"/>
          <a:ext cx="4110084" cy="1763657"/>
        </p:xfrm>
        <a:graphic>
          <a:graphicData uri="http://schemas.openxmlformats.org/drawingml/2006/table">
            <a:tbl>
              <a:tblPr firstRow="1" bandRow="1">
                <a:tableStyleId>{5940675A-B579-460E-94D1-54222C63F5DA}</a:tableStyleId>
              </a:tblPr>
              <a:tblGrid>
                <a:gridCol w="1370028">
                  <a:extLst>
                    <a:ext uri="{9D8B030D-6E8A-4147-A177-3AD203B41FA5}">
                      <a16:colId xmlns:a16="http://schemas.microsoft.com/office/drawing/2014/main" val="1745805665"/>
                    </a:ext>
                  </a:extLst>
                </a:gridCol>
                <a:gridCol w="1445265">
                  <a:extLst>
                    <a:ext uri="{9D8B030D-6E8A-4147-A177-3AD203B41FA5}">
                      <a16:colId xmlns:a16="http://schemas.microsoft.com/office/drawing/2014/main" val="2880473284"/>
                    </a:ext>
                  </a:extLst>
                </a:gridCol>
                <a:gridCol w="1294791">
                  <a:extLst>
                    <a:ext uri="{9D8B030D-6E8A-4147-A177-3AD203B41FA5}">
                      <a16:colId xmlns:a16="http://schemas.microsoft.com/office/drawing/2014/main" val="3238800512"/>
                    </a:ext>
                  </a:extLst>
                </a:gridCol>
              </a:tblGrid>
              <a:tr h="1763657">
                <a:tc>
                  <a:txBody>
                    <a:bodyPr/>
                    <a:lstStyle/>
                    <a:p>
                      <a:r>
                        <a:rPr lang="en-US" dirty="0"/>
                        <a:t>Kotlin</a:t>
                      </a:r>
                    </a:p>
                    <a:p>
                      <a:r>
                        <a:rPr lang="en-US" dirty="0"/>
                        <a:t>Java</a:t>
                      </a:r>
                    </a:p>
                    <a:p>
                      <a:r>
                        <a:rPr lang="en-US" dirty="0"/>
                        <a:t>Swift</a:t>
                      </a:r>
                    </a:p>
                    <a:p>
                      <a:r>
                        <a:rPr lang="en-US" dirty="0"/>
                        <a:t>React</a:t>
                      </a:r>
                    </a:p>
                    <a:p>
                      <a:r>
                        <a:rPr lang="en-US" dirty="0"/>
                        <a:t>native</a:t>
                      </a:r>
                    </a:p>
                  </a:txBody>
                  <a:tcPr/>
                </a:tc>
                <a:tc>
                  <a:txBody>
                    <a:bodyPr/>
                    <a:lstStyle/>
                    <a:p>
                      <a:r>
                        <a:rPr lang="en-US" dirty="0"/>
                        <a:t>Html/CSS/JS</a:t>
                      </a:r>
                    </a:p>
                    <a:p>
                      <a:r>
                        <a:rPr lang="en-US" dirty="0"/>
                        <a:t>React</a:t>
                      </a:r>
                    </a:p>
                    <a:p>
                      <a:r>
                        <a:rPr lang="en-US" dirty="0"/>
                        <a:t>Angular</a:t>
                      </a:r>
                    </a:p>
                    <a:p>
                      <a:r>
                        <a:rPr lang="en-US" dirty="0"/>
                        <a:t>Asp.net MVC</a:t>
                      </a:r>
                      <a:endParaRPr lang="en-US" dirty="0">
                        <a:solidFill>
                          <a:schemeClr val="bg1"/>
                        </a:solidFill>
                      </a:endParaRPr>
                    </a:p>
                  </a:txBody>
                  <a:tcPr/>
                </a:tc>
                <a:tc>
                  <a:txBody>
                    <a:bodyPr/>
                    <a:lstStyle/>
                    <a:p>
                      <a:r>
                        <a:rPr lang="en-US" dirty="0"/>
                        <a:t>C#</a:t>
                      </a:r>
                    </a:p>
                    <a:p>
                      <a:r>
                        <a:rPr lang="en-US" dirty="0"/>
                        <a:t>Java</a:t>
                      </a:r>
                    </a:p>
                    <a:p>
                      <a:r>
                        <a:rPr lang="en-US" dirty="0"/>
                        <a:t>Electron</a:t>
                      </a:r>
                    </a:p>
                    <a:p>
                      <a:r>
                        <a:rPr lang="en-US" dirty="0" err="1"/>
                        <a:t>VB.Net</a:t>
                      </a:r>
                      <a:endParaRPr lang="en-US" dirty="0"/>
                    </a:p>
                  </a:txBody>
                  <a:tcPr/>
                </a:tc>
                <a:extLst>
                  <a:ext uri="{0D108BD9-81ED-4DB2-BD59-A6C34878D82A}">
                    <a16:rowId xmlns:a16="http://schemas.microsoft.com/office/drawing/2014/main" val="239808542"/>
                  </a:ext>
                </a:extLst>
              </a:tr>
            </a:tbl>
          </a:graphicData>
        </a:graphic>
      </p:graphicFrame>
      <p:sp>
        <p:nvSpPr>
          <p:cNvPr id="23" name="TextBox 22">
            <a:extLst>
              <a:ext uri="{FF2B5EF4-FFF2-40B4-BE49-F238E27FC236}">
                <a16:creationId xmlns:a16="http://schemas.microsoft.com/office/drawing/2014/main" id="{AF4506CA-8D3E-428E-9DED-A3E3BB28C6BD}"/>
              </a:ext>
            </a:extLst>
          </p:cNvPr>
          <p:cNvSpPr txBox="1"/>
          <p:nvPr/>
        </p:nvSpPr>
        <p:spPr>
          <a:xfrm>
            <a:off x="6346993" y="3811722"/>
            <a:ext cx="4110086" cy="369332"/>
          </a:xfrm>
          <a:prstGeom prst="rect">
            <a:avLst/>
          </a:prstGeom>
          <a:noFill/>
          <a:ln>
            <a:solidFill>
              <a:schemeClr val="tx1">
                <a:lumMod val="95000"/>
                <a:lumOff val="5000"/>
              </a:schemeClr>
            </a:solidFill>
          </a:ln>
        </p:spPr>
        <p:txBody>
          <a:bodyPr wrap="square" rtlCol="0">
            <a:spAutoFit/>
          </a:bodyPr>
          <a:lstStyle/>
          <a:p>
            <a:r>
              <a:rPr lang="en-US" dirty="0"/>
              <a:t>Node / Java spring / C#</a:t>
            </a:r>
          </a:p>
        </p:txBody>
      </p:sp>
      <p:sp>
        <p:nvSpPr>
          <p:cNvPr id="25" name="TextBox 24">
            <a:extLst>
              <a:ext uri="{FF2B5EF4-FFF2-40B4-BE49-F238E27FC236}">
                <a16:creationId xmlns:a16="http://schemas.microsoft.com/office/drawing/2014/main" id="{9AA13FD1-EC5A-424E-9876-D67BDFF91394}"/>
              </a:ext>
            </a:extLst>
          </p:cNvPr>
          <p:cNvSpPr txBox="1"/>
          <p:nvPr/>
        </p:nvSpPr>
        <p:spPr>
          <a:xfrm>
            <a:off x="6346995" y="4418115"/>
            <a:ext cx="4110084" cy="369332"/>
          </a:xfrm>
          <a:prstGeom prst="rect">
            <a:avLst/>
          </a:prstGeom>
          <a:noFill/>
          <a:ln>
            <a:solidFill>
              <a:schemeClr val="tx1">
                <a:lumMod val="95000"/>
                <a:lumOff val="5000"/>
              </a:schemeClr>
            </a:solidFill>
          </a:ln>
        </p:spPr>
        <p:txBody>
          <a:bodyPr wrap="square" rtlCol="0">
            <a:spAutoFit/>
          </a:bodyPr>
          <a:lstStyle/>
          <a:p>
            <a:r>
              <a:rPr lang="en-US" dirty="0"/>
              <a:t>Node / Java spring / C#</a:t>
            </a:r>
          </a:p>
        </p:txBody>
      </p:sp>
      <p:sp>
        <p:nvSpPr>
          <p:cNvPr id="27" name="TextBox 26">
            <a:extLst>
              <a:ext uri="{FF2B5EF4-FFF2-40B4-BE49-F238E27FC236}">
                <a16:creationId xmlns:a16="http://schemas.microsoft.com/office/drawing/2014/main" id="{42F371C7-747F-4C3E-A4D3-71EDE6300758}"/>
              </a:ext>
            </a:extLst>
          </p:cNvPr>
          <p:cNvSpPr txBox="1"/>
          <p:nvPr/>
        </p:nvSpPr>
        <p:spPr>
          <a:xfrm>
            <a:off x="6378613" y="5128146"/>
            <a:ext cx="4110084" cy="923330"/>
          </a:xfrm>
          <a:prstGeom prst="rect">
            <a:avLst/>
          </a:prstGeom>
          <a:noFill/>
          <a:ln>
            <a:solidFill>
              <a:schemeClr val="tx1">
                <a:lumMod val="95000"/>
                <a:lumOff val="5000"/>
              </a:schemeClr>
            </a:solidFill>
          </a:ln>
        </p:spPr>
        <p:txBody>
          <a:bodyPr wrap="square" rtlCol="0">
            <a:spAutoFit/>
          </a:bodyPr>
          <a:lstStyle/>
          <a:p>
            <a:r>
              <a:rPr lang="en-US" dirty="0"/>
              <a:t>Node libraries</a:t>
            </a:r>
          </a:p>
          <a:p>
            <a:r>
              <a:rPr lang="en-US" dirty="0"/>
              <a:t>C# Entity framework</a:t>
            </a:r>
          </a:p>
          <a:p>
            <a:r>
              <a:rPr lang="en-US" dirty="0"/>
              <a:t>Spring libraries /Java</a:t>
            </a:r>
          </a:p>
        </p:txBody>
      </p:sp>
      <p:sp>
        <p:nvSpPr>
          <p:cNvPr id="29" name="TextBox 28">
            <a:extLst>
              <a:ext uri="{FF2B5EF4-FFF2-40B4-BE49-F238E27FC236}">
                <a16:creationId xmlns:a16="http://schemas.microsoft.com/office/drawing/2014/main" id="{69D89DC9-0E7B-4242-AB7A-B883CFB0D5A1}"/>
              </a:ext>
            </a:extLst>
          </p:cNvPr>
          <p:cNvSpPr txBox="1"/>
          <p:nvPr/>
        </p:nvSpPr>
        <p:spPr>
          <a:xfrm>
            <a:off x="6378613" y="6241361"/>
            <a:ext cx="4110084" cy="369332"/>
          </a:xfrm>
          <a:prstGeom prst="rect">
            <a:avLst/>
          </a:prstGeom>
          <a:noFill/>
          <a:ln>
            <a:solidFill>
              <a:schemeClr val="tx1">
                <a:lumMod val="95000"/>
                <a:lumOff val="5000"/>
              </a:schemeClr>
            </a:solidFill>
          </a:ln>
        </p:spPr>
        <p:txBody>
          <a:bodyPr wrap="square" rtlCol="0">
            <a:spAutoFit/>
          </a:bodyPr>
          <a:lstStyle/>
          <a:p>
            <a:r>
              <a:rPr lang="en-US" dirty="0"/>
              <a:t>Sql Server/</a:t>
            </a:r>
            <a:r>
              <a:rPr lang="en-US" dirty="0" err="1"/>
              <a:t>MySql</a:t>
            </a:r>
            <a:r>
              <a:rPr lang="en-US" dirty="0"/>
              <a:t>/</a:t>
            </a:r>
            <a:r>
              <a:rPr lang="en-US" dirty="0" err="1"/>
              <a:t>PosGres</a:t>
            </a:r>
            <a:r>
              <a:rPr lang="en-US" dirty="0"/>
              <a:t>/Mongo</a:t>
            </a:r>
          </a:p>
        </p:txBody>
      </p:sp>
      <p:sp>
        <p:nvSpPr>
          <p:cNvPr id="31" name="TextBox 30">
            <a:extLst>
              <a:ext uri="{FF2B5EF4-FFF2-40B4-BE49-F238E27FC236}">
                <a16:creationId xmlns:a16="http://schemas.microsoft.com/office/drawing/2014/main" id="{12446261-DB7A-4C4D-9040-66689CCD5231}"/>
              </a:ext>
            </a:extLst>
          </p:cNvPr>
          <p:cNvSpPr txBox="1"/>
          <p:nvPr/>
        </p:nvSpPr>
        <p:spPr>
          <a:xfrm>
            <a:off x="10457079" y="1282046"/>
            <a:ext cx="1441420"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Job Roles</a:t>
            </a:r>
          </a:p>
        </p:txBody>
      </p:sp>
      <p:sp>
        <p:nvSpPr>
          <p:cNvPr id="33" name="TextBox 32">
            <a:extLst>
              <a:ext uri="{FF2B5EF4-FFF2-40B4-BE49-F238E27FC236}">
                <a16:creationId xmlns:a16="http://schemas.microsoft.com/office/drawing/2014/main" id="{2F578B2D-D62D-455F-8E7D-ED08D30FE04A}"/>
              </a:ext>
            </a:extLst>
          </p:cNvPr>
          <p:cNvSpPr txBox="1"/>
          <p:nvPr/>
        </p:nvSpPr>
        <p:spPr>
          <a:xfrm>
            <a:off x="10522889" y="1819644"/>
            <a:ext cx="1587294"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UX Designer</a:t>
            </a:r>
          </a:p>
          <a:p>
            <a:r>
              <a:rPr lang="en-US" sz="2000" dirty="0">
                <a:latin typeface="Times New Roman" panose="02020603050405020304" pitchFamily="18" charset="0"/>
                <a:cs typeface="Times New Roman" panose="02020603050405020304" pitchFamily="18" charset="0"/>
              </a:rPr>
              <a:t>UI Developer</a:t>
            </a:r>
          </a:p>
        </p:txBody>
      </p:sp>
      <p:sp>
        <p:nvSpPr>
          <p:cNvPr id="35" name="TextBox 34">
            <a:extLst>
              <a:ext uri="{FF2B5EF4-FFF2-40B4-BE49-F238E27FC236}">
                <a16:creationId xmlns:a16="http://schemas.microsoft.com/office/drawing/2014/main" id="{E96C6E7C-5A37-4DCA-BD4B-B19F1473867E}"/>
              </a:ext>
            </a:extLst>
          </p:cNvPr>
          <p:cNvSpPr txBox="1"/>
          <p:nvPr/>
        </p:nvSpPr>
        <p:spPr>
          <a:xfrm>
            <a:off x="10857917" y="5984310"/>
            <a:ext cx="1252266"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Database</a:t>
            </a:r>
          </a:p>
          <a:p>
            <a:r>
              <a:rPr lang="en-US" sz="2000" dirty="0">
                <a:latin typeface="Times New Roman" panose="02020603050405020304" pitchFamily="18" charset="0"/>
                <a:cs typeface="Times New Roman" panose="02020603050405020304" pitchFamily="18" charset="0"/>
              </a:rPr>
              <a:t>Developer</a:t>
            </a:r>
          </a:p>
        </p:txBody>
      </p:sp>
      <p:sp>
        <p:nvSpPr>
          <p:cNvPr id="37" name="TextBox 36">
            <a:extLst>
              <a:ext uri="{FF2B5EF4-FFF2-40B4-BE49-F238E27FC236}">
                <a16:creationId xmlns:a16="http://schemas.microsoft.com/office/drawing/2014/main" id="{02EB6B6D-221F-48BE-9BD3-65D700B8ED69}"/>
              </a:ext>
            </a:extLst>
          </p:cNvPr>
          <p:cNvSpPr txBox="1"/>
          <p:nvPr/>
        </p:nvSpPr>
        <p:spPr>
          <a:xfrm>
            <a:off x="10762695" y="3901977"/>
            <a:ext cx="1252266"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Backend</a:t>
            </a:r>
          </a:p>
          <a:p>
            <a:r>
              <a:rPr lang="en-US" sz="2000" dirty="0">
                <a:latin typeface="Times New Roman" panose="02020603050405020304" pitchFamily="18" charset="0"/>
                <a:cs typeface="Times New Roman" panose="02020603050405020304" pitchFamily="18" charset="0"/>
              </a:rPr>
              <a:t>Developer</a:t>
            </a:r>
          </a:p>
        </p:txBody>
      </p:sp>
    </p:spTree>
    <p:extLst>
      <p:ext uri="{BB962C8B-B14F-4D97-AF65-F5344CB8AC3E}">
        <p14:creationId xmlns:p14="http://schemas.microsoft.com/office/powerpoint/2010/main" val="182888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down)">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animBg="1"/>
      <p:bldP spid="33" grpId="0"/>
      <p:bldP spid="35"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16F9C32-D3C4-4D3C-A212-FA713B6F337B}"/>
              </a:ext>
            </a:extLst>
          </p:cNvPr>
          <p:cNvSpPr/>
          <p:nvPr/>
        </p:nvSpPr>
        <p:spPr>
          <a:xfrm>
            <a:off x="2074268" y="1893943"/>
            <a:ext cx="4110085" cy="1374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00A4F8-316F-482A-9E05-708D4AF3F678}"/>
              </a:ext>
            </a:extLst>
          </p:cNvPr>
          <p:cNvSpPr>
            <a:spLocks noGrp="1"/>
          </p:cNvSpPr>
          <p:nvPr>
            <p:ph type="ctrTitle"/>
          </p:nvPr>
        </p:nvSpPr>
        <p:spPr>
          <a:xfrm>
            <a:off x="546755" y="82237"/>
            <a:ext cx="10755983" cy="1045687"/>
          </a:xfrm>
        </p:spPr>
        <p:txBody>
          <a:bodyPr>
            <a:normAutofit/>
          </a:bodyPr>
          <a:lstStyle/>
          <a:p>
            <a:pPr algn="ctr"/>
            <a:r>
              <a:rPr lang="en-US" sz="6000" b="1" strike="sngStrike" dirty="0">
                <a:latin typeface="Times New Roman" panose="02020603050405020304" pitchFamily="18" charset="0"/>
                <a:cs typeface="Times New Roman" panose="02020603050405020304" pitchFamily="18" charset="0"/>
              </a:rPr>
              <a:t>Waterfall</a:t>
            </a:r>
            <a:r>
              <a:rPr lang="en-US" sz="6000" b="1" dirty="0">
                <a:latin typeface="Times New Roman" panose="02020603050405020304" pitchFamily="18" charset="0"/>
                <a:cs typeface="Times New Roman" panose="02020603050405020304" pitchFamily="18" charset="0"/>
              </a:rPr>
              <a:t> vs Agile</a:t>
            </a:r>
          </a:p>
        </p:txBody>
      </p:sp>
      <p:pic>
        <p:nvPicPr>
          <p:cNvPr id="1026" name="Picture 2" descr="Database Free Icon of Modern Line Art">
            <a:extLst>
              <a:ext uri="{FF2B5EF4-FFF2-40B4-BE49-F238E27FC236}">
                <a16:creationId xmlns:a16="http://schemas.microsoft.com/office/drawing/2014/main" id="{32093C4A-72D3-42BB-A557-B5D180701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290" y="5770876"/>
            <a:ext cx="1004888" cy="10048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8ED04FF-5E6D-4699-AF32-E19BE610A5BB}"/>
              </a:ext>
            </a:extLst>
          </p:cNvPr>
          <p:cNvSpPr txBox="1"/>
          <p:nvPr/>
        </p:nvSpPr>
        <p:spPr>
          <a:xfrm>
            <a:off x="4685120" y="6032092"/>
            <a:ext cx="1303562" cy="369332"/>
          </a:xfrm>
          <a:prstGeom prst="rect">
            <a:avLst/>
          </a:prstGeom>
          <a:noFill/>
        </p:spPr>
        <p:txBody>
          <a:bodyPr wrap="none" rtlCol="0">
            <a:spAutoFit/>
          </a:bodyPr>
          <a:lstStyle/>
          <a:p>
            <a:r>
              <a:rPr lang="en-US" dirty="0"/>
              <a:t>Database</a:t>
            </a:r>
          </a:p>
        </p:txBody>
      </p:sp>
      <p:sp>
        <p:nvSpPr>
          <p:cNvPr id="9" name="Rectangle 8">
            <a:extLst>
              <a:ext uri="{FF2B5EF4-FFF2-40B4-BE49-F238E27FC236}">
                <a16:creationId xmlns:a16="http://schemas.microsoft.com/office/drawing/2014/main" id="{AC0C0118-0A8F-4068-9DB9-720EFFB9C4A4}"/>
              </a:ext>
            </a:extLst>
          </p:cNvPr>
          <p:cNvSpPr/>
          <p:nvPr/>
        </p:nvSpPr>
        <p:spPr>
          <a:xfrm>
            <a:off x="2083692" y="4373197"/>
            <a:ext cx="4110086" cy="8500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Logic/Workflow</a:t>
            </a:r>
          </a:p>
        </p:txBody>
      </p:sp>
      <p:sp>
        <p:nvSpPr>
          <p:cNvPr id="10" name="Rectangle 9">
            <a:extLst>
              <a:ext uri="{FF2B5EF4-FFF2-40B4-BE49-F238E27FC236}">
                <a16:creationId xmlns:a16="http://schemas.microsoft.com/office/drawing/2014/main" id="{4BBC0DF5-D89D-48D4-9B6B-75661807219D}"/>
              </a:ext>
            </a:extLst>
          </p:cNvPr>
          <p:cNvSpPr/>
          <p:nvPr/>
        </p:nvSpPr>
        <p:spPr>
          <a:xfrm>
            <a:off x="2083692" y="5223296"/>
            <a:ext cx="4110085" cy="3033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 access/ORM</a:t>
            </a:r>
          </a:p>
        </p:txBody>
      </p:sp>
      <p:sp>
        <p:nvSpPr>
          <p:cNvPr id="11" name="Rectangle 10">
            <a:extLst>
              <a:ext uri="{FF2B5EF4-FFF2-40B4-BE49-F238E27FC236}">
                <a16:creationId xmlns:a16="http://schemas.microsoft.com/office/drawing/2014/main" id="{2E2F5B6F-71A6-4698-B296-73AB56C197FB}"/>
              </a:ext>
            </a:extLst>
          </p:cNvPr>
          <p:cNvSpPr/>
          <p:nvPr/>
        </p:nvSpPr>
        <p:spPr>
          <a:xfrm>
            <a:off x="2083691" y="3773458"/>
            <a:ext cx="4110086" cy="577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12" name="Rectangle: Rounded Corners 11">
            <a:extLst>
              <a:ext uri="{FF2B5EF4-FFF2-40B4-BE49-F238E27FC236}">
                <a16:creationId xmlns:a16="http://schemas.microsoft.com/office/drawing/2014/main" id="{E88FEE6F-DEC2-480A-9A18-4F8893BC9B11}"/>
              </a:ext>
            </a:extLst>
          </p:cNvPr>
          <p:cNvSpPr/>
          <p:nvPr/>
        </p:nvSpPr>
        <p:spPr>
          <a:xfrm>
            <a:off x="2130826" y="2130270"/>
            <a:ext cx="1112363" cy="95427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a:t>
            </a:r>
          </a:p>
        </p:txBody>
      </p:sp>
      <p:sp>
        <p:nvSpPr>
          <p:cNvPr id="14" name="Rectangle 13">
            <a:extLst>
              <a:ext uri="{FF2B5EF4-FFF2-40B4-BE49-F238E27FC236}">
                <a16:creationId xmlns:a16="http://schemas.microsoft.com/office/drawing/2014/main" id="{503C7506-5661-4843-877C-06F691D5735A}"/>
              </a:ext>
            </a:extLst>
          </p:cNvPr>
          <p:cNvSpPr/>
          <p:nvPr/>
        </p:nvSpPr>
        <p:spPr>
          <a:xfrm>
            <a:off x="4760169" y="2130270"/>
            <a:ext cx="1335831" cy="92599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Desktop App</a:t>
            </a:r>
          </a:p>
        </p:txBody>
      </p:sp>
      <p:sp>
        <p:nvSpPr>
          <p:cNvPr id="16" name="Arrow: Up-Down 15">
            <a:extLst>
              <a:ext uri="{FF2B5EF4-FFF2-40B4-BE49-F238E27FC236}">
                <a16:creationId xmlns:a16="http://schemas.microsoft.com/office/drawing/2014/main" id="{D9644D10-CF83-4EC7-A9F6-61607E7FBF54}"/>
              </a:ext>
            </a:extLst>
          </p:cNvPr>
          <p:cNvSpPr/>
          <p:nvPr/>
        </p:nvSpPr>
        <p:spPr>
          <a:xfrm>
            <a:off x="4100659" y="3290336"/>
            <a:ext cx="179110" cy="460775"/>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Arrow: Up-Down 16">
            <a:extLst>
              <a:ext uri="{FF2B5EF4-FFF2-40B4-BE49-F238E27FC236}">
                <a16:creationId xmlns:a16="http://schemas.microsoft.com/office/drawing/2014/main" id="{6F932CA0-8311-4DD6-9D6B-B923C7269E53}"/>
              </a:ext>
            </a:extLst>
          </p:cNvPr>
          <p:cNvSpPr/>
          <p:nvPr/>
        </p:nvSpPr>
        <p:spPr>
          <a:xfrm>
            <a:off x="4049178" y="5548970"/>
            <a:ext cx="179110" cy="460775"/>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ectangle: Diagonal Corners Rounded 17">
            <a:extLst>
              <a:ext uri="{FF2B5EF4-FFF2-40B4-BE49-F238E27FC236}">
                <a16:creationId xmlns:a16="http://schemas.microsoft.com/office/drawing/2014/main" id="{26CE2039-8EB4-41AF-9F3E-A39A19F535CB}"/>
              </a:ext>
            </a:extLst>
          </p:cNvPr>
          <p:cNvSpPr/>
          <p:nvPr/>
        </p:nvSpPr>
        <p:spPr>
          <a:xfrm>
            <a:off x="3500828" y="2130270"/>
            <a:ext cx="1096699" cy="925992"/>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Web UI</a:t>
            </a:r>
          </a:p>
        </p:txBody>
      </p:sp>
      <p:sp>
        <p:nvSpPr>
          <p:cNvPr id="45" name="Rectangle 44">
            <a:extLst>
              <a:ext uri="{FF2B5EF4-FFF2-40B4-BE49-F238E27FC236}">
                <a16:creationId xmlns:a16="http://schemas.microsoft.com/office/drawing/2014/main" id="{6B2ABD46-A4DC-49C4-AAFE-23CB5E07B750}"/>
              </a:ext>
            </a:extLst>
          </p:cNvPr>
          <p:cNvSpPr/>
          <p:nvPr/>
        </p:nvSpPr>
        <p:spPr>
          <a:xfrm>
            <a:off x="7493612" y="1854319"/>
            <a:ext cx="4110085" cy="1374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2" descr="Database Free Icon of Modern Line Art">
            <a:extLst>
              <a:ext uri="{FF2B5EF4-FFF2-40B4-BE49-F238E27FC236}">
                <a16:creationId xmlns:a16="http://schemas.microsoft.com/office/drawing/2014/main" id="{2E10BA78-948D-45E6-84A1-B574277D3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170" y="5687589"/>
            <a:ext cx="2510352" cy="1004888"/>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4D0ABE5E-1F01-416D-BF28-13680B52A460}"/>
              </a:ext>
            </a:extLst>
          </p:cNvPr>
          <p:cNvSpPr txBox="1"/>
          <p:nvPr/>
        </p:nvSpPr>
        <p:spPr>
          <a:xfrm>
            <a:off x="10104464" y="5992468"/>
            <a:ext cx="1303562" cy="369332"/>
          </a:xfrm>
          <a:prstGeom prst="rect">
            <a:avLst/>
          </a:prstGeom>
          <a:noFill/>
        </p:spPr>
        <p:txBody>
          <a:bodyPr wrap="none" rtlCol="0">
            <a:spAutoFit/>
          </a:bodyPr>
          <a:lstStyle/>
          <a:p>
            <a:r>
              <a:rPr lang="en-US" dirty="0"/>
              <a:t>Database</a:t>
            </a:r>
          </a:p>
        </p:txBody>
      </p:sp>
      <p:sp>
        <p:nvSpPr>
          <p:cNvPr id="51" name="Rectangle 50">
            <a:extLst>
              <a:ext uri="{FF2B5EF4-FFF2-40B4-BE49-F238E27FC236}">
                <a16:creationId xmlns:a16="http://schemas.microsoft.com/office/drawing/2014/main" id="{EFA99B71-B6ED-44B4-8B44-1222BFAEDC54}"/>
              </a:ext>
            </a:extLst>
          </p:cNvPr>
          <p:cNvSpPr/>
          <p:nvPr/>
        </p:nvSpPr>
        <p:spPr>
          <a:xfrm>
            <a:off x="7503036" y="4333573"/>
            <a:ext cx="4110086" cy="8500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Logic/Workflow</a:t>
            </a:r>
          </a:p>
        </p:txBody>
      </p:sp>
      <p:sp>
        <p:nvSpPr>
          <p:cNvPr id="53" name="Rectangle 52">
            <a:extLst>
              <a:ext uri="{FF2B5EF4-FFF2-40B4-BE49-F238E27FC236}">
                <a16:creationId xmlns:a16="http://schemas.microsoft.com/office/drawing/2014/main" id="{2469A2A2-28E7-43D7-B306-C42C0776A46A}"/>
              </a:ext>
            </a:extLst>
          </p:cNvPr>
          <p:cNvSpPr/>
          <p:nvPr/>
        </p:nvSpPr>
        <p:spPr>
          <a:xfrm>
            <a:off x="7503036" y="5183672"/>
            <a:ext cx="4110085" cy="3033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 access/ORM</a:t>
            </a:r>
          </a:p>
        </p:txBody>
      </p:sp>
      <p:sp>
        <p:nvSpPr>
          <p:cNvPr id="55" name="Rectangle 54">
            <a:extLst>
              <a:ext uri="{FF2B5EF4-FFF2-40B4-BE49-F238E27FC236}">
                <a16:creationId xmlns:a16="http://schemas.microsoft.com/office/drawing/2014/main" id="{D8CDE651-DA59-4944-8F51-489350D13CF1}"/>
              </a:ext>
            </a:extLst>
          </p:cNvPr>
          <p:cNvSpPr/>
          <p:nvPr/>
        </p:nvSpPr>
        <p:spPr>
          <a:xfrm>
            <a:off x="7503035" y="3733834"/>
            <a:ext cx="4110086" cy="577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57" name="Rectangle: Rounded Corners 56">
            <a:extLst>
              <a:ext uri="{FF2B5EF4-FFF2-40B4-BE49-F238E27FC236}">
                <a16:creationId xmlns:a16="http://schemas.microsoft.com/office/drawing/2014/main" id="{30124A0F-3221-4AC1-9616-A42427941945}"/>
              </a:ext>
            </a:extLst>
          </p:cNvPr>
          <p:cNvSpPr/>
          <p:nvPr/>
        </p:nvSpPr>
        <p:spPr>
          <a:xfrm>
            <a:off x="7550170" y="2090646"/>
            <a:ext cx="1112363" cy="95427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a:t>
            </a:r>
          </a:p>
        </p:txBody>
      </p:sp>
      <p:sp>
        <p:nvSpPr>
          <p:cNvPr id="59" name="Rectangle 58">
            <a:extLst>
              <a:ext uri="{FF2B5EF4-FFF2-40B4-BE49-F238E27FC236}">
                <a16:creationId xmlns:a16="http://schemas.microsoft.com/office/drawing/2014/main" id="{F3115750-4EAC-47FF-8E20-4E6931D3182A}"/>
              </a:ext>
            </a:extLst>
          </p:cNvPr>
          <p:cNvSpPr/>
          <p:nvPr/>
        </p:nvSpPr>
        <p:spPr>
          <a:xfrm>
            <a:off x="10179513" y="2090646"/>
            <a:ext cx="1335831" cy="92599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Desktop App</a:t>
            </a:r>
          </a:p>
        </p:txBody>
      </p:sp>
      <p:sp>
        <p:nvSpPr>
          <p:cNvPr id="61" name="Arrow: Up-Down 60">
            <a:extLst>
              <a:ext uri="{FF2B5EF4-FFF2-40B4-BE49-F238E27FC236}">
                <a16:creationId xmlns:a16="http://schemas.microsoft.com/office/drawing/2014/main" id="{AC2A6DDC-AA06-4688-8C82-D3B9558B4CF4}"/>
              </a:ext>
            </a:extLst>
          </p:cNvPr>
          <p:cNvSpPr/>
          <p:nvPr/>
        </p:nvSpPr>
        <p:spPr>
          <a:xfrm>
            <a:off x="9520003" y="3250712"/>
            <a:ext cx="179110" cy="460775"/>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3" name="Arrow: Up-Down 62">
            <a:extLst>
              <a:ext uri="{FF2B5EF4-FFF2-40B4-BE49-F238E27FC236}">
                <a16:creationId xmlns:a16="http://schemas.microsoft.com/office/drawing/2014/main" id="{5404DD69-063D-42A8-A5CA-584609B72289}"/>
              </a:ext>
            </a:extLst>
          </p:cNvPr>
          <p:cNvSpPr/>
          <p:nvPr/>
        </p:nvSpPr>
        <p:spPr>
          <a:xfrm>
            <a:off x="9468522" y="5509346"/>
            <a:ext cx="179110" cy="460775"/>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Rectangle: Diagonal Corners Rounded 64">
            <a:extLst>
              <a:ext uri="{FF2B5EF4-FFF2-40B4-BE49-F238E27FC236}">
                <a16:creationId xmlns:a16="http://schemas.microsoft.com/office/drawing/2014/main" id="{0CCA7C58-35D5-4A43-A9B8-323244018823}"/>
              </a:ext>
            </a:extLst>
          </p:cNvPr>
          <p:cNvSpPr/>
          <p:nvPr/>
        </p:nvSpPr>
        <p:spPr>
          <a:xfrm>
            <a:off x="8920172" y="2090646"/>
            <a:ext cx="1096699" cy="925992"/>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Web UI</a:t>
            </a:r>
          </a:p>
        </p:txBody>
      </p:sp>
      <p:cxnSp>
        <p:nvCxnSpPr>
          <p:cNvPr id="68" name="Straight Connector 67">
            <a:extLst>
              <a:ext uri="{FF2B5EF4-FFF2-40B4-BE49-F238E27FC236}">
                <a16:creationId xmlns:a16="http://schemas.microsoft.com/office/drawing/2014/main" id="{001D1DA4-AC7B-457B-8724-BFFDEC46B695}"/>
              </a:ext>
            </a:extLst>
          </p:cNvPr>
          <p:cNvCxnSpPr>
            <a:cxnSpLocks/>
          </p:cNvCxnSpPr>
          <p:nvPr/>
        </p:nvCxnSpPr>
        <p:spPr>
          <a:xfrm>
            <a:off x="7790688" y="1481328"/>
            <a:ext cx="0" cy="5129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695976E-E5A9-4626-82F8-5E3731070D49}"/>
              </a:ext>
            </a:extLst>
          </p:cNvPr>
          <p:cNvCxnSpPr>
            <a:cxnSpLocks/>
          </p:cNvCxnSpPr>
          <p:nvPr/>
        </p:nvCxnSpPr>
        <p:spPr>
          <a:xfrm>
            <a:off x="8275320" y="1481328"/>
            <a:ext cx="0" cy="5129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2A7F20C-5D22-4F71-8E81-C1622B8ADA1F}"/>
              </a:ext>
            </a:extLst>
          </p:cNvPr>
          <p:cNvCxnSpPr>
            <a:cxnSpLocks/>
          </p:cNvCxnSpPr>
          <p:nvPr/>
        </p:nvCxnSpPr>
        <p:spPr>
          <a:xfrm flipH="1">
            <a:off x="8673240" y="1478280"/>
            <a:ext cx="56233" cy="525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2B8730B-0B39-4CB1-87F6-A998CF9DE811}"/>
              </a:ext>
            </a:extLst>
          </p:cNvPr>
          <p:cNvCxnSpPr>
            <a:cxnSpLocks/>
          </p:cNvCxnSpPr>
          <p:nvPr/>
        </p:nvCxnSpPr>
        <p:spPr>
          <a:xfrm>
            <a:off x="9122664" y="1496568"/>
            <a:ext cx="0" cy="523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2A2FEC0-047A-4595-9D64-8531E74D5D48}"/>
              </a:ext>
            </a:extLst>
          </p:cNvPr>
          <p:cNvCxnSpPr>
            <a:cxnSpLocks/>
          </p:cNvCxnSpPr>
          <p:nvPr/>
        </p:nvCxnSpPr>
        <p:spPr>
          <a:xfrm>
            <a:off x="9448800" y="1502664"/>
            <a:ext cx="19721" cy="51084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9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A4F8-316F-482A-9E05-708D4AF3F678}"/>
              </a:ext>
            </a:extLst>
          </p:cNvPr>
          <p:cNvSpPr>
            <a:spLocks noGrp="1"/>
          </p:cNvSpPr>
          <p:nvPr>
            <p:ph type="ctrTitle"/>
          </p:nvPr>
        </p:nvSpPr>
        <p:spPr>
          <a:xfrm>
            <a:off x="502920" y="383117"/>
            <a:ext cx="10990989" cy="933619"/>
          </a:xfrm>
        </p:spPr>
        <p:txBody>
          <a:bodyPr>
            <a:normAutofit fontScale="90000"/>
          </a:bodyPr>
          <a:lstStyle/>
          <a:p>
            <a:pPr algn="ctr"/>
            <a:r>
              <a:rPr lang="en-US" sz="6000" b="1" dirty="0">
                <a:latin typeface="Times New Roman" panose="02020603050405020304" pitchFamily="18" charset="0"/>
                <a:cs typeface="Times New Roman" panose="02020603050405020304" pitchFamily="18" charset="0"/>
              </a:rPr>
              <a:t>Development Environment</a:t>
            </a:r>
          </a:p>
        </p:txBody>
      </p:sp>
      <p:sp>
        <p:nvSpPr>
          <p:cNvPr id="6" name="AutoShape 4" descr="Top 20+ Career Objective for Software Engineer Resume - Leverage Edu">
            <a:extLst>
              <a:ext uri="{FF2B5EF4-FFF2-40B4-BE49-F238E27FC236}">
                <a16:creationId xmlns:a16="http://schemas.microsoft.com/office/drawing/2014/main" id="{82A2F28C-3E59-4DEE-9EF7-4B851FACDD2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Software Engineer Icon #219158 - Free Icons Library">
            <a:extLst>
              <a:ext uri="{FF2B5EF4-FFF2-40B4-BE49-F238E27FC236}">
                <a16:creationId xmlns:a16="http://schemas.microsoft.com/office/drawing/2014/main" id="{19573D60-90B1-4C6A-A4B0-313D160B6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986" y="1485137"/>
            <a:ext cx="952499" cy="9524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Software Engineer Icon #219158 - Free Icons Library">
            <a:extLst>
              <a:ext uri="{FF2B5EF4-FFF2-40B4-BE49-F238E27FC236}">
                <a16:creationId xmlns:a16="http://schemas.microsoft.com/office/drawing/2014/main" id="{03076AB2-6405-42C8-82D1-DD51D08A0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837" y="1485135"/>
            <a:ext cx="952499" cy="9524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Software Engineer Icon #219158 - Free Icons Library">
            <a:extLst>
              <a:ext uri="{FF2B5EF4-FFF2-40B4-BE49-F238E27FC236}">
                <a16:creationId xmlns:a16="http://schemas.microsoft.com/office/drawing/2014/main" id="{6D2BA98B-873F-4C3D-9B26-3D1203048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135" y="1485135"/>
            <a:ext cx="952499" cy="9524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89B6BCDC-2369-4048-BFEA-9D2B607341FC}"/>
              </a:ext>
            </a:extLst>
          </p:cNvPr>
          <p:cNvCxnSpPr>
            <a:cxnSpLocks/>
          </p:cNvCxnSpPr>
          <p:nvPr/>
        </p:nvCxnSpPr>
        <p:spPr>
          <a:xfrm>
            <a:off x="3675888" y="2437634"/>
            <a:ext cx="934968" cy="9913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5C5F684-FBE4-4326-B9B9-F30A0F6F789E}"/>
              </a:ext>
            </a:extLst>
          </p:cNvPr>
          <p:cNvCxnSpPr>
            <a:cxnSpLocks/>
            <a:stCxn id="3080" idx="2"/>
          </p:cNvCxnSpPr>
          <p:nvPr/>
        </p:nvCxnSpPr>
        <p:spPr>
          <a:xfrm flipH="1">
            <a:off x="4818601" y="2437636"/>
            <a:ext cx="121635" cy="8389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6A29D66-C749-49BE-9572-E7DBFC011D61}"/>
              </a:ext>
            </a:extLst>
          </p:cNvPr>
          <p:cNvCxnSpPr>
            <a:cxnSpLocks/>
            <a:stCxn id="7" idx="2"/>
          </p:cNvCxnSpPr>
          <p:nvPr/>
        </p:nvCxnSpPr>
        <p:spPr>
          <a:xfrm flipH="1">
            <a:off x="5101208" y="2437634"/>
            <a:ext cx="1281879" cy="9913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B84CFF3-1818-4868-8003-83DC1DC2FF1C}"/>
              </a:ext>
            </a:extLst>
          </p:cNvPr>
          <p:cNvSpPr txBox="1"/>
          <p:nvPr/>
        </p:nvSpPr>
        <p:spPr>
          <a:xfrm>
            <a:off x="6700464" y="3445446"/>
            <a:ext cx="2350323"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Code Repository</a:t>
            </a:r>
          </a:p>
        </p:txBody>
      </p:sp>
      <p:sp>
        <p:nvSpPr>
          <p:cNvPr id="21" name="TextBox 20">
            <a:extLst>
              <a:ext uri="{FF2B5EF4-FFF2-40B4-BE49-F238E27FC236}">
                <a16:creationId xmlns:a16="http://schemas.microsoft.com/office/drawing/2014/main" id="{347405EB-7192-4999-B571-89F1B68BAACF}"/>
              </a:ext>
            </a:extLst>
          </p:cNvPr>
          <p:cNvSpPr txBox="1"/>
          <p:nvPr/>
        </p:nvSpPr>
        <p:spPr>
          <a:xfrm>
            <a:off x="6700464" y="1846141"/>
            <a:ext cx="2691763"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Software</a:t>
            </a:r>
            <a:r>
              <a:rPr lang="en-US" dirty="0"/>
              <a:t> </a:t>
            </a:r>
            <a:r>
              <a:rPr lang="en-US" sz="2500" dirty="0">
                <a:latin typeface="Times New Roman" panose="02020603050405020304" pitchFamily="18" charset="0"/>
                <a:cs typeface="Times New Roman" panose="02020603050405020304" pitchFamily="18" charset="0"/>
              </a:rPr>
              <a:t>Engineers</a:t>
            </a:r>
          </a:p>
        </p:txBody>
      </p:sp>
      <p:pic>
        <p:nvPicPr>
          <p:cNvPr id="3082" name="Picture 10" descr="Continuous Integration Icon - Download in Glyph Style">
            <a:extLst>
              <a:ext uri="{FF2B5EF4-FFF2-40B4-BE49-F238E27FC236}">
                <a16:creationId xmlns:a16="http://schemas.microsoft.com/office/drawing/2014/main" id="{1A870D23-7955-4F1B-94A9-10C4CD2C1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321" y="4408675"/>
            <a:ext cx="914399" cy="9913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72BF51D-9BAD-47E0-97AC-47B1E8529026}"/>
              </a:ext>
            </a:extLst>
          </p:cNvPr>
          <p:cNvSpPr txBox="1"/>
          <p:nvPr/>
        </p:nvSpPr>
        <p:spPr>
          <a:xfrm>
            <a:off x="6817303" y="4427304"/>
            <a:ext cx="1039067"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CI/CD</a:t>
            </a:r>
          </a:p>
        </p:txBody>
      </p:sp>
      <p:pic>
        <p:nvPicPr>
          <p:cNvPr id="3084" name="Picture 12" descr="Server Png Images, Server Icon Free Download - Server Icon Clipart  (#5276041) - PinClipart">
            <a:extLst>
              <a:ext uri="{FF2B5EF4-FFF2-40B4-BE49-F238E27FC236}">
                <a16:creationId xmlns:a16="http://schemas.microsoft.com/office/drawing/2014/main" id="{B1C15D15-5DD0-4860-B459-430A881D5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969" y="5786288"/>
            <a:ext cx="952499" cy="9336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Server Png Images, Server Icon Free Download - Server Icon Clipart  (#5276041) - PinClipart">
            <a:extLst>
              <a:ext uri="{FF2B5EF4-FFF2-40B4-BE49-F238E27FC236}">
                <a16:creationId xmlns:a16="http://schemas.microsoft.com/office/drawing/2014/main" id="{4EA44FF1-0044-47BC-86C5-6878EA1E6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1530" y="5824771"/>
            <a:ext cx="1157409" cy="9144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4" descr="Server Png Images, Server Icon Free Download - Server Icon Clipart  (#5276041) - PinClipart">
            <a:extLst>
              <a:ext uri="{FF2B5EF4-FFF2-40B4-BE49-F238E27FC236}">
                <a16:creationId xmlns:a16="http://schemas.microsoft.com/office/drawing/2014/main" id="{8426756C-D183-40A9-A753-78935CEF8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273" y="5795898"/>
            <a:ext cx="1157409"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852B6489-E83E-4BD6-9754-4F3DB0EFF036}"/>
              </a:ext>
            </a:extLst>
          </p:cNvPr>
          <p:cNvCxnSpPr>
            <a:cxnSpLocks/>
            <a:stCxn id="3082" idx="1"/>
            <a:endCxn id="3084" idx="3"/>
          </p:cNvCxnSpPr>
          <p:nvPr/>
        </p:nvCxnSpPr>
        <p:spPr>
          <a:xfrm flipH="1">
            <a:off x="2863468" y="4904358"/>
            <a:ext cx="1645853" cy="134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96F85B6-05AA-4C8C-ACC9-2257681A783D}"/>
              </a:ext>
            </a:extLst>
          </p:cNvPr>
          <p:cNvCxnSpPr>
            <a:cxnSpLocks/>
            <a:stCxn id="3082" idx="2"/>
            <a:endCxn id="3086" idx="0"/>
          </p:cNvCxnSpPr>
          <p:nvPr/>
        </p:nvCxnSpPr>
        <p:spPr>
          <a:xfrm flipH="1">
            <a:off x="4940235" y="5400041"/>
            <a:ext cx="26286" cy="424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E5B8E1-41A8-4322-B597-C41DDA2A9CA5}"/>
              </a:ext>
            </a:extLst>
          </p:cNvPr>
          <p:cNvCxnSpPr>
            <a:cxnSpLocks/>
            <a:stCxn id="3082" idx="3"/>
            <a:endCxn id="28" idx="1"/>
          </p:cNvCxnSpPr>
          <p:nvPr/>
        </p:nvCxnSpPr>
        <p:spPr>
          <a:xfrm>
            <a:off x="5423720" y="4904358"/>
            <a:ext cx="1197553" cy="134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E9D214C-7703-4DB1-9459-4FD014429683}"/>
              </a:ext>
            </a:extLst>
          </p:cNvPr>
          <p:cNvCxnSpPr>
            <a:cxnSpLocks/>
            <a:endCxn id="3082" idx="0"/>
          </p:cNvCxnSpPr>
          <p:nvPr/>
        </p:nvCxnSpPr>
        <p:spPr>
          <a:xfrm>
            <a:off x="4818601" y="3907536"/>
            <a:ext cx="147920" cy="50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1BDC582-1112-493D-ACAB-7C049ECB1E93}"/>
              </a:ext>
            </a:extLst>
          </p:cNvPr>
          <p:cNvSpPr txBox="1"/>
          <p:nvPr/>
        </p:nvSpPr>
        <p:spPr>
          <a:xfrm>
            <a:off x="2905006" y="6253098"/>
            <a:ext cx="1074333" cy="369332"/>
          </a:xfrm>
          <a:prstGeom prst="rect">
            <a:avLst/>
          </a:prstGeom>
          <a:noFill/>
        </p:spPr>
        <p:txBody>
          <a:bodyPr wrap="none" rtlCol="0">
            <a:spAutoFit/>
          </a:bodyPr>
          <a:lstStyle/>
          <a:p>
            <a:r>
              <a:rPr lang="en-US" dirty="0"/>
              <a:t>Test/QA</a:t>
            </a:r>
          </a:p>
        </p:txBody>
      </p:sp>
      <p:sp>
        <p:nvSpPr>
          <p:cNvPr id="53" name="TextBox 52">
            <a:extLst>
              <a:ext uri="{FF2B5EF4-FFF2-40B4-BE49-F238E27FC236}">
                <a16:creationId xmlns:a16="http://schemas.microsoft.com/office/drawing/2014/main" id="{13F1392E-4C75-4709-B0E7-DBA5A58581BC}"/>
              </a:ext>
            </a:extLst>
          </p:cNvPr>
          <p:cNvSpPr txBox="1"/>
          <p:nvPr/>
        </p:nvSpPr>
        <p:spPr>
          <a:xfrm>
            <a:off x="7778682" y="6253098"/>
            <a:ext cx="1536171" cy="369332"/>
          </a:xfrm>
          <a:prstGeom prst="rect">
            <a:avLst/>
          </a:prstGeom>
          <a:noFill/>
        </p:spPr>
        <p:txBody>
          <a:bodyPr wrap="square" rtlCol="0">
            <a:spAutoFit/>
          </a:bodyPr>
          <a:lstStyle/>
          <a:p>
            <a:r>
              <a:rPr lang="en-US" dirty="0"/>
              <a:t>Production</a:t>
            </a:r>
          </a:p>
        </p:txBody>
      </p:sp>
      <p:sp>
        <p:nvSpPr>
          <p:cNvPr id="54" name="TextBox 53">
            <a:extLst>
              <a:ext uri="{FF2B5EF4-FFF2-40B4-BE49-F238E27FC236}">
                <a16:creationId xmlns:a16="http://schemas.microsoft.com/office/drawing/2014/main" id="{4857808A-9486-41E0-A115-3F015996FB7A}"/>
              </a:ext>
            </a:extLst>
          </p:cNvPr>
          <p:cNvSpPr txBox="1"/>
          <p:nvPr/>
        </p:nvSpPr>
        <p:spPr>
          <a:xfrm>
            <a:off x="5458420" y="6068820"/>
            <a:ext cx="604653" cy="369332"/>
          </a:xfrm>
          <a:prstGeom prst="rect">
            <a:avLst/>
          </a:prstGeom>
          <a:noFill/>
        </p:spPr>
        <p:txBody>
          <a:bodyPr wrap="none" rtlCol="0">
            <a:spAutoFit/>
          </a:bodyPr>
          <a:lstStyle/>
          <a:p>
            <a:r>
              <a:rPr lang="en-US" dirty="0"/>
              <a:t>UAT</a:t>
            </a:r>
          </a:p>
        </p:txBody>
      </p:sp>
      <p:pic>
        <p:nvPicPr>
          <p:cNvPr id="3088" name="Picture 16" descr="Web Client Server, Clients, Globe, Web Icon Vector Image. Can Also Be Used  For Communication, Connection, Technology. Suitable For Web Apps, Mobile  Apps And Print Media. Royalty Free Cliparts, Vectors, And Stock">
            <a:extLst>
              <a:ext uri="{FF2B5EF4-FFF2-40B4-BE49-F238E27FC236}">
                <a16:creationId xmlns:a16="http://schemas.microsoft.com/office/drawing/2014/main" id="{B6ABCF66-78D2-460C-AEF7-F011B55E9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8477" y="4747316"/>
            <a:ext cx="1321504" cy="132150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002147A0-ADC4-44C6-9E8C-750D2A45A36C}"/>
              </a:ext>
            </a:extLst>
          </p:cNvPr>
          <p:cNvCxnSpPr>
            <a:cxnSpLocks/>
            <a:stCxn id="28" idx="3"/>
            <a:endCxn id="3088" idx="1"/>
          </p:cNvCxnSpPr>
          <p:nvPr/>
        </p:nvCxnSpPr>
        <p:spPr>
          <a:xfrm flipV="1">
            <a:off x="7778682" y="5408068"/>
            <a:ext cx="2969795" cy="8450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4A3D089-9860-4980-94AE-BEE78049E9A8}"/>
              </a:ext>
            </a:extLst>
          </p:cNvPr>
          <p:cNvSpPr txBox="1"/>
          <p:nvPr/>
        </p:nvSpPr>
        <p:spPr>
          <a:xfrm>
            <a:off x="10909927" y="6022013"/>
            <a:ext cx="925253" cy="369332"/>
          </a:xfrm>
          <a:prstGeom prst="rect">
            <a:avLst/>
          </a:prstGeom>
          <a:noFill/>
        </p:spPr>
        <p:txBody>
          <a:bodyPr wrap="none" rtlCol="0">
            <a:spAutoFit/>
          </a:bodyPr>
          <a:lstStyle/>
          <a:p>
            <a:r>
              <a:rPr lang="en-US" dirty="0"/>
              <a:t>Clients</a:t>
            </a:r>
          </a:p>
        </p:txBody>
      </p:sp>
      <p:pic>
        <p:nvPicPr>
          <p:cNvPr id="3090" name="Picture 18" descr="Business Requirements Document (BRD) Guide &amp; Template | Wrike">
            <a:extLst>
              <a:ext uri="{FF2B5EF4-FFF2-40B4-BE49-F238E27FC236}">
                <a16:creationId xmlns:a16="http://schemas.microsoft.com/office/drawing/2014/main" id="{AEA9316E-E33C-48E2-B0D3-FF5946635D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3805" y="2119345"/>
            <a:ext cx="1646176" cy="99136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B4CFFF22-E79E-4BC0-AFB3-2C785D0AB80B}"/>
              </a:ext>
            </a:extLst>
          </p:cNvPr>
          <p:cNvSpPr txBox="1"/>
          <p:nvPr/>
        </p:nvSpPr>
        <p:spPr>
          <a:xfrm>
            <a:off x="9966960" y="3244334"/>
            <a:ext cx="2122864" cy="646331"/>
          </a:xfrm>
          <a:prstGeom prst="rect">
            <a:avLst/>
          </a:prstGeom>
          <a:noFill/>
        </p:spPr>
        <p:txBody>
          <a:bodyPr wrap="square" rtlCol="0">
            <a:spAutoFit/>
          </a:bodyPr>
          <a:lstStyle/>
          <a:p>
            <a:r>
              <a:rPr lang="en-US" dirty="0"/>
              <a:t>Business requirements</a:t>
            </a:r>
          </a:p>
        </p:txBody>
      </p:sp>
      <p:cxnSp>
        <p:nvCxnSpPr>
          <p:cNvPr id="62" name="Straight Arrow Connector 61">
            <a:extLst>
              <a:ext uri="{FF2B5EF4-FFF2-40B4-BE49-F238E27FC236}">
                <a16:creationId xmlns:a16="http://schemas.microsoft.com/office/drawing/2014/main" id="{8A097B92-0C34-4588-AD03-10F07EBAD9E1}"/>
              </a:ext>
            </a:extLst>
          </p:cNvPr>
          <p:cNvCxnSpPr>
            <a:cxnSpLocks/>
            <a:endCxn id="3088" idx="0"/>
          </p:cNvCxnSpPr>
          <p:nvPr/>
        </p:nvCxnSpPr>
        <p:spPr>
          <a:xfrm>
            <a:off x="11409229" y="3110710"/>
            <a:ext cx="0" cy="16366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73" name="Straight Arrow Connector 3072">
            <a:extLst>
              <a:ext uri="{FF2B5EF4-FFF2-40B4-BE49-F238E27FC236}">
                <a16:creationId xmlns:a16="http://schemas.microsoft.com/office/drawing/2014/main" id="{DB845348-6C56-4691-AAE1-0E028E9B2BEC}"/>
              </a:ext>
            </a:extLst>
          </p:cNvPr>
          <p:cNvCxnSpPr>
            <a:cxnSpLocks/>
            <a:stCxn id="21" idx="3"/>
            <a:endCxn id="3090" idx="1"/>
          </p:cNvCxnSpPr>
          <p:nvPr/>
        </p:nvCxnSpPr>
        <p:spPr>
          <a:xfrm>
            <a:off x="9392227" y="2084668"/>
            <a:ext cx="1031578" cy="53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92" name="Picture 20">
            <a:extLst>
              <a:ext uri="{FF2B5EF4-FFF2-40B4-BE49-F238E27FC236}">
                <a16:creationId xmlns:a16="http://schemas.microsoft.com/office/drawing/2014/main" id="{FD61B7FA-A8FA-4639-80F9-06A5E0BEBD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7190" y="3239008"/>
            <a:ext cx="787010" cy="78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41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A4F8-316F-482A-9E05-708D4AF3F678}"/>
              </a:ext>
            </a:extLst>
          </p:cNvPr>
          <p:cNvSpPr>
            <a:spLocks noGrp="1"/>
          </p:cNvSpPr>
          <p:nvPr>
            <p:ph type="ctrTitle"/>
          </p:nvPr>
        </p:nvSpPr>
        <p:spPr>
          <a:xfrm>
            <a:off x="502920" y="383117"/>
            <a:ext cx="10990989" cy="933619"/>
          </a:xfrm>
        </p:spPr>
        <p:txBody>
          <a:bodyPr>
            <a:normAutofit fontScale="90000"/>
          </a:bodyPr>
          <a:lstStyle/>
          <a:p>
            <a:pPr algn="ctr"/>
            <a:r>
              <a:rPr lang="en-US" sz="6000" b="1" dirty="0">
                <a:latin typeface="Times New Roman" panose="02020603050405020304" pitchFamily="18" charset="0"/>
                <a:cs typeface="Times New Roman" panose="02020603050405020304" pitchFamily="18" charset="0"/>
              </a:rPr>
              <a:t>Keywords are awesome</a:t>
            </a:r>
          </a:p>
        </p:txBody>
      </p:sp>
      <p:sp>
        <p:nvSpPr>
          <p:cNvPr id="4" name="TextBox 3">
            <a:extLst>
              <a:ext uri="{FF2B5EF4-FFF2-40B4-BE49-F238E27FC236}">
                <a16:creationId xmlns:a16="http://schemas.microsoft.com/office/drawing/2014/main" id="{803D9670-2F98-46CF-A6EF-3F83D8D84933}"/>
              </a:ext>
            </a:extLst>
          </p:cNvPr>
          <p:cNvSpPr txBox="1"/>
          <p:nvPr/>
        </p:nvSpPr>
        <p:spPr>
          <a:xfrm>
            <a:off x="1655064" y="1507929"/>
            <a:ext cx="1758815" cy="2015936"/>
          </a:xfrm>
          <a:prstGeom prst="rect">
            <a:avLst/>
          </a:prstGeom>
          <a:noFill/>
        </p:spPr>
        <p:txBody>
          <a:bodyPr wrap="none" rtlCol="0">
            <a:spAutoFit/>
          </a:bodyPr>
          <a:lstStyle/>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HTML</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CSS</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Javascript</a:t>
            </a:r>
          </a:p>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C07653-A39E-4553-9D12-96613C758913}"/>
              </a:ext>
            </a:extLst>
          </p:cNvPr>
          <p:cNvSpPr txBox="1"/>
          <p:nvPr/>
        </p:nvSpPr>
        <p:spPr>
          <a:xfrm>
            <a:off x="3838755" y="1489641"/>
            <a:ext cx="3025187" cy="2785378"/>
          </a:xfrm>
          <a:prstGeom prst="rect">
            <a:avLst/>
          </a:prstGeom>
          <a:noFill/>
        </p:spPr>
        <p:txBody>
          <a:bodyPr wrap="none" rtlCol="0">
            <a:spAutoFit/>
          </a:bodyPr>
          <a:lstStyle/>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Command Line</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Git /Github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Visual Studio Code</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Eclipse</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Android Studio</a:t>
            </a:r>
          </a:p>
          <a:p>
            <a:endParaRPr lang="en-US" sz="25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88794A9-6E2C-449A-9210-771091DE35BC}"/>
              </a:ext>
            </a:extLst>
          </p:cNvPr>
          <p:cNvSpPr txBox="1"/>
          <p:nvPr/>
        </p:nvSpPr>
        <p:spPr>
          <a:xfrm>
            <a:off x="7631066" y="1489641"/>
            <a:ext cx="1524776" cy="2785378"/>
          </a:xfrm>
          <a:prstGeom prst="rect">
            <a:avLst/>
          </a:prstGeom>
          <a:noFill/>
        </p:spPr>
        <p:txBody>
          <a:bodyPr wrap="none" rtlCol="0">
            <a:spAutoFit/>
          </a:bodyPr>
          <a:lstStyle/>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Java</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React</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Angular</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Node</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Kotlin</a:t>
            </a:r>
          </a:p>
        </p:txBody>
      </p:sp>
      <p:sp>
        <p:nvSpPr>
          <p:cNvPr id="10" name="TextBox 9">
            <a:extLst>
              <a:ext uri="{FF2B5EF4-FFF2-40B4-BE49-F238E27FC236}">
                <a16:creationId xmlns:a16="http://schemas.microsoft.com/office/drawing/2014/main" id="{CFB707F5-62BB-47D0-BF7F-4FC43CB86EB6}"/>
              </a:ext>
            </a:extLst>
          </p:cNvPr>
          <p:cNvSpPr txBox="1"/>
          <p:nvPr/>
        </p:nvSpPr>
        <p:spPr>
          <a:xfrm>
            <a:off x="9548062" y="1526217"/>
            <a:ext cx="1819729" cy="2400657"/>
          </a:xfrm>
          <a:prstGeom prst="rect">
            <a:avLst/>
          </a:prstGeom>
          <a:noFill/>
        </p:spPr>
        <p:txBody>
          <a:bodyPr wrap="none" rtlCol="0">
            <a:spAutoFit/>
          </a:bodyPr>
          <a:lstStyle/>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SQL</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MySQL</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Sql Server</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Mongo</a:t>
            </a:r>
          </a:p>
          <a:p>
            <a:endParaRPr lang="en-US" sz="25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6A5F2869-4703-45D8-BB6C-09881C77ECF8}"/>
              </a:ext>
            </a:extLst>
          </p:cNvPr>
          <p:cNvSpPr txBox="1"/>
          <p:nvPr/>
        </p:nvSpPr>
        <p:spPr>
          <a:xfrm>
            <a:off x="1865902" y="3926874"/>
            <a:ext cx="2411457" cy="3554819"/>
          </a:xfrm>
          <a:prstGeom prst="rect">
            <a:avLst/>
          </a:prstGeom>
          <a:noFill/>
        </p:spPr>
        <p:txBody>
          <a:bodyPr wrap="square" rtlCol="0">
            <a:spAutoFit/>
          </a:bodyPr>
          <a:lstStyle/>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Agile</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User Story</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Scrum</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Standup</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Sprint</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Kanban</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990FBA4-4F2F-4EAD-89C4-6B38AC169BCE}"/>
              </a:ext>
            </a:extLst>
          </p:cNvPr>
          <p:cNvSpPr txBox="1"/>
          <p:nvPr/>
        </p:nvSpPr>
        <p:spPr>
          <a:xfrm>
            <a:off x="7728333" y="4291803"/>
            <a:ext cx="2460930" cy="2400657"/>
          </a:xfrm>
          <a:prstGeom prst="rect">
            <a:avLst/>
          </a:prstGeom>
          <a:noFill/>
        </p:spPr>
        <p:txBody>
          <a:bodyPr wrap="none" rtlCol="0">
            <a:spAutoFit/>
          </a:bodyPr>
          <a:lstStyle/>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w3schools.com</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github.com</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Youtube.com</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Microsoft docs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39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A4F8-316F-482A-9E05-708D4AF3F678}"/>
              </a:ext>
            </a:extLst>
          </p:cNvPr>
          <p:cNvSpPr>
            <a:spLocks noGrp="1"/>
          </p:cNvSpPr>
          <p:nvPr>
            <p:ph type="ctrTitle"/>
          </p:nvPr>
        </p:nvSpPr>
        <p:spPr>
          <a:xfrm>
            <a:off x="502920" y="383117"/>
            <a:ext cx="10990989" cy="933619"/>
          </a:xfrm>
        </p:spPr>
        <p:txBody>
          <a:bodyPr>
            <a:normAutofit fontScale="90000"/>
          </a:bodyPr>
          <a:lstStyle/>
          <a:p>
            <a:pPr algn="ctr"/>
            <a:r>
              <a:rPr lang="en-US" sz="6000" b="1" dirty="0">
                <a:latin typeface="Times New Roman" panose="02020603050405020304" pitchFamily="18" charset="0"/>
                <a:cs typeface="Times New Roman" panose="02020603050405020304" pitchFamily="18" charset="0"/>
              </a:rPr>
              <a:t>Recommendation</a:t>
            </a:r>
          </a:p>
        </p:txBody>
      </p:sp>
      <p:sp>
        <p:nvSpPr>
          <p:cNvPr id="5" name="TextBox 4">
            <a:extLst>
              <a:ext uri="{FF2B5EF4-FFF2-40B4-BE49-F238E27FC236}">
                <a16:creationId xmlns:a16="http://schemas.microsoft.com/office/drawing/2014/main" id="{F2C07653-A39E-4553-9D12-96613C758913}"/>
              </a:ext>
            </a:extLst>
          </p:cNvPr>
          <p:cNvSpPr txBox="1"/>
          <p:nvPr/>
        </p:nvSpPr>
        <p:spPr>
          <a:xfrm>
            <a:off x="2240280" y="1379577"/>
            <a:ext cx="6684263" cy="6401753"/>
          </a:xfrm>
          <a:prstGeom prst="rect">
            <a:avLst/>
          </a:prstGeom>
          <a:noFill/>
        </p:spPr>
        <p:txBody>
          <a:bodyPr wrap="square" rtlCol="0">
            <a:spAutoFit/>
          </a:bodyPr>
          <a:lstStyle/>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Command Line</a:t>
            </a:r>
          </a:p>
          <a:p>
            <a:pPr marL="342900" indent="-3429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Open a Github account</a:t>
            </a:r>
          </a:p>
          <a:p>
            <a:pPr marL="342900" indent="-3429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Basic Networking Concept </a:t>
            </a:r>
          </a:p>
          <a:p>
            <a:pPr marL="342900" indent="-3429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Algorithm and Database</a:t>
            </a:r>
          </a:p>
          <a:p>
            <a:pPr marL="342900" indent="-3429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Develop a simple Application that has</a:t>
            </a:r>
          </a:p>
          <a:p>
            <a:pPr marL="800100" lvl="1" indent="-3429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Web UI</a:t>
            </a:r>
          </a:p>
          <a:p>
            <a:pPr marL="800100" lvl="1" indent="-3429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Business Logic</a:t>
            </a:r>
          </a:p>
          <a:p>
            <a:pPr marL="800100" lvl="1" indent="-3429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Database</a:t>
            </a:r>
          </a:p>
          <a:p>
            <a:pPr marL="342900" indent="-3429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You cannot be expert in all (at least right away)</a:t>
            </a:r>
          </a:p>
          <a:p>
            <a:pPr marL="342900" indent="-3429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Have fun!</a:t>
            </a:r>
          </a:p>
          <a:p>
            <a:pPr marL="342900" indent="-3429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72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Wisp</Template>
  <TotalTime>848</TotalTime>
  <Words>265</Words>
  <Application>Microsoft Office PowerPoint</Application>
  <PresentationFormat>Widescreen</PresentationFormat>
  <Paragraphs>114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Times New Roman</vt:lpstr>
      <vt:lpstr>Wingdings</vt:lpstr>
      <vt:lpstr>Wingdings 3</vt:lpstr>
      <vt:lpstr>Wisp</vt:lpstr>
      <vt:lpstr>Software Engineering Mumbo Jumbo</vt:lpstr>
      <vt:lpstr>Objective</vt:lpstr>
      <vt:lpstr>Typical Software Architecture</vt:lpstr>
      <vt:lpstr>Waterfall vs Agile</vt:lpstr>
      <vt:lpstr>Development Environment</vt:lpstr>
      <vt:lpstr>Keywords are awesome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Hunegnaw</dc:creator>
  <cp:lastModifiedBy>Daniel Hunegnaw</cp:lastModifiedBy>
  <cp:revision>32</cp:revision>
  <dcterms:created xsi:type="dcterms:W3CDTF">2021-11-14T18:12:59Z</dcterms:created>
  <dcterms:modified xsi:type="dcterms:W3CDTF">2021-11-15T08:21:58Z</dcterms:modified>
</cp:coreProperties>
</file>