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1"/>
  </p:sldMasterIdLst>
  <p:notesMasterIdLst>
    <p:notesMasterId r:id="rId16"/>
  </p:notesMasterIdLst>
  <p:sldIdLst>
    <p:sldId id="256" r:id="rId2"/>
    <p:sldId id="258" r:id="rId3"/>
    <p:sldId id="257" r:id="rId4"/>
    <p:sldId id="259" r:id="rId5"/>
    <p:sldId id="271" r:id="rId6"/>
    <p:sldId id="260" r:id="rId7"/>
    <p:sldId id="261" r:id="rId8"/>
    <p:sldId id="269" r:id="rId9"/>
    <p:sldId id="262" r:id="rId10"/>
    <p:sldId id="264" r:id="rId11"/>
    <p:sldId id="265"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9516AD-0AC3-41BB-9A0D-2060B83A816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968027D-80B0-4497-9487-62BDD30CC911}">
      <dgm:prSet/>
      <dgm:spPr/>
      <dgm:t>
        <a:bodyPr/>
        <a:lstStyle/>
        <a:p>
          <a:r>
            <a:rPr lang="mk-MK" dirty="0">
              <a:latin typeface="Constantia" panose="02030602050306030303" pitchFamily="18" charset="0"/>
            </a:rPr>
            <a:t>Подобро коричничко искуство на веб</a:t>
          </a:r>
          <a:endParaRPr lang="en-US" dirty="0">
            <a:latin typeface="Constantia" panose="02030602050306030303" pitchFamily="18" charset="0"/>
          </a:endParaRPr>
        </a:p>
      </dgm:t>
    </dgm:pt>
    <dgm:pt modelId="{2991F302-3D84-4180-A962-0B4CD7EB9230}" type="parTrans" cxnId="{1493A5E3-5E05-4F60-875A-9FBFE091B3F7}">
      <dgm:prSet/>
      <dgm:spPr/>
      <dgm:t>
        <a:bodyPr/>
        <a:lstStyle/>
        <a:p>
          <a:endParaRPr lang="en-US"/>
        </a:p>
      </dgm:t>
    </dgm:pt>
    <dgm:pt modelId="{0C9E8ADD-C647-4C56-8286-D55CE02AA406}" type="sibTrans" cxnId="{1493A5E3-5E05-4F60-875A-9FBFE091B3F7}">
      <dgm:prSet/>
      <dgm:spPr/>
      <dgm:t>
        <a:bodyPr/>
        <a:lstStyle/>
        <a:p>
          <a:endParaRPr lang="en-US"/>
        </a:p>
      </dgm:t>
    </dgm:pt>
    <dgm:pt modelId="{F94866E6-E9F6-4675-9BA7-21A014DF4E00}">
      <dgm:prSet/>
      <dgm:spPr/>
      <dgm:t>
        <a:bodyPr/>
        <a:lstStyle/>
        <a:p>
          <a:r>
            <a:rPr lang="mk-MK" dirty="0">
              <a:latin typeface="Constantia" panose="02030602050306030303" pitchFamily="18" charset="0"/>
            </a:rPr>
            <a:t>Брзина на пренос</a:t>
          </a:r>
          <a:endParaRPr lang="en-US" dirty="0">
            <a:latin typeface="Constantia" panose="02030602050306030303" pitchFamily="18" charset="0"/>
          </a:endParaRPr>
        </a:p>
      </dgm:t>
    </dgm:pt>
    <dgm:pt modelId="{FD9B6E18-980F-499C-B5A2-61A33317F282}" type="parTrans" cxnId="{86206CF1-1199-4361-8EB7-30359064CF6B}">
      <dgm:prSet/>
      <dgm:spPr/>
      <dgm:t>
        <a:bodyPr/>
        <a:lstStyle/>
        <a:p>
          <a:endParaRPr lang="en-US"/>
        </a:p>
      </dgm:t>
    </dgm:pt>
    <dgm:pt modelId="{079988A0-8D4A-4D08-BBAF-29E6A5D2F504}" type="sibTrans" cxnId="{86206CF1-1199-4361-8EB7-30359064CF6B}">
      <dgm:prSet/>
      <dgm:spPr/>
      <dgm:t>
        <a:bodyPr/>
        <a:lstStyle/>
        <a:p>
          <a:endParaRPr lang="en-US"/>
        </a:p>
      </dgm:t>
    </dgm:pt>
    <dgm:pt modelId="{6A040914-C15B-419A-A5D4-5510031C72B8}">
      <dgm:prSet/>
      <dgm:spPr/>
      <dgm:t>
        <a:bodyPr/>
        <a:lstStyle/>
        <a:p>
          <a:r>
            <a:rPr lang="mk-MK" dirty="0">
              <a:latin typeface="Constantia" panose="02030602050306030303" pitchFamily="18" charset="0"/>
            </a:rPr>
            <a:t>Ефикаснот при складирање</a:t>
          </a:r>
          <a:endParaRPr lang="en-US" dirty="0">
            <a:latin typeface="Constantia" panose="02030602050306030303" pitchFamily="18" charset="0"/>
          </a:endParaRPr>
        </a:p>
      </dgm:t>
    </dgm:pt>
    <dgm:pt modelId="{99E9FC4F-955A-485A-8B9A-08F434633591}" type="parTrans" cxnId="{7BB5D8D4-9270-46C1-97FB-AB01DD17E496}">
      <dgm:prSet/>
      <dgm:spPr/>
      <dgm:t>
        <a:bodyPr/>
        <a:lstStyle/>
        <a:p>
          <a:endParaRPr lang="en-US"/>
        </a:p>
      </dgm:t>
    </dgm:pt>
    <dgm:pt modelId="{2BE6BF60-2B28-444C-AC17-F8C713E425B4}" type="sibTrans" cxnId="{7BB5D8D4-9270-46C1-97FB-AB01DD17E496}">
      <dgm:prSet/>
      <dgm:spPr/>
      <dgm:t>
        <a:bodyPr/>
        <a:lstStyle/>
        <a:p>
          <a:endParaRPr lang="en-US"/>
        </a:p>
      </dgm:t>
    </dgm:pt>
    <dgm:pt modelId="{6F9DD4DA-8065-4882-AE7F-BE2FA44CD5B8}" type="pres">
      <dgm:prSet presAssocID="{339516AD-0AC3-41BB-9A0D-2060B83A8162}" presName="hierChild1" presStyleCnt="0">
        <dgm:presLayoutVars>
          <dgm:chPref val="1"/>
          <dgm:dir/>
          <dgm:animOne val="branch"/>
          <dgm:animLvl val="lvl"/>
          <dgm:resizeHandles/>
        </dgm:presLayoutVars>
      </dgm:prSet>
      <dgm:spPr/>
    </dgm:pt>
    <dgm:pt modelId="{5E320E6D-6E0C-44B5-A5C2-950FA76597CC}" type="pres">
      <dgm:prSet presAssocID="{9968027D-80B0-4497-9487-62BDD30CC911}" presName="hierRoot1" presStyleCnt="0"/>
      <dgm:spPr/>
    </dgm:pt>
    <dgm:pt modelId="{3F14D02A-4777-481D-ACE6-3C4EFDDE5732}" type="pres">
      <dgm:prSet presAssocID="{9968027D-80B0-4497-9487-62BDD30CC911}" presName="composite" presStyleCnt="0"/>
      <dgm:spPr/>
    </dgm:pt>
    <dgm:pt modelId="{96471A56-C12F-41A5-A772-23880CF993C2}" type="pres">
      <dgm:prSet presAssocID="{9968027D-80B0-4497-9487-62BDD30CC911}" presName="background" presStyleLbl="node0" presStyleIdx="0" presStyleCnt="3"/>
      <dgm:spPr/>
    </dgm:pt>
    <dgm:pt modelId="{C95FA98B-736E-4695-8C63-F117048C2E71}" type="pres">
      <dgm:prSet presAssocID="{9968027D-80B0-4497-9487-62BDD30CC911}" presName="text" presStyleLbl="fgAcc0" presStyleIdx="0" presStyleCnt="3">
        <dgm:presLayoutVars>
          <dgm:chPref val="3"/>
        </dgm:presLayoutVars>
      </dgm:prSet>
      <dgm:spPr/>
    </dgm:pt>
    <dgm:pt modelId="{EF65EA73-DEDF-4C04-90E8-0F5CC384DEF0}" type="pres">
      <dgm:prSet presAssocID="{9968027D-80B0-4497-9487-62BDD30CC911}" presName="hierChild2" presStyleCnt="0"/>
      <dgm:spPr/>
    </dgm:pt>
    <dgm:pt modelId="{A53E7DF2-738A-4859-A184-C98E26202AFB}" type="pres">
      <dgm:prSet presAssocID="{F94866E6-E9F6-4675-9BA7-21A014DF4E00}" presName="hierRoot1" presStyleCnt="0"/>
      <dgm:spPr/>
    </dgm:pt>
    <dgm:pt modelId="{2275EBCD-47B8-4B96-9901-97C1B13F30F1}" type="pres">
      <dgm:prSet presAssocID="{F94866E6-E9F6-4675-9BA7-21A014DF4E00}" presName="composite" presStyleCnt="0"/>
      <dgm:spPr/>
    </dgm:pt>
    <dgm:pt modelId="{07713500-D290-45CC-9D7B-B4475E1315C2}" type="pres">
      <dgm:prSet presAssocID="{F94866E6-E9F6-4675-9BA7-21A014DF4E00}" presName="background" presStyleLbl="node0" presStyleIdx="1" presStyleCnt="3"/>
      <dgm:spPr/>
    </dgm:pt>
    <dgm:pt modelId="{9692E027-8C07-48B9-B412-48CBB1AD5074}" type="pres">
      <dgm:prSet presAssocID="{F94866E6-E9F6-4675-9BA7-21A014DF4E00}" presName="text" presStyleLbl="fgAcc0" presStyleIdx="1" presStyleCnt="3" custLinFactNeighborX="1684" custLinFactNeighborY="-1332">
        <dgm:presLayoutVars>
          <dgm:chPref val="3"/>
        </dgm:presLayoutVars>
      </dgm:prSet>
      <dgm:spPr/>
    </dgm:pt>
    <dgm:pt modelId="{E5115B67-0D51-407F-BB58-22BDF1CDB8E8}" type="pres">
      <dgm:prSet presAssocID="{F94866E6-E9F6-4675-9BA7-21A014DF4E00}" presName="hierChild2" presStyleCnt="0"/>
      <dgm:spPr/>
    </dgm:pt>
    <dgm:pt modelId="{C4B25593-325E-4FF7-AA57-B8E3BF35D490}" type="pres">
      <dgm:prSet presAssocID="{6A040914-C15B-419A-A5D4-5510031C72B8}" presName="hierRoot1" presStyleCnt="0"/>
      <dgm:spPr/>
    </dgm:pt>
    <dgm:pt modelId="{A2ADB778-85B6-41E2-9340-4F24BE8159F0}" type="pres">
      <dgm:prSet presAssocID="{6A040914-C15B-419A-A5D4-5510031C72B8}" presName="composite" presStyleCnt="0"/>
      <dgm:spPr/>
    </dgm:pt>
    <dgm:pt modelId="{AE831EBF-FE21-44A8-AAA1-2F5F3A796299}" type="pres">
      <dgm:prSet presAssocID="{6A040914-C15B-419A-A5D4-5510031C72B8}" presName="background" presStyleLbl="node0" presStyleIdx="2" presStyleCnt="3"/>
      <dgm:spPr/>
    </dgm:pt>
    <dgm:pt modelId="{0F19A15F-302D-42F8-907D-5D24BF51911A}" type="pres">
      <dgm:prSet presAssocID="{6A040914-C15B-419A-A5D4-5510031C72B8}" presName="text" presStyleLbl="fgAcc0" presStyleIdx="2" presStyleCnt="3">
        <dgm:presLayoutVars>
          <dgm:chPref val="3"/>
        </dgm:presLayoutVars>
      </dgm:prSet>
      <dgm:spPr/>
    </dgm:pt>
    <dgm:pt modelId="{ADF77B57-696D-4194-B276-0FC5FE0DC65D}" type="pres">
      <dgm:prSet presAssocID="{6A040914-C15B-419A-A5D4-5510031C72B8}" presName="hierChild2" presStyleCnt="0"/>
      <dgm:spPr/>
    </dgm:pt>
  </dgm:ptLst>
  <dgm:cxnLst>
    <dgm:cxn modelId="{DFDF1A5B-9614-47A7-902F-AC62563AC617}" type="presOf" srcId="{9968027D-80B0-4497-9487-62BDD30CC911}" destId="{C95FA98B-736E-4695-8C63-F117048C2E71}" srcOrd="0" destOrd="0" presId="urn:microsoft.com/office/officeart/2005/8/layout/hierarchy1"/>
    <dgm:cxn modelId="{07E5E447-5DCD-4BE0-9F07-24E4AF07F1F2}" type="presOf" srcId="{F94866E6-E9F6-4675-9BA7-21A014DF4E00}" destId="{9692E027-8C07-48B9-B412-48CBB1AD5074}" srcOrd="0" destOrd="0" presId="urn:microsoft.com/office/officeart/2005/8/layout/hierarchy1"/>
    <dgm:cxn modelId="{61CA1B57-1447-4B5B-921A-72EA47117751}" type="presOf" srcId="{339516AD-0AC3-41BB-9A0D-2060B83A8162}" destId="{6F9DD4DA-8065-4882-AE7F-BE2FA44CD5B8}" srcOrd="0" destOrd="0" presId="urn:microsoft.com/office/officeart/2005/8/layout/hierarchy1"/>
    <dgm:cxn modelId="{D54932A4-BA04-410C-A117-E3CDC6CE4B48}" type="presOf" srcId="{6A040914-C15B-419A-A5D4-5510031C72B8}" destId="{0F19A15F-302D-42F8-907D-5D24BF51911A}" srcOrd="0" destOrd="0" presId="urn:microsoft.com/office/officeart/2005/8/layout/hierarchy1"/>
    <dgm:cxn modelId="{7BB5D8D4-9270-46C1-97FB-AB01DD17E496}" srcId="{339516AD-0AC3-41BB-9A0D-2060B83A8162}" destId="{6A040914-C15B-419A-A5D4-5510031C72B8}" srcOrd="2" destOrd="0" parTransId="{99E9FC4F-955A-485A-8B9A-08F434633591}" sibTransId="{2BE6BF60-2B28-444C-AC17-F8C713E425B4}"/>
    <dgm:cxn modelId="{1493A5E3-5E05-4F60-875A-9FBFE091B3F7}" srcId="{339516AD-0AC3-41BB-9A0D-2060B83A8162}" destId="{9968027D-80B0-4497-9487-62BDD30CC911}" srcOrd="0" destOrd="0" parTransId="{2991F302-3D84-4180-A962-0B4CD7EB9230}" sibTransId="{0C9E8ADD-C647-4C56-8286-D55CE02AA406}"/>
    <dgm:cxn modelId="{86206CF1-1199-4361-8EB7-30359064CF6B}" srcId="{339516AD-0AC3-41BB-9A0D-2060B83A8162}" destId="{F94866E6-E9F6-4675-9BA7-21A014DF4E00}" srcOrd="1" destOrd="0" parTransId="{FD9B6E18-980F-499C-B5A2-61A33317F282}" sibTransId="{079988A0-8D4A-4D08-BBAF-29E6A5D2F504}"/>
    <dgm:cxn modelId="{504BBE10-59D9-4664-BE96-065BA8DF95D1}" type="presParOf" srcId="{6F9DD4DA-8065-4882-AE7F-BE2FA44CD5B8}" destId="{5E320E6D-6E0C-44B5-A5C2-950FA76597CC}" srcOrd="0" destOrd="0" presId="urn:microsoft.com/office/officeart/2005/8/layout/hierarchy1"/>
    <dgm:cxn modelId="{E12A80CD-7D06-49A7-8CE9-5B769FCBDDDB}" type="presParOf" srcId="{5E320E6D-6E0C-44B5-A5C2-950FA76597CC}" destId="{3F14D02A-4777-481D-ACE6-3C4EFDDE5732}" srcOrd="0" destOrd="0" presId="urn:microsoft.com/office/officeart/2005/8/layout/hierarchy1"/>
    <dgm:cxn modelId="{3C71597C-7BEA-4DCF-BB93-6D59B8302896}" type="presParOf" srcId="{3F14D02A-4777-481D-ACE6-3C4EFDDE5732}" destId="{96471A56-C12F-41A5-A772-23880CF993C2}" srcOrd="0" destOrd="0" presId="urn:microsoft.com/office/officeart/2005/8/layout/hierarchy1"/>
    <dgm:cxn modelId="{D275B4BB-A22A-4BB6-9982-C38F041434BF}" type="presParOf" srcId="{3F14D02A-4777-481D-ACE6-3C4EFDDE5732}" destId="{C95FA98B-736E-4695-8C63-F117048C2E71}" srcOrd="1" destOrd="0" presId="urn:microsoft.com/office/officeart/2005/8/layout/hierarchy1"/>
    <dgm:cxn modelId="{FC3C3483-0B57-4D40-8C33-74B4BFB66F98}" type="presParOf" srcId="{5E320E6D-6E0C-44B5-A5C2-950FA76597CC}" destId="{EF65EA73-DEDF-4C04-90E8-0F5CC384DEF0}" srcOrd="1" destOrd="0" presId="urn:microsoft.com/office/officeart/2005/8/layout/hierarchy1"/>
    <dgm:cxn modelId="{97ED4CB4-1A4C-441D-A407-8E56DAA058A0}" type="presParOf" srcId="{6F9DD4DA-8065-4882-AE7F-BE2FA44CD5B8}" destId="{A53E7DF2-738A-4859-A184-C98E26202AFB}" srcOrd="1" destOrd="0" presId="urn:microsoft.com/office/officeart/2005/8/layout/hierarchy1"/>
    <dgm:cxn modelId="{862D1346-719E-4BBD-8455-E1B2284CA48C}" type="presParOf" srcId="{A53E7DF2-738A-4859-A184-C98E26202AFB}" destId="{2275EBCD-47B8-4B96-9901-97C1B13F30F1}" srcOrd="0" destOrd="0" presId="urn:microsoft.com/office/officeart/2005/8/layout/hierarchy1"/>
    <dgm:cxn modelId="{5B351C25-A8B3-4465-BD76-E4B3F3C11236}" type="presParOf" srcId="{2275EBCD-47B8-4B96-9901-97C1B13F30F1}" destId="{07713500-D290-45CC-9D7B-B4475E1315C2}" srcOrd="0" destOrd="0" presId="urn:microsoft.com/office/officeart/2005/8/layout/hierarchy1"/>
    <dgm:cxn modelId="{50736F96-E60C-4F58-AA7D-A548B695C47A}" type="presParOf" srcId="{2275EBCD-47B8-4B96-9901-97C1B13F30F1}" destId="{9692E027-8C07-48B9-B412-48CBB1AD5074}" srcOrd="1" destOrd="0" presId="urn:microsoft.com/office/officeart/2005/8/layout/hierarchy1"/>
    <dgm:cxn modelId="{ECD5D7B9-6D06-446C-8EDD-F696C67B38F1}" type="presParOf" srcId="{A53E7DF2-738A-4859-A184-C98E26202AFB}" destId="{E5115B67-0D51-407F-BB58-22BDF1CDB8E8}" srcOrd="1" destOrd="0" presId="urn:microsoft.com/office/officeart/2005/8/layout/hierarchy1"/>
    <dgm:cxn modelId="{F8645547-D431-4740-ADCE-5069D32CABA7}" type="presParOf" srcId="{6F9DD4DA-8065-4882-AE7F-BE2FA44CD5B8}" destId="{C4B25593-325E-4FF7-AA57-B8E3BF35D490}" srcOrd="2" destOrd="0" presId="urn:microsoft.com/office/officeart/2005/8/layout/hierarchy1"/>
    <dgm:cxn modelId="{5C32C834-7D21-4AFC-B183-4573C02DAF7B}" type="presParOf" srcId="{C4B25593-325E-4FF7-AA57-B8E3BF35D490}" destId="{A2ADB778-85B6-41E2-9340-4F24BE8159F0}" srcOrd="0" destOrd="0" presId="urn:microsoft.com/office/officeart/2005/8/layout/hierarchy1"/>
    <dgm:cxn modelId="{D407636D-FF91-4764-8F33-C4640A5FA135}" type="presParOf" srcId="{A2ADB778-85B6-41E2-9340-4F24BE8159F0}" destId="{AE831EBF-FE21-44A8-AAA1-2F5F3A796299}" srcOrd="0" destOrd="0" presId="urn:microsoft.com/office/officeart/2005/8/layout/hierarchy1"/>
    <dgm:cxn modelId="{D56E2C93-6170-4BAA-A187-2F8DE7F1484E}" type="presParOf" srcId="{A2ADB778-85B6-41E2-9340-4F24BE8159F0}" destId="{0F19A15F-302D-42F8-907D-5D24BF51911A}" srcOrd="1" destOrd="0" presId="urn:microsoft.com/office/officeart/2005/8/layout/hierarchy1"/>
    <dgm:cxn modelId="{EC89F4F4-B4C6-451D-A41F-CC2E7D87000F}" type="presParOf" srcId="{C4B25593-325E-4FF7-AA57-B8E3BF35D490}" destId="{ADF77B57-696D-4194-B276-0FC5FE0DC65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471A56-C12F-41A5-A772-23880CF993C2}">
      <dsp:nvSpPr>
        <dsp:cNvPr id="0" name=""/>
        <dsp:cNvSpPr/>
      </dsp:nvSpPr>
      <dsp:spPr>
        <a:xfrm>
          <a:off x="0" y="690520"/>
          <a:ext cx="3102079" cy="196982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5FA98B-736E-4695-8C63-F117048C2E71}">
      <dsp:nvSpPr>
        <dsp:cNvPr id="0" name=""/>
        <dsp:cNvSpPr/>
      </dsp:nvSpPr>
      <dsp:spPr>
        <a:xfrm>
          <a:off x="344675" y="1017962"/>
          <a:ext cx="3102079" cy="196982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mk-MK" sz="3000" kern="1200" dirty="0">
              <a:latin typeface="Constantia" panose="02030602050306030303" pitchFamily="18" charset="0"/>
            </a:rPr>
            <a:t>Подобро коричничко искуство на веб</a:t>
          </a:r>
          <a:endParaRPr lang="en-US" sz="3000" kern="1200" dirty="0">
            <a:latin typeface="Constantia" panose="02030602050306030303" pitchFamily="18" charset="0"/>
          </a:endParaRPr>
        </a:p>
      </dsp:txBody>
      <dsp:txXfrm>
        <a:off x="402369" y="1075656"/>
        <a:ext cx="2986691" cy="1854432"/>
      </dsp:txXfrm>
    </dsp:sp>
    <dsp:sp modelId="{07713500-D290-45CC-9D7B-B4475E1315C2}">
      <dsp:nvSpPr>
        <dsp:cNvPr id="0" name=""/>
        <dsp:cNvSpPr/>
      </dsp:nvSpPr>
      <dsp:spPr>
        <a:xfrm>
          <a:off x="3843669" y="664282"/>
          <a:ext cx="3102079" cy="196982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92E027-8C07-48B9-B412-48CBB1AD5074}">
      <dsp:nvSpPr>
        <dsp:cNvPr id="0" name=""/>
        <dsp:cNvSpPr/>
      </dsp:nvSpPr>
      <dsp:spPr>
        <a:xfrm>
          <a:off x="4188344" y="991724"/>
          <a:ext cx="3102079" cy="196982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mk-MK" sz="3000" kern="1200" dirty="0">
              <a:latin typeface="Constantia" panose="02030602050306030303" pitchFamily="18" charset="0"/>
            </a:rPr>
            <a:t>Брзина на пренос</a:t>
          </a:r>
          <a:endParaRPr lang="en-US" sz="3000" kern="1200" dirty="0">
            <a:latin typeface="Constantia" panose="02030602050306030303" pitchFamily="18" charset="0"/>
          </a:endParaRPr>
        </a:p>
      </dsp:txBody>
      <dsp:txXfrm>
        <a:off x="4246038" y="1049418"/>
        <a:ext cx="2986691" cy="1854432"/>
      </dsp:txXfrm>
    </dsp:sp>
    <dsp:sp modelId="{AE831EBF-FE21-44A8-AAA1-2F5F3A796299}">
      <dsp:nvSpPr>
        <dsp:cNvPr id="0" name=""/>
        <dsp:cNvSpPr/>
      </dsp:nvSpPr>
      <dsp:spPr>
        <a:xfrm>
          <a:off x="7582860" y="690520"/>
          <a:ext cx="3102079" cy="196982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19A15F-302D-42F8-907D-5D24BF51911A}">
      <dsp:nvSpPr>
        <dsp:cNvPr id="0" name=""/>
        <dsp:cNvSpPr/>
      </dsp:nvSpPr>
      <dsp:spPr>
        <a:xfrm>
          <a:off x="7927535" y="1017962"/>
          <a:ext cx="3102079" cy="196982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mk-MK" sz="3000" kern="1200" dirty="0">
              <a:latin typeface="Constantia" panose="02030602050306030303" pitchFamily="18" charset="0"/>
            </a:rPr>
            <a:t>Ефикаснот при складирање</a:t>
          </a:r>
          <a:endParaRPr lang="en-US" sz="3000" kern="1200" dirty="0">
            <a:latin typeface="Constantia" panose="02030602050306030303" pitchFamily="18" charset="0"/>
          </a:endParaRPr>
        </a:p>
      </dsp:txBody>
      <dsp:txXfrm>
        <a:off x="7985229" y="1075656"/>
        <a:ext cx="2986691" cy="185443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DF02E-9B51-4353-8513-A5B277BE457D}" type="datetimeFigureOut">
              <a:rPr lang="en-US" smtClean="0"/>
              <a:t>6/27/2024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860105-0180-4880-94BD-4D2516854AE1}" type="slidenum">
              <a:rPr lang="en-US" smtClean="0"/>
              <a:t>‹#›</a:t>
            </a:fld>
            <a:endParaRPr lang="en-US"/>
          </a:p>
        </p:txBody>
      </p:sp>
    </p:spTree>
    <p:extLst>
      <p:ext uri="{BB962C8B-B14F-4D97-AF65-F5344CB8AC3E}">
        <p14:creationId xmlns:p14="http://schemas.microsoft.com/office/powerpoint/2010/main" val="2719638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860105-0180-4880-94BD-4D2516854AE1}" type="slidenum">
              <a:rPr lang="en-US" smtClean="0"/>
              <a:t>8</a:t>
            </a:fld>
            <a:endParaRPr lang="en-US"/>
          </a:p>
        </p:txBody>
      </p:sp>
    </p:spTree>
    <p:extLst>
      <p:ext uri="{BB962C8B-B14F-4D97-AF65-F5344CB8AC3E}">
        <p14:creationId xmlns:p14="http://schemas.microsoft.com/office/powerpoint/2010/main" val="2844347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C7C65BE-B02D-4661-80AB-25DFA1C57583}" type="datetimeFigureOut">
              <a:rPr lang="en-US" smtClean="0"/>
              <a:t>6/27/2024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96CF211-5A82-4224-8CC9-FFB20BAC4972}" type="slidenum">
              <a:rPr lang="en-US" smtClean="0"/>
              <a:t>‹#›</a:t>
            </a:fld>
            <a:endParaRPr lang="en-US"/>
          </a:p>
        </p:txBody>
      </p:sp>
    </p:spTree>
    <p:extLst>
      <p:ext uri="{BB962C8B-B14F-4D97-AF65-F5344CB8AC3E}">
        <p14:creationId xmlns:p14="http://schemas.microsoft.com/office/powerpoint/2010/main" val="344832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C65BE-B02D-4661-80AB-25DFA1C57583}"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CF211-5A82-4224-8CC9-FFB20BAC4972}" type="slidenum">
              <a:rPr lang="en-US" smtClean="0"/>
              <a:t>‹#›</a:t>
            </a:fld>
            <a:endParaRPr lang="en-US"/>
          </a:p>
        </p:txBody>
      </p:sp>
    </p:spTree>
    <p:extLst>
      <p:ext uri="{BB962C8B-B14F-4D97-AF65-F5344CB8AC3E}">
        <p14:creationId xmlns:p14="http://schemas.microsoft.com/office/powerpoint/2010/main" val="403881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C7C65BE-B02D-4661-80AB-25DFA1C57583}" type="datetimeFigureOut">
              <a:rPr lang="en-US" smtClean="0"/>
              <a:t>6/27/2024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96CF211-5A82-4224-8CC9-FFB20BAC4972}" type="slidenum">
              <a:rPr lang="en-US" smtClean="0"/>
              <a:t>‹#›</a:t>
            </a:fld>
            <a:endParaRPr lang="en-US"/>
          </a:p>
        </p:txBody>
      </p:sp>
    </p:spTree>
    <p:extLst>
      <p:ext uri="{BB962C8B-B14F-4D97-AF65-F5344CB8AC3E}">
        <p14:creationId xmlns:p14="http://schemas.microsoft.com/office/powerpoint/2010/main" val="119350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C65BE-B02D-4661-80AB-25DFA1C57583}"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296CF211-5A82-4224-8CC9-FFB20BAC4972}" type="slidenum">
              <a:rPr lang="en-US" smtClean="0"/>
              <a:t>‹#›</a:t>
            </a:fld>
            <a:endParaRPr lang="en-US"/>
          </a:p>
        </p:txBody>
      </p:sp>
    </p:spTree>
    <p:extLst>
      <p:ext uri="{BB962C8B-B14F-4D97-AF65-F5344CB8AC3E}">
        <p14:creationId xmlns:p14="http://schemas.microsoft.com/office/powerpoint/2010/main" val="82099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C7C65BE-B02D-4661-80AB-25DFA1C57583}" type="datetimeFigureOut">
              <a:rPr lang="en-US" smtClean="0"/>
              <a:t>6/27/2024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96CF211-5A82-4224-8CC9-FFB20BAC4972}" type="slidenum">
              <a:rPr lang="en-US" smtClean="0"/>
              <a:t>‹#›</a:t>
            </a:fld>
            <a:endParaRPr lang="en-US"/>
          </a:p>
        </p:txBody>
      </p:sp>
    </p:spTree>
    <p:extLst>
      <p:ext uri="{BB962C8B-B14F-4D97-AF65-F5344CB8AC3E}">
        <p14:creationId xmlns:p14="http://schemas.microsoft.com/office/powerpoint/2010/main" val="2238524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7C65BE-B02D-4661-80AB-25DFA1C57583}"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CF211-5A82-4224-8CC9-FFB20BAC4972}" type="slidenum">
              <a:rPr lang="en-US" smtClean="0"/>
              <a:t>‹#›</a:t>
            </a:fld>
            <a:endParaRPr lang="en-US"/>
          </a:p>
        </p:txBody>
      </p:sp>
    </p:spTree>
    <p:extLst>
      <p:ext uri="{BB962C8B-B14F-4D97-AF65-F5344CB8AC3E}">
        <p14:creationId xmlns:p14="http://schemas.microsoft.com/office/powerpoint/2010/main" val="3253520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7C65BE-B02D-4661-80AB-25DFA1C57583}" type="datetimeFigureOut">
              <a:rPr lang="en-US" smtClean="0"/>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6CF211-5A82-4224-8CC9-FFB20BAC4972}" type="slidenum">
              <a:rPr lang="en-US" smtClean="0"/>
              <a:t>‹#›</a:t>
            </a:fld>
            <a:endParaRPr lang="en-US"/>
          </a:p>
        </p:txBody>
      </p:sp>
    </p:spTree>
    <p:extLst>
      <p:ext uri="{BB962C8B-B14F-4D97-AF65-F5344CB8AC3E}">
        <p14:creationId xmlns:p14="http://schemas.microsoft.com/office/powerpoint/2010/main" val="279655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7C65BE-B02D-4661-80AB-25DFA1C57583}" type="datetimeFigureOut">
              <a:rPr lang="en-US" smtClean="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6CF211-5A82-4224-8CC9-FFB20BAC4972}" type="slidenum">
              <a:rPr lang="en-US" smtClean="0"/>
              <a:t>‹#›</a:t>
            </a:fld>
            <a:endParaRPr lang="en-US"/>
          </a:p>
        </p:txBody>
      </p:sp>
    </p:spTree>
    <p:extLst>
      <p:ext uri="{BB962C8B-B14F-4D97-AF65-F5344CB8AC3E}">
        <p14:creationId xmlns:p14="http://schemas.microsoft.com/office/powerpoint/2010/main" val="3123380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C65BE-B02D-4661-80AB-25DFA1C57583}" type="datetimeFigureOut">
              <a:rPr lang="en-US" smtClean="0"/>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6CF211-5A82-4224-8CC9-FFB20BAC4972}" type="slidenum">
              <a:rPr lang="en-US" smtClean="0"/>
              <a:t>‹#›</a:t>
            </a:fld>
            <a:endParaRPr lang="en-US"/>
          </a:p>
        </p:txBody>
      </p:sp>
    </p:spTree>
    <p:extLst>
      <p:ext uri="{BB962C8B-B14F-4D97-AF65-F5344CB8AC3E}">
        <p14:creationId xmlns:p14="http://schemas.microsoft.com/office/powerpoint/2010/main" val="152227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C7C65BE-B02D-4661-80AB-25DFA1C57583}" type="datetimeFigureOut">
              <a:rPr lang="en-US" smtClean="0"/>
              <a:t>6/27/2024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96CF211-5A82-4224-8CC9-FFB20BAC4972}" type="slidenum">
              <a:rPr lang="en-US" smtClean="0"/>
              <a:t>‹#›</a:t>
            </a:fld>
            <a:endParaRPr lang="en-US"/>
          </a:p>
        </p:txBody>
      </p:sp>
    </p:spTree>
    <p:extLst>
      <p:ext uri="{BB962C8B-B14F-4D97-AF65-F5344CB8AC3E}">
        <p14:creationId xmlns:p14="http://schemas.microsoft.com/office/powerpoint/2010/main" val="196712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7C65BE-B02D-4661-80AB-25DFA1C57583}"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CF211-5A82-4224-8CC9-FFB20BAC4972}" type="slidenum">
              <a:rPr lang="en-US" smtClean="0"/>
              <a:t>‹#›</a:t>
            </a:fld>
            <a:endParaRPr lang="en-US"/>
          </a:p>
        </p:txBody>
      </p:sp>
    </p:spTree>
    <p:extLst>
      <p:ext uri="{BB962C8B-B14F-4D97-AF65-F5344CB8AC3E}">
        <p14:creationId xmlns:p14="http://schemas.microsoft.com/office/powerpoint/2010/main" val="58528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C7C65BE-B02D-4661-80AB-25DFA1C57583}" type="datetimeFigureOut">
              <a:rPr lang="en-US" smtClean="0"/>
              <a:t>6/27/2024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96CF211-5A82-4224-8CC9-FFB20BAC4972}"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14169500"/>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4F34AF-75E7-4149-A3CF-2E483C744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D31F241-8AC1-2B0D-83BF-130DEC50F746}"/>
              </a:ext>
            </a:extLst>
          </p:cNvPr>
          <p:cNvPicPr>
            <a:picLocks noChangeAspect="1"/>
          </p:cNvPicPr>
          <p:nvPr/>
        </p:nvPicPr>
        <p:blipFill rotWithShape="1">
          <a:blip r:embed="rId2">
            <a:grayscl/>
          </a:blip>
          <a:srcRect/>
          <a:stretch/>
        </p:blipFill>
        <p:spPr>
          <a:xfrm>
            <a:off x="20" y="10"/>
            <a:ext cx="12191980" cy="6857990"/>
          </a:xfrm>
          <a:prstGeom prst="rect">
            <a:avLst/>
          </a:prstGeom>
        </p:spPr>
      </p:pic>
      <p:grpSp>
        <p:nvGrpSpPr>
          <p:cNvPr id="11" name="Group 10">
            <a:extLst>
              <a:ext uri="{FF2B5EF4-FFF2-40B4-BE49-F238E27FC236}">
                <a16:creationId xmlns:a16="http://schemas.microsoft.com/office/drawing/2014/main" id="{1654C7F9-AF92-42BD-A713-6B020F63B3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2" name="Rectangle 11">
              <a:extLst>
                <a:ext uri="{FF2B5EF4-FFF2-40B4-BE49-F238E27FC236}">
                  <a16:creationId xmlns:a16="http://schemas.microsoft.com/office/drawing/2014/main" id="{D4E3B121-1133-4B7A-BF30-80EF7C9F0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8C0F23FC-3B0D-4C62-B729-C43F56DC1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E82DB67C-885E-83AF-7AD2-06EF8AF5D874}"/>
              </a:ext>
            </a:extLst>
          </p:cNvPr>
          <p:cNvSpPr>
            <a:spLocks noGrp="1"/>
          </p:cNvSpPr>
          <p:nvPr>
            <p:ph type="ctrTitle"/>
          </p:nvPr>
        </p:nvSpPr>
        <p:spPr>
          <a:xfrm>
            <a:off x="584200" y="2142067"/>
            <a:ext cx="3412067" cy="2971801"/>
          </a:xfrm>
        </p:spPr>
        <p:txBody>
          <a:bodyPr>
            <a:normAutofit/>
          </a:bodyPr>
          <a:lstStyle/>
          <a:p>
            <a:r>
              <a:rPr lang="mk-MK" b="1" dirty="0">
                <a:solidFill>
                  <a:srgbClr val="FFFFFF"/>
                </a:solidFill>
              </a:rPr>
              <a:t>Компресија на слики</a:t>
            </a:r>
            <a:endParaRPr lang="en-US" b="1" dirty="0">
              <a:solidFill>
                <a:srgbClr val="FFFFFF"/>
              </a:solidFill>
            </a:endParaRPr>
          </a:p>
        </p:txBody>
      </p:sp>
      <p:sp>
        <p:nvSpPr>
          <p:cNvPr id="3" name="Subtitle 2">
            <a:extLst>
              <a:ext uri="{FF2B5EF4-FFF2-40B4-BE49-F238E27FC236}">
                <a16:creationId xmlns:a16="http://schemas.microsoft.com/office/drawing/2014/main" id="{F178D320-E269-9696-DE61-DE957A5C475A}"/>
              </a:ext>
            </a:extLst>
          </p:cNvPr>
          <p:cNvSpPr>
            <a:spLocks noGrp="1"/>
          </p:cNvSpPr>
          <p:nvPr>
            <p:ph type="subTitle" idx="1"/>
          </p:nvPr>
        </p:nvSpPr>
        <p:spPr>
          <a:xfrm>
            <a:off x="584200" y="5145513"/>
            <a:ext cx="3412067" cy="738820"/>
          </a:xfrm>
        </p:spPr>
        <p:txBody>
          <a:bodyPr>
            <a:normAutofit lnSpcReduction="10000"/>
          </a:bodyPr>
          <a:lstStyle/>
          <a:p>
            <a:pPr algn="r"/>
            <a:endParaRPr lang="mk-MK" dirty="0">
              <a:solidFill>
                <a:srgbClr val="EBEBEB"/>
              </a:solidFill>
            </a:endParaRPr>
          </a:p>
          <a:p>
            <a:pPr algn="r"/>
            <a:r>
              <a:rPr lang="mk-MK" sz="1800" cap="none" dirty="0">
                <a:solidFill>
                  <a:srgbClr val="EBEBEB"/>
                </a:solidFill>
              </a:rPr>
              <a:t>Даниел Илиевски </a:t>
            </a:r>
            <a:r>
              <a:rPr lang="mk-MK" sz="1800" dirty="0">
                <a:solidFill>
                  <a:srgbClr val="EBEBEB"/>
                </a:solidFill>
              </a:rPr>
              <a:t>223021</a:t>
            </a:r>
            <a:endParaRPr lang="en-US" sz="1800" dirty="0">
              <a:solidFill>
                <a:srgbClr val="EBEBEB"/>
              </a:solidFill>
            </a:endParaRPr>
          </a:p>
        </p:txBody>
      </p:sp>
    </p:spTree>
    <p:extLst>
      <p:ext uri="{BB962C8B-B14F-4D97-AF65-F5344CB8AC3E}">
        <p14:creationId xmlns:p14="http://schemas.microsoft.com/office/powerpoint/2010/main" val="1972138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650C3-6FE1-B950-A6C9-87044F5FC54D}"/>
              </a:ext>
            </a:extLst>
          </p:cNvPr>
          <p:cNvSpPr>
            <a:spLocks noGrp="1"/>
          </p:cNvSpPr>
          <p:nvPr>
            <p:ph type="title"/>
          </p:nvPr>
        </p:nvSpPr>
        <p:spPr/>
        <p:txBody>
          <a:bodyPr>
            <a:normAutofit fontScale="90000"/>
          </a:bodyPr>
          <a:lstStyle/>
          <a:p>
            <a:pPr algn="ctr"/>
            <a:r>
              <a:rPr lang="mk-MK" sz="3100" dirty="0">
                <a:solidFill>
                  <a:schemeClr val="bg2"/>
                </a:solidFill>
              </a:rPr>
              <a:t>НАЈПОЗНАТИ АЛГОРИТМИ ЗА КОМПРЕСИЈА НА СЛИКИ</a:t>
            </a:r>
            <a:br>
              <a:rPr lang="mk-MK" sz="3100" dirty="0">
                <a:solidFill>
                  <a:schemeClr val="bg2"/>
                </a:solidFill>
              </a:rPr>
            </a:br>
            <a:r>
              <a:rPr lang="en-US" sz="3100" b="1" kern="100">
                <a:effectLst/>
                <a:ea typeface="Aptos" panose="020B0004020202020204" pitchFamily="34" charset="0"/>
                <a:cs typeface="Times New Roman" panose="02020603050405020304" pitchFamily="18" charset="0"/>
              </a:rPr>
              <a:t>Transform Coding</a:t>
            </a:r>
            <a:endParaRPr lang="en-US" dirty="0"/>
          </a:p>
        </p:txBody>
      </p:sp>
      <p:sp>
        <p:nvSpPr>
          <p:cNvPr id="3" name="Content Placeholder 2">
            <a:extLst>
              <a:ext uri="{FF2B5EF4-FFF2-40B4-BE49-F238E27FC236}">
                <a16:creationId xmlns:a16="http://schemas.microsoft.com/office/drawing/2014/main" id="{8A133BD5-FFB2-6A82-9680-0CCDAD012924}"/>
              </a:ext>
            </a:extLst>
          </p:cNvPr>
          <p:cNvSpPr>
            <a:spLocks noGrp="1"/>
          </p:cNvSpPr>
          <p:nvPr>
            <p:ph idx="1"/>
          </p:nvPr>
        </p:nvSpPr>
        <p:spPr/>
        <p:txBody>
          <a:bodyPr/>
          <a:lstStyle/>
          <a:p>
            <a:r>
              <a:rPr lang="en-US" sz="1800" b="1" i="1" dirty="0">
                <a:effectLst/>
                <a:latin typeface="Constantia" panose="02030602050306030303" pitchFamily="18" charset="0"/>
                <a:ea typeface="Aptos" panose="020B0004020202020204" pitchFamily="34" charset="0"/>
              </a:rPr>
              <a:t>Transform coding </a:t>
            </a:r>
            <a:r>
              <a:rPr lang="mk-MK" sz="1800" dirty="0">
                <a:effectLst/>
                <a:latin typeface="Constantia" panose="02030602050306030303" pitchFamily="18" charset="0"/>
                <a:ea typeface="Aptos" panose="020B0004020202020204" pitchFamily="34" charset="0"/>
              </a:rPr>
              <a:t>е преставник на алгоритмите за компресија на слики со загуба. Имено, служи за математичко преставување на пикселите од сликата користејќи помалку информации, односно трансформирање од просторен домен во фреквенциски домен. Ниските фреквенциски коефициенти ги преставуваат мазните површини додека пак високите фреквенциски коефициенти ги преставуваат деталите и рабовите во сликата. </a:t>
            </a:r>
            <a:endParaRPr lang="en-US" sz="1800" dirty="0">
              <a:effectLst/>
              <a:latin typeface="Constantia" panose="02030602050306030303" pitchFamily="18" charset="0"/>
              <a:ea typeface="Aptos" panose="020B0004020202020204" pitchFamily="34" charset="0"/>
            </a:endParaRPr>
          </a:p>
          <a:p>
            <a:r>
              <a:rPr lang="mk-MK" sz="1800" dirty="0">
                <a:effectLst/>
                <a:latin typeface="Constantia" panose="02030602050306030303" pitchFamily="18" charset="0"/>
                <a:ea typeface="Aptos" panose="020B0004020202020204" pitchFamily="34" charset="0"/>
              </a:rPr>
              <a:t>Повеќето слики имаат повеќе ниски, а помалку високи фреквенции. На овој начин, најзначајните детали од сликата се претставени со помал сет на коефициенти кои ефикасно ги опишуваат суштинските делови од сликата. Ова значи дека можеме да ги задржиме битните податоци од сликата, уништувајки ги помалку битните, а со тоа и намалување на големината на фајлот. </a:t>
            </a:r>
            <a:endParaRPr lang="en-US" sz="1800" dirty="0">
              <a:effectLst/>
              <a:latin typeface="Constantia" panose="02030602050306030303" pitchFamily="18" charset="0"/>
              <a:ea typeface="Aptos" panose="020B0004020202020204" pitchFamily="34" charset="0"/>
            </a:endParaRPr>
          </a:p>
          <a:p>
            <a:r>
              <a:rPr lang="en-US" sz="1800" dirty="0">
                <a:effectLst/>
                <a:latin typeface="Constantia" panose="02030602050306030303" pitchFamily="18" charset="0"/>
                <a:ea typeface="Aptos" panose="020B0004020202020204" pitchFamily="34" charset="0"/>
              </a:rPr>
              <a:t>Transform coding </a:t>
            </a:r>
            <a:r>
              <a:rPr lang="mk-MK" sz="1800" dirty="0">
                <a:effectLst/>
                <a:latin typeface="Constantia" panose="02030602050306030303" pitchFamily="18" charset="0"/>
                <a:ea typeface="Aptos" panose="020B0004020202020204" pitchFamily="34" charset="0"/>
              </a:rPr>
              <a:t>може да се изведе со повеќе техники како Discrete Cosine Transform или Discrete </a:t>
            </a:r>
            <a:r>
              <a:rPr lang="en-US" sz="1800" dirty="0">
                <a:effectLst/>
                <a:latin typeface="Constantia" panose="02030602050306030303" pitchFamily="18" charset="0"/>
                <a:ea typeface="Aptos" panose="020B0004020202020204" pitchFamily="34" charset="0"/>
              </a:rPr>
              <a:t>Wavelet</a:t>
            </a:r>
            <a:r>
              <a:rPr lang="mk-MK" sz="1800" dirty="0">
                <a:effectLst/>
                <a:latin typeface="Constantia" panose="02030602050306030303" pitchFamily="18" charset="0"/>
                <a:ea typeface="Aptos" panose="020B0004020202020204" pitchFamily="34" charset="0"/>
              </a:rPr>
              <a:t> Transform.</a:t>
            </a:r>
            <a:endParaRPr lang="en-US" dirty="0">
              <a:latin typeface="Constantia" panose="02030602050306030303" pitchFamily="18" charset="0"/>
            </a:endParaRPr>
          </a:p>
        </p:txBody>
      </p:sp>
    </p:spTree>
    <p:extLst>
      <p:ext uri="{BB962C8B-B14F-4D97-AF65-F5344CB8AC3E}">
        <p14:creationId xmlns:p14="http://schemas.microsoft.com/office/powerpoint/2010/main" val="3960778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5" name="Rectangle 24">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descr="A diagram of a graph&#10;&#10;Description automatically generated">
            <a:extLst>
              <a:ext uri="{FF2B5EF4-FFF2-40B4-BE49-F238E27FC236}">
                <a16:creationId xmlns:a16="http://schemas.microsoft.com/office/drawing/2014/main" id="{9F50B0EF-7D07-25B3-BB25-92DDE7ADED7F}"/>
              </a:ext>
            </a:extLst>
          </p:cNvPr>
          <p:cNvPicPr>
            <a:picLocks noGrp="1" noChangeAspect="1"/>
          </p:cNvPicPr>
          <p:nvPr>
            <p:ph idx="1"/>
          </p:nvPr>
        </p:nvPicPr>
        <p:blipFill>
          <a:blip r:embed="rId2"/>
          <a:stretch>
            <a:fillRect/>
          </a:stretch>
        </p:blipFill>
        <p:spPr>
          <a:xfrm>
            <a:off x="7359397" y="621385"/>
            <a:ext cx="4107132" cy="5248733"/>
          </a:xfrm>
          <a:prstGeom prst="rect">
            <a:avLst/>
          </a:prstGeom>
        </p:spPr>
      </p:pic>
      <p:sp>
        <p:nvSpPr>
          <p:cNvPr id="23" name="Rectangle 22">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Content Placeholder 2">
            <a:extLst>
              <a:ext uri="{FF2B5EF4-FFF2-40B4-BE49-F238E27FC236}">
                <a16:creationId xmlns:a16="http://schemas.microsoft.com/office/drawing/2014/main" id="{A4991FC3-1A22-3BFB-3A3A-793C5F821DE1}"/>
              </a:ext>
            </a:extLst>
          </p:cNvPr>
          <p:cNvSpPr txBox="1">
            <a:spLocks/>
          </p:cNvSpPr>
          <p:nvPr/>
        </p:nvSpPr>
        <p:spPr>
          <a:xfrm>
            <a:off x="836940" y="872904"/>
            <a:ext cx="6075924" cy="463178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marR="0">
              <a:lnSpc>
                <a:spcPct val="115000"/>
              </a:lnSpc>
              <a:spcBef>
                <a:spcPts val="0"/>
              </a:spcBef>
              <a:spcAft>
                <a:spcPts val="800"/>
              </a:spcAft>
            </a:pPr>
            <a:r>
              <a:rPr lang="mk-MK" kern="100" dirty="0">
                <a:effectLst/>
                <a:latin typeface="Constantia" panose="02030602050306030303" pitchFamily="18" charset="0"/>
                <a:ea typeface="Aptos" panose="020B0004020202020204" pitchFamily="34" charset="0"/>
                <a:cs typeface="Times New Roman" panose="02020603050405020304" pitchFamily="18" charset="0"/>
              </a:rPr>
              <a:t>Започнува на тој начин што целата слика се дели на мали блокови со големина N×N, обично 8x8 пиксели. Се применува </a:t>
            </a:r>
            <a:r>
              <a:rPr lang="en-US" kern="100" dirty="0">
                <a:effectLst/>
                <a:latin typeface="Constantia" panose="02030602050306030303" pitchFamily="18" charset="0"/>
                <a:ea typeface="Aptos" panose="020B0004020202020204" pitchFamily="34" charset="0"/>
                <a:cs typeface="Times New Roman" panose="02020603050405020304" pitchFamily="18" charset="0"/>
              </a:rPr>
              <a:t>DCT </a:t>
            </a:r>
            <a:r>
              <a:rPr lang="mk-MK" kern="100" dirty="0">
                <a:effectLst/>
                <a:latin typeface="Constantia" panose="02030602050306030303" pitchFamily="18" charset="0"/>
                <a:ea typeface="Aptos" panose="020B0004020202020204" pitchFamily="34" charset="0"/>
                <a:cs typeface="Times New Roman" panose="02020603050405020304" pitchFamily="18" charset="0"/>
              </a:rPr>
              <a:t>формулата на секој блок каде всушност се случува трансформацијата од просторен во фреквенциски домен. </a:t>
            </a:r>
            <a:endParaRPr lang="en-US" kern="100" dirty="0">
              <a:effectLst/>
              <a:latin typeface="Constantia" panose="02030602050306030303" pitchFamily="18"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mk-MK" dirty="0">
                <a:effectLst/>
                <a:latin typeface="Constantia" panose="02030602050306030303" pitchFamily="18" charset="0"/>
                <a:ea typeface="Aptos" panose="020B0004020202020204" pitchFamily="34" charset="0"/>
              </a:rPr>
              <a:t>Потоа, </a:t>
            </a:r>
            <a:r>
              <a:rPr lang="en-US" kern="0" dirty="0" err="1">
                <a:effectLst/>
                <a:latin typeface="Constantia" panose="02030602050306030303" pitchFamily="18" charset="0"/>
                <a:ea typeface="Times New Roman" panose="02020603050405020304" pitchFamily="18" charset="0"/>
              </a:rPr>
              <a:t>се</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спроведува</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квантизација</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на</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фреквенциските</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коефициенти</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со</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делење</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на</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секој</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фреквенциски</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коефициент</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со</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одредена</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квантизациска</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вредност</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која</a:t>
            </a:r>
            <a:r>
              <a:rPr lang="en-US" kern="0" dirty="0">
                <a:effectLst/>
                <a:latin typeface="Constantia" panose="02030602050306030303" pitchFamily="18" charset="0"/>
                <a:ea typeface="Times New Roman" panose="02020603050405020304" pitchFamily="18" charset="0"/>
              </a:rPr>
              <a:t> е </a:t>
            </a:r>
            <a:r>
              <a:rPr lang="en-US" kern="0" dirty="0" err="1">
                <a:effectLst/>
                <a:latin typeface="Constantia" panose="02030602050306030303" pitchFamily="18" charset="0"/>
                <a:ea typeface="Times New Roman" panose="02020603050405020304" pitchFamily="18" charset="0"/>
              </a:rPr>
              <a:t>одредена</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од</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квантизациската</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матрица</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Коефициентите</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потоа</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се</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заокружуваат</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на</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најблиската</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цела</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бројка</a:t>
            </a:r>
            <a:r>
              <a:rPr lang="en-US" kern="0" dirty="0">
                <a:effectLst/>
                <a:latin typeface="Constantia" panose="02030602050306030303" pitchFamily="18" charset="0"/>
                <a:ea typeface="Times New Roman" panose="02020603050405020304" pitchFamily="18" charset="0"/>
              </a:rPr>
              <a:t>. </a:t>
            </a:r>
            <a:r>
              <a:rPr lang="mk-MK" kern="0" dirty="0">
                <a:effectLst/>
                <a:latin typeface="Constantia" panose="02030602050306030303" pitchFamily="18" charset="0"/>
                <a:ea typeface="Times New Roman" panose="02020603050405020304" pitchFamily="18" charset="0"/>
              </a:rPr>
              <a:t>Со ова имаме н</a:t>
            </a:r>
            <a:r>
              <a:rPr lang="en-US" kern="0" dirty="0" err="1">
                <a:effectLst/>
                <a:latin typeface="Constantia" panose="02030602050306030303" pitchFamily="18" charset="0"/>
                <a:ea typeface="Times New Roman" panose="02020603050405020304" pitchFamily="18" charset="0"/>
              </a:rPr>
              <a:t>амалување</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на</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точноста</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на</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коефициентите</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со</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што</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се</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воведува</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загуба</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на</a:t>
            </a:r>
            <a:r>
              <a:rPr lang="en-US" kern="0" dirty="0">
                <a:effectLst/>
                <a:latin typeface="Constantia" panose="02030602050306030303" pitchFamily="18" charset="0"/>
                <a:ea typeface="Times New Roman" panose="02020603050405020304" pitchFamily="18" charset="0"/>
              </a:rPr>
              <a:t> </a:t>
            </a:r>
            <a:r>
              <a:rPr lang="en-US" kern="0" dirty="0" err="1">
                <a:effectLst/>
                <a:latin typeface="Constantia" panose="02030602050306030303" pitchFamily="18" charset="0"/>
                <a:ea typeface="Times New Roman" panose="02020603050405020304" pitchFamily="18" charset="0"/>
              </a:rPr>
              <a:t>податоци</a:t>
            </a:r>
            <a:r>
              <a:rPr lang="en-US" kern="0" dirty="0">
                <a:effectLst/>
                <a:latin typeface="Constantia" panose="02030602050306030303" pitchFamily="18" charset="0"/>
                <a:ea typeface="Times New Roman" panose="02020603050405020304" pitchFamily="18" charset="0"/>
              </a:rPr>
              <a:t>. </a:t>
            </a:r>
            <a:endParaRPr lang="en-US" kern="100" dirty="0">
              <a:effectLst/>
              <a:latin typeface="Constantia" panose="02030602050306030303"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6513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DDB9E1-AB12-462E-8E0D-83CA31C6E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4040EB-4842-44D5-9380-BDF41FB7B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87C0780-EDE8-D663-82A4-001286FFE6F3}"/>
              </a:ext>
            </a:extLst>
          </p:cNvPr>
          <p:cNvSpPr>
            <a:spLocks noGrp="1"/>
          </p:cNvSpPr>
          <p:nvPr>
            <p:ph type="title"/>
          </p:nvPr>
        </p:nvSpPr>
        <p:spPr>
          <a:xfrm>
            <a:off x="642119" y="1190024"/>
            <a:ext cx="3312149" cy="4734416"/>
          </a:xfrm>
        </p:spPr>
        <p:txBody>
          <a:bodyPr anchor="ctr">
            <a:normAutofit/>
          </a:bodyPr>
          <a:lstStyle/>
          <a:p>
            <a:r>
              <a:rPr lang="mk-MK" sz="2800" dirty="0">
                <a:solidFill>
                  <a:schemeClr val="bg2"/>
                </a:solidFill>
              </a:rPr>
              <a:t>НАЈПОЗНАТИ АЛГОРИТМИ ЗА КОМПРЕСИЈА НА СЛИКИ</a:t>
            </a:r>
            <a:br>
              <a:rPr lang="en-US" sz="2800" dirty="0">
                <a:solidFill>
                  <a:schemeClr val="bg2"/>
                </a:solidFill>
              </a:rPr>
            </a:br>
            <a:br>
              <a:rPr lang="mk-MK" sz="2800" dirty="0">
                <a:solidFill>
                  <a:schemeClr val="bg2"/>
                </a:solidFill>
              </a:rPr>
            </a:br>
            <a:r>
              <a:rPr lang="en-US" sz="2800" b="1" kern="100" dirty="0">
                <a:solidFill>
                  <a:schemeClr val="bg2"/>
                </a:solidFill>
                <a:effectLst/>
                <a:ea typeface="Aptos" panose="020B0004020202020204" pitchFamily="34" charset="0"/>
                <a:cs typeface="Times New Roman" panose="02020603050405020304" pitchFamily="18" charset="0"/>
              </a:rPr>
              <a:t>QUANTIZATION</a:t>
            </a:r>
            <a:endParaRPr lang="en-US" dirty="0">
              <a:solidFill>
                <a:srgbClr val="FFFFFF"/>
              </a:solidFill>
            </a:endParaRPr>
          </a:p>
        </p:txBody>
      </p:sp>
      <p:sp>
        <p:nvSpPr>
          <p:cNvPr id="13" name="Rectangle 12">
            <a:extLst>
              <a:ext uri="{FF2B5EF4-FFF2-40B4-BE49-F238E27FC236}">
                <a16:creationId xmlns:a16="http://schemas.microsoft.com/office/drawing/2014/main" id="{0C076E08-C160-41E7-8D09-E2436B59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25A65B62-07C4-4876-A101-9C85F48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D02BCE7C-4E97-4627-9FD1-DD7B633E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AF1AB9A-2F47-854D-9DAA-674577944670}"/>
              </a:ext>
            </a:extLst>
          </p:cNvPr>
          <p:cNvSpPr>
            <a:spLocks noGrp="1"/>
          </p:cNvSpPr>
          <p:nvPr>
            <p:ph idx="1"/>
          </p:nvPr>
        </p:nvSpPr>
        <p:spPr>
          <a:xfrm>
            <a:off x="4561870" y="723900"/>
            <a:ext cx="7183597" cy="3252678"/>
          </a:xfrm>
        </p:spPr>
        <p:txBody>
          <a:bodyPr>
            <a:normAutofit/>
          </a:bodyPr>
          <a:lstStyle/>
          <a:p>
            <a:r>
              <a:rPr lang="mk-MK" sz="1800" b="1" i="1" dirty="0">
                <a:effectLst/>
                <a:latin typeface="Constantia" panose="02030602050306030303" pitchFamily="18" charset="0"/>
                <a:ea typeface="Aptos" panose="020B0004020202020204" pitchFamily="34" charset="0"/>
              </a:rPr>
              <a:t>Квантизација</a:t>
            </a:r>
            <a:r>
              <a:rPr lang="mk-MK" sz="1800" dirty="0">
                <a:effectLst/>
                <a:latin typeface="Constantia" panose="02030602050306030303" pitchFamily="18" charset="0"/>
                <a:ea typeface="Aptos" panose="020B0004020202020204" pitchFamily="34" charset="0"/>
              </a:rPr>
              <a:t> е типичен алгоритам од групата на </a:t>
            </a:r>
            <a:r>
              <a:rPr lang="en-US" sz="1800" dirty="0">
                <a:effectLst/>
                <a:latin typeface="Constantia" panose="02030602050306030303" pitchFamily="18" charset="0"/>
                <a:ea typeface="Aptos" panose="020B0004020202020204" pitchFamily="34" charset="0"/>
              </a:rPr>
              <a:t>lossy </a:t>
            </a:r>
            <a:r>
              <a:rPr lang="mk-MK" sz="1800" dirty="0">
                <a:effectLst/>
                <a:latin typeface="Constantia" panose="02030602050306030303" pitchFamily="18" charset="0"/>
                <a:ea typeface="Aptos" panose="020B0004020202020204" pitchFamily="34" charset="0"/>
              </a:rPr>
              <a:t>алгоритми. С</a:t>
            </a:r>
            <a:r>
              <a:rPr lang="en-US" sz="1800" dirty="0">
                <a:effectLst/>
                <a:latin typeface="Constantia" panose="02030602050306030303" pitchFamily="18" charset="0"/>
                <a:ea typeface="Aptos" panose="020B0004020202020204" pitchFamily="34" charset="0"/>
              </a:rPr>
              <a:t>е </a:t>
            </a:r>
            <a:r>
              <a:rPr lang="en-US" sz="1800" dirty="0" err="1">
                <a:effectLst/>
                <a:latin typeface="Constantia" panose="02030602050306030303" pitchFamily="18" charset="0"/>
                <a:ea typeface="Aptos" panose="020B0004020202020204" pitchFamily="34" charset="0"/>
              </a:rPr>
              <a:t>користи</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за</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намалување</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на</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бројот</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на</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бои</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во</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сликата</a:t>
            </a:r>
            <a:r>
              <a:rPr lang="mk-MK"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Ова</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може</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да</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се</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направи</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според</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дистрибуцијата</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на</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боите</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или</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нивната</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важност</a:t>
            </a:r>
            <a:r>
              <a:rPr lang="en-US" sz="1800" dirty="0">
                <a:effectLst/>
                <a:latin typeface="Constantia" panose="02030602050306030303" pitchFamily="18" charset="0"/>
                <a:ea typeface="Aptos" panose="020B0004020202020204" pitchFamily="34"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На</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пример</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алгоритмите</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како</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K-means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или</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Median Cut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се</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користат</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за</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да</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ги</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поделат</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боите</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во</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групи</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и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да</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ја</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изберат</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најдоброто</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репрезентативна</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боја</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за</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секоја</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група</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a:t>
            </a:r>
          </a:p>
          <a:p>
            <a:r>
              <a:rPr lang="mk-MK" sz="1800" dirty="0">
                <a:effectLst/>
                <a:latin typeface="Constantia" panose="02030602050306030303" pitchFamily="18" charset="0"/>
                <a:ea typeface="Aptos" panose="020B0004020202020204" pitchFamily="34" charset="0"/>
              </a:rPr>
              <a:t>О</a:t>
            </a:r>
            <a:r>
              <a:rPr lang="en-US" sz="1800" dirty="0" err="1">
                <a:effectLst/>
                <a:latin typeface="Constantia" panose="02030602050306030303" pitchFamily="18" charset="0"/>
                <a:ea typeface="Aptos" panose="020B0004020202020204" pitchFamily="34" charset="0"/>
              </a:rPr>
              <a:t>ткако</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ќе</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се</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идентификуваат</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репрезентативните</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бои</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секоја</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оригинална</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боја</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во</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сликата</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се</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заменува</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со</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најблиската</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репрезентативна</a:t>
            </a:r>
            <a:r>
              <a:rPr lang="en-US" sz="1800" dirty="0">
                <a:effectLst/>
                <a:latin typeface="Constantia" panose="02030602050306030303" pitchFamily="18" charset="0"/>
                <a:ea typeface="Aptos" panose="020B0004020202020204" pitchFamily="34" charset="0"/>
              </a:rPr>
              <a:t> </a:t>
            </a:r>
            <a:r>
              <a:rPr lang="en-US" sz="1800" dirty="0" err="1">
                <a:effectLst/>
                <a:latin typeface="Constantia" panose="02030602050306030303" pitchFamily="18" charset="0"/>
                <a:ea typeface="Aptos" panose="020B0004020202020204" pitchFamily="34" charset="0"/>
              </a:rPr>
              <a:t>боја</a:t>
            </a:r>
            <a:r>
              <a:rPr lang="en-US" sz="1800" dirty="0">
                <a:effectLst/>
                <a:latin typeface="Constantia" panose="02030602050306030303" pitchFamily="18" charset="0"/>
                <a:ea typeface="Aptos" panose="020B0004020202020204" pitchFamily="34" charset="0"/>
              </a:rPr>
              <a:t>. </a:t>
            </a:r>
            <a:endParaRPr lang="en-US" sz="1800" kern="100" dirty="0">
              <a:effectLst/>
              <a:latin typeface="Constantia" panose="02030602050306030303" pitchFamily="18" charset="0"/>
              <a:ea typeface="Aptos" panose="020B0004020202020204" pitchFamily="34" charset="0"/>
              <a:cs typeface="Times New Roman" panose="02020603050405020304" pitchFamily="18" charset="0"/>
            </a:endParaRPr>
          </a:p>
        </p:txBody>
      </p:sp>
      <p:pic>
        <p:nvPicPr>
          <p:cNvPr id="5" name="Picture 4" descr="A rainbow colored background with different colors&#10;&#10;Description automatically generated with medium confidence">
            <a:extLst>
              <a:ext uri="{FF2B5EF4-FFF2-40B4-BE49-F238E27FC236}">
                <a16:creationId xmlns:a16="http://schemas.microsoft.com/office/drawing/2014/main" id="{245118BC-C3B4-9A24-A4B0-5EA2CBD32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6894" y="3976578"/>
            <a:ext cx="4295775" cy="2314575"/>
          </a:xfrm>
          <a:prstGeom prst="rect">
            <a:avLst/>
          </a:prstGeom>
        </p:spPr>
      </p:pic>
    </p:spTree>
    <p:extLst>
      <p:ext uri="{BB962C8B-B14F-4D97-AF65-F5344CB8AC3E}">
        <p14:creationId xmlns:p14="http://schemas.microsoft.com/office/powerpoint/2010/main" val="2825239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DDB9E1-AB12-462E-8E0D-83CA31C6E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4040EB-4842-44D5-9380-BDF41FB7B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87C0780-EDE8-D663-82A4-001286FFE6F3}"/>
              </a:ext>
            </a:extLst>
          </p:cNvPr>
          <p:cNvSpPr>
            <a:spLocks noGrp="1"/>
          </p:cNvSpPr>
          <p:nvPr>
            <p:ph type="title"/>
          </p:nvPr>
        </p:nvSpPr>
        <p:spPr>
          <a:xfrm>
            <a:off x="642119" y="1190024"/>
            <a:ext cx="3312149" cy="4734416"/>
          </a:xfrm>
        </p:spPr>
        <p:txBody>
          <a:bodyPr anchor="ctr">
            <a:normAutofit/>
          </a:bodyPr>
          <a:lstStyle/>
          <a:p>
            <a:r>
              <a:rPr lang="mk-MK" sz="2800" dirty="0">
                <a:solidFill>
                  <a:schemeClr val="bg2"/>
                </a:solidFill>
              </a:rPr>
              <a:t>НАЈПОЗНАТИ АЛГОРИТМИ ЗА КОМПРЕСИЈА НА СЛИКИ</a:t>
            </a:r>
            <a:br>
              <a:rPr lang="en-US" sz="2800" dirty="0">
                <a:solidFill>
                  <a:schemeClr val="bg2"/>
                </a:solidFill>
              </a:rPr>
            </a:br>
            <a:br>
              <a:rPr lang="mk-MK" sz="2800" dirty="0">
                <a:solidFill>
                  <a:schemeClr val="bg2"/>
                </a:solidFill>
              </a:rPr>
            </a:br>
            <a:r>
              <a:rPr lang="en-US" sz="2800" b="1" kern="100" dirty="0">
                <a:solidFill>
                  <a:schemeClr val="bg2"/>
                </a:solidFill>
                <a:effectLst/>
                <a:ea typeface="Aptos" panose="020B0004020202020204" pitchFamily="34" charset="0"/>
                <a:cs typeface="Times New Roman" panose="02020603050405020304" pitchFamily="18" charset="0"/>
              </a:rPr>
              <a:t>CHROMA SUBSAMPLING</a:t>
            </a:r>
            <a:endParaRPr lang="en-US" dirty="0">
              <a:solidFill>
                <a:srgbClr val="FFFFFF"/>
              </a:solidFill>
            </a:endParaRPr>
          </a:p>
        </p:txBody>
      </p:sp>
      <p:sp>
        <p:nvSpPr>
          <p:cNvPr id="13" name="Rectangle 12">
            <a:extLst>
              <a:ext uri="{FF2B5EF4-FFF2-40B4-BE49-F238E27FC236}">
                <a16:creationId xmlns:a16="http://schemas.microsoft.com/office/drawing/2014/main" id="{0C076E08-C160-41E7-8D09-E2436B59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25A65B62-07C4-4876-A101-9C85F48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D02BCE7C-4E97-4627-9FD1-DD7B633E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AF1AB9A-2F47-854D-9DAA-674577944670}"/>
              </a:ext>
            </a:extLst>
          </p:cNvPr>
          <p:cNvSpPr>
            <a:spLocks noGrp="1"/>
          </p:cNvSpPr>
          <p:nvPr>
            <p:ph idx="1"/>
          </p:nvPr>
        </p:nvSpPr>
        <p:spPr>
          <a:xfrm>
            <a:off x="4561870" y="924197"/>
            <a:ext cx="7183597" cy="3543300"/>
          </a:xfrm>
        </p:spPr>
        <p:txBody>
          <a:bodyPr>
            <a:normAutofit lnSpcReduction="10000"/>
          </a:bodyPr>
          <a:lstStyle/>
          <a:p>
            <a:r>
              <a:rPr lang="en-US" sz="1800" b="1" i="1" dirty="0">
                <a:effectLst/>
                <a:latin typeface="Constantia" panose="02030602050306030303" pitchFamily="18" charset="0"/>
                <a:ea typeface="Aptos" panose="020B0004020202020204" pitchFamily="34" charset="0"/>
              </a:rPr>
              <a:t>Chroma subsampling </a:t>
            </a:r>
            <a:r>
              <a:rPr lang="mk-MK" sz="1800" dirty="0">
                <a:effectLst/>
                <a:latin typeface="Constantia" panose="02030602050306030303" pitchFamily="18" charset="0"/>
                <a:ea typeface="Aptos" panose="020B0004020202020204" pitchFamily="34" charset="0"/>
              </a:rPr>
              <a:t>исто така спаѓа во групата на </a:t>
            </a:r>
            <a:r>
              <a:rPr lang="en-US" sz="1800" dirty="0">
                <a:effectLst/>
                <a:latin typeface="Constantia" panose="02030602050306030303" pitchFamily="18" charset="0"/>
                <a:ea typeface="Aptos" panose="020B0004020202020204" pitchFamily="34" charset="0"/>
              </a:rPr>
              <a:t>lossy </a:t>
            </a:r>
            <a:r>
              <a:rPr lang="mk-MK" sz="1800" dirty="0">
                <a:effectLst/>
                <a:latin typeface="Constantia" panose="02030602050306030303" pitchFamily="18" charset="0"/>
                <a:ea typeface="Aptos" panose="020B0004020202020204" pitchFamily="34" charset="0"/>
              </a:rPr>
              <a:t>алгоритми. Сликите најчесто се преставени со </a:t>
            </a:r>
            <a:r>
              <a:rPr lang="en-US" sz="1800" dirty="0">
                <a:effectLst/>
                <a:latin typeface="Constantia" panose="02030602050306030303" pitchFamily="18" charset="0"/>
                <a:ea typeface="Aptos" panose="020B0004020202020204" pitchFamily="34" charset="0"/>
              </a:rPr>
              <a:t>RGB </a:t>
            </a:r>
            <a:r>
              <a:rPr lang="mk-MK" sz="1800" dirty="0">
                <a:effectLst/>
                <a:latin typeface="Constantia" panose="02030602050306030303" pitchFamily="18" charset="0"/>
                <a:ea typeface="Aptos" panose="020B0004020202020204" pitchFamily="34" charset="0"/>
              </a:rPr>
              <a:t>просторот на бои. Меѓутоа, човекото око е посензитивно на промени во светлината отколку на промени во бојата. Па така, сликата можеме да ја преставиме од </a:t>
            </a:r>
            <a:r>
              <a:rPr lang="en-US" sz="1800" dirty="0">
                <a:effectLst/>
                <a:latin typeface="Constantia" panose="02030602050306030303" pitchFamily="18" charset="0"/>
                <a:ea typeface="Aptos" panose="020B0004020202020204" pitchFamily="34" charset="0"/>
              </a:rPr>
              <a:t>RGB</a:t>
            </a:r>
            <a:r>
              <a:rPr lang="mk-MK" sz="1800" dirty="0">
                <a:effectLst/>
                <a:latin typeface="Constantia" panose="02030602050306030303" pitchFamily="18" charset="0"/>
                <a:ea typeface="Aptos" panose="020B0004020202020204" pitchFamily="34" charset="0"/>
              </a:rPr>
              <a:t> во </a:t>
            </a:r>
            <a:r>
              <a:rPr lang="en-US" sz="1800" dirty="0" err="1">
                <a:effectLst/>
                <a:latin typeface="Constantia" panose="02030602050306030303" pitchFamily="18" charset="0"/>
                <a:ea typeface="Aptos" panose="020B0004020202020204" pitchFamily="34" charset="0"/>
              </a:rPr>
              <a:t>YCbCr</a:t>
            </a:r>
            <a:r>
              <a:rPr lang="en-US" sz="1800" dirty="0">
                <a:effectLst/>
                <a:latin typeface="Constantia" panose="02030602050306030303" pitchFamily="18" charset="0"/>
                <a:ea typeface="Aptos" panose="020B0004020202020204" pitchFamily="34" charset="0"/>
              </a:rPr>
              <a:t> </a:t>
            </a:r>
            <a:r>
              <a:rPr lang="mk-MK" sz="1800" dirty="0">
                <a:effectLst/>
                <a:latin typeface="Constantia" panose="02030602050306030303" pitchFamily="18" charset="0"/>
                <a:ea typeface="Aptos" panose="020B0004020202020204" pitchFamily="34" charset="0"/>
              </a:rPr>
              <a:t>просторот на бои каде </a:t>
            </a:r>
            <a:r>
              <a:rPr lang="en-US" sz="1800" dirty="0">
                <a:effectLst/>
                <a:latin typeface="Constantia" panose="02030602050306030303" pitchFamily="18" charset="0"/>
                <a:ea typeface="Aptos" panose="020B0004020202020204" pitchFamily="34" charset="0"/>
              </a:rPr>
              <a:t>Y </a:t>
            </a:r>
            <a:r>
              <a:rPr lang="mk-MK" sz="1800" dirty="0">
                <a:effectLst/>
                <a:latin typeface="Constantia" panose="02030602050306030303" pitchFamily="18" charset="0"/>
                <a:ea typeface="Aptos" panose="020B0004020202020204" pitchFamily="34" charset="0"/>
              </a:rPr>
              <a:t>се однесува на осветленост (лума компонента), а </a:t>
            </a:r>
            <a:r>
              <a:rPr lang="en-US" sz="1800" dirty="0" err="1">
                <a:effectLst/>
                <a:latin typeface="Constantia" panose="02030602050306030303" pitchFamily="18" charset="0"/>
                <a:ea typeface="Aptos" panose="020B0004020202020204" pitchFamily="34" charset="0"/>
              </a:rPr>
              <a:t>Cb</a:t>
            </a:r>
            <a:r>
              <a:rPr lang="en-US" sz="1800" dirty="0">
                <a:effectLst/>
                <a:latin typeface="Constantia" panose="02030602050306030303" pitchFamily="18" charset="0"/>
                <a:ea typeface="Aptos" panose="020B0004020202020204" pitchFamily="34" charset="0"/>
              </a:rPr>
              <a:t> </a:t>
            </a:r>
            <a:r>
              <a:rPr lang="mk-MK" sz="1800" dirty="0">
                <a:effectLst/>
                <a:latin typeface="Constantia" panose="02030602050306030303" pitchFamily="18" charset="0"/>
                <a:ea typeface="Aptos" panose="020B0004020202020204" pitchFamily="34" charset="0"/>
              </a:rPr>
              <a:t>и </a:t>
            </a:r>
            <a:r>
              <a:rPr lang="en-US" sz="1800" dirty="0">
                <a:effectLst/>
                <a:latin typeface="Constantia" panose="02030602050306030303" pitchFamily="18" charset="0"/>
                <a:ea typeface="Aptos" panose="020B0004020202020204" pitchFamily="34" charset="0"/>
              </a:rPr>
              <a:t>Cr </a:t>
            </a:r>
            <a:r>
              <a:rPr lang="mk-MK" sz="1800" dirty="0">
                <a:effectLst/>
                <a:latin typeface="Constantia" panose="02030602050306030303" pitchFamily="18" charset="0"/>
                <a:ea typeface="Aptos" panose="020B0004020202020204" pitchFamily="34" charset="0"/>
              </a:rPr>
              <a:t>се хроминансни вредности (хрома компоненти)</a:t>
            </a:r>
          </a:p>
          <a:p>
            <a:r>
              <a:rPr lang="mk-MK" sz="1800" dirty="0">
                <a:effectLst/>
                <a:latin typeface="Constantia" panose="02030602050306030303" pitchFamily="18" charset="0"/>
                <a:ea typeface="Aptos" panose="020B0004020202020204" pitchFamily="34" charset="0"/>
              </a:rPr>
              <a:t>Тоа значи дека намалување на резолуциите на компонентите за боја а задржување на резолуцијата на компонентата за светлина може значително да ја намали големината на сликата без да биде видно променет нејзиниот квалитет. </a:t>
            </a:r>
            <a:r>
              <a:rPr lang="mk-MK" sz="1800" kern="100" dirty="0">
                <a:effectLst/>
                <a:latin typeface="Constantia" panose="02030602050306030303" pitchFamily="18" charset="0"/>
                <a:ea typeface="Aptos" panose="020B0004020202020204" pitchFamily="34" charset="0"/>
                <a:cs typeface="Times New Roman" panose="02020603050405020304" pitchFamily="18" charset="0"/>
              </a:rPr>
              <a:t>Најпознати стандарди или шеми за субсемплирање се </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4:</a:t>
            </a:r>
            <a:r>
              <a:rPr lang="mk-MK" sz="1800" kern="100" dirty="0">
                <a:effectLst/>
                <a:latin typeface="Constantia" panose="02030602050306030303" pitchFamily="18" charset="0"/>
                <a:ea typeface="Aptos" panose="020B0004020202020204" pitchFamily="34" charset="0"/>
                <a:cs typeface="Times New Roman" panose="02020603050405020304" pitchFamily="18" charset="0"/>
              </a:rPr>
              <a:t>4</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a:t>
            </a:r>
            <a:r>
              <a:rPr lang="mk-MK" sz="1800" kern="100" dirty="0">
                <a:effectLst/>
                <a:latin typeface="Constantia" panose="02030602050306030303" pitchFamily="18" charset="0"/>
                <a:ea typeface="Aptos" panose="020B0004020202020204" pitchFamily="34" charset="0"/>
                <a:cs typeface="Times New Roman" panose="02020603050405020304" pitchFamily="18" charset="0"/>
              </a:rPr>
              <a:t>4</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4:</a:t>
            </a:r>
            <a:r>
              <a:rPr lang="mk-MK" sz="1800" kern="100" dirty="0">
                <a:effectLst/>
                <a:latin typeface="Constantia" panose="02030602050306030303" pitchFamily="18" charset="0"/>
                <a:ea typeface="Aptos" panose="020B0004020202020204" pitchFamily="34" charset="0"/>
                <a:cs typeface="Times New Roman" panose="02020603050405020304" pitchFamily="18" charset="0"/>
              </a:rPr>
              <a:t>2</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a:t>
            </a:r>
            <a:r>
              <a:rPr lang="mk-MK" sz="1800" kern="100" dirty="0">
                <a:effectLst/>
                <a:latin typeface="Constantia" panose="02030602050306030303" pitchFamily="18" charset="0"/>
                <a:ea typeface="Aptos" panose="020B0004020202020204" pitchFamily="34" charset="0"/>
                <a:cs typeface="Times New Roman" panose="02020603050405020304" pitchFamily="18" charset="0"/>
              </a:rPr>
              <a:t>2 и </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4:2:0</a:t>
            </a:r>
          </a:p>
          <a:p>
            <a:endParaRPr lang="en-US" sz="1800" kern="100" dirty="0">
              <a:effectLst/>
              <a:latin typeface="Corbel" panose="020B0503020204020204" pitchFamily="34" charset="0"/>
              <a:ea typeface="Aptos" panose="020B0004020202020204" pitchFamily="34" charset="0"/>
              <a:cs typeface="Times New Roman" panose="02020603050405020304" pitchFamily="18" charset="0"/>
            </a:endParaRPr>
          </a:p>
        </p:txBody>
      </p:sp>
      <p:pic>
        <p:nvPicPr>
          <p:cNvPr id="4" name="Picture 3" descr="A group of children smiling&#10;&#10;Description automatically generated">
            <a:extLst>
              <a:ext uri="{FF2B5EF4-FFF2-40B4-BE49-F238E27FC236}">
                <a16:creationId xmlns:a16="http://schemas.microsoft.com/office/drawing/2014/main" id="{704B3F45-5F48-D428-1430-D5C43584B1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9498" y="4070278"/>
            <a:ext cx="5603310" cy="2330522"/>
          </a:xfrm>
          <a:prstGeom prst="rect">
            <a:avLst/>
          </a:prstGeom>
        </p:spPr>
      </p:pic>
    </p:spTree>
    <p:extLst>
      <p:ext uri="{BB962C8B-B14F-4D97-AF65-F5344CB8AC3E}">
        <p14:creationId xmlns:p14="http://schemas.microsoft.com/office/powerpoint/2010/main" val="3554216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5" name="Rectangle 14">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66DED-8EDB-9221-8F0B-BE646235C00F}"/>
              </a:ext>
            </a:extLst>
          </p:cNvPr>
          <p:cNvSpPr>
            <a:spLocks noGrp="1"/>
          </p:cNvSpPr>
          <p:nvPr>
            <p:ph type="title"/>
          </p:nvPr>
        </p:nvSpPr>
        <p:spPr>
          <a:xfrm>
            <a:off x="4269740" y="1021369"/>
            <a:ext cx="7680960" cy="4805025"/>
          </a:xfrm>
        </p:spPr>
        <p:txBody>
          <a:bodyPr vert="horz" lIns="91440" tIns="45720" rIns="91440" bIns="45720" rtlCol="0" anchor="ctr">
            <a:normAutofit/>
          </a:bodyPr>
          <a:lstStyle/>
          <a:p>
            <a:r>
              <a:rPr lang="en-US" sz="6000" b="1" dirty="0">
                <a:solidFill>
                  <a:schemeClr val="tx2"/>
                </a:solidFill>
                <a:latin typeface="Corbel" panose="020B0503020204020204" pitchFamily="34" charset="0"/>
              </a:rPr>
              <a:t>ВИ БЛАГОДАРАМ НА ВНИМАНИЕТО</a:t>
            </a:r>
          </a:p>
        </p:txBody>
      </p:sp>
      <p:sp>
        <p:nvSpPr>
          <p:cNvPr id="17" name="Rectangle 16">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764258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780-EDE8-D663-82A4-001286FFE6F3}"/>
              </a:ext>
            </a:extLst>
          </p:cNvPr>
          <p:cNvSpPr>
            <a:spLocks noGrp="1"/>
          </p:cNvSpPr>
          <p:nvPr>
            <p:ph type="title"/>
          </p:nvPr>
        </p:nvSpPr>
        <p:spPr/>
        <p:txBody>
          <a:bodyPr/>
          <a:lstStyle/>
          <a:p>
            <a:pPr algn="ctr"/>
            <a:r>
              <a:rPr lang="mk-MK" b="1" dirty="0"/>
              <a:t>Што претставува компресија на слики?</a:t>
            </a:r>
            <a:endParaRPr lang="en-US" b="1" dirty="0"/>
          </a:p>
        </p:txBody>
      </p:sp>
      <p:sp>
        <p:nvSpPr>
          <p:cNvPr id="3" name="Content Placeholder 2">
            <a:extLst>
              <a:ext uri="{FF2B5EF4-FFF2-40B4-BE49-F238E27FC236}">
                <a16:creationId xmlns:a16="http://schemas.microsoft.com/office/drawing/2014/main" id="{AAF1AB9A-2F47-854D-9DAA-674577944670}"/>
              </a:ext>
            </a:extLst>
          </p:cNvPr>
          <p:cNvSpPr>
            <a:spLocks noGrp="1"/>
          </p:cNvSpPr>
          <p:nvPr>
            <p:ph idx="1"/>
          </p:nvPr>
        </p:nvSpPr>
        <p:spPr/>
        <p:txBody>
          <a:bodyPr/>
          <a:lstStyle/>
          <a:p>
            <a:r>
              <a:rPr lang="en-US" sz="1800" dirty="0">
                <a:effectLst/>
                <a:latin typeface="Constantia" panose="02030602050306030303" pitchFamily="18" charset="0"/>
                <a:ea typeface="Aptos" panose="020B0004020202020204" pitchFamily="34" charset="0"/>
              </a:rPr>
              <a:t>K</a:t>
            </a:r>
            <a:r>
              <a:rPr lang="mk-MK" sz="1800" dirty="0">
                <a:effectLst/>
                <a:latin typeface="Constantia" panose="02030602050306030303" pitchFamily="18" charset="0"/>
                <a:ea typeface="Aptos" panose="020B0004020202020204" pitchFamily="34" charset="0"/>
              </a:rPr>
              <a:t>омпресија на слики е процес кој ја прави големината на датотеката на дигиталната слика помала</a:t>
            </a:r>
            <a:r>
              <a:rPr lang="en-US" sz="1800" dirty="0">
                <a:effectLst/>
                <a:latin typeface="Constantia" panose="02030602050306030303" pitchFamily="18" charset="0"/>
                <a:ea typeface="Aptos" panose="020B0004020202020204" pitchFamily="34" charset="0"/>
              </a:rPr>
              <a:t> </a:t>
            </a:r>
            <a:r>
              <a:rPr lang="mk-MK" sz="1800" dirty="0">
                <a:effectLst/>
                <a:latin typeface="Constantia" panose="02030602050306030303" pitchFamily="18" charset="0"/>
                <a:ea typeface="Aptos" panose="020B0004020202020204" pitchFamily="34" charset="0"/>
              </a:rPr>
              <a:t>и е една од најмоќните и најкорисни техники во дигиталното процесирање на слика. </a:t>
            </a:r>
            <a:r>
              <a:rPr lang="mk-MK" sz="1800" kern="100" dirty="0">
                <a:effectLst/>
                <a:latin typeface="Constantia" panose="02030602050306030303" pitchFamily="18" charset="0"/>
                <a:ea typeface="Aptos" panose="020B0004020202020204" pitchFamily="34" charset="0"/>
                <a:cs typeface="Times New Roman" panose="02020603050405020304" pitchFamily="18" charset="0"/>
              </a:rPr>
              <a:t>Ова најчесто се постигнува со остранување на бајти информации од сликите или преку користење на алгоритам за компресија на слики кој всушност ја презапишува самата датотека на сликата, на начин така што би зафаќал помалку простор. </a:t>
            </a:r>
          </a:p>
          <a:p>
            <a:r>
              <a:rPr lang="mk-MK" sz="1800" dirty="0">
                <a:effectLst/>
                <a:latin typeface="Constantia" panose="02030602050306030303" pitchFamily="18" charset="0"/>
                <a:ea typeface="Aptos" panose="020B0004020202020204" pitchFamily="34" charset="0"/>
              </a:rPr>
              <a:t>Во компресија на слики, исто така е ставен акцент и на тоа да имаме што е можно помала загуба на квалитет и информации од самата слика.</a:t>
            </a:r>
          </a:p>
          <a:p>
            <a:r>
              <a:rPr lang="mk-MK" sz="1800" dirty="0">
                <a:effectLst/>
                <a:latin typeface="Constantia" panose="02030602050306030303" pitchFamily="18" charset="0"/>
                <a:ea typeface="Aptos" panose="020B0004020202020204" pitchFamily="34" charset="0"/>
              </a:rPr>
              <a:t>Еден систем за компресија на слики, круцијално е да има енкодирачка и декодирачка компонента. </a:t>
            </a:r>
            <a:endParaRPr lang="en-US" sz="1800" kern="100" dirty="0">
              <a:effectLst/>
              <a:latin typeface="Constantia" panose="02030602050306030303" pitchFamily="18"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0242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00017-0245-2882-84DC-F84BD187DD04}"/>
              </a:ext>
            </a:extLst>
          </p:cNvPr>
          <p:cNvSpPr>
            <a:spLocks noGrp="1"/>
          </p:cNvSpPr>
          <p:nvPr>
            <p:ph type="title"/>
          </p:nvPr>
        </p:nvSpPr>
        <p:spPr/>
        <p:txBody>
          <a:bodyPr/>
          <a:lstStyle/>
          <a:p>
            <a:pPr algn="ctr"/>
            <a:r>
              <a:rPr lang="mk-MK" b="1" dirty="0"/>
              <a:t>ЗОШТО Е ВАЖНА КОМПРЕСИЈАТА НА СЛИКИ</a:t>
            </a:r>
            <a:r>
              <a:rPr lang="mk-MK" dirty="0"/>
              <a:t>?</a:t>
            </a:r>
            <a:endParaRPr lang="en-US" dirty="0"/>
          </a:p>
        </p:txBody>
      </p:sp>
      <p:graphicFrame>
        <p:nvGraphicFramePr>
          <p:cNvPr id="5" name="Content Placeholder 2">
            <a:extLst>
              <a:ext uri="{FF2B5EF4-FFF2-40B4-BE49-F238E27FC236}">
                <a16:creationId xmlns:a16="http://schemas.microsoft.com/office/drawing/2014/main" id="{0DB0CF9D-18E7-F847-9184-6DC142D548E9}"/>
              </a:ext>
            </a:extLst>
          </p:cNvPr>
          <p:cNvGraphicFramePr>
            <a:graphicFrameLocks noGrp="1"/>
          </p:cNvGraphicFramePr>
          <p:nvPr>
            <p:ph idx="1"/>
            <p:extLst>
              <p:ext uri="{D42A27DB-BD31-4B8C-83A1-F6EECF244321}">
                <p14:modId xmlns:p14="http://schemas.microsoft.com/office/powerpoint/2010/main" val="3231250828"/>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912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780-EDE8-D663-82A4-001286FFE6F3}"/>
              </a:ext>
            </a:extLst>
          </p:cNvPr>
          <p:cNvSpPr>
            <a:spLocks noGrp="1"/>
          </p:cNvSpPr>
          <p:nvPr>
            <p:ph type="title"/>
          </p:nvPr>
        </p:nvSpPr>
        <p:spPr/>
        <p:txBody>
          <a:bodyPr/>
          <a:lstStyle/>
          <a:p>
            <a:pPr algn="ctr"/>
            <a:r>
              <a:rPr lang="mk-MK" b="1" dirty="0"/>
              <a:t>ПОДЕЛБА НА АЛГОРИТМИТЕ за компресија на слики</a:t>
            </a:r>
            <a:endParaRPr lang="en-US" b="1" dirty="0"/>
          </a:p>
        </p:txBody>
      </p:sp>
      <p:graphicFrame>
        <p:nvGraphicFramePr>
          <p:cNvPr id="8" name="Content Placeholder 7">
            <a:extLst>
              <a:ext uri="{FF2B5EF4-FFF2-40B4-BE49-F238E27FC236}">
                <a16:creationId xmlns:a16="http://schemas.microsoft.com/office/drawing/2014/main" id="{3308AF7B-DB2A-A998-7485-394CCFEC6773}"/>
              </a:ext>
            </a:extLst>
          </p:cNvPr>
          <p:cNvGraphicFramePr>
            <a:graphicFrameLocks noGrp="1"/>
          </p:cNvGraphicFramePr>
          <p:nvPr>
            <p:ph idx="1"/>
            <p:extLst>
              <p:ext uri="{D42A27DB-BD31-4B8C-83A1-F6EECF244321}">
                <p14:modId xmlns:p14="http://schemas.microsoft.com/office/powerpoint/2010/main" val="3962332804"/>
              </p:ext>
            </p:extLst>
          </p:nvPr>
        </p:nvGraphicFramePr>
        <p:xfrm>
          <a:off x="438912" y="2071496"/>
          <a:ext cx="11292839" cy="4000344"/>
        </p:xfrm>
        <a:graphic>
          <a:graphicData uri="http://schemas.openxmlformats.org/drawingml/2006/table">
            <a:tbl>
              <a:tblPr firstRow="1" bandRow="1">
                <a:tableStyleId>{5C22544A-7EE6-4342-B048-85BDC9FD1C3A}</a:tableStyleId>
              </a:tblPr>
              <a:tblGrid>
                <a:gridCol w="1609344">
                  <a:extLst>
                    <a:ext uri="{9D8B030D-6E8A-4147-A177-3AD203B41FA5}">
                      <a16:colId xmlns:a16="http://schemas.microsoft.com/office/drawing/2014/main" val="4100289518"/>
                    </a:ext>
                  </a:extLst>
                </a:gridCol>
                <a:gridCol w="4754156">
                  <a:extLst>
                    <a:ext uri="{9D8B030D-6E8A-4147-A177-3AD203B41FA5}">
                      <a16:colId xmlns:a16="http://schemas.microsoft.com/office/drawing/2014/main" val="112915525"/>
                    </a:ext>
                  </a:extLst>
                </a:gridCol>
                <a:gridCol w="4929339">
                  <a:extLst>
                    <a:ext uri="{9D8B030D-6E8A-4147-A177-3AD203B41FA5}">
                      <a16:colId xmlns:a16="http://schemas.microsoft.com/office/drawing/2014/main" val="1234382770"/>
                    </a:ext>
                  </a:extLst>
                </a:gridCol>
              </a:tblGrid>
              <a:tr h="500328">
                <a:tc>
                  <a:txBody>
                    <a:bodyPr/>
                    <a:lstStyle/>
                    <a:p>
                      <a:endParaRPr lang="en-US" dirty="0"/>
                    </a:p>
                  </a:txBody>
                  <a:tcPr/>
                </a:tc>
                <a:tc>
                  <a:txBody>
                    <a:bodyPr/>
                    <a:lstStyle/>
                    <a:p>
                      <a:pPr algn="ctr"/>
                      <a:r>
                        <a:rPr lang="en-US" dirty="0">
                          <a:latin typeface="Constantia" panose="02030602050306030303" pitchFamily="18" charset="0"/>
                        </a:rPr>
                        <a:t>Lossless (</a:t>
                      </a:r>
                      <a:r>
                        <a:rPr lang="mk-MK" dirty="0">
                          <a:latin typeface="Constantia" panose="02030602050306030303" pitchFamily="18" charset="0"/>
                        </a:rPr>
                        <a:t>алгоритми без загуба)</a:t>
                      </a:r>
                      <a:endParaRPr lang="en-US" dirty="0">
                        <a:latin typeface="Constantia" panose="02030602050306030303" pitchFamily="18" charset="0"/>
                      </a:endParaRPr>
                    </a:p>
                  </a:txBody>
                  <a:tcPr/>
                </a:tc>
                <a:tc>
                  <a:txBody>
                    <a:bodyPr/>
                    <a:lstStyle/>
                    <a:p>
                      <a:pPr algn="ctr"/>
                      <a:r>
                        <a:rPr lang="en-US" dirty="0">
                          <a:latin typeface="Constantia" panose="02030602050306030303" pitchFamily="18" charset="0"/>
                        </a:rPr>
                        <a:t>Lossy</a:t>
                      </a:r>
                      <a:r>
                        <a:rPr lang="mk-MK" dirty="0">
                          <a:latin typeface="Constantia" panose="02030602050306030303" pitchFamily="18" charset="0"/>
                        </a:rPr>
                        <a:t> </a:t>
                      </a:r>
                      <a:r>
                        <a:rPr lang="en-US" dirty="0">
                          <a:latin typeface="Constantia" panose="02030602050306030303" pitchFamily="18" charset="0"/>
                        </a:rPr>
                        <a:t>(</a:t>
                      </a:r>
                      <a:r>
                        <a:rPr lang="mk-MK" dirty="0">
                          <a:latin typeface="Constantia" panose="02030602050306030303" pitchFamily="18" charset="0"/>
                        </a:rPr>
                        <a:t>алгоритми со загуба)</a:t>
                      </a:r>
                      <a:endParaRPr lang="en-US" dirty="0">
                        <a:latin typeface="Constantia" panose="02030602050306030303" pitchFamily="18" charset="0"/>
                      </a:endParaRPr>
                    </a:p>
                  </a:txBody>
                  <a:tcPr/>
                </a:tc>
                <a:extLst>
                  <a:ext uri="{0D108BD9-81ED-4DB2-BD59-A6C34878D82A}">
                    <a16:rowId xmlns:a16="http://schemas.microsoft.com/office/drawing/2014/main" val="7228289"/>
                  </a:ext>
                </a:extLst>
              </a:tr>
              <a:tr h="500328">
                <a:tc>
                  <a:txBody>
                    <a:bodyPr/>
                    <a:lstStyle/>
                    <a:p>
                      <a:r>
                        <a:rPr lang="mk-MK" sz="1400" dirty="0">
                          <a:latin typeface="Constantia" panose="02030602050306030303" pitchFamily="18" charset="0"/>
                        </a:rPr>
                        <a:t>Што прави?</a:t>
                      </a:r>
                      <a:endParaRPr lang="en-US" sz="1400" dirty="0">
                        <a:latin typeface="Constantia" panose="02030602050306030303" pitchFamily="18" charset="0"/>
                      </a:endParaRPr>
                    </a:p>
                  </a:txBody>
                  <a:tcPr/>
                </a:tc>
                <a:tc>
                  <a:txBody>
                    <a:bodyPr/>
                    <a:lstStyle/>
                    <a:p>
                      <a:r>
                        <a:rPr lang="mk-MK" sz="1400" dirty="0">
                          <a:latin typeface="Constantia" panose="02030602050306030303" pitchFamily="18" charset="0"/>
                        </a:rPr>
                        <a:t>Ги користи компресираните податоци за да го врати оригиналниот фајл</a:t>
                      </a:r>
                      <a:endParaRPr lang="en-US" sz="1400" dirty="0">
                        <a:latin typeface="Constantia" panose="02030602050306030303" pitchFamily="18" charset="0"/>
                      </a:endParaRPr>
                    </a:p>
                  </a:txBody>
                  <a:tcPr/>
                </a:tc>
                <a:tc>
                  <a:txBody>
                    <a:bodyPr/>
                    <a:lstStyle/>
                    <a:p>
                      <a:r>
                        <a:rPr lang="mk-MK" sz="1400" dirty="0">
                          <a:latin typeface="Constantia" panose="02030602050306030303" pitchFamily="18" charset="0"/>
                        </a:rPr>
                        <a:t>Дел од податоците се губат при компресија и не може да се вратат при декомпресирање во оригинална форма</a:t>
                      </a:r>
                      <a:endParaRPr lang="en-US" sz="1400" dirty="0">
                        <a:latin typeface="Constantia" panose="02030602050306030303" pitchFamily="18" charset="0"/>
                      </a:endParaRPr>
                    </a:p>
                  </a:txBody>
                  <a:tcPr/>
                </a:tc>
                <a:extLst>
                  <a:ext uri="{0D108BD9-81ED-4DB2-BD59-A6C34878D82A}">
                    <a16:rowId xmlns:a16="http://schemas.microsoft.com/office/drawing/2014/main" val="1638396812"/>
                  </a:ext>
                </a:extLst>
              </a:tr>
              <a:tr h="411712">
                <a:tc>
                  <a:txBody>
                    <a:bodyPr/>
                    <a:lstStyle/>
                    <a:p>
                      <a:r>
                        <a:rPr lang="mk-MK" sz="1400" dirty="0">
                          <a:latin typeface="Constantia" panose="02030602050306030303" pitchFamily="18" charset="0"/>
                        </a:rPr>
                        <a:t>Служи за компресирање на</a:t>
                      </a:r>
                      <a:endParaRPr lang="en-US" sz="1400" dirty="0">
                        <a:latin typeface="Constantia" panose="02030602050306030303" pitchFamily="18" charset="0"/>
                      </a:endParaRPr>
                    </a:p>
                  </a:txBody>
                  <a:tcPr/>
                </a:tc>
                <a:tc>
                  <a:txBody>
                    <a:bodyPr/>
                    <a:lstStyle/>
                    <a:p>
                      <a:r>
                        <a:rPr lang="mk-MK" sz="1400" dirty="0">
                          <a:latin typeface="Constantia" panose="02030602050306030303" pitchFamily="18" charset="0"/>
                        </a:rPr>
                        <a:t>Слики каде не е прифаливно губење на податоци</a:t>
                      </a:r>
                      <a:endParaRPr lang="en-US" sz="1400" dirty="0">
                        <a:latin typeface="Constantia" panose="02030602050306030303" pitchFamily="18" charset="0"/>
                      </a:endParaRPr>
                    </a:p>
                  </a:txBody>
                  <a:tcPr/>
                </a:tc>
                <a:tc>
                  <a:txBody>
                    <a:bodyPr/>
                    <a:lstStyle/>
                    <a:p>
                      <a:r>
                        <a:rPr lang="mk-MK" sz="1400" dirty="0">
                          <a:latin typeface="Constantia" panose="02030602050306030303" pitchFamily="18" charset="0"/>
                        </a:rPr>
                        <a:t>Слики каде е прифатливо губење на податоци</a:t>
                      </a:r>
                      <a:endParaRPr lang="en-US" sz="1400" dirty="0">
                        <a:latin typeface="Constantia" panose="02030602050306030303" pitchFamily="18" charset="0"/>
                      </a:endParaRPr>
                    </a:p>
                  </a:txBody>
                  <a:tcPr/>
                </a:tc>
                <a:extLst>
                  <a:ext uri="{0D108BD9-81ED-4DB2-BD59-A6C34878D82A}">
                    <a16:rowId xmlns:a16="http://schemas.microsoft.com/office/drawing/2014/main" val="3976901664"/>
                  </a:ext>
                </a:extLst>
              </a:tr>
              <a:tr h="500328">
                <a:tc>
                  <a:txBody>
                    <a:bodyPr/>
                    <a:lstStyle/>
                    <a:p>
                      <a:r>
                        <a:rPr lang="mk-MK" sz="1400" dirty="0">
                          <a:latin typeface="Constantia" panose="02030602050306030303" pitchFamily="18" charset="0"/>
                        </a:rPr>
                        <a:t>Формати</a:t>
                      </a:r>
                      <a:endParaRPr lang="en-US" sz="1400" dirty="0">
                        <a:latin typeface="Constantia" panose="02030602050306030303" pitchFamily="18" charset="0"/>
                      </a:endParaRPr>
                    </a:p>
                  </a:txBody>
                  <a:tcPr/>
                </a:tc>
                <a:tc>
                  <a:txBody>
                    <a:bodyPr/>
                    <a:lstStyle/>
                    <a:p>
                      <a:r>
                        <a:rPr lang="en-US" sz="1400" dirty="0">
                          <a:latin typeface="Constantia" panose="02030602050306030303" pitchFamily="18" charset="0"/>
                        </a:rPr>
                        <a:t>GIF, BMP, PNG</a:t>
                      </a:r>
                    </a:p>
                  </a:txBody>
                  <a:tcPr/>
                </a:tc>
                <a:tc>
                  <a:txBody>
                    <a:bodyPr/>
                    <a:lstStyle/>
                    <a:p>
                      <a:r>
                        <a:rPr lang="en-US" sz="1400" dirty="0">
                          <a:latin typeface="Constantia" panose="02030602050306030303" pitchFamily="18" charset="0"/>
                        </a:rPr>
                        <a:t>JPEG, JPEG 2000, WEBP</a:t>
                      </a:r>
                    </a:p>
                  </a:txBody>
                  <a:tcPr/>
                </a:tc>
                <a:extLst>
                  <a:ext uri="{0D108BD9-81ED-4DB2-BD59-A6C34878D82A}">
                    <a16:rowId xmlns:a16="http://schemas.microsoft.com/office/drawing/2014/main" val="744143692"/>
                  </a:ext>
                </a:extLst>
              </a:tr>
              <a:tr h="500328">
                <a:tc>
                  <a:txBody>
                    <a:bodyPr/>
                    <a:lstStyle/>
                    <a:p>
                      <a:r>
                        <a:rPr lang="mk-MK" sz="1400" dirty="0">
                          <a:latin typeface="Constantia" panose="02030602050306030303" pitchFamily="18" charset="0"/>
                        </a:rPr>
                        <a:t>Алгоритми</a:t>
                      </a:r>
                      <a:endParaRPr lang="en-US" sz="1400" dirty="0">
                        <a:latin typeface="Constantia" panose="02030602050306030303" pitchFamily="18" charset="0"/>
                      </a:endParaRPr>
                    </a:p>
                  </a:txBody>
                  <a:tcPr/>
                </a:tc>
                <a:tc>
                  <a:txBody>
                    <a:bodyPr/>
                    <a:lstStyle/>
                    <a:p>
                      <a:pPr marL="285750" indent="-285750">
                        <a:buFont typeface="Arial" panose="020B0604020202020204" pitchFamily="34" charset="0"/>
                        <a:buChar char="•"/>
                      </a:pPr>
                      <a:r>
                        <a:rPr lang="en-US" sz="1400" dirty="0">
                          <a:latin typeface="Constantia" panose="02030602050306030303" pitchFamily="18" charset="0"/>
                        </a:rPr>
                        <a:t>Run Length Encoding</a:t>
                      </a:r>
                    </a:p>
                    <a:p>
                      <a:pPr marL="285750" indent="-285750">
                        <a:buFont typeface="Arial" panose="020B0604020202020204" pitchFamily="34" charset="0"/>
                        <a:buChar char="•"/>
                      </a:pPr>
                      <a:r>
                        <a:rPr lang="en-US" sz="1400" dirty="0">
                          <a:latin typeface="Constantia" panose="02030602050306030303" pitchFamily="18" charset="0"/>
                        </a:rPr>
                        <a:t>Lempel-Ziv-Welch</a:t>
                      </a:r>
                    </a:p>
                    <a:p>
                      <a:pPr marL="285750" indent="-285750">
                        <a:buFont typeface="Arial" panose="020B0604020202020204" pitchFamily="34" charset="0"/>
                        <a:buChar char="•"/>
                      </a:pPr>
                      <a:r>
                        <a:rPr lang="en-US" sz="1400" dirty="0">
                          <a:latin typeface="Constantia" panose="02030602050306030303" pitchFamily="18" charset="0"/>
                        </a:rPr>
                        <a:t>Huffman Encoding</a:t>
                      </a:r>
                    </a:p>
                    <a:p>
                      <a:pPr marL="285750" indent="-285750">
                        <a:buFont typeface="Arial" panose="020B0604020202020204" pitchFamily="34" charset="0"/>
                        <a:buChar char="•"/>
                      </a:pPr>
                      <a:r>
                        <a:rPr lang="en-US" sz="1400" dirty="0">
                          <a:latin typeface="Constantia" panose="02030602050306030303" pitchFamily="18" charset="0"/>
                        </a:rPr>
                        <a:t>Arithmetic Encoding</a:t>
                      </a:r>
                    </a:p>
                  </a:txBody>
                  <a:tcPr/>
                </a:tc>
                <a:tc>
                  <a:txBody>
                    <a:bodyPr/>
                    <a:lstStyle/>
                    <a:p>
                      <a:pPr marL="285750" indent="-285750">
                        <a:buFont typeface="Arial" panose="020B0604020202020204" pitchFamily="34" charset="0"/>
                        <a:buChar char="•"/>
                      </a:pPr>
                      <a:r>
                        <a:rPr lang="en-US" sz="1400" dirty="0">
                          <a:latin typeface="Constantia" panose="02030602050306030303" pitchFamily="18" charset="0"/>
                        </a:rPr>
                        <a:t>Transform Coding</a:t>
                      </a:r>
                    </a:p>
                    <a:p>
                      <a:pPr marL="285750" indent="-285750">
                        <a:buFont typeface="Arial" panose="020B0604020202020204" pitchFamily="34" charset="0"/>
                        <a:buChar char="•"/>
                      </a:pPr>
                      <a:r>
                        <a:rPr lang="en-US" sz="1400" dirty="0">
                          <a:latin typeface="Constantia" panose="02030602050306030303" pitchFamily="18" charset="0"/>
                        </a:rPr>
                        <a:t>Fractal Compression</a:t>
                      </a:r>
                    </a:p>
                    <a:p>
                      <a:pPr marL="285750" indent="-285750">
                        <a:buFont typeface="Arial" panose="020B0604020202020204" pitchFamily="34" charset="0"/>
                        <a:buChar char="•"/>
                      </a:pPr>
                      <a:r>
                        <a:rPr lang="en-US" sz="1400" dirty="0">
                          <a:latin typeface="Constantia" panose="02030602050306030303" pitchFamily="18" charset="0"/>
                        </a:rPr>
                        <a:t>Quantization</a:t>
                      </a:r>
                    </a:p>
                    <a:p>
                      <a:pPr marL="285750" indent="-285750">
                        <a:buFont typeface="Arial" panose="020B0604020202020204" pitchFamily="34" charset="0"/>
                        <a:buChar char="•"/>
                      </a:pPr>
                      <a:r>
                        <a:rPr lang="en-US" sz="1400" dirty="0">
                          <a:latin typeface="Constantia" panose="02030602050306030303" pitchFamily="18" charset="0"/>
                        </a:rPr>
                        <a:t>Chroma Subsampling</a:t>
                      </a:r>
                    </a:p>
                  </a:txBody>
                  <a:tcPr/>
                </a:tc>
                <a:extLst>
                  <a:ext uri="{0D108BD9-81ED-4DB2-BD59-A6C34878D82A}">
                    <a16:rowId xmlns:a16="http://schemas.microsoft.com/office/drawing/2014/main" val="1615417325"/>
                  </a:ext>
                </a:extLst>
              </a:tr>
              <a:tr h="500328">
                <a:tc>
                  <a:txBody>
                    <a:bodyPr/>
                    <a:lstStyle/>
                    <a:p>
                      <a:r>
                        <a:rPr lang="mk-MK" sz="1400" dirty="0">
                          <a:latin typeface="Constantia" panose="02030602050306030303" pitchFamily="18" charset="0"/>
                        </a:rPr>
                        <a:t>Предности</a:t>
                      </a:r>
                      <a:endParaRPr lang="en-US" sz="1400" dirty="0">
                        <a:latin typeface="Constantia" panose="02030602050306030303" pitchFamily="18" charset="0"/>
                      </a:endParaRPr>
                    </a:p>
                  </a:txBody>
                  <a:tcPr/>
                </a:tc>
                <a:tc>
                  <a:txBody>
                    <a:bodyPr/>
                    <a:lstStyle/>
                    <a:p>
                      <a:r>
                        <a:rPr lang="mk-MK" sz="1400" dirty="0">
                          <a:latin typeface="Constantia" panose="02030602050306030303" pitchFamily="18" charset="0"/>
                        </a:rPr>
                        <a:t>Немаме загуба на на квалитет</a:t>
                      </a:r>
                    </a:p>
                    <a:p>
                      <a:r>
                        <a:rPr lang="mk-MK" sz="1400" dirty="0">
                          <a:latin typeface="Constantia" panose="02030602050306030303" pitchFamily="18" charset="0"/>
                        </a:rPr>
                        <a:t>Сликите може да бидат вратени</a:t>
                      </a:r>
                    </a:p>
                  </a:txBody>
                  <a:tcPr/>
                </a:tc>
                <a:tc>
                  <a:txBody>
                    <a:bodyPr/>
                    <a:lstStyle/>
                    <a:p>
                      <a:pPr marL="0" indent="0">
                        <a:buFont typeface="Arial" panose="020B0604020202020204" pitchFamily="34" charset="0"/>
                        <a:buNone/>
                      </a:pPr>
                      <a:r>
                        <a:rPr lang="mk-MK" sz="1400" dirty="0">
                          <a:latin typeface="Constantia" panose="02030602050306030303" pitchFamily="18" charset="0"/>
                        </a:rPr>
                        <a:t>Значително ја намалува големината</a:t>
                      </a:r>
                    </a:p>
                    <a:p>
                      <a:pPr marL="0" indent="0">
                        <a:buFont typeface="Arial" panose="020B0604020202020204" pitchFamily="34" charset="0"/>
                        <a:buNone/>
                      </a:pPr>
                      <a:r>
                        <a:rPr lang="mk-MK" sz="1400" dirty="0">
                          <a:latin typeface="Constantia" panose="02030602050306030303" pitchFamily="18" charset="0"/>
                        </a:rPr>
                        <a:t>Може да се одбере стапка на компресија</a:t>
                      </a:r>
                      <a:endParaRPr lang="en-US" sz="1400" dirty="0">
                        <a:latin typeface="Constantia" panose="02030602050306030303" pitchFamily="18" charset="0"/>
                      </a:endParaRPr>
                    </a:p>
                  </a:txBody>
                  <a:tcPr/>
                </a:tc>
                <a:extLst>
                  <a:ext uri="{0D108BD9-81ED-4DB2-BD59-A6C34878D82A}">
                    <a16:rowId xmlns:a16="http://schemas.microsoft.com/office/drawing/2014/main" val="2896441629"/>
                  </a:ext>
                </a:extLst>
              </a:tr>
              <a:tr h="500328">
                <a:tc>
                  <a:txBody>
                    <a:bodyPr/>
                    <a:lstStyle/>
                    <a:p>
                      <a:r>
                        <a:rPr lang="mk-MK" sz="1400" dirty="0">
                          <a:latin typeface="Constantia" panose="02030602050306030303" pitchFamily="18" charset="0"/>
                        </a:rPr>
                        <a:t>Недостатоци</a:t>
                      </a:r>
                      <a:endParaRPr lang="en-US" sz="1400" dirty="0">
                        <a:latin typeface="Constantia" panose="02030602050306030303" pitchFamily="18" charset="0"/>
                      </a:endParaRPr>
                    </a:p>
                  </a:txBody>
                  <a:tcPr/>
                </a:tc>
                <a:tc>
                  <a:txBody>
                    <a:bodyPr/>
                    <a:lstStyle/>
                    <a:p>
                      <a:r>
                        <a:rPr lang="mk-MK" sz="1400" dirty="0">
                          <a:latin typeface="Constantia" panose="02030602050306030303" pitchFamily="18" charset="0"/>
                        </a:rPr>
                        <a:t>Поголеми компресирани фајлови</a:t>
                      </a:r>
                      <a:endParaRPr lang="en-US" sz="1400" dirty="0">
                        <a:latin typeface="Constantia" panose="02030602050306030303" pitchFamily="18" charset="0"/>
                      </a:endParaRPr>
                    </a:p>
                  </a:txBody>
                  <a:tcPr/>
                </a:tc>
                <a:tc>
                  <a:txBody>
                    <a:bodyPr/>
                    <a:lstStyle/>
                    <a:p>
                      <a:r>
                        <a:rPr lang="mk-MK" sz="1400" dirty="0">
                          <a:latin typeface="Constantia" panose="02030602050306030303" pitchFamily="18" charset="0"/>
                        </a:rPr>
                        <a:t>Резултира со губење на квалитетот и деградација</a:t>
                      </a:r>
                      <a:endParaRPr lang="en-US" sz="1400" dirty="0">
                        <a:latin typeface="Constantia" panose="02030602050306030303" pitchFamily="18" charset="0"/>
                      </a:endParaRPr>
                    </a:p>
                  </a:txBody>
                  <a:tcPr/>
                </a:tc>
                <a:extLst>
                  <a:ext uri="{0D108BD9-81ED-4DB2-BD59-A6C34878D82A}">
                    <a16:rowId xmlns:a16="http://schemas.microsoft.com/office/drawing/2014/main" val="270924373"/>
                  </a:ext>
                </a:extLst>
              </a:tr>
            </a:tbl>
          </a:graphicData>
        </a:graphic>
      </p:graphicFrame>
    </p:spTree>
    <p:extLst>
      <p:ext uri="{BB962C8B-B14F-4D97-AF65-F5344CB8AC3E}">
        <p14:creationId xmlns:p14="http://schemas.microsoft.com/office/powerpoint/2010/main" val="4221746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5" name="Rectangle 14">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descr="A diagram of a process&#10;&#10;Description automatically generated">
            <a:extLst>
              <a:ext uri="{FF2B5EF4-FFF2-40B4-BE49-F238E27FC236}">
                <a16:creationId xmlns:a16="http://schemas.microsoft.com/office/drawing/2014/main" id="{C02CAF41-F2B6-94A6-9BEF-C333D5FF40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647885" y="599724"/>
            <a:ext cx="8889437" cy="5200321"/>
          </a:xfrm>
          <a:prstGeom prst="rect">
            <a:avLst/>
          </a:prstGeom>
          <a:noFill/>
        </p:spPr>
      </p:pic>
      <p:sp>
        <p:nvSpPr>
          <p:cNvPr id="23" name="Rectangle 22">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3983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DDB9E1-AB12-462E-8E0D-83CA31C6E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4040EB-4842-44D5-9380-BDF41FB7B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87C0780-EDE8-D663-82A4-001286FFE6F3}"/>
              </a:ext>
            </a:extLst>
          </p:cNvPr>
          <p:cNvSpPr>
            <a:spLocks noGrp="1"/>
          </p:cNvSpPr>
          <p:nvPr>
            <p:ph type="title"/>
          </p:nvPr>
        </p:nvSpPr>
        <p:spPr>
          <a:xfrm>
            <a:off x="803189" y="1209184"/>
            <a:ext cx="3089189" cy="4734416"/>
          </a:xfrm>
        </p:spPr>
        <p:txBody>
          <a:bodyPr anchor="ctr">
            <a:normAutofit/>
          </a:bodyPr>
          <a:lstStyle/>
          <a:p>
            <a:r>
              <a:rPr lang="mk-MK" dirty="0">
                <a:solidFill>
                  <a:srgbClr val="FFFFFF"/>
                </a:solidFill>
              </a:rPr>
              <a:t>НАЈПОЗНАТИ АЛГОРИТМИ ЗА КОМПРЕСИЈА НА СЛИКИ</a:t>
            </a:r>
            <a:br>
              <a:rPr lang="en-US" dirty="0">
                <a:solidFill>
                  <a:srgbClr val="FFFFFF"/>
                </a:solidFill>
              </a:rPr>
            </a:br>
            <a:br>
              <a:rPr lang="mk-MK" dirty="0">
                <a:solidFill>
                  <a:srgbClr val="FFFFFF"/>
                </a:solidFill>
              </a:rPr>
            </a:br>
            <a:r>
              <a:rPr lang="en-US" b="1" kern="100" dirty="0">
                <a:solidFill>
                  <a:srgbClr val="FFFFFF"/>
                </a:solidFill>
                <a:effectLst/>
                <a:ea typeface="Aptos" panose="020B0004020202020204" pitchFamily="34" charset="0"/>
                <a:cs typeface="Times New Roman" panose="02020603050405020304" pitchFamily="18" charset="0"/>
              </a:rPr>
              <a:t>Run-Length Encoding (RLE)</a:t>
            </a:r>
            <a:endParaRPr lang="en-US" dirty="0">
              <a:solidFill>
                <a:srgbClr val="FFFFFF"/>
              </a:solidFill>
            </a:endParaRPr>
          </a:p>
        </p:txBody>
      </p:sp>
      <p:sp>
        <p:nvSpPr>
          <p:cNvPr id="13" name="Rectangle 12">
            <a:extLst>
              <a:ext uri="{FF2B5EF4-FFF2-40B4-BE49-F238E27FC236}">
                <a16:creationId xmlns:a16="http://schemas.microsoft.com/office/drawing/2014/main" id="{0C076E08-C160-41E7-8D09-E2436B59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25A65B62-07C4-4876-A101-9C85F48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D02BCE7C-4E97-4627-9FD1-DD7B633E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AF1AB9A-2F47-854D-9DAA-674577944670}"/>
              </a:ext>
            </a:extLst>
          </p:cNvPr>
          <p:cNvSpPr>
            <a:spLocks noGrp="1"/>
          </p:cNvSpPr>
          <p:nvPr>
            <p:ph idx="1"/>
          </p:nvPr>
        </p:nvSpPr>
        <p:spPr>
          <a:xfrm>
            <a:off x="4561870" y="723900"/>
            <a:ext cx="7183597" cy="3252678"/>
          </a:xfrm>
        </p:spPr>
        <p:txBody>
          <a:bodyPr>
            <a:normAutofit/>
          </a:bodyPr>
          <a:lstStyle/>
          <a:p>
            <a:r>
              <a:rPr lang="en-US" b="1" i="1" dirty="0">
                <a:effectLst/>
                <a:latin typeface="Constantia" panose="02030602050306030303" pitchFamily="18" charset="0"/>
                <a:ea typeface="Aptos" panose="020B0004020202020204" pitchFamily="34" charset="0"/>
              </a:rPr>
              <a:t>Run-Length Encoding </a:t>
            </a:r>
            <a:r>
              <a:rPr lang="mk-MK" dirty="0">
                <a:effectLst/>
                <a:latin typeface="Constantia" panose="02030602050306030303" pitchFamily="18" charset="0"/>
                <a:ea typeface="Aptos" panose="020B0004020202020204" pitchFamily="34" charset="0"/>
              </a:rPr>
              <a:t>преставува едноставен </a:t>
            </a:r>
            <a:r>
              <a:rPr lang="en-US" dirty="0">
                <a:effectLst/>
                <a:latin typeface="Constantia" panose="02030602050306030303" pitchFamily="18" charset="0"/>
                <a:ea typeface="Aptos" panose="020B0004020202020204" pitchFamily="34" charset="0"/>
              </a:rPr>
              <a:t>lossless </a:t>
            </a:r>
            <a:r>
              <a:rPr lang="mk-MK" dirty="0">
                <a:effectLst/>
                <a:latin typeface="Constantia" panose="02030602050306030303" pitchFamily="18" charset="0"/>
                <a:ea typeface="Aptos" panose="020B0004020202020204" pitchFamily="34" charset="0"/>
              </a:rPr>
              <a:t>алгоритам за компресија на слики кој енкодира повторувачки пиксели. Имено, тој ги идентификува последователните идентични пиксели и ги заменува со пар вредност на пикселот и бројач колку пати се повторува истиот. </a:t>
            </a:r>
          </a:p>
          <a:p>
            <a:r>
              <a:rPr lang="mk-MK" dirty="0">
                <a:effectLst/>
                <a:latin typeface="Constantia" panose="02030602050306030303" pitchFamily="18" charset="0"/>
                <a:ea typeface="Aptos" panose="020B0004020202020204" pitchFamily="34" charset="0"/>
              </a:rPr>
              <a:t>Тој прилично лесно се имплементира и работи добро за слики со големи површини на иста боја. </a:t>
            </a:r>
            <a:endParaRPr lang="en-US" dirty="0">
              <a:latin typeface="Constantia" panose="02030602050306030303" pitchFamily="18" charset="0"/>
            </a:endParaRPr>
          </a:p>
        </p:txBody>
      </p:sp>
      <p:pic>
        <p:nvPicPr>
          <p:cNvPr id="4" name="Picture 3" descr="A screenshot of a game&#10;&#10;Description automatically generated">
            <a:extLst>
              <a:ext uri="{FF2B5EF4-FFF2-40B4-BE49-F238E27FC236}">
                <a16:creationId xmlns:a16="http://schemas.microsoft.com/office/drawing/2014/main" id="{12389500-2879-A27D-FDE7-935FC0F10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1870" y="4253024"/>
            <a:ext cx="7183597" cy="1939571"/>
          </a:xfrm>
          <a:prstGeom prst="rect">
            <a:avLst/>
          </a:prstGeom>
        </p:spPr>
      </p:pic>
    </p:spTree>
    <p:extLst>
      <p:ext uri="{BB962C8B-B14F-4D97-AF65-F5344CB8AC3E}">
        <p14:creationId xmlns:p14="http://schemas.microsoft.com/office/powerpoint/2010/main" val="944998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DDB9E1-AB12-462E-8E0D-83CA31C6E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4040EB-4842-44D5-9380-BDF41FB7B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87C0780-EDE8-D663-82A4-001286FFE6F3}"/>
              </a:ext>
            </a:extLst>
          </p:cNvPr>
          <p:cNvSpPr>
            <a:spLocks noGrp="1"/>
          </p:cNvSpPr>
          <p:nvPr>
            <p:ph type="title"/>
          </p:nvPr>
        </p:nvSpPr>
        <p:spPr>
          <a:xfrm>
            <a:off x="803189" y="1209184"/>
            <a:ext cx="3089189" cy="4734416"/>
          </a:xfrm>
        </p:spPr>
        <p:txBody>
          <a:bodyPr anchor="ctr">
            <a:normAutofit/>
          </a:bodyPr>
          <a:lstStyle/>
          <a:p>
            <a:r>
              <a:rPr lang="mk-MK" dirty="0">
                <a:solidFill>
                  <a:srgbClr val="FFFFFF"/>
                </a:solidFill>
              </a:rPr>
              <a:t>НАЈПОЗНАТИ АЛГОРИТМИ ЗА КОМПРЕСИЈА НА СЛИКИ</a:t>
            </a:r>
            <a:br>
              <a:rPr lang="en-US" dirty="0">
                <a:solidFill>
                  <a:srgbClr val="FFFFFF"/>
                </a:solidFill>
              </a:rPr>
            </a:br>
            <a:br>
              <a:rPr lang="mk-MK" dirty="0">
                <a:solidFill>
                  <a:srgbClr val="FFFFFF"/>
                </a:solidFill>
              </a:rPr>
            </a:br>
            <a:r>
              <a:rPr lang="en-US" b="1" kern="100" dirty="0">
                <a:solidFill>
                  <a:srgbClr val="FFFFFF"/>
                </a:solidFill>
                <a:effectLst/>
                <a:ea typeface="Aptos" panose="020B0004020202020204" pitchFamily="34" charset="0"/>
                <a:cs typeface="Times New Roman" panose="02020603050405020304" pitchFamily="18" charset="0"/>
              </a:rPr>
              <a:t>Huffman Encoding</a:t>
            </a:r>
            <a:endParaRPr lang="en-US" dirty="0">
              <a:solidFill>
                <a:srgbClr val="FFFFFF"/>
              </a:solidFill>
            </a:endParaRPr>
          </a:p>
        </p:txBody>
      </p:sp>
      <p:sp>
        <p:nvSpPr>
          <p:cNvPr id="13" name="Rectangle 12">
            <a:extLst>
              <a:ext uri="{FF2B5EF4-FFF2-40B4-BE49-F238E27FC236}">
                <a16:creationId xmlns:a16="http://schemas.microsoft.com/office/drawing/2014/main" id="{0C076E08-C160-41E7-8D09-E2436B59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25A65B62-07C4-4876-A101-9C85F48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D02BCE7C-4E97-4627-9FD1-DD7B633E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AF1AB9A-2F47-854D-9DAA-674577944670}"/>
              </a:ext>
            </a:extLst>
          </p:cNvPr>
          <p:cNvSpPr>
            <a:spLocks noGrp="1"/>
          </p:cNvSpPr>
          <p:nvPr>
            <p:ph idx="1"/>
          </p:nvPr>
        </p:nvSpPr>
        <p:spPr>
          <a:xfrm>
            <a:off x="4561870" y="723900"/>
            <a:ext cx="7183597" cy="3252678"/>
          </a:xfrm>
        </p:spPr>
        <p:txBody>
          <a:bodyPr>
            <a:normAutofit/>
          </a:bodyPr>
          <a:lstStyle/>
          <a:p>
            <a:pPr>
              <a:lnSpc>
                <a:spcPct val="90000"/>
              </a:lnSpc>
            </a:pPr>
            <a:r>
              <a:rPr lang="en-US" b="1" i="1" kern="100" dirty="0">
                <a:effectLst/>
                <a:latin typeface="Constantia" panose="02030602050306030303" pitchFamily="18" charset="0"/>
                <a:ea typeface="Aptos" panose="020B0004020202020204" pitchFamily="34" charset="0"/>
                <a:cs typeface="Times New Roman" panose="02020603050405020304" pitchFamily="18" charset="0"/>
              </a:rPr>
              <a:t>Huffman Encoding</a:t>
            </a:r>
            <a:r>
              <a:rPr lang="en-US" kern="100" dirty="0">
                <a:effectLst/>
                <a:latin typeface="Constantia" panose="02030602050306030303" pitchFamily="18" charset="0"/>
                <a:ea typeface="Aptos" panose="020B0004020202020204" pitchFamily="34" charset="0"/>
                <a:cs typeface="Times New Roman" panose="02020603050405020304" pitchFamily="18" charset="0"/>
              </a:rPr>
              <a:t>, </a:t>
            </a:r>
            <a:r>
              <a:rPr lang="mk-MK" kern="100" dirty="0">
                <a:effectLst/>
                <a:latin typeface="Constantia" panose="02030602050306030303" pitchFamily="18" charset="0"/>
                <a:ea typeface="Aptos" panose="020B0004020202020204" pitchFamily="34" charset="0"/>
                <a:cs typeface="Times New Roman" panose="02020603050405020304" pitchFamily="18" charset="0"/>
              </a:rPr>
              <a:t>кој преставува тип на </a:t>
            </a:r>
            <a:r>
              <a:rPr lang="en-US" kern="100" dirty="0">
                <a:effectLst/>
                <a:latin typeface="Constantia" panose="02030602050306030303" pitchFamily="18" charset="0"/>
                <a:ea typeface="Aptos" panose="020B0004020202020204" pitchFamily="34" charset="0"/>
                <a:cs typeface="Times New Roman" panose="02020603050405020304" pitchFamily="18" charset="0"/>
              </a:rPr>
              <a:t>Entropy Coding, </a:t>
            </a:r>
            <a:r>
              <a:rPr lang="mk-MK" kern="100" dirty="0">
                <a:effectLst/>
                <a:latin typeface="Constantia" panose="02030602050306030303" pitchFamily="18" charset="0"/>
                <a:ea typeface="Aptos" panose="020B0004020202020204" pitchFamily="34" charset="0"/>
                <a:cs typeface="Times New Roman" panose="02020603050405020304" pitchFamily="18" charset="0"/>
              </a:rPr>
              <a:t>спаѓа во групата на </a:t>
            </a:r>
            <a:r>
              <a:rPr lang="en-US" kern="100" dirty="0">
                <a:effectLst/>
                <a:latin typeface="Constantia" panose="02030602050306030303" pitchFamily="18" charset="0"/>
                <a:ea typeface="Aptos" panose="020B0004020202020204" pitchFamily="34" charset="0"/>
                <a:cs typeface="Times New Roman" panose="02020603050405020304" pitchFamily="18" charset="0"/>
              </a:rPr>
              <a:t>lossless </a:t>
            </a:r>
            <a:r>
              <a:rPr lang="mk-MK" kern="100" dirty="0">
                <a:effectLst/>
                <a:latin typeface="Constantia" panose="02030602050306030303" pitchFamily="18" charset="0"/>
                <a:ea typeface="Aptos" panose="020B0004020202020204" pitchFamily="34" charset="0"/>
                <a:cs typeface="Times New Roman" panose="02020603050405020304" pitchFamily="18" charset="0"/>
              </a:rPr>
              <a:t>алгоритми за компресија на слики, кој всушност пикселите кои што се појавуваат почесто, се преставени со пократки секвенци на битови, додека пак оние што се појавуваат поретко се претставени со подолги секвенци. </a:t>
            </a:r>
            <a:endParaRPr lang="en-US" kern="100" dirty="0">
              <a:effectLst/>
              <a:latin typeface="Constantia" panose="02030602050306030303" pitchFamily="18" charset="0"/>
              <a:ea typeface="Aptos" panose="020B0004020202020204" pitchFamily="34" charset="0"/>
              <a:cs typeface="Times New Roman" panose="02020603050405020304" pitchFamily="18" charset="0"/>
            </a:endParaRPr>
          </a:p>
          <a:p>
            <a:pPr>
              <a:lnSpc>
                <a:spcPct val="90000"/>
              </a:lnSpc>
            </a:pPr>
            <a:r>
              <a:rPr lang="mk-MK" dirty="0">
                <a:effectLst/>
                <a:latin typeface="Constantia" panose="02030602050306030303" pitchFamily="18" charset="0"/>
                <a:ea typeface="Aptos" panose="020B0004020202020204" pitchFamily="34" charset="0"/>
              </a:rPr>
              <a:t>На почеток, се анализира фреквенцијата на секоја вредност на пикселите во сликата. Користејќи ја оваа анализа се конструира хофманово дрво. Ова преставува бинарно дрво, во кое оние вредности на пиксели кои што се појавуваат почесто, се сместени поблиску до коренот. Хофмановите кодови се доделени на тој начин така што се доделува „0“ на кодот одејќи налево во дрвото и обратно „1“ одејќи надесно. </a:t>
            </a:r>
            <a:endParaRPr lang="en-US" dirty="0">
              <a:latin typeface="Constantia" panose="02030602050306030303" pitchFamily="18" charset="0"/>
            </a:endParaRPr>
          </a:p>
        </p:txBody>
      </p:sp>
      <p:pic>
        <p:nvPicPr>
          <p:cNvPr id="4" name="Picture 3">
            <a:extLst>
              <a:ext uri="{FF2B5EF4-FFF2-40B4-BE49-F238E27FC236}">
                <a16:creationId xmlns:a16="http://schemas.microsoft.com/office/drawing/2014/main" id="{84696F1C-C07E-50FD-7C03-D2D0D777C3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169400" y="4148281"/>
            <a:ext cx="3968535" cy="2093402"/>
          </a:xfrm>
          <a:prstGeom prst="rect">
            <a:avLst/>
          </a:prstGeom>
          <a:noFill/>
        </p:spPr>
      </p:pic>
    </p:spTree>
    <p:extLst>
      <p:ext uri="{BB962C8B-B14F-4D97-AF65-F5344CB8AC3E}">
        <p14:creationId xmlns:p14="http://schemas.microsoft.com/office/powerpoint/2010/main" val="561950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DDB9E1-AB12-462E-8E0D-83CA31C6E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4040EB-4842-44D5-9380-BDF41FB7B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87C0780-EDE8-D663-82A4-001286FFE6F3}"/>
              </a:ext>
            </a:extLst>
          </p:cNvPr>
          <p:cNvSpPr>
            <a:spLocks noGrp="1"/>
          </p:cNvSpPr>
          <p:nvPr>
            <p:ph type="title"/>
          </p:nvPr>
        </p:nvSpPr>
        <p:spPr>
          <a:xfrm>
            <a:off x="803189" y="1209184"/>
            <a:ext cx="3089189" cy="4734416"/>
          </a:xfrm>
        </p:spPr>
        <p:txBody>
          <a:bodyPr anchor="ctr">
            <a:normAutofit/>
          </a:bodyPr>
          <a:lstStyle/>
          <a:p>
            <a:r>
              <a:rPr lang="mk-MK" dirty="0">
                <a:solidFill>
                  <a:srgbClr val="FFFFFF"/>
                </a:solidFill>
              </a:rPr>
              <a:t>НАЈПОЗНАТИ АЛГОРИТМИ ЗА КОМПРЕСИЈА НА СЛИКИ</a:t>
            </a:r>
            <a:br>
              <a:rPr lang="en-US" dirty="0">
                <a:solidFill>
                  <a:srgbClr val="FFFFFF"/>
                </a:solidFill>
              </a:rPr>
            </a:br>
            <a:br>
              <a:rPr lang="mk-MK" dirty="0">
                <a:solidFill>
                  <a:srgbClr val="FFFFFF"/>
                </a:solidFill>
              </a:rPr>
            </a:br>
            <a:r>
              <a:rPr lang="en-US" b="1" kern="100" dirty="0">
                <a:solidFill>
                  <a:srgbClr val="FFFFFF"/>
                </a:solidFill>
                <a:effectLst/>
                <a:ea typeface="Aptos" panose="020B0004020202020204" pitchFamily="34" charset="0"/>
                <a:cs typeface="Times New Roman" panose="02020603050405020304" pitchFamily="18" charset="0"/>
              </a:rPr>
              <a:t>ARITHMETIC ENCODING</a:t>
            </a:r>
            <a:endParaRPr lang="en-US" dirty="0">
              <a:solidFill>
                <a:srgbClr val="FFFFFF"/>
              </a:solidFill>
            </a:endParaRPr>
          </a:p>
        </p:txBody>
      </p:sp>
      <p:sp>
        <p:nvSpPr>
          <p:cNvPr id="13" name="Rectangle 12">
            <a:extLst>
              <a:ext uri="{FF2B5EF4-FFF2-40B4-BE49-F238E27FC236}">
                <a16:creationId xmlns:a16="http://schemas.microsoft.com/office/drawing/2014/main" id="{0C076E08-C160-41E7-8D09-E2436B59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25A65B62-07C4-4876-A101-9C85F48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D02BCE7C-4E97-4627-9FD1-DD7B633E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AF1AB9A-2F47-854D-9DAA-674577944670}"/>
              </a:ext>
            </a:extLst>
          </p:cNvPr>
          <p:cNvSpPr>
            <a:spLocks noGrp="1"/>
          </p:cNvSpPr>
          <p:nvPr>
            <p:ph idx="1"/>
          </p:nvPr>
        </p:nvSpPr>
        <p:spPr>
          <a:xfrm>
            <a:off x="4561870" y="723900"/>
            <a:ext cx="7183597" cy="3252678"/>
          </a:xfrm>
        </p:spPr>
        <p:txBody>
          <a:bodyPr>
            <a:normAutofit/>
          </a:bodyPr>
          <a:lstStyle/>
          <a:p>
            <a:pPr marL="0" marR="0">
              <a:lnSpc>
                <a:spcPct val="115000"/>
              </a:lnSpc>
              <a:spcBef>
                <a:spcPts val="0"/>
              </a:spcBef>
              <a:spcAft>
                <a:spcPts val="800"/>
              </a:spcAft>
            </a:pPr>
            <a:r>
              <a:rPr lang="en-US" sz="1800" b="1" i="1" kern="100" dirty="0">
                <a:effectLst/>
                <a:latin typeface="Constantia" panose="02030602050306030303" pitchFamily="18" charset="0"/>
                <a:ea typeface="Aptos" panose="020B0004020202020204" pitchFamily="34" charset="0"/>
                <a:cs typeface="Times New Roman" panose="02020603050405020304" pitchFamily="18" charset="0"/>
              </a:rPr>
              <a:t>Arithmetic Encoding </a:t>
            </a:r>
            <a:r>
              <a:rPr lang="mk-MK" sz="1800" kern="100" dirty="0">
                <a:effectLst/>
                <a:latin typeface="Constantia" panose="02030602050306030303" pitchFamily="18" charset="0"/>
                <a:ea typeface="Aptos" panose="020B0004020202020204" pitchFamily="34" charset="0"/>
                <a:cs typeface="Times New Roman" panose="02020603050405020304" pitchFamily="18" charset="0"/>
              </a:rPr>
              <a:t>е исто така тип на </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Entropy Coding, </a:t>
            </a:r>
            <a:r>
              <a:rPr lang="mk-MK" sz="1800" kern="100" dirty="0">
                <a:effectLst/>
                <a:latin typeface="Constantia" panose="02030602050306030303" pitchFamily="18" charset="0"/>
                <a:ea typeface="Aptos" panose="020B0004020202020204" pitchFamily="34" charset="0"/>
                <a:cs typeface="Times New Roman" panose="02020603050405020304" pitchFamily="18" charset="0"/>
              </a:rPr>
              <a:t>кој спаѓа во групата на </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lossless </a:t>
            </a:r>
            <a:r>
              <a:rPr lang="mk-MK" sz="1800" kern="100" dirty="0">
                <a:effectLst/>
                <a:latin typeface="Constantia" panose="02030602050306030303" pitchFamily="18" charset="0"/>
                <a:ea typeface="Aptos" panose="020B0004020202020204" pitchFamily="34" charset="0"/>
                <a:cs typeface="Times New Roman" panose="02020603050405020304" pitchFamily="18" charset="0"/>
              </a:rPr>
              <a:t>алгоритми</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mk-MK" sz="1800" kern="100" dirty="0">
                <a:effectLst/>
                <a:latin typeface="Constantia" panose="02030602050306030303" pitchFamily="18" charset="0"/>
                <a:ea typeface="Aptos" panose="020B0004020202020204" pitchFamily="34" charset="0"/>
                <a:cs typeface="Times New Roman" panose="02020603050405020304" pitchFamily="18" charset="0"/>
              </a:rPr>
              <a:t>Имено, работи на тој начин што претставува цела секвенца од пиксели како една аритметичка вредност во опсегот </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[0, 1</a:t>
            </a:r>
            <a:r>
              <a:rPr lang="mk-MK" sz="1800" kern="100" dirty="0">
                <a:effectLst/>
                <a:latin typeface="Constantia" panose="02030602050306030303" pitchFamily="18" charset="0"/>
                <a:ea typeface="Aptos" panose="020B0004020202020204" pitchFamily="34" charset="0"/>
                <a:cs typeface="Times New Roman" panose="02020603050405020304" pitchFamily="18" charset="0"/>
              </a:rPr>
              <a:t>) преку итеративно прецизирање на интервалот врз основа на веројатностите на вредностите на пикселите.</a:t>
            </a:r>
            <a:endParaRPr lang="en-US" sz="1800" kern="100" dirty="0">
              <a:effectLst/>
              <a:latin typeface="Constantia" panose="02030602050306030303" pitchFamily="18"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mk-MK" sz="1800" dirty="0">
                <a:effectLst/>
                <a:latin typeface="Constantia" panose="02030602050306030303" pitchFamily="18" charset="0"/>
                <a:ea typeface="Aptos" panose="020B0004020202020204" pitchFamily="34" charset="0"/>
              </a:rPr>
              <a:t>Не се користи често бидејќи заокружувањето на децималните броеви може да доведе до грешки.</a:t>
            </a:r>
            <a:endParaRPr lang="en-US" sz="1800" kern="100" dirty="0">
              <a:effectLst/>
              <a:latin typeface="Constantia" panose="02030602050306030303" pitchFamily="18" charset="0"/>
              <a:ea typeface="Aptos" panose="020B000402020202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879C68F-AED6-B9B5-FBEB-F78B99EC74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51160" y="3717680"/>
            <a:ext cx="4587980" cy="2752788"/>
          </a:xfrm>
          <a:prstGeom prst="rect">
            <a:avLst/>
          </a:prstGeom>
          <a:noFill/>
          <a:ln>
            <a:noFill/>
          </a:ln>
        </p:spPr>
      </p:pic>
    </p:spTree>
    <p:extLst>
      <p:ext uri="{BB962C8B-B14F-4D97-AF65-F5344CB8AC3E}">
        <p14:creationId xmlns:p14="http://schemas.microsoft.com/office/powerpoint/2010/main" val="4238919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780-EDE8-D663-82A4-001286FFE6F3}"/>
              </a:ext>
            </a:extLst>
          </p:cNvPr>
          <p:cNvSpPr>
            <a:spLocks noGrp="1"/>
          </p:cNvSpPr>
          <p:nvPr>
            <p:ph type="title"/>
          </p:nvPr>
        </p:nvSpPr>
        <p:spPr/>
        <p:txBody>
          <a:bodyPr>
            <a:normAutofit fontScale="90000"/>
          </a:bodyPr>
          <a:lstStyle/>
          <a:p>
            <a:pPr algn="ctr"/>
            <a:r>
              <a:rPr lang="mk-MK" sz="3100" dirty="0">
                <a:solidFill>
                  <a:schemeClr val="bg2"/>
                </a:solidFill>
              </a:rPr>
              <a:t>НАЈПОЗНАТИ АЛГОРИТМИ ЗА КОМПРЕСИЈА НА СЛИКИ</a:t>
            </a:r>
            <a:br>
              <a:rPr lang="mk-MK" sz="3100" dirty="0">
                <a:solidFill>
                  <a:schemeClr val="bg2"/>
                </a:solidFill>
              </a:rPr>
            </a:br>
            <a:r>
              <a:rPr lang="en-US" sz="3100" b="1" kern="100" dirty="0">
                <a:solidFill>
                  <a:schemeClr val="bg2"/>
                </a:solidFill>
                <a:effectLst/>
                <a:ea typeface="Aptos" panose="020B0004020202020204" pitchFamily="34" charset="0"/>
                <a:cs typeface="Times New Roman" panose="02020603050405020304" pitchFamily="18" charset="0"/>
              </a:rPr>
              <a:t>Lempel–Ziv–Welch (LZW)</a:t>
            </a:r>
            <a:endParaRPr lang="en-US" dirty="0"/>
          </a:p>
        </p:txBody>
      </p:sp>
      <p:sp>
        <p:nvSpPr>
          <p:cNvPr id="3" name="Content Placeholder 2">
            <a:extLst>
              <a:ext uri="{FF2B5EF4-FFF2-40B4-BE49-F238E27FC236}">
                <a16:creationId xmlns:a16="http://schemas.microsoft.com/office/drawing/2014/main" id="{AAF1AB9A-2F47-854D-9DAA-674577944670}"/>
              </a:ext>
            </a:extLst>
          </p:cNvPr>
          <p:cNvSpPr>
            <a:spLocks noGrp="1"/>
          </p:cNvSpPr>
          <p:nvPr>
            <p:ph idx="1"/>
          </p:nvPr>
        </p:nvSpPr>
        <p:spPr/>
        <p:txBody>
          <a:bodyPr/>
          <a:lstStyle/>
          <a:p>
            <a:r>
              <a:rPr lang="en-US" sz="1800" b="1" i="1" kern="100" dirty="0">
                <a:effectLst/>
                <a:latin typeface="Constantia" panose="02030602050306030303" pitchFamily="18" charset="0"/>
                <a:ea typeface="Aptos" panose="020B0004020202020204" pitchFamily="34" charset="0"/>
                <a:cs typeface="Times New Roman" panose="02020603050405020304" pitchFamily="18" charset="0"/>
              </a:rPr>
              <a:t>LZW (Lempel-Ziv-Welch) </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е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алгоритам</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за</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компресија</a:t>
            </a:r>
            <a:r>
              <a:rPr lang="mk-MK" sz="1800" kern="100" dirty="0">
                <a:effectLst/>
                <a:latin typeface="Constantia" panose="02030602050306030303" pitchFamily="18" charset="0"/>
                <a:ea typeface="Aptos" panose="020B0004020202020204" pitchFamily="34" charset="0"/>
                <a:cs typeface="Times New Roman" panose="02020603050405020304" pitchFamily="18" charset="0"/>
              </a:rPr>
              <a:t> без загуба</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кој</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работи</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со</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користење</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на</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речник</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за</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mk-MK" sz="1800" kern="100" dirty="0">
                <a:effectLst/>
                <a:latin typeface="Constantia" panose="02030602050306030303" pitchFamily="18" charset="0"/>
                <a:ea typeface="Aptos" panose="020B0004020202020204" pitchFamily="34" charset="0"/>
                <a:cs typeface="Times New Roman" panose="02020603050405020304" pitchFamily="18" charset="0"/>
              </a:rPr>
              <a:t>мапирање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на</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повторувачки</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секвенции</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од</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mk-MK" sz="1800" kern="100" dirty="0">
                <a:effectLst/>
                <a:latin typeface="Constantia" panose="02030602050306030303" pitchFamily="18" charset="0"/>
                <a:ea typeface="Aptos" panose="020B0004020202020204" pitchFamily="34" charset="0"/>
                <a:cs typeface="Times New Roman" panose="02020603050405020304" pitchFamily="18" charset="0"/>
              </a:rPr>
              <a:t>пиксели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со</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пократки</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кодови</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Алгоритмот</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започнува</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со</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иниција</a:t>
            </a:r>
            <a:r>
              <a:rPr lang="mk-MK" sz="1800" kern="100" dirty="0">
                <a:effectLst/>
                <a:latin typeface="Constantia" panose="02030602050306030303" pitchFamily="18" charset="0"/>
                <a:ea typeface="Aptos" panose="020B0004020202020204" pitchFamily="34" charset="0"/>
                <a:cs typeface="Times New Roman" panose="02020603050405020304" pitchFamily="18" charset="0"/>
              </a:rPr>
              <a:t>лиза</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ција</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на</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речник</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кој</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ги</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содржи</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сите</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en-US" sz="1800" kern="100" dirty="0" err="1">
                <a:effectLst/>
                <a:latin typeface="Constantia" panose="02030602050306030303" pitchFamily="18" charset="0"/>
                <a:ea typeface="Aptos" panose="020B0004020202020204" pitchFamily="34" charset="0"/>
                <a:cs typeface="Times New Roman" panose="02020603050405020304" pitchFamily="18" charset="0"/>
              </a:rPr>
              <a:t>можни</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 </a:t>
            </a:r>
            <a:r>
              <a:rPr lang="mk-MK" sz="1800" kern="100" dirty="0">
                <a:effectLst/>
                <a:latin typeface="Constantia" panose="02030602050306030303" pitchFamily="18" charset="0"/>
                <a:ea typeface="Aptos" panose="020B0004020202020204" pitchFamily="34" charset="0"/>
                <a:cs typeface="Times New Roman" panose="02020603050405020304" pitchFamily="18" charset="0"/>
              </a:rPr>
              <a:t>вредности на пиксели (пр. За 8-битни слики, би имал 256 стартни парови клуч и вредност)</a:t>
            </a:r>
            <a:r>
              <a:rPr lang="en-US" sz="1800" kern="100" dirty="0">
                <a:effectLst/>
                <a:latin typeface="Constantia" panose="02030602050306030303" pitchFamily="18" charset="0"/>
                <a:ea typeface="Aptos" panose="020B0004020202020204" pitchFamily="34" charset="0"/>
                <a:cs typeface="Times New Roman" panose="02020603050405020304" pitchFamily="18" charset="0"/>
              </a:rPr>
              <a:t>.</a:t>
            </a:r>
            <a:r>
              <a:rPr lang="mk-MK" sz="1800" kern="100" dirty="0">
                <a:effectLst/>
                <a:latin typeface="Constantia" panose="02030602050306030303" pitchFamily="18" charset="0"/>
                <a:ea typeface="Aptos" panose="020B0004020202020204" pitchFamily="34" charset="0"/>
                <a:cs typeface="Times New Roman" panose="02020603050405020304" pitchFamily="18" charset="0"/>
              </a:rPr>
              <a:t> Имено, секоја вредност на пиксел е поврзана со уникатен код. </a:t>
            </a:r>
            <a:endParaRPr lang="en-US" sz="1800" kern="100" dirty="0">
              <a:effectLst/>
              <a:latin typeface="Constantia" panose="02030602050306030303" pitchFamily="18" charset="0"/>
              <a:ea typeface="Aptos" panose="020B0004020202020204" pitchFamily="34" charset="0"/>
              <a:cs typeface="Times New Roman" panose="02020603050405020304" pitchFamily="18" charset="0"/>
            </a:endParaRPr>
          </a:p>
          <a:p>
            <a:r>
              <a:rPr lang="mk-MK" sz="1800" dirty="0">
                <a:effectLst/>
                <a:latin typeface="Constantia" panose="02030602050306030303" pitchFamily="18" charset="0"/>
                <a:ea typeface="Aptos" panose="020B0004020202020204" pitchFamily="34" charset="0"/>
              </a:rPr>
              <a:t>Алгоритмот ги чита вредностите на пикселите од сликата еден по еден и пробува да идентификува секвенци од пиксели. Кога ќе пронајде нова, невидена секвенца таа се додава во речникот со нов код. Така при компресирањето, секоја секоја секвенца која што ја запишал во речникот ја заменува со кодот доделен за истата</a:t>
            </a:r>
            <a:endParaRPr lang="en-US" sz="1800" kern="100" dirty="0">
              <a:effectLst/>
              <a:latin typeface="Constantia" panose="02030602050306030303" pitchFamily="18"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0113891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TM03457464[[fn=Dividend]]</Template>
  <TotalTime>2041</TotalTime>
  <Words>1170</Words>
  <Application>Microsoft Office PowerPoint</Application>
  <PresentationFormat>Widescreen</PresentationFormat>
  <Paragraphs>66</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Constantia</vt:lpstr>
      <vt:lpstr>Corbel</vt:lpstr>
      <vt:lpstr>Gill Sans MT</vt:lpstr>
      <vt:lpstr>Wingdings 2</vt:lpstr>
      <vt:lpstr>Dividend</vt:lpstr>
      <vt:lpstr>Компресија на слики</vt:lpstr>
      <vt:lpstr>Што претставува компресија на слики?</vt:lpstr>
      <vt:lpstr>ЗОШТО Е ВАЖНА КОМПРЕСИЈАТА НА СЛИКИ?</vt:lpstr>
      <vt:lpstr>ПОДЕЛБА НА АЛГОРИТМИТЕ за компресија на слики</vt:lpstr>
      <vt:lpstr>PowerPoint Presentation</vt:lpstr>
      <vt:lpstr>НАЈПОЗНАТИ АЛГОРИТМИ ЗА КОМПРЕСИЈА НА СЛИКИ  Run-Length Encoding (RLE)</vt:lpstr>
      <vt:lpstr>НАЈПОЗНАТИ АЛГОРИТМИ ЗА КОМПРЕСИЈА НА СЛИКИ  Huffman Encoding</vt:lpstr>
      <vt:lpstr>НАЈПОЗНАТИ АЛГОРИТМИ ЗА КОМПРЕСИЈА НА СЛИКИ  ARITHMETIC ENCODING</vt:lpstr>
      <vt:lpstr>НАЈПОЗНАТИ АЛГОРИТМИ ЗА КОМПРЕСИЈА НА СЛИКИ Lempel–Ziv–Welch (LZW)</vt:lpstr>
      <vt:lpstr>НАЈПОЗНАТИ АЛГОРИТМИ ЗА КОМПРЕСИЈА НА СЛИКИ Transform Coding</vt:lpstr>
      <vt:lpstr>PowerPoint Presentation</vt:lpstr>
      <vt:lpstr>НАЈПОЗНАТИ АЛГОРИТМИ ЗА КОМПРЕСИЈА НА СЛИКИ  QUANTIZATION</vt:lpstr>
      <vt:lpstr>НАЈПОЗНАТИ АЛГОРИТМИ ЗА КОМПРЕСИЈА НА СЛИКИ  CHROMA SUBSAMPLING</vt:lpstr>
      <vt:lpstr>ВИ БЛАГОДАРАМ НА ВНИМАНИЕТО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Ilievski</dc:creator>
  <cp:lastModifiedBy>Daniel Ilievski</cp:lastModifiedBy>
  <cp:revision>7</cp:revision>
  <dcterms:created xsi:type="dcterms:W3CDTF">2024-06-17T10:45:22Z</dcterms:created>
  <dcterms:modified xsi:type="dcterms:W3CDTF">2024-06-27T07:55:22Z</dcterms:modified>
</cp:coreProperties>
</file>