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jpeg" ContentType="image/jpeg"/>
  <Override PartName="/ppt/media/image7.jpeg" ContentType="image/jpeg"/>
  <Override PartName="/ppt/media/image11.png" ContentType="image/png"/>
  <Override PartName="/ppt/media/image9.jpeg" ContentType="image/jpeg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presProps" Target="presProps.xml"/>
</Relationships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Intelligence vs Rationality
Subtitle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spPr>
            <a:solidFill>
              <a:srgbClr val="004586"/>
            </a:solidFill>
            <a:ln w="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  <c:pt idx="4">
                  <c:v>7.2</c:v>
                </c:pt>
                <c:pt idx="5">
                  <c:v>10</c:v>
                </c:pt>
              </c:numCache>
            </c:numRef>
          </c:val>
        </c:ser>
        <c:axId val="47023143"/>
        <c:axId val="2989196"/>
      </c:areaChart>
      <c:catAx>
        <c:axId val="47023143"/>
        <c:scaling>
          <c:orientation val="minMax"/>
        </c:scaling>
        <c:delete val="1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Intelligence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989196"/>
        <c:auto val="1"/>
        <c:lblAlgn val="ctr"/>
        <c:lblOffset val="100"/>
        <c:noMultiLvlLbl val="0"/>
      </c:catAx>
      <c:valAx>
        <c:axId val="2989196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Rationality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7023143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plotVisOnly val="1"/>
    <c:dispBlanksAs val="span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359640" y="105840"/>
            <a:ext cx="93582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90705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5151960" y="1512720"/>
            <a:ext cx="442620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357084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637320" y="132660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357084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6637320" y="1512720"/>
            <a:ext cx="29203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504000" y="1276560"/>
            <a:ext cx="90705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1440" y="4497840"/>
            <a:ext cx="10078200" cy="11682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59640" y="5219640"/>
            <a:ext cx="233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19280" y="5219640"/>
            <a:ext cx="323856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79640" y="5219640"/>
            <a:ext cx="233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AE9A60C2-A633-4822-8922-14CFDC2111E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152320" y="1717200"/>
            <a:ext cx="44262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172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4000" y="1717200"/>
            <a:ext cx="90705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>
          <a:xfrm>
            <a:off x="72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" name=""/>
          <p:cNvSpPr/>
          <p:nvPr/>
        </p:nvSpPr>
        <p:spPr>
          <a:xfrm>
            <a:off x="3240" y="503964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0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560" cy="10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ARTIFICIAL INTELLIGENCE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09" name="PlaceHolder 4"/>
          <p:cNvSpPr txBox="1"/>
          <p:nvPr/>
        </p:nvSpPr>
        <p:spPr>
          <a:xfrm>
            <a:off x="2743200" y="4680720"/>
            <a:ext cx="8515800" cy="57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slide material is from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Natural language processing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Machines could read and understand human language, this frequently involve speech recognition, natural-language understanding, and natural-language generation.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5840" cy="7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Perception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5780880" y="731160"/>
            <a:ext cx="3818520" cy="429696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504000" y="2145600"/>
            <a:ext cx="4425840" cy="19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latin typeface="Arial"/>
              </a:rPr>
              <a:t>Interpret data in a similar way to humans using their senses to relate to the world around them.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Motion and manipulation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A robot needs to know its location and map its environment.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Social intelligence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Recognize, interpret, process or simulate human feeling, emotion and mood.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General intelligence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The ability of an intelligent agent to understand or learn any intellectual task that a human being can.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TOOLS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1143000" y="1527480"/>
            <a:ext cx="8574840" cy="289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 and optimization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Probabilistic methods for uncertain reasoning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Classifiers and statistical learning methods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Artificial neural networks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Specialized languages and hardware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840" cy="95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Artificial neural networks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4887720" y="713880"/>
            <a:ext cx="4830120" cy="4314600"/>
          </a:xfrm>
          <a:prstGeom prst="rect">
            <a:avLst/>
          </a:prstGeom>
          <a:ln w="0">
            <a:noFill/>
          </a:ln>
        </p:spPr>
      </p:pic>
      <p:sp>
        <p:nvSpPr>
          <p:cNvPr id="457" name=""/>
          <p:cNvSpPr/>
          <p:nvPr/>
        </p:nvSpPr>
        <p:spPr>
          <a:xfrm>
            <a:off x="457200" y="2698200"/>
            <a:ext cx="442584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Neural networks were inspired by the architecture of neurons in the human brain.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4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Specialized languages and hardware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914400" y="2743200"/>
            <a:ext cx="8202960" cy="186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Specialized languages and hardware for artificial intelligence have been developed.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i.e. Languages: software library TensorFlow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     </a:t>
            </a:r>
            <a:r>
              <a:rPr b="0" i="1" lang="en-US" sz="2400" spc="-1" strike="noStrike">
                <a:latin typeface="Arial"/>
              </a:rPr>
              <a:t>Hardware: AI accelerators such as GPU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APPLICATIONS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552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Artificial intelligence (AI) is intelligence demonstrated by machines, as opposed to the natural intelligence displayed by animals including humans.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5321520" y="1079640"/>
            <a:ext cx="4232880" cy="3598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Search engines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Google Search)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Recommendation systems and targeted advertising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Netflix, YouTube, Amazon, AdSense, Facebook)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/>
          </p:nvPr>
        </p:nvSpPr>
        <p:spPr>
          <a:xfrm>
            <a:off x="228600" y="3317400"/>
            <a:ext cx="442620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Siri, Alexa)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228600" y="1701000"/>
            <a:ext cx="465480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Virtual assistants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4623840" y="1143000"/>
            <a:ext cx="517788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248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Autonomous vehicles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36572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Tesla)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5215320" y="1205640"/>
            <a:ext cx="457164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Automatic language translation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Microsoft Translator, Google Translate)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248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Facial recognition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85800" y="3004560"/>
            <a:ext cx="38858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Apple Face ID, Microsoft DeepFace)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4833000" y="1230480"/>
            <a:ext cx="4996440" cy="33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Image and text labeling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Facebook, Apple iPhoto, TikTok, Spam filtering)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2962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Video and image manipulation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1143000" y="3004560"/>
            <a:ext cx="29714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Deepfake)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5694120" y="730080"/>
            <a:ext cx="3220920" cy="3732480"/>
          </a:xfrm>
          <a:prstGeom prst="rect">
            <a:avLst/>
          </a:prstGeom>
          <a:ln w="0">
            <a:noFill/>
          </a:ln>
        </p:spPr>
      </p:pic>
      <p:sp>
        <p:nvSpPr>
          <p:cNvPr id="491" name="PlaceHolder 10"/>
          <p:cNvSpPr/>
          <p:nvPr/>
        </p:nvSpPr>
        <p:spPr>
          <a:xfrm>
            <a:off x="5257800" y="4462920"/>
            <a:ext cx="4114440" cy="5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1800" spc="-1" strike="noStrike">
                <a:latin typeface="Arial"/>
              </a:rPr>
              <a:t>Actress Ornella Muti, painted by AI in the style of Raphael.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6104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Playing games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57200" y="3004560"/>
            <a:ext cx="365724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Deep Blue, Watson, AlphaGo)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5" name="" descr=""/>
          <p:cNvPicPr/>
          <p:nvPr/>
        </p:nvPicPr>
        <p:blipFill>
          <a:blip r:embed="rId1"/>
          <a:stretch/>
        </p:blipFill>
        <p:spPr>
          <a:xfrm>
            <a:off x="4800600" y="1143000"/>
            <a:ext cx="4704480" cy="35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Human-like text generation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914400" y="3044520"/>
            <a:ext cx="82029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GPT3, Wu Dao)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8200" cy="17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Intelligence implies rationality; the conformity of one's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actions with one's reasons for action.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359640" y="2959920"/>
            <a:ext cx="9252000" cy="17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 am hungry, therefore I eat.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Action: eat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a933"/>
                </a:solidFill>
                <a:latin typeface="Arial"/>
              </a:rPr>
              <a:t>Reason: hungry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71960" y="729720"/>
            <a:ext cx="907056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Protein 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914400" y="4532400"/>
            <a:ext cx="820296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(i.e. AlphaFold2)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1143000" y="1515600"/>
            <a:ext cx="7690680" cy="30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552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intelligence means more rationality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418" name=""/>
          <p:cNvGraphicFramePr/>
          <p:nvPr/>
        </p:nvGraphicFramePr>
        <p:xfrm>
          <a:off x="5155560" y="1079640"/>
          <a:ext cx="4565520" cy="359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AI RESEARCH GOALS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Reasoning, problem-solving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057"/>
              </a:spcBef>
              <a:buNone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Solving problems using fast, intuitive judgments.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Knowledge representation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05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400" spc="-1" strike="noStrike">
                <a:latin typeface="Arial"/>
              </a:rPr>
              <a:t>Focuses on representing information about the world in a form that that can be used for solving complex problems.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Planning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6070320" y="1326240"/>
            <a:ext cx="2589480" cy="3287160"/>
          </a:xfrm>
          <a:prstGeom prst="rect">
            <a:avLst/>
          </a:prstGeom>
          <a:ln w="0">
            <a:noFill/>
          </a:ln>
        </p:spPr>
      </p:pic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442548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latin typeface="Arial"/>
              </a:rPr>
              <a:t>Concerned with making decisions or action sequences by intelligent agents, autonomous robots and unmanned vehicles.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59640" y="105840"/>
            <a:ext cx="935820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200" spc="-1" strike="noStrike">
                <a:latin typeface="Arial"/>
              </a:rPr>
              <a:t>Learning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rcRect l="0" t="0" r="25474" b="19"/>
          <a:stretch/>
        </p:blipFill>
        <p:spPr>
          <a:xfrm>
            <a:off x="5838480" y="1143000"/>
            <a:ext cx="3532680" cy="3489120"/>
          </a:xfrm>
          <a:prstGeom prst="rect">
            <a:avLst/>
          </a:prstGeom>
          <a:ln w="0">
            <a:noFill/>
          </a:ln>
        </p:spPr>
      </p:pic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442548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latin typeface="Arial"/>
              </a:rPr>
              <a:t>Machine learning builds models that leverage data to solve certain tasks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2022-05-14T13:04:26Z</dcterms:created>
  <dc:creator/>
  <dc:description/>
  <dc:language>en-US</dc:language>
  <cp:lastModifiedBy/>
  <dcterms:modified xsi:type="dcterms:W3CDTF">2022-05-16T19:35:45Z</dcterms:modified>
  <cp:revision>46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