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c9211e">
                  <a:alpha val="80000"/>
                </a:srgbClr>
              </a:gs>
              <a:gs pos="100000">
                <a:srgbClr val="8d281e">
                  <a:alpha val="80000"/>
                </a:srgbClr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c9211e"/>
              </a:gs>
              <a:gs pos="100000">
                <a:srgbClr val="8d281e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c9211e">
                  <a:alpha val="80000"/>
                </a:srgbClr>
              </a:gs>
              <a:gs pos="100000">
                <a:srgbClr val="8d281e">
                  <a:alpha val="80000"/>
                </a:srgbClr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c9211e"/>
              </a:gs>
              <a:gs pos="100000">
                <a:srgbClr val="8d281e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0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c9211e">
                  <a:alpha val="80000"/>
                </a:srgbClr>
              </a:gs>
              <a:gs pos="100000">
                <a:srgbClr val="8d281e">
                  <a:alpha val="80000"/>
                </a:srgbClr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c9211e"/>
              </a:gs>
              <a:gs pos="100000">
                <a:srgbClr val="8d281e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0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c9211e">
                  <a:alpha val="80000"/>
                </a:srgbClr>
              </a:gs>
              <a:gs pos="100000">
                <a:srgbClr val="8d281e">
                  <a:alpha val="80000"/>
                </a:srgbClr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STATISTICS</a:t>
            </a:r>
            <a:endParaRPr b="0" lang="en-US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ubTitle"/>
          </p:nvPr>
        </p:nvSpPr>
        <p:spPr>
          <a:xfrm>
            <a:off x="360000" y="1371600"/>
            <a:ext cx="9359640" cy="221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Statistics is a mathematical body of science that pertains to the collection, analysis, interpretation or explanation, and presentation of data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360000" y="1600200"/>
            <a:ext cx="9359640" cy="7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highlight>
                  <a:srgbClr val="ffffff"/>
                </a:highlight>
                <a:latin typeface="Arial"/>
              </a:rPr>
              <a:t>Inferential statistics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360000" y="2397600"/>
            <a:ext cx="9359640" cy="22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The process of using data analysis to deduce properties of an underlying probability distribution.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Inferential statistical analysis infers properties of a population.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It is assumed that the observed data set is sampled from a larger population.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ubTitle"/>
          </p:nvPr>
        </p:nvSpPr>
        <p:spPr>
          <a:xfrm>
            <a:off x="360000" y="1600200"/>
            <a:ext cx="9359640" cy="7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highlight>
                  <a:srgbClr val="ffffff"/>
                </a:highlight>
                <a:latin typeface="Arial"/>
              </a:rPr>
              <a:t>Data analysis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360000" y="2397600"/>
            <a:ext cx="9359640" cy="22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Assumptions: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There is a large set of data. The data is from different sources. The data has noise. We need to reduce the noise as much as possible.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360000" y="1600200"/>
            <a:ext cx="9359640" cy="7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highlight>
                  <a:srgbClr val="ffffff"/>
                </a:highlight>
                <a:latin typeface="Arial"/>
              </a:rPr>
              <a:t>Data analysis steps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360000" y="2397600"/>
            <a:ext cx="9359640" cy="22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1. Random Sampling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2. Human evaluator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3. Detect anomalies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360000" y="1600200"/>
            <a:ext cx="9359640" cy="7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highlight>
                  <a:srgbClr val="ffffff"/>
                </a:highlight>
                <a:latin typeface="Arial"/>
              </a:rPr>
              <a:t>Random sampling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360000" y="2397600"/>
            <a:ext cx="9359640" cy="22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is a part of the sampling technique in which each sample has an equal probability of being chosen. 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A sample chosen randomly is meant to be an unbiased representation of the total population.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360000" y="1600200"/>
            <a:ext cx="9359640" cy="7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highlight>
                  <a:srgbClr val="ffffff"/>
                </a:highlight>
                <a:latin typeface="Arial"/>
              </a:rPr>
              <a:t>Human evaluator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360000" y="2397600"/>
            <a:ext cx="9359640" cy="22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classify content based on specific requirements and guidelines.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360000" y="1600200"/>
            <a:ext cx="9359640" cy="7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highlight>
                  <a:srgbClr val="ffffff"/>
                </a:highlight>
                <a:latin typeface="Arial"/>
              </a:rPr>
              <a:t>Detect anomalies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360000" y="2397600"/>
            <a:ext cx="9359640" cy="22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events or observations which deviate significantly from the majority of the data</a:t>
            </a:r>
            <a:endParaRPr b="0" lang="en-US" sz="2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ubTitle"/>
          </p:nvPr>
        </p:nvSpPr>
        <p:spPr>
          <a:xfrm>
            <a:off x="360000" y="1600200"/>
            <a:ext cx="9359640" cy="79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highlight>
                  <a:srgbClr val="ffffff"/>
                </a:highlight>
                <a:latin typeface="Arial"/>
              </a:rPr>
              <a:t>Practice: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360000" y="2397600"/>
            <a:ext cx="9359640" cy="22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highlight>
                  <a:srgbClr val="ffffff"/>
                </a:highlight>
                <a:latin typeface="Arial"/>
              </a:rPr>
              <a:t>Abkhazian Russian Parallel Corpus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Application>LibreOffice/7.3.4.2$Linux_X86_64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2022-05-16T20:52:11Z</dcterms:created>
  <dc:creator/>
  <dc:description/>
  <dc:language>en-US</dc:language>
  <cp:lastModifiedBy/>
  <dcterms:modified xsi:type="dcterms:W3CDTF">2022-08-18T16:30:11Z</dcterms:modified>
  <cp:revision>17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