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3.jpeg" ContentType="image/jpe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-720" y="4499280"/>
            <a:ext cx="10079280" cy="116928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</a:t>
            </a:r>
            <a:r>
              <a:rPr b="0" lang="en-US" sz="3200" spc="-1" strike="noStrike">
                <a:latin typeface="Arial"/>
              </a:rPr>
              <a:t>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</a:t>
            </a:r>
            <a:r>
              <a:rPr b="0" lang="en-US" sz="2000" spc="-1" strike="noStrike">
                <a:latin typeface="Arial"/>
              </a:rPr>
              <a:t>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"/>
          <p:cNvSpPr/>
          <p:nvPr/>
        </p:nvSpPr>
        <p:spPr>
          <a:xfrm>
            <a:off x="0" y="0"/>
            <a:ext cx="10076040" cy="7192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" name=""/>
          <p:cNvSpPr/>
          <p:nvPr/>
        </p:nvSpPr>
        <p:spPr>
          <a:xfrm>
            <a:off x="3240" y="5040000"/>
            <a:ext cx="10076040" cy="6307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/>
          <p:nvPr/>
        </p:nvSpPr>
        <p:spPr>
          <a:xfrm>
            <a:off x="0" y="0"/>
            <a:ext cx="10076040" cy="7192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/>
          <p:nvPr/>
        </p:nvSpPr>
        <p:spPr>
          <a:xfrm>
            <a:off x="3240" y="5040000"/>
            <a:ext cx="10076040" cy="6307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</a:t>
            </a:r>
            <a:r>
              <a:rPr b="0" lang="en-US" sz="3200" spc="-1" strike="noStrike">
                <a:latin typeface="Arial"/>
              </a:rPr>
              <a:t>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</a:t>
            </a:r>
            <a:r>
              <a:rPr b="0" lang="en-US" sz="2000" spc="-1" strike="noStrike">
                <a:latin typeface="Arial"/>
              </a:rPr>
              <a:t>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"/>
          <p:cNvSpPr/>
          <p:nvPr/>
        </p:nvSpPr>
        <p:spPr>
          <a:xfrm>
            <a:off x="0" y="0"/>
            <a:ext cx="10076040" cy="7192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" name=""/>
          <p:cNvSpPr/>
          <p:nvPr/>
        </p:nvSpPr>
        <p:spPr>
          <a:xfrm>
            <a:off x="3240" y="5040000"/>
            <a:ext cx="10076040" cy="6307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</a:t>
            </a:r>
            <a:r>
              <a:rPr b="0" lang="en-US" sz="1800" spc="-1" strike="noStrike">
                <a:latin typeface="Arial"/>
              </a:rPr>
              <a:t>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"/>
          <p:cNvSpPr/>
          <p:nvPr/>
        </p:nvSpPr>
        <p:spPr>
          <a:xfrm>
            <a:off x="0" y="0"/>
            <a:ext cx="10076040" cy="7192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2" name=""/>
          <p:cNvSpPr/>
          <p:nvPr/>
        </p:nvSpPr>
        <p:spPr>
          <a:xfrm>
            <a:off x="3240" y="5040000"/>
            <a:ext cx="10076040" cy="6307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</a:t>
            </a:r>
            <a:r>
              <a:rPr b="0" lang="en-US" sz="3200" spc="-1" strike="noStrike">
                <a:latin typeface="Arial"/>
              </a:rPr>
              <a:t>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</a:t>
            </a:r>
            <a:r>
              <a:rPr b="0" lang="en-US" sz="2000" spc="-1" strike="noStrike">
                <a:latin typeface="Arial"/>
              </a:rPr>
              <a:t>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9280" cy="10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" sz="3300" spc="-1" strike="noStrike">
                <a:solidFill>
                  <a:srgbClr val="000000"/>
                </a:solidFill>
                <a:latin typeface="Arial"/>
              </a:rPr>
              <a:t>Проект Метавселенная Кавказ</a:t>
            </a:r>
            <a:endParaRPr b="0" lang="en-US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660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r>
              <a:rPr b="1" lang="ru" sz="3200" spc="-1" strike="noStrike">
                <a:solidFill>
                  <a:srgbClr val="000000"/>
                </a:solidFill>
                <a:latin typeface="Arial"/>
              </a:rPr>
              <a:t>Метавселенная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285120" y="2423160"/>
            <a:ext cx="4566600" cy="13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r>
              <a:rPr b="0" i="1" lang="ru" sz="2400" spc="-1" strike="noStrike">
                <a:solidFill>
                  <a:srgbClr val="000000"/>
                </a:solidFill>
                <a:latin typeface="Arial"/>
              </a:rPr>
              <a:t>Вселенная, в которой все </a:t>
            </a:r>
            <a:r>
              <a:rPr b="0" i="1" lang="ru" sz="2400" spc="-1" strike="noStrike">
                <a:solidFill>
                  <a:srgbClr val="000000"/>
                </a:solidFill>
                <a:latin typeface="Arial"/>
              </a:rPr>
              <a:t>знания и общение </a:t>
            </a:r>
            <a:r>
              <a:rPr b="0" i="1" lang="ru" sz="2400" spc="-1" strike="noStrike">
                <a:solidFill>
                  <a:srgbClr val="000000"/>
                </a:solidFill>
                <a:latin typeface="Arial"/>
              </a:rPr>
              <a:t>представлены для человека </a:t>
            </a:r>
            <a:r>
              <a:rPr b="0" i="1" lang="ru" sz="2400" spc="-1" strike="noStrike">
                <a:solidFill>
                  <a:srgbClr val="000000"/>
                </a:solidFill>
                <a:latin typeface="Arial"/>
              </a:rPr>
              <a:t>на его родном языке.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5027400" y="1283760"/>
            <a:ext cx="4914360" cy="3274560"/>
          </a:xfrm>
          <a:prstGeom prst="rect">
            <a:avLst/>
          </a:prstGeom>
          <a:ln w="18000">
            <a:noFill/>
          </a:ln>
        </p:spPr>
      </p:pic>
      <p:sp>
        <p:nvSpPr>
          <p:cNvPr id="206" name=""/>
          <p:cNvSpPr/>
          <p:nvPr/>
        </p:nvSpPr>
        <p:spPr>
          <a:xfrm>
            <a:off x="228600" y="4103280"/>
            <a:ext cx="4566600" cy="4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r>
              <a:rPr b="0" i="1" lang="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(Вам не нужно учить лингва-франка.)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660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r>
              <a:rPr b="1" lang="ru" sz="3200" spc="-1" strike="noStrike">
                <a:solidFill>
                  <a:srgbClr val="000000"/>
                </a:solidFill>
                <a:latin typeface="Arial"/>
              </a:rPr>
              <a:t>Матрица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456660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r>
              <a:rPr b="0" i="1" lang="ru" sz="2400" spc="-1" strike="noStrike">
                <a:solidFill>
                  <a:srgbClr val="000000"/>
                </a:solidFill>
                <a:latin typeface="Arial"/>
              </a:rPr>
              <a:t>Все знания представлены в </a:t>
            </a:r>
            <a:r>
              <a:rPr b="0" i="1" lang="ru" sz="2400" spc="-1" strike="noStrike">
                <a:solidFill>
                  <a:srgbClr val="000000"/>
                </a:solidFill>
                <a:latin typeface="Arial"/>
              </a:rPr>
              <a:t>Метавселенной.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rcRect l="0" t="14995" r="0" b="0"/>
          <a:stretch/>
        </p:blipFill>
        <p:spPr>
          <a:xfrm>
            <a:off x="5029200" y="685800"/>
            <a:ext cx="5050080" cy="43426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660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r>
              <a:rPr b="1" lang="ru" sz="3200" spc="-1" strike="noStrike">
                <a:solidFill>
                  <a:srgbClr val="000000"/>
                </a:solidFill>
                <a:latin typeface="Arial"/>
              </a:rPr>
              <a:t>Метатехнология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4749840" y="1540080"/>
            <a:ext cx="5079240" cy="2848680"/>
          </a:xfrm>
          <a:prstGeom prst="rect">
            <a:avLst/>
          </a:prstGeom>
          <a:ln w="18000">
            <a:noFill/>
          </a:ln>
        </p:spPr>
      </p:pic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438912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r>
              <a:rPr b="0" i="1" lang="ru" sz="2400" spc="-1" strike="noStrike">
                <a:solidFill>
                  <a:srgbClr val="000000"/>
                </a:solidFill>
                <a:latin typeface="Arial"/>
              </a:rPr>
              <a:t>Технология искусственного интеллекта, стоящая за сервисом.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"/>
          <p:cNvSpPr/>
          <p:nvPr/>
        </p:nvSpPr>
        <p:spPr>
          <a:xfrm>
            <a:off x="1396440" y="905760"/>
            <a:ext cx="7315200" cy="1371600"/>
          </a:xfrm>
          <a:prstGeom prst="ellipse">
            <a:avLst/>
          </a:prstGeom>
          <a:solidFill>
            <a:srgbClr val="ec9ba4">
              <a:alpha val="58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1" lang="en-US" sz="3200" spc="-1" strike="noStrike">
                <a:latin typeface="Arial"/>
              </a:rPr>
              <a:t>Метавселенная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2502000" y="2286000"/>
            <a:ext cx="5029200" cy="1143000"/>
          </a:xfrm>
          <a:prstGeom prst="ellipse">
            <a:avLst/>
          </a:prstGeom>
          <a:solidFill>
            <a:srgbClr val="5eb91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r>
              <a:rPr b="1" lang="ru" sz="2800" spc="-1" strike="noStrike">
                <a:solidFill>
                  <a:srgbClr val="000000"/>
                </a:solidFill>
                <a:latin typeface="Arial"/>
              </a:rPr>
              <a:t>Матрица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3200400" y="3429000"/>
            <a:ext cx="3657600" cy="914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1" lang="en-US" sz="2200" spc="-1" strike="noStrike">
                <a:latin typeface="Arial"/>
              </a:rPr>
              <a:t>Метатехнология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4114800" y="4343400"/>
            <a:ext cx="1828800" cy="685800"/>
          </a:xfrm>
          <a:prstGeom prst="ellipse">
            <a:avLst/>
          </a:prstGeom>
          <a:solidFill>
            <a:srgbClr val="ff972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1" lang="en-US" sz="1800" spc="-1" strike="noStrike">
                <a:latin typeface="Arial"/>
              </a:rPr>
              <a:t>Данные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ubTitle"/>
          </p:nvPr>
        </p:nvSpPr>
        <p:spPr>
          <a:xfrm>
            <a:off x="457200" y="1941480"/>
            <a:ext cx="9143640" cy="221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ДАННЫЕ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ru" sz="3200" spc="-1" strike="noStrike">
                <a:highlight>
                  <a:srgbClr val="ffffff"/>
                </a:highlight>
                <a:latin typeface="Arial"/>
              </a:rPr>
              <a:t>Данные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0" i="1" lang="en-US" sz="2600" spc="-1" strike="noStrike">
                <a:latin typeface="Arial"/>
              </a:rPr>
              <a:t>Данные должны быть под лицензией Creative Commons, которая разрешает коммерческое использование.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rcRect l="0" t="0" r="10" b="0"/>
          <a:stretch/>
        </p:blipFill>
        <p:spPr>
          <a:xfrm>
            <a:off x="5900400" y="807480"/>
            <a:ext cx="2557440" cy="4221360"/>
          </a:xfrm>
          <a:prstGeom prst="rect">
            <a:avLst/>
          </a:prstGeom>
          <a:ln w="0">
            <a:noFill/>
          </a:ln>
        </p:spPr>
      </p:pic>
      <p:pic>
        <p:nvPicPr>
          <p:cNvPr id="223" name="" descr=""/>
          <p:cNvPicPr/>
          <p:nvPr/>
        </p:nvPicPr>
        <p:blipFill>
          <a:blip r:embed="rId2"/>
          <a:stretch/>
        </p:blipFill>
        <p:spPr>
          <a:xfrm>
            <a:off x="8390520" y="914400"/>
            <a:ext cx="1439280" cy="1371600"/>
          </a:xfrm>
          <a:prstGeom prst="rect">
            <a:avLst/>
          </a:prstGeom>
          <a:ln w="0">
            <a:noFill/>
          </a:ln>
        </p:spPr>
      </p:pic>
      <p:pic>
        <p:nvPicPr>
          <p:cNvPr id="224" name="" descr=""/>
          <p:cNvPicPr/>
          <p:nvPr/>
        </p:nvPicPr>
        <p:blipFill>
          <a:blip r:embed="rId3"/>
          <a:stretch/>
        </p:blipFill>
        <p:spPr>
          <a:xfrm>
            <a:off x="8915400" y="2638080"/>
            <a:ext cx="685800" cy="685800"/>
          </a:xfrm>
          <a:prstGeom prst="rect">
            <a:avLst/>
          </a:prstGeom>
          <a:ln w="0">
            <a:noFill/>
          </a:ln>
        </p:spPr>
      </p:pic>
      <p:pic>
        <p:nvPicPr>
          <p:cNvPr id="225" name="" descr=""/>
          <p:cNvPicPr/>
          <p:nvPr/>
        </p:nvPicPr>
        <p:blipFill>
          <a:blip r:embed="rId4"/>
          <a:stretch/>
        </p:blipFill>
        <p:spPr>
          <a:xfrm>
            <a:off x="8915400" y="3560400"/>
            <a:ext cx="685800" cy="685800"/>
          </a:xfrm>
          <a:prstGeom prst="rect">
            <a:avLst/>
          </a:prstGeom>
          <a:ln w="0">
            <a:noFill/>
          </a:ln>
        </p:spPr>
      </p:pic>
      <p:pic>
        <p:nvPicPr>
          <p:cNvPr id="226" name="" descr=""/>
          <p:cNvPicPr/>
          <p:nvPr/>
        </p:nvPicPr>
        <p:blipFill>
          <a:blip r:embed="rId5"/>
          <a:stretch/>
        </p:blipFill>
        <p:spPr>
          <a:xfrm>
            <a:off x="8915400" y="4343400"/>
            <a:ext cx="685800" cy="685800"/>
          </a:xfrm>
          <a:prstGeom prst="rect">
            <a:avLst/>
          </a:prstGeom>
          <a:ln w="0">
            <a:noFill/>
          </a:ln>
        </p:spPr>
      </p:pic>
      <p:sp>
        <p:nvSpPr>
          <p:cNvPr id="227" name=""/>
          <p:cNvSpPr txBox="1"/>
          <p:nvPr/>
        </p:nvSpPr>
        <p:spPr>
          <a:xfrm>
            <a:off x="5715000" y="5072040"/>
            <a:ext cx="4343400" cy="59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Source: original CC license symbols by Creative Commons, Wikipedia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ubTitle"/>
          </p:nvPr>
        </p:nvSpPr>
        <p:spPr>
          <a:xfrm>
            <a:off x="241200" y="685800"/>
            <a:ext cx="9359280" cy="7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" sz="3200" spc="-1" strike="noStrike">
                <a:highlight>
                  <a:srgbClr val="ffffff"/>
                </a:highlight>
                <a:latin typeface="Arial"/>
              </a:rPr>
              <a:t>Данные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457200" y="1600200"/>
            <a:ext cx="9359280" cy="57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ru" sz="2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Минимальный объем данных для запуска службы.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0" name=""/>
          <p:cNvSpPr/>
          <p:nvPr/>
        </p:nvSpPr>
        <p:spPr>
          <a:xfrm>
            <a:off x="360000" y="2514960"/>
            <a:ext cx="9359280" cy="21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" sz="2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Голосовые корпуса (адыгейский, абхазский)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" sz="2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Noto Sans CJK SC"/>
              </a:rPr>
              <a:t>Одноязычные корпуса (адыгейский, абхазский</a:t>
            </a:r>
            <a:r>
              <a:rPr b="0" lang="ru" sz="2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)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" sz="2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Noto Sans CJK SC"/>
              </a:rPr>
              <a:t>Параллельный корпус. (</a:t>
            </a:r>
            <a:r>
              <a:rPr b="0" lang="ru" sz="2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адыгско-абхазско-русский)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Application>LibreOffice/7.2.6.2$Linux_X86_64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2022-05-22T17:17:21Z</dcterms:created>
  <dc:creator/>
  <dc:description/>
  <dc:language>en-US</dc:language>
  <cp:lastModifiedBy/>
  <dcterms:modified xsi:type="dcterms:W3CDTF">2022-05-22T20:45:30Z</dcterms:modified>
  <cp:revision>13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