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64" r:id="rId3"/>
    <p:sldId id="268" r:id="rId4"/>
    <p:sldId id="262" r:id="rId5"/>
    <p:sldId id="347" r:id="rId6"/>
    <p:sldId id="348" r:id="rId7"/>
    <p:sldId id="349" r:id="rId8"/>
    <p:sldId id="259" r:id="rId9"/>
    <p:sldId id="263" r:id="rId10"/>
    <p:sldId id="282" r:id="rId11"/>
    <p:sldId id="351" r:id="rId12"/>
    <p:sldId id="352" r:id="rId13"/>
    <p:sldId id="265" r:id="rId14"/>
    <p:sldId id="258" r:id="rId15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7"/>
    </p:embeddedFont>
    <p:embeddedFont>
      <p:font typeface="IQOS Light" panose="020B0306030501020303" pitchFamily="34" charset="-18"/>
      <p:regular r:id="rId18"/>
    </p:embeddedFont>
    <p:embeddedFont>
      <p:font typeface="Julius Sans One" panose="020B0604020202020204" charset="0"/>
      <p:regular r:id="rId19"/>
    </p:embeddedFont>
    <p:embeddedFont>
      <p:font typeface="Montserrat" panose="00000500000000000000" pitchFamily="2" charset="-18"/>
      <p:regular r:id="rId20"/>
      <p:bold r:id="rId21"/>
      <p:italic r:id="rId22"/>
      <p:boldItalic r:id="rId23"/>
    </p:embeddedFont>
    <p:embeddedFont>
      <p:font typeface="Questrial" pitchFamily="2" charset="-18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FED8E-3EDF-4F10-9698-5E2DF71236F6}">
  <a:tblStyle styleId="{336FED8E-3EDF-4F10-9698-5E2DF71236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44" autoAdjust="0"/>
  </p:normalViewPr>
  <p:slideViewPr>
    <p:cSldViewPr snapToGrid="0">
      <p:cViewPr varScale="1">
        <p:scale>
          <a:sx n="96" d="100"/>
          <a:sy n="96" d="100"/>
        </p:scale>
        <p:origin x="888" y="7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b02797fa4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b02797fa4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508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7b02797fa4_2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7b02797fa4_2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08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14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9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29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4" r:id="rId5"/>
    <p:sldLayoutId id="2147483665" r:id="rId6"/>
    <p:sldLayoutId id="2147483666" r:id="rId7"/>
    <p:sldLayoutId id="2147483670" r:id="rId8"/>
    <p:sldLayoutId id="2147483671" r:id="rId9"/>
    <p:sldLayoutId id="2147483672" r:id="rId10"/>
    <p:sldLayoutId id="2147483675" r:id="rId11"/>
    <p:sldLayoutId id="2147483685" r:id="rId12"/>
    <p:sldLayoutId id="2147483690" r:id="rId13"/>
    <p:sldLayoutId id="2147483694" r:id="rId14"/>
    <p:sldLayoutId id="2147483695" r:id="rId15"/>
    <p:sldLayoutId id="2147483703" r:id="rId16"/>
    <p:sldLayoutId id="2147483704" r:id="rId17"/>
    <p:sldLayoutId id="214748370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reference/web/websocket/stomp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fireship-io" TargetMode="External"/><Relationship Id="rId5" Type="http://schemas.openxmlformats.org/officeDocument/2006/relationships/hyperlink" Target="https://en.wikipedia.org/wiki/WebSocket" TargetMode="External"/><Relationship Id="rId4" Type="http://schemas.openxmlformats.org/officeDocument/2006/relationships/hyperlink" Target="https://socket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Websocket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WebSocket&quot; Icon - Download for free – Iconduck">
            <a:extLst>
              <a:ext uri="{FF2B5EF4-FFF2-40B4-BE49-F238E27FC236}">
                <a16:creationId xmlns:a16="http://schemas.microsoft.com/office/drawing/2014/main" id="{E62E0743-2D58-86B4-C4B4-BA8C1223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4" y="300832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 txBox="1">
            <a:spLocks noGrp="1"/>
          </p:cNvSpPr>
          <p:nvPr>
            <p:ph type="title"/>
          </p:nvPr>
        </p:nvSpPr>
        <p:spPr>
          <a:xfrm>
            <a:off x="1244239" y="2237295"/>
            <a:ext cx="309962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WebSocket</a:t>
            </a:r>
            <a:r>
              <a:rPr lang="hu-HU" sz="1400" dirty="0"/>
              <a:t> kiegészítése</a:t>
            </a:r>
            <a:endParaRPr sz="1400" dirty="0"/>
          </a:p>
        </p:txBody>
      </p:sp>
      <p:sp>
        <p:nvSpPr>
          <p:cNvPr id="728" name="Google Shape;728;p93"/>
          <p:cNvSpPr txBox="1">
            <a:spLocks noGrp="1"/>
          </p:cNvSpPr>
          <p:nvPr>
            <p:ph type="title" idx="2"/>
          </p:nvPr>
        </p:nvSpPr>
        <p:spPr>
          <a:xfrm>
            <a:off x="4704789" y="223729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Fallback</a:t>
            </a:r>
            <a:endParaRPr sz="1400" dirty="0"/>
          </a:p>
        </p:txBody>
      </p:sp>
      <p:sp>
        <p:nvSpPr>
          <p:cNvPr id="730" name="Google Shape;730;p93"/>
          <p:cNvSpPr txBox="1">
            <a:spLocks noGrp="1"/>
          </p:cNvSpPr>
          <p:nvPr>
            <p:ph type="title" idx="4"/>
          </p:nvPr>
        </p:nvSpPr>
        <p:spPr>
          <a:xfrm>
            <a:off x="2331013" y="3519363"/>
            <a:ext cx="3093925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Automatikus </a:t>
            </a:r>
            <a:r>
              <a:rPr lang="hu-HU" sz="1400" dirty="0" err="1"/>
              <a:t>újracsatlakozás</a:t>
            </a:r>
            <a:endParaRPr sz="1400" dirty="0"/>
          </a:p>
        </p:txBody>
      </p:sp>
      <p:sp>
        <p:nvSpPr>
          <p:cNvPr id="732" name="Google Shape;732;p93"/>
          <p:cNvSpPr txBox="1">
            <a:spLocks noGrp="1"/>
          </p:cNvSpPr>
          <p:nvPr>
            <p:ph type="title" idx="6"/>
          </p:nvPr>
        </p:nvSpPr>
        <p:spPr>
          <a:xfrm>
            <a:off x="5684439" y="3519363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Csoportosítás</a:t>
            </a:r>
            <a:endParaRPr sz="1400" dirty="0"/>
          </a:p>
        </p:txBody>
      </p:sp>
      <p:sp>
        <p:nvSpPr>
          <p:cNvPr id="734" name="Google Shape;734;p93"/>
          <p:cNvSpPr/>
          <p:nvPr/>
        </p:nvSpPr>
        <p:spPr>
          <a:xfrm rot="5400000">
            <a:off x="696739" y="2299263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93"/>
          <p:cNvSpPr/>
          <p:nvPr/>
        </p:nvSpPr>
        <p:spPr>
          <a:xfrm rot="5400000">
            <a:off x="4055939" y="2309575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93"/>
          <p:cNvSpPr/>
          <p:nvPr/>
        </p:nvSpPr>
        <p:spPr>
          <a:xfrm rot="5400000">
            <a:off x="1783514" y="3556563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93"/>
          <p:cNvSpPr/>
          <p:nvPr/>
        </p:nvSpPr>
        <p:spPr>
          <a:xfrm rot="5400000">
            <a:off x="5136939" y="3556563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Socket.io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0F40AA-6548-6B05-FDAD-0CA990AB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11" y="461940"/>
            <a:ext cx="827187" cy="82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2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 err="1">
                <a:uFill>
                  <a:noFill/>
                </a:uFill>
              </a:rPr>
              <a:t>Simple</a:t>
            </a:r>
            <a:r>
              <a:rPr lang="hu-HU" dirty="0">
                <a:uFill>
                  <a:noFill/>
                </a:uFill>
              </a:rPr>
              <a:t> Text Oriented </a:t>
            </a:r>
            <a:r>
              <a:rPr lang="hu-HU" dirty="0" err="1">
                <a:uFill>
                  <a:noFill/>
                </a:uFill>
              </a:rPr>
              <a:t>Messaging</a:t>
            </a:r>
            <a:r>
              <a:rPr lang="hu-HU" dirty="0">
                <a:uFill>
                  <a:noFill/>
                </a:uFill>
              </a:rPr>
              <a:t> </a:t>
            </a:r>
            <a:r>
              <a:rPr lang="hu-HU" dirty="0" err="1">
                <a:uFill>
                  <a:noFill/>
                </a:uFill>
              </a:rPr>
              <a:t>Protocol</a:t>
            </a:r>
            <a:r>
              <a:rPr lang="hu-HU" dirty="0">
                <a:uFill>
                  <a:noFill/>
                </a:uFill>
              </a:rPr>
              <a:t> (STOMP) 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 err="1">
                <a:uFill>
                  <a:noFill/>
                </a:uFill>
              </a:rPr>
              <a:t>WebSocket</a:t>
            </a:r>
            <a:r>
              <a:rPr lang="hu-HU" dirty="0">
                <a:uFill>
                  <a:noFill/>
                </a:uFill>
              </a:rPr>
              <a:t> feletti protokoll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uFill>
                  <a:noFill/>
                </a:uFill>
              </a:rPr>
              <a:t>Spring által támogatott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uFill>
                  <a:noFill/>
                </a:uFill>
              </a:rPr>
              <a:t>Könnyen használható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u-HU" dirty="0">
              <a:uFill>
                <a:noFill/>
              </a:uFill>
            </a:endParaRP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>
                <a:uFill>
                  <a:noFill/>
                </a:uFill>
              </a:rPr>
              <a:t>Architektúra:</a:t>
            </a:r>
          </a:p>
          <a:p>
            <a:pPr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hu-HU" b="1" dirty="0" err="1">
                <a:uFill>
                  <a:noFill/>
                </a:uFill>
              </a:rPr>
              <a:t>Broker</a:t>
            </a:r>
            <a:r>
              <a:rPr lang="hu-HU" dirty="0">
                <a:uFill>
                  <a:noFill/>
                </a:uFill>
              </a:rPr>
              <a:t>: Az üzenetek elosztásának kezelése</a:t>
            </a:r>
          </a:p>
          <a:p>
            <a:pPr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hu-HU" b="1" dirty="0">
                <a:uFill>
                  <a:noFill/>
                </a:uFill>
              </a:rPr>
              <a:t>Kliens</a:t>
            </a:r>
            <a:r>
              <a:rPr lang="hu-HU" dirty="0">
                <a:uFill>
                  <a:noFill/>
                </a:uFill>
              </a:rPr>
              <a:t>: Üzenetek küldése és fogadása</a:t>
            </a:r>
          </a:p>
          <a:p>
            <a:pPr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hu-HU" b="1" dirty="0" err="1">
                <a:uFill>
                  <a:noFill/>
                </a:uFill>
              </a:rPr>
              <a:t>Controller</a:t>
            </a:r>
            <a:r>
              <a:rPr lang="hu-HU" dirty="0">
                <a:uFill>
                  <a:noFill/>
                </a:uFill>
              </a:rPr>
              <a:t>: Beérkező üzenetek kezelése és válaszok küldése</a:t>
            </a:r>
          </a:p>
          <a:p>
            <a:pPr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9" name="Google Shape;1919;p12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Spring STOMP</a:t>
            </a:r>
            <a:endParaRPr dirty="0"/>
          </a:p>
        </p:txBody>
      </p:sp>
      <p:cxnSp>
        <p:nvCxnSpPr>
          <p:cNvPr id="1920" name="Google Shape;1920;p128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696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19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Összehasonlítás</a:t>
            </a:r>
            <a:endParaRPr dirty="0"/>
          </a:p>
        </p:txBody>
      </p:sp>
      <p:cxnSp>
        <p:nvCxnSpPr>
          <p:cNvPr id="1386" name="Google Shape;1386;p119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87" name="Google Shape;1387;p119"/>
          <p:cNvGraphicFramePr/>
          <p:nvPr>
            <p:extLst>
              <p:ext uri="{D42A27DB-BD31-4B8C-83A1-F6EECF244321}">
                <p14:modId xmlns:p14="http://schemas.microsoft.com/office/powerpoint/2010/main" val="906790968"/>
              </p:ext>
            </p:extLst>
          </p:nvPr>
        </p:nvGraphicFramePr>
        <p:xfrm>
          <a:off x="952500" y="1621688"/>
          <a:ext cx="7376492" cy="2880230"/>
        </p:xfrm>
        <a:graphic>
          <a:graphicData uri="http://schemas.openxmlformats.org/drawingml/2006/table">
            <a:tbl>
              <a:tblPr>
                <a:noFill/>
                <a:tableStyleId>{336FED8E-3EDF-4F10-9698-5E2DF71236F6}</a:tableStyleId>
              </a:tblPr>
              <a:tblGrid>
                <a:gridCol w="232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700" b="1" dirty="0" err="1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WebSocket</a:t>
                      </a:r>
                      <a:endParaRPr sz="17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7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Socket.io</a:t>
                      </a:r>
                      <a:endParaRPr sz="17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7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Spring STOMP</a:t>
                      </a:r>
                      <a:endParaRPr sz="17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Egyszerűség</a:t>
                      </a:r>
                      <a:endParaRPr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Közepes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 err="1"/>
                        <a:t>Könyű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Közepes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Böngésző kompatibilitás</a:t>
                      </a:r>
                      <a:endParaRPr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Korlátozott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Széleskörű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Széleskörű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További funkciók</a:t>
                      </a:r>
                      <a:endParaRPr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Nincs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 err="1"/>
                        <a:t>Újracsatlakozás</a:t>
                      </a:r>
                      <a:r>
                        <a:rPr lang="hu-HU" dirty="0"/>
                        <a:t>, Szobák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 err="1"/>
                        <a:t>Broker</a:t>
                      </a:r>
                      <a:r>
                        <a:rPr lang="hu-HU" dirty="0"/>
                        <a:t>, STOMP protokoll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Szerver oldali támogatás</a:t>
                      </a:r>
                      <a:endParaRPr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 err="1"/>
                        <a:t>Lightweight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Node.js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/>
                        <a:t>Spring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23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713224" y="2347842"/>
            <a:ext cx="4840552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accent6"/>
              </a:buClr>
              <a:buFontTx/>
              <a:buChar char="-"/>
            </a:pPr>
            <a:r>
              <a:rPr lang="hu-HU" dirty="0" err="1"/>
              <a:t>WebSocket</a:t>
            </a:r>
            <a:r>
              <a:rPr lang="hu-HU" dirty="0"/>
              <a:t>: (</a:t>
            </a:r>
            <a:r>
              <a:rPr lang="hu-HU" dirty="0" err="1"/>
              <a:t>ws</a:t>
            </a:r>
            <a:r>
              <a:rPr lang="hu-HU" dirty="0"/>
              <a:t>) egyszerű, valós idejű kommunikációhoz. </a:t>
            </a:r>
          </a:p>
          <a:p>
            <a:pPr marL="285750" lvl="0" indent="-285750">
              <a:buClr>
                <a:schemeClr val="accent6"/>
              </a:buClr>
              <a:buFontTx/>
              <a:buChar char="-"/>
            </a:pPr>
            <a:r>
              <a:rPr lang="hu-HU" dirty="0"/>
              <a:t>Socket.IO-t kiegészítő funkciókhoz és szélesebb böngésző támogatáshoz.</a:t>
            </a:r>
          </a:p>
          <a:p>
            <a:pPr marL="285750" lvl="0" indent="-285750">
              <a:buClr>
                <a:schemeClr val="accent6"/>
              </a:buClr>
              <a:buFontTx/>
              <a:buChar char="-"/>
            </a:pPr>
            <a:r>
              <a:rPr lang="hu-HU" dirty="0"/>
              <a:t>Spring STOMP-ot, ha Java/Spring alkalmazásokhoz van szükséged fejlett üzenetküldési képességekre.</a:t>
            </a:r>
            <a:endParaRPr dirty="0"/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84055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Mikor mit használjak?</a:t>
            </a:r>
            <a:endParaRPr dirty="0"/>
          </a:p>
        </p:txBody>
      </p:sp>
      <p:cxnSp>
        <p:nvCxnSpPr>
          <p:cNvPr id="559" name="Google Shape;559;p76"/>
          <p:cNvCxnSpPr/>
          <p:nvPr/>
        </p:nvCxnSpPr>
        <p:spPr>
          <a:xfrm>
            <a:off x="851125" y="22608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935051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/>
              <a:t>Köszönöm a figyelmet!</a:t>
            </a:r>
            <a:endParaRPr sz="4000"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188815" y="319123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77;p69">
            <a:extLst>
              <a:ext uri="{FF2B5EF4-FFF2-40B4-BE49-F238E27FC236}">
                <a16:creationId xmlns:a16="http://schemas.microsoft.com/office/drawing/2014/main" id="{F6EFBDFF-CE77-99F2-B4FE-EA72226BD5B9}"/>
              </a:ext>
            </a:extLst>
          </p:cNvPr>
          <p:cNvSpPr txBox="1">
            <a:spLocks/>
          </p:cNvSpPr>
          <p:nvPr/>
        </p:nvSpPr>
        <p:spPr>
          <a:xfrm>
            <a:off x="3440173" y="3552949"/>
            <a:ext cx="5495105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8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hu-HU" sz="11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Források:</a:t>
            </a:r>
          </a:p>
          <a:p>
            <a:pPr algn="l"/>
            <a:r>
              <a:rPr lang="hu-HU" sz="11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Docs.Spring.io – </a:t>
            </a:r>
            <a:r>
              <a:rPr lang="hu-HU" sz="11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stomp</a:t>
            </a:r>
            <a:r>
              <a:rPr lang="hu-HU" sz="11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https://docs.spring.io/spring-framework/reference/web/websocket/stomp.html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l"/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 - 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https://socket.io/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Wikipédia - 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https://en.wikipedia.org/wiki/WebSocket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hu-HU" sz="1100" b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Fireship-io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https://github.com/fireship-io</a:t>
            </a:r>
            <a:r>
              <a:rPr lang="hu-HU" sz="11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Triangle Point Geometric shape Area - Straight line and point connection  lines png download - 2501*2501 - Free Transparent Line png Download. - Clip  Art Library">
            <a:extLst>
              <a:ext uri="{FF2B5EF4-FFF2-40B4-BE49-F238E27FC236}">
                <a16:creationId xmlns:a16="http://schemas.microsoft.com/office/drawing/2014/main" id="{F0C5F632-F656-81AF-0A95-ED75E09F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00" y="1401750"/>
            <a:ext cx="4320000" cy="11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ebSocket&quot; Icon - Download for free – Iconduck">
            <a:extLst>
              <a:ext uri="{FF2B5EF4-FFF2-40B4-BE49-F238E27FC236}">
                <a16:creationId xmlns:a16="http://schemas.microsoft.com/office/drawing/2014/main" id="{1D7533B0-281B-3E71-1CAC-2244E265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984941" y="1505523"/>
            <a:ext cx="1174117" cy="88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ent - Free marketing icons">
            <a:extLst>
              <a:ext uri="{FF2B5EF4-FFF2-40B4-BE49-F238E27FC236}">
                <a16:creationId xmlns:a16="http://schemas.microsoft.com/office/drawing/2014/main" id="{9BFF2899-16FE-3792-230E-46AEE133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08" y="1178373"/>
            <a:ext cx="1534891" cy="15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D960-7B9D-BCA4-D8C4-A2C92CFE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6798" y="3362692"/>
            <a:ext cx="3715201" cy="643588"/>
          </a:xfrm>
        </p:spPr>
        <p:txBody>
          <a:bodyPr/>
          <a:lstStyle/>
          <a:p>
            <a:pPr marL="133350" indent="0" algn="ctr">
              <a:buNone/>
            </a:pPr>
            <a:r>
              <a:rPr lang="hu-HU" dirty="0"/>
              <a:t>Valós-idejű kapcsolat kliens és szerver között</a:t>
            </a:r>
          </a:p>
        </p:txBody>
      </p:sp>
      <p:pic>
        <p:nvPicPr>
          <p:cNvPr id="2054" name="Picture 6" descr="Desktop, pc, server icon - Free download on Iconfinder">
            <a:extLst>
              <a:ext uri="{FF2B5EF4-FFF2-40B4-BE49-F238E27FC236}">
                <a16:creationId xmlns:a16="http://schemas.microsoft.com/office/drawing/2014/main" id="{6BB25860-9710-3BDF-974F-7D622AA7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78" y="1163438"/>
            <a:ext cx="1564759" cy="1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C7E1BC4-EFE3-F89B-5A11-6EA1319E8C5E}"/>
              </a:ext>
            </a:extLst>
          </p:cNvPr>
          <p:cNvSpPr txBox="1">
            <a:spLocks/>
          </p:cNvSpPr>
          <p:nvPr/>
        </p:nvSpPr>
        <p:spPr>
          <a:xfrm>
            <a:off x="4084768" y="2519347"/>
            <a:ext cx="859263" cy="6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3350" indent="0" algn="ctr">
              <a:buFont typeface="Montserrat"/>
              <a:buNone/>
            </a:pPr>
            <a:r>
              <a:rPr lang="hu-HU" dirty="0"/>
              <a:t>TCP-IP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martparcel Stop Watch Sticker - Smartparcel Stop Watch Clock - Discover &amp;  Share GIFs">
            <a:extLst>
              <a:ext uri="{FF2B5EF4-FFF2-40B4-BE49-F238E27FC236}">
                <a16:creationId xmlns:a16="http://schemas.microsoft.com/office/drawing/2014/main" id="{1B5B8A9D-34F0-A86A-213F-07BB6D18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55" y="1680634"/>
            <a:ext cx="1800740" cy="18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5" name="Google Shape;595;p79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Polling</a:t>
            </a:r>
            <a:endParaRPr dirty="0"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F5 – F5 – F5</a:t>
            </a:r>
            <a:endParaRPr dirty="0"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Frissítsék a felhasználók az oldalt, az küld új HTTP kérést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Websocket</a:t>
            </a:r>
            <a:endParaRPr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Hozzunk létre egy kapcsolatot, amely élő, kétirányú kommunikációra alkalmas</a:t>
            </a:r>
            <a:endParaRPr dirty="0"/>
          </a:p>
        </p:txBody>
      </p:sp>
      <p:sp>
        <p:nvSpPr>
          <p:cNvPr id="600" name="Google Shape;600;p79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Időközönként küldjön a kliens új lekérdezést, amely frissíti a ranglistát</a:t>
            </a:r>
            <a:endParaRPr dirty="0"/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Játék - ranglista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01;p79">
            <a:extLst>
              <a:ext uri="{FF2B5EF4-FFF2-40B4-BE49-F238E27FC236}">
                <a16:creationId xmlns:a16="http://schemas.microsoft.com/office/drawing/2014/main" id="{AE178767-DCAC-A597-27A3-FE4AD2B4E50D}"/>
              </a:ext>
            </a:extLst>
          </p:cNvPr>
          <p:cNvSpPr txBox="1">
            <a:spLocks/>
          </p:cNvSpPr>
          <p:nvPr/>
        </p:nvSpPr>
        <p:spPr>
          <a:xfrm>
            <a:off x="1687948" y="128176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hu-HU" sz="1600" dirty="0" err="1"/>
              <a:t>Hogan</a:t>
            </a:r>
            <a:r>
              <a:rPr lang="hu-HU" sz="1600" dirty="0"/>
              <a:t> közvetítsük a változtatásokat?</a:t>
            </a:r>
          </a:p>
        </p:txBody>
      </p:sp>
      <p:pic>
        <p:nvPicPr>
          <p:cNvPr id="3074" name="Picture 2" descr="F5 Refresh GIF - F5 Refresh Reload - Discover &amp; Share GIFs">
            <a:extLst>
              <a:ext uri="{FF2B5EF4-FFF2-40B4-BE49-F238E27FC236}">
                <a16:creationId xmlns:a16="http://schemas.microsoft.com/office/drawing/2014/main" id="{0D06D0E7-C3CA-D55F-EC24-3B96B3F0F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98" y="1851473"/>
            <a:ext cx="1763701" cy="145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ive Chat">
            <a:extLst>
              <a:ext uri="{FF2B5EF4-FFF2-40B4-BE49-F238E27FC236}">
                <a16:creationId xmlns:a16="http://schemas.microsoft.com/office/drawing/2014/main" id="{DF31E88B-CD97-61F2-9041-FEAF9043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73" y="1810365"/>
            <a:ext cx="1960655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/>
      <p:bldP spid="596" grpId="0"/>
      <p:bldP spid="597" grpId="0" build="p"/>
      <p:bldP spid="598" grpId="0"/>
      <p:bldP spid="599" grpId="0" build="p"/>
      <p:bldP spid="6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 Lépés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Didact Gothic"/>
                <a:ea typeface="Didact Gothic"/>
                <a:cs typeface="Didact Gothic"/>
                <a:sym typeface="Didact Gothic"/>
              </a:rPr>
              <a:t>A kliens küldjön egy HTTP kérést a szervernek, hogy nyisson egy </a:t>
            </a:r>
            <a:r>
              <a:rPr lang="hu-HU" dirty="0" err="1">
                <a:latin typeface="Didact Gothic"/>
                <a:ea typeface="Didact Gothic"/>
                <a:cs typeface="Didact Gothic"/>
                <a:sym typeface="Didact Gothic"/>
              </a:rPr>
              <a:t>websocket</a:t>
            </a:r>
            <a:r>
              <a:rPr lang="hu-HU" dirty="0">
                <a:latin typeface="Didact Gothic"/>
                <a:ea typeface="Didact Gothic"/>
                <a:cs typeface="Didact Gothic"/>
                <a:sym typeface="Didact Gothic"/>
              </a:rPr>
              <a:t> kapcsolatot</a:t>
            </a:r>
            <a:endParaRPr dirty="0"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2E4709-1D73-9AD9-E3CA-2744C0E0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37" y="1566913"/>
            <a:ext cx="3400800" cy="13927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 lépés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Ha a szerver elfogadja, akkor 101 választ küld.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Kézfogás megtörtént.</a:t>
            </a:r>
            <a:endParaRPr dirty="0"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5FC9C0-B3F7-B06C-E8B4-888BA2B3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55" y="1569202"/>
            <a:ext cx="4085261" cy="13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Triangle Point Geometric shape Area - Straight line and point connection  lines png download - 2501*2501 - Free Transparent Line png Download. - Clip  Art Library">
            <a:extLst>
              <a:ext uri="{FF2B5EF4-FFF2-40B4-BE49-F238E27FC236}">
                <a16:creationId xmlns:a16="http://schemas.microsoft.com/office/drawing/2014/main" id="{F0C5F632-F656-81AF-0A95-ED75E09F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00" y="1401750"/>
            <a:ext cx="4320000" cy="11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ent - Free marketing icons">
            <a:extLst>
              <a:ext uri="{FF2B5EF4-FFF2-40B4-BE49-F238E27FC236}">
                <a16:creationId xmlns:a16="http://schemas.microsoft.com/office/drawing/2014/main" id="{9BFF2899-16FE-3792-230E-46AEE133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08" y="1178373"/>
            <a:ext cx="1534891" cy="15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D960-7B9D-BCA4-D8C4-A2C92CFE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6798" y="3362692"/>
            <a:ext cx="3715201" cy="643588"/>
          </a:xfrm>
        </p:spPr>
        <p:txBody>
          <a:bodyPr/>
          <a:lstStyle/>
          <a:p>
            <a:pPr marL="133350" indent="0" algn="ctr">
              <a:buNone/>
            </a:pPr>
            <a:r>
              <a:rPr lang="hu-HU" dirty="0"/>
              <a:t>Kétirányú, valós idejű kapcsolat</a:t>
            </a:r>
          </a:p>
        </p:txBody>
      </p:sp>
      <p:pic>
        <p:nvPicPr>
          <p:cNvPr id="2054" name="Picture 6" descr="Desktop, pc, server icon - Free download on Iconfinder">
            <a:extLst>
              <a:ext uri="{FF2B5EF4-FFF2-40B4-BE49-F238E27FC236}">
                <a16:creationId xmlns:a16="http://schemas.microsoft.com/office/drawing/2014/main" id="{6BB25860-9710-3BDF-974F-7D622AA7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78" y="1163438"/>
            <a:ext cx="1564759" cy="1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C7E1BC4-EFE3-F89B-5A11-6EA1319E8C5E}"/>
              </a:ext>
            </a:extLst>
          </p:cNvPr>
          <p:cNvSpPr txBox="1">
            <a:spLocks/>
          </p:cNvSpPr>
          <p:nvPr/>
        </p:nvSpPr>
        <p:spPr>
          <a:xfrm>
            <a:off x="4084768" y="2519347"/>
            <a:ext cx="859263" cy="6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3350" indent="0" algn="ctr">
              <a:buFont typeface="Montserrat"/>
              <a:buNone/>
            </a:pPr>
            <a:r>
              <a:rPr lang="hu-HU" dirty="0"/>
              <a:t>TCP-IP</a:t>
            </a:r>
          </a:p>
        </p:txBody>
      </p:sp>
      <p:pic>
        <p:nvPicPr>
          <p:cNvPr id="4098" name="Picture 2" descr="Envelope PNG transparent image download, size: 512x512px">
            <a:extLst>
              <a:ext uri="{FF2B5EF4-FFF2-40B4-BE49-F238E27FC236}">
                <a16:creationId xmlns:a16="http://schemas.microsoft.com/office/drawing/2014/main" id="{97B6AEE3-CFEF-EAE5-2D85-03151FF4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78" y="1264613"/>
            <a:ext cx="859263" cy="8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-0.0037 C 0.08593 -0.0037 0.15972 0.02345 0.15972 0.0574 C 0.15972 0.09135 0.08593 0.11882 -0.00452 0.11882 C -0.0948 0.11882 -0.16806 0.09135 -0.16806 0.0574 C -0.16806 0.02345 -0.0948 -0.0037 -0.00452 -0.0037 Z " pathEditMode="fixed" rAng="0" ptsTypes="AAAAA">
                                      <p:cBhvr>
                                        <p:cTn id="6" dur="3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Triangle Point Geometric shape Area - Straight line and point connection  lines png download - 2501*2501 - Free Transparent Line png Download. - Clip  Art Library">
            <a:extLst>
              <a:ext uri="{FF2B5EF4-FFF2-40B4-BE49-F238E27FC236}">
                <a16:creationId xmlns:a16="http://schemas.microsoft.com/office/drawing/2014/main" id="{F0C5F632-F656-81AF-0A95-ED75E09F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00" y="1401750"/>
            <a:ext cx="4320000" cy="11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ent - Free marketing icons">
            <a:extLst>
              <a:ext uri="{FF2B5EF4-FFF2-40B4-BE49-F238E27FC236}">
                <a16:creationId xmlns:a16="http://schemas.microsoft.com/office/drawing/2014/main" id="{9BFF2899-16FE-3792-230E-46AEE133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08" y="1178373"/>
            <a:ext cx="1534891" cy="15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D960-7B9D-BCA4-D8C4-A2C92CFE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6798" y="3362692"/>
            <a:ext cx="3715201" cy="643588"/>
          </a:xfrm>
        </p:spPr>
        <p:txBody>
          <a:bodyPr/>
          <a:lstStyle/>
          <a:p>
            <a:pPr marL="133350" indent="0" algn="ctr">
              <a:buNone/>
            </a:pPr>
            <a:r>
              <a:rPr lang="hu-HU" dirty="0"/>
              <a:t>Addig él a kapcsolat, amíg az egyik fél le nem zárja</a:t>
            </a:r>
          </a:p>
        </p:txBody>
      </p:sp>
      <p:pic>
        <p:nvPicPr>
          <p:cNvPr id="2054" name="Picture 6" descr="Desktop, pc, server icon - Free download on Iconfinder">
            <a:extLst>
              <a:ext uri="{FF2B5EF4-FFF2-40B4-BE49-F238E27FC236}">
                <a16:creationId xmlns:a16="http://schemas.microsoft.com/office/drawing/2014/main" id="{6BB25860-9710-3BDF-974F-7D622AA7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78" y="1163438"/>
            <a:ext cx="1564759" cy="1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C7E1BC4-EFE3-F89B-5A11-6EA1319E8C5E}"/>
              </a:ext>
            </a:extLst>
          </p:cNvPr>
          <p:cNvSpPr txBox="1">
            <a:spLocks/>
          </p:cNvSpPr>
          <p:nvPr/>
        </p:nvSpPr>
        <p:spPr>
          <a:xfrm>
            <a:off x="4084768" y="2519347"/>
            <a:ext cx="859263" cy="6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3350" indent="0" algn="ctr">
              <a:buFont typeface="Montserrat"/>
              <a:buNone/>
            </a:pPr>
            <a:r>
              <a:rPr lang="hu-HU" dirty="0"/>
              <a:t>TCP-IP</a:t>
            </a:r>
          </a:p>
        </p:txBody>
      </p:sp>
    </p:spTree>
    <p:extLst>
      <p:ext uri="{BB962C8B-B14F-4D97-AF65-F5344CB8AC3E}">
        <p14:creationId xmlns:p14="http://schemas.microsoft.com/office/powerpoint/2010/main" val="6841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solidFill>
                  <a:schemeClr val="lt1"/>
                </a:solidFill>
              </a:rPr>
              <a:t>Felhasználási területek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14666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IQOS Light" panose="020B0306030501020303" pitchFamily="34" charset="-18"/>
              </a:rPr>
              <a:t>Chat alkalmazások</a:t>
            </a:r>
            <a:endParaRPr dirty="0">
              <a:solidFill>
                <a:schemeClr val="dk1"/>
              </a:solidFill>
              <a:latin typeface="IQOS Light" panose="020B0306030501020303" pitchFamily="34" charset="-18"/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2014593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IQOS Light" panose="020B0306030501020303" pitchFamily="34" charset="-18"/>
              </a:rPr>
              <a:t>Online játékok</a:t>
            </a:r>
            <a:endParaRPr dirty="0">
              <a:solidFill>
                <a:schemeClr val="dk1"/>
              </a:solidFill>
              <a:latin typeface="IQOS Light" panose="020B0306030501020303" pitchFamily="34" charset="-18"/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86301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IQOS Light" panose="020B0306030501020303" pitchFamily="34" charset="-18"/>
              </a:rPr>
              <a:t>Sporteredmények, tőzsde</a:t>
            </a:r>
            <a:endParaRPr dirty="0">
              <a:solidFill>
                <a:schemeClr val="dk1"/>
              </a:solidFill>
              <a:latin typeface="IQOS Light" panose="020B0306030501020303" pitchFamily="34" charset="-18"/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7309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IQOS Light" panose="020B0306030501020303" pitchFamily="34" charset="-18"/>
              </a:rPr>
              <a:t>Google </a:t>
            </a:r>
            <a:r>
              <a:rPr lang="hu-HU" dirty="0" err="1">
                <a:latin typeface="IQOS Light" panose="020B0306030501020303" pitchFamily="34" charset="-18"/>
              </a:rPr>
              <a:t>Docks</a:t>
            </a:r>
            <a:endParaRPr dirty="0">
              <a:solidFill>
                <a:schemeClr val="dk1"/>
              </a:solidFill>
              <a:latin typeface="IQOS Light" panose="020B0306030501020303" pitchFamily="34" charset="-18"/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/>
              <a:t>WebSocket</a:t>
            </a:r>
            <a:r>
              <a:rPr lang="hu-HU" sz="2000" dirty="0"/>
              <a:t> alkalmazás</a:t>
            </a:r>
            <a:endParaRPr sz="2000" dirty="0"/>
          </a:p>
        </p:txBody>
      </p:sp>
      <p:sp>
        <p:nvSpPr>
          <p:cNvPr id="540" name="Google Shape;540;p7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Node</a:t>
            </a:r>
            <a:r>
              <a:rPr lang="hu-HU" dirty="0"/>
              <a:t> és </a:t>
            </a:r>
            <a:r>
              <a:rPr lang="hu-HU" dirty="0" err="1"/>
              <a:t>ws</a:t>
            </a:r>
            <a:endParaRPr lang="hu-HU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Valós idejű üzenetküldés kliens és szerver között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Esemény alapú kommunikáció</a:t>
            </a:r>
            <a:endParaRPr dirty="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77788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4885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63D8E-22DD-64F5-109B-17E00241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9" y="1414301"/>
            <a:ext cx="3743847" cy="23148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325</Words>
  <Application>Microsoft Office PowerPoint</Application>
  <PresentationFormat>On-screen Show (16:9)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Didact Gothic</vt:lpstr>
      <vt:lpstr>IQOS Light</vt:lpstr>
      <vt:lpstr>Arial</vt:lpstr>
      <vt:lpstr>Julius Sans One</vt:lpstr>
      <vt:lpstr>Questrial</vt:lpstr>
      <vt:lpstr>Calibri</vt:lpstr>
      <vt:lpstr>Montserrat</vt:lpstr>
      <vt:lpstr>Minimalist Grayscale Pitch Deck XL by Slidesgo</vt:lpstr>
      <vt:lpstr>Websocket</vt:lpstr>
      <vt:lpstr>PowerPoint Presentation</vt:lpstr>
      <vt:lpstr>Polling</vt:lpstr>
      <vt:lpstr>1. Lépés</vt:lpstr>
      <vt:lpstr>2. lépés</vt:lpstr>
      <vt:lpstr>PowerPoint Presentation</vt:lpstr>
      <vt:lpstr>PowerPoint Presentation</vt:lpstr>
      <vt:lpstr>Felhasználási területek</vt:lpstr>
      <vt:lpstr>WebSocket alkalmazás</vt:lpstr>
      <vt:lpstr>WebSocket kiegészítése</vt:lpstr>
      <vt:lpstr>Spring STOMP</vt:lpstr>
      <vt:lpstr>Összehasonlítás</vt:lpstr>
      <vt:lpstr>Mikor mit használjak?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Sonrisa</dc:creator>
  <cp:lastModifiedBy>Daniel János Róbert</cp:lastModifiedBy>
  <cp:revision>2</cp:revision>
  <dcterms:modified xsi:type="dcterms:W3CDTF">2024-09-04T09:30:03Z</dcterms:modified>
</cp:coreProperties>
</file>