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56B4A7A-725A-4313-A385-7C08C06E3DBC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83960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09A5E2B-9E9F-4B0C-9A8F-E17F1357F7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E6C9A1-52A8-46C6-BBAF-994555CF1914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571529-ACBE-4A66-906A-E6478DBEBF8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0E1D86-BCF4-486C-87F0-896C43F9B4A2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391C1F-B326-4611-ADB5-49F182A05537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C68BD4-ACDD-47B4-978E-1B3665E3D094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6407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178B9DA-ABBC-42BE-A935-A9272AE032D8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DC8B052-D99C-4B85-AF5C-EFF02DB6985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EC7E4F-B442-44C3-9254-8762B6A96EAE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F77DF-1EE1-4EE2-A15F-D048971525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65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CD5A2B-85FF-459C-A77D-0B9F45864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142EAC-3C3A-4FBE-B807-E36D6A3D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9A3F3-407C-4BB7-B3F3-F7372062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3EBBEC-74C3-493A-A376-03F7EA7169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F6C562-164C-4321-853E-23D1C2AD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02901F-1DEE-48D1-9C91-10851171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FDF98E-D820-4760-B62C-0E5C51C2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3F0F9-0ACB-4C50-B848-6407842D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02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D65DA487-1938-40EB-8B9A-51C25547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2194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B4D555-3103-40C9-AF63-39A3D27F6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E13518A6-3497-45F3-83CB-768ECC2C4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dudatamin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0514" y="300038"/>
            <a:ext cx="9072563" cy="4920405"/>
          </a:xfrm>
        </p:spPr>
        <p:txBody>
          <a:bodyPr anchor="ctr"/>
          <a:lstStyle/>
          <a:p>
            <a:pPr lvl="0" algn="ctr" hangingPunct="1">
              <a:spcBef>
                <a:spcPts val="0"/>
              </a:spcBef>
            </a:pPr>
            <a:r>
              <a:rPr lang="en-US" sz="4000" b="1" dirty="0">
                <a:solidFill>
                  <a:srgbClr val="000000"/>
                </a:solidFill>
                <a:latin typeface="Calibri Light" pitchFamily="18"/>
              </a:rPr>
              <a:t/>
            </a:r>
            <a:br>
              <a:rPr lang="en-US" sz="4000" b="1" dirty="0">
                <a:solidFill>
                  <a:srgbClr val="000000"/>
                </a:solidFill>
                <a:latin typeface="Calibri Light" pitchFamily="18"/>
              </a:rPr>
            </a:b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18"/>
              </a:rPr>
              <a:t>Applying Big Data Analytics to Open Health Care Data</a:t>
            </a:r>
          </a:p>
          <a:p>
            <a:pPr lvl="0" algn="ctr" hangingPunct="1">
              <a:spcBef>
                <a:spcPts val="0"/>
              </a:spcBef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itchFamily="18"/>
              </a:rPr>
              <a:t>Exploring Relationships Between Seniority</a:t>
            </a:r>
          </a:p>
          <a:p>
            <a:pPr lvl="0" algn="ctr" hangingPunct="1">
              <a:spcBef>
                <a:spcPts val="0"/>
              </a:spcBef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itchFamily="18"/>
              </a:rPr>
              <a:t>and Performance in Healthcare Providers</a:t>
            </a:r>
            <a:r>
              <a:rPr lang="en-US" sz="3600" b="1" dirty="0">
                <a:solidFill>
                  <a:srgbClr val="000000"/>
                </a:solidFill>
                <a:latin typeface="Calibri Light" pitchFamily="18"/>
              </a:rPr>
              <a:t/>
            </a:r>
            <a:br>
              <a:rPr lang="en-US" sz="3600" b="1" dirty="0">
                <a:solidFill>
                  <a:srgbClr val="000000"/>
                </a:solidFill>
                <a:latin typeface="Calibri Light" pitchFamily="18"/>
              </a:rPr>
            </a:br>
            <a:endParaRPr lang="en-US" sz="3600" b="1" dirty="0">
              <a:solidFill>
                <a:srgbClr val="000000"/>
              </a:solidFill>
              <a:latin typeface="Calibri Light" pitchFamily="18"/>
            </a:endParaRPr>
          </a:p>
          <a:p>
            <a:pPr lvl="0" algn="ctr" hangingPunct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 Light" pitchFamily="18"/>
              </a:rPr>
              <a:t>Daniel Clarke</a:t>
            </a:r>
            <a:r>
              <a:rPr lang="en-US" sz="4000" dirty="0">
                <a:solidFill>
                  <a:schemeClr val="tx1"/>
                </a:solidFill>
                <a:latin typeface="Calibri Light" pitchFamily="18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Calibri Light" pitchFamily="18"/>
              </a:rPr>
            </a:br>
            <a:r>
              <a:rPr lang="en-US" sz="2400" dirty="0">
                <a:solidFill>
                  <a:schemeClr val="tx1"/>
                </a:solidFill>
                <a:latin typeface="Calibri Light" pitchFamily="18"/>
              </a:rPr>
              <a:t>A. </a:t>
            </a:r>
            <a:r>
              <a:rPr lang="en-US" sz="2400" dirty="0" err="1">
                <a:solidFill>
                  <a:schemeClr val="tx1"/>
                </a:solidFill>
                <a:latin typeface="Calibri Light" pitchFamily="18"/>
              </a:rPr>
              <a:t>Ravishankar</a:t>
            </a:r>
            <a:r>
              <a:rPr lang="en-US" sz="2400" dirty="0">
                <a:solidFill>
                  <a:schemeClr val="tx1"/>
                </a:solidFill>
                <a:latin typeface="Calibri Light" pitchFamily="18"/>
              </a:rPr>
              <a:t> Rao, Ph.D.</a:t>
            </a:r>
            <a:br>
              <a:rPr lang="en-US" sz="2400" dirty="0">
                <a:solidFill>
                  <a:schemeClr val="tx1"/>
                </a:solidFill>
                <a:latin typeface="Calibri Light" pitchFamily="18"/>
              </a:rPr>
            </a:br>
            <a:r>
              <a:rPr lang="en-US" sz="2400" dirty="0" err="1">
                <a:solidFill>
                  <a:schemeClr val="tx1"/>
                </a:solidFill>
                <a:latin typeface="Calibri Light" pitchFamily="18"/>
              </a:rPr>
              <a:t>Maryelena</a:t>
            </a:r>
            <a:r>
              <a:rPr lang="en-US" sz="2400" dirty="0">
                <a:solidFill>
                  <a:schemeClr val="tx1"/>
                </a:solidFill>
                <a:latin typeface="Calibri Light" pitchFamily="1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 Light" pitchFamily="18"/>
              </a:rPr>
              <a:t>Vargas</a:t>
            </a:r>
            <a:endParaRPr lang="en-US" sz="2400" dirty="0">
              <a:solidFill>
                <a:schemeClr val="tx1"/>
              </a:solidFill>
              <a:latin typeface="Calibri Light" pitchFamily="18"/>
            </a:endParaRPr>
          </a:p>
          <a:p>
            <a:pPr lvl="0" algn="ctr" hangingPunct="1"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Calibri Light" pitchFamily="18"/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500512" y="5967663"/>
            <a:ext cx="9072563" cy="88790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latin typeface="Calibri Light" pitchFamily="18"/>
              </a:rPr>
              <a:t>This research was jointly funded 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0229" y="6332351"/>
            <a:ext cx="252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 Light" pitchFamily="18"/>
              </a:rPr>
              <a:t>FDU Seed Grant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85774" y="6335923"/>
            <a:ext cx="17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b="1" dirty="0">
                <a:solidFill>
                  <a:srgbClr val="000000"/>
                </a:solidFill>
                <a:latin typeface="Calibri Light" pitchFamily="18"/>
              </a:rPr>
              <a:t>GS-LSAMP</a:t>
            </a:r>
            <a:endParaRPr lang="en-US" sz="2800" b="1" dirty="0">
              <a:solidFill>
                <a:srgbClr val="000000"/>
              </a:solidFill>
              <a:latin typeface="Calibri Light" pitchFamily="18"/>
            </a:endParaRPr>
          </a:p>
        </p:txBody>
      </p:sp>
      <p:pic>
        <p:nvPicPr>
          <p:cNvPr id="5" name="Picture 2" descr="http://www.fdu.edu/images/printable/color/fdu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66" y="4969167"/>
            <a:ext cx="1874654" cy="6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9765" y="-3175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19765" y="1768475"/>
            <a:ext cx="9072563" cy="506412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3200" dirty="0"/>
              <a:t>Big Data</a:t>
            </a:r>
          </a:p>
          <a:p>
            <a:pPr lvl="2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Successful in finance, marketing, advertising</a:t>
            </a:r>
          </a:p>
          <a:p>
            <a:pPr lvl="2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Lagging in other sectors (e.g. Healthcare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)</a:t>
            </a:r>
            <a:b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</a:br>
            <a:endParaRPr lang="en-US" sz="28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1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3200" dirty="0"/>
              <a:t>Healthcare</a:t>
            </a:r>
          </a:p>
          <a:p>
            <a:pPr lvl="2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‘Public’ data: Medicare, NY SPARCS, etc..</a:t>
            </a:r>
          </a:p>
          <a:p>
            <a:pPr lvl="2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Some data more useful than others</a:t>
            </a:r>
          </a:p>
          <a:p>
            <a:pPr lvl="2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Push toward transparency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12057" t="10785" r="9686" b="13155"/>
          <a:stretch/>
        </p:blipFill>
        <p:spPr>
          <a:xfrm>
            <a:off x="385011" y="2631306"/>
            <a:ext cx="4292868" cy="27817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70678" y="0"/>
            <a:ext cx="9072563" cy="1892300"/>
          </a:xfrm>
        </p:spPr>
        <p:txBody>
          <a:bodyPr/>
          <a:lstStyle/>
          <a:p>
            <a:pPr lvl="0"/>
            <a:r>
              <a:rPr lang="en-US" dirty="0"/>
              <a:t>Is 8GB of Data Truly Accessible to the Public?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l="1249" t="829" r="3598" b="52689"/>
          <a:stretch/>
        </p:blipFill>
        <p:spPr>
          <a:xfrm>
            <a:off x="4928135" y="2188544"/>
            <a:ext cx="4966636" cy="35132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14960" y="5686379"/>
            <a:ext cx="38109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1. 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Hospital Scores on a Map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6960" y="5686379"/>
            <a:ext cx="47998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2. 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Hospital Scores vs Graduation Year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7320" y="-84573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Goal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7320" y="1409700"/>
            <a:ext cx="9072563" cy="1155700"/>
          </a:xfrm>
        </p:spPr>
        <p:txBody>
          <a:bodyPr>
            <a:normAutofit/>
          </a:bodyPr>
          <a:lstStyle/>
          <a:p>
            <a:pPr lvl="1">
              <a:buSzPct val="45000"/>
              <a:buFont typeface="StarSymbol"/>
              <a:buChar char="●"/>
            </a:pPr>
            <a:r>
              <a:rPr lang="en-US" sz="3200" dirty="0"/>
              <a:t>Building on Open Data and Open Source Toolkits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3200" dirty="0"/>
              <a:t>Develop automated high level techniques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23520" y="2763121"/>
            <a:ext cx="4752000" cy="36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4400" y="2305920"/>
            <a:ext cx="3336479" cy="43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27320" y="6329281"/>
            <a:ext cx="3939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3. 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Python big data ecosystem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7320" y="6329281"/>
            <a:ext cx="4277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4.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 Split-apply Combine Paradigm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800000">
            <a:off x="4123080" y="4119615"/>
            <a:ext cx="5577840" cy="2759399"/>
          </a:xfrm>
          <a:custGeom>
            <a:avLst>
              <a:gd name="f0" fmla="val 6812"/>
              <a:gd name="f1" fmla="val 2228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3" name="Freeform 2"/>
          <p:cNvSpPr/>
          <p:nvPr/>
        </p:nvSpPr>
        <p:spPr>
          <a:xfrm rot="16200000">
            <a:off x="-960479" y="2088133"/>
            <a:ext cx="5394960" cy="3291839"/>
          </a:xfrm>
          <a:custGeom>
            <a:avLst>
              <a:gd name="f0" fmla="val 9502"/>
              <a:gd name="f1" fmla="val 2666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474720" y="919213"/>
            <a:ext cx="5852160" cy="2286000"/>
          </a:xfrm>
          <a:custGeom>
            <a:avLst>
              <a:gd name="f0" fmla="val 9103"/>
              <a:gd name="f1" fmla="val 2367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643398" y="-353665"/>
            <a:ext cx="9072563" cy="125253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Base and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0320" y="1046654"/>
            <a:ext cx="565127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366480" y="1328894"/>
            <a:ext cx="2833560" cy="8704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Hospital Value-Based Purchasing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Mangal" pitchFamily="2"/>
              </a:rPr>
              <a:t>(3090 Hospitals)</a:t>
            </a:r>
          </a:p>
        </p:txBody>
      </p:sp>
      <p:sp>
        <p:nvSpPr>
          <p:cNvPr id="8" name="Freeform 7"/>
          <p:cNvSpPr/>
          <p:nvPr/>
        </p:nvSpPr>
        <p:spPr>
          <a:xfrm>
            <a:off x="366839" y="2707334"/>
            <a:ext cx="2833560" cy="8704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Medicare Practitioners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Mangal" pitchFamily="2"/>
              </a:rPr>
              <a:t>(868,384 Practitioners)</a:t>
            </a:r>
          </a:p>
        </p:txBody>
      </p:sp>
      <p:sp>
        <p:nvSpPr>
          <p:cNvPr id="9" name="Freeform 8"/>
          <p:cNvSpPr/>
          <p:nvPr/>
        </p:nvSpPr>
        <p:spPr>
          <a:xfrm>
            <a:off x="274320" y="3959054"/>
            <a:ext cx="2833560" cy="8704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NY SPARCS Outcomes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Mangal" pitchFamily="2"/>
              </a:rPr>
              <a:t>(1907 Outcomes)</a:t>
            </a:r>
          </a:p>
        </p:txBody>
      </p:sp>
      <p:sp>
        <p:nvSpPr>
          <p:cNvPr id="10" name="Freeform 9"/>
          <p:cNvSpPr/>
          <p:nvPr/>
        </p:nvSpPr>
        <p:spPr>
          <a:xfrm>
            <a:off x="274320" y="5348294"/>
            <a:ext cx="2833560" cy="8704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NY State Licensed Practitioners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Mangal" pitchFamily="2"/>
              </a:rPr>
              <a:t>(156 Practitioners)</a:t>
            </a:r>
          </a:p>
        </p:txBody>
      </p:sp>
      <p:sp>
        <p:nvSpPr>
          <p:cNvPr id="11" name="Freeform 10"/>
          <p:cNvSpPr/>
          <p:nvPr/>
        </p:nvSpPr>
        <p:spPr>
          <a:xfrm>
            <a:off x="3525839" y="3442814"/>
            <a:ext cx="1455839" cy="582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Data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38160" y="3443534"/>
            <a:ext cx="1455839" cy="582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Process</a:t>
            </a:r>
          </a:p>
        </p:txBody>
      </p:sp>
      <p:cxnSp>
        <p:nvCxnSpPr>
          <p:cNvPr id="13" name="Straight Arrow Connector 12"/>
          <p:cNvCxnSpPr>
            <a:stCxn id="7" idx="7"/>
            <a:endCxn id="8" idx="5"/>
          </p:cNvCxnSpPr>
          <p:nvPr/>
        </p:nvCxnSpPr>
        <p:spPr>
          <a:xfrm>
            <a:off x="1783260" y="2199373"/>
            <a:ext cx="359" cy="5079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</p:cxnSp>
      <p:cxnSp>
        <p:nvCxnSpPr>
          <p:cNvPr id="14" name="Straight Arrow Connector 13"/>
          <p:cNvCxnSpPr>
            <a:stCxn id="10" idx="5"/>
          </p:cNvCxnSpPr>
          <p:nvPr/>
        </p:nvCxnSpPr>
        <p:spPr>
          <a:xfrm flipH="1" flipV="1">
            <a:off x="1690919" y="4829534"/>
            <a:ext cx="360" cy="5187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>
            <a:off x="4981680" y="3734053"/>
            <a:ext cx="396000" cy="28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" name="Freeform 15"/>
          <p:cNvSpPr/>
          <p:nvPr/>
        </p:nvSpPr>
        <p:spPr>
          <a:xfrm>
            <a:off x="5377680" y="3446054"/>
            <a:ext cx="1455839" cy="582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Draw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280" y="2289013"/>
            <a:ext cx="5983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Join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7400" y="4925294"/>
            <a:ext cx="5983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Join</a:t>
            </a:r>
          </a:p>
        </p:txBody>
      </p:sp>
      <p:cxnSp>
        <p:nvCxnSpPr>
          <p:cNvPr id="19" name="Straight Arrow Connector 18"/>
          <p:cNvCxnSpPr>
            <a:stCxn id="16" idx="1"/>
          </p:cNvCxnSpPr>
          <p:nvPr/>
        </p:nvCxnSpPr>
        <p:spPr>
          <a:xfrm flipV="1">
            <a:off x="6833519" y="3734774"/>
            <a:ext cx="404641" cy="21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r="25174"/>
          <a:stretch>
            <a:fillRect/>
          </a:stretch>
        </p:blipFill>
        <p:spPr>
          <a:xfrm rot="16200000">
            <a:off x="5688111" y="3421366"/>
            <a:ext cx="2515680" cy="40276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Freeform 20"/>
          <p:cNvSpPr/>
          <p:nvPr/>
        </p:nvSpPr>
        <p:spPr>
          <a:xfrm>
            <a:off x="5741279" y="6317054"/>
            <a:ext cx="45720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732000" y="6306613"/>
            <a:ext cx="45720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523999" y="6306613"/>
            <a:ext cx="45720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331195" y="6305398"/>
            <a:ext cx="45720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Mangal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1920" y="6621614"/>
            <a:ext cx="231588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6. </a:t>
            </a: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Iterative KMeans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3440" y="2891653"/>
            <a:ext cx="354888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5. </a:t>
            </a: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Practitioner specialty breakdown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97780" y="-330763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458" y="3936735"/>
            <a:ext cx="4156364" cy="275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483" y="1078655"/>
            <a:ext cx="4258473" cy="2410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51253" b="53451"/>
          <a:stretch>
            <a:fillRect/>
          </a:stretch>
        </p:blipFill>
        <p:spPr>
          <a:xfrm>
            <a:off x="5079860" y="1078655"/>
            <a:ext cx="4570691" cy="52370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520565" y="6443025"/>
            <a:ext cx="38304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9. </a:t>
            </a: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Performance scores for graduation years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959" y="3435720"/>
            <a:ext cx="38304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7. </a:t>
            </a: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XGBoost feature importance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0959" y="6616820"/>
            <a:ext cx="38304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8. </a:t>
            </a: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Performance scores for graduation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58800" y="0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Results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1460500"/>
            <a:ext cx="9601200" cy="185737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Correlation between seniority and hospital performance score seems highly </a:t>
            </a:r>
            <a:r>
              <a:rPr lang="en-US" sz="2000" dirty="0" smtClean="0">
                <a:solidFill>
                  <a:srgbClr val="000000"/>
                </a:solidFill>
                <a:latin typeface="Calibri" pitchFamily="18"/>
              </a:rPr>
              <a:t>insignificant</a:t>
            </a:r>
          </a:p>
          <a:p>
            <a:pPr lvl="1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29 </a:t>
            </a: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out of 94 specialties had spearman rank correlation &lt;= 0.164 with p &lt; </a:t>
            </a:r>
            <a:r>
              <a:rPr lang="en-US" sz="2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0.05</a:t>
            </a:r>
          </a:p>
          <a:p>
            <a:pPr lvl="1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Geriatric </a:t>
            </a: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Psychiatry the best at m=0.164–a decade of youth gives a 1% edge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25857"/>
              </p:ext>
            </p:extLst>
          </p:nvPr>
        </p:nvGraphicFramePr>
        <p:xfrm>
          <a:off x="712180" y="3516312"/>
          <a:ext cx="8680678" cy="3126599"/>
        </p:xfrm>
        <a:graphic>
          <a:graphicData uri="http://schemas.openxmlformats.org/drawingml/2006/table">
            <a:tbl>
              <a:tblPr/>
              <a:tblGrid>
                <a:gridCol w="2438280">
                  <a:extLst>
                    <a:ext uri="{9D8B030D-6E8A-4147-A177-3AD203B41FA5}">
                      <a16:colId xmlns:a16="http://schemas.microsoft.com/office/drawing/2014/main" val="1674325501"/>
                    </a:ext>
                  </a:extLst>
                </a:gridCol>
                <a:gridCol w="1204559">
                  <a:extLst>
                    <a:ext uri="{9D8B030D-6E8A-4147-A177-3AD203B41FA5}">
                      <a16:colId xmlns:a16="http://schemas.microsoft.com/office/drawing/2014/main" val="486068922"/>
                    </a:ext>
                  </a:extLst>
                </a:gridCol>
                <a:gridCol w="1117080">
                  <a:extLst>
                    <a:ext uri="{9D8B030D-6E8A-4147-A177-3AD203B41FA5}">
                      <a16:colId xmlns:a16="http://schemas.microsoft.com/office/drawing/2014/main" val="1850186459"/>
                    </a:ext>
                  </a:extLst>
                </a:gridCol>
                <a:gridCol w="744840">
                  <a:extLst>
                    <a:ext uri="{9D8B030D-6E8A-4147-A177-3AD203B41FA5}">
                      <a16:colId xmlns:a16="http://schemas.microsoft.com/office/drawing/2014/main" val="2736617013"/>
                    </a:ext>
                  </a:extLst>
                </a:gridCol>
                <a:gridCol w="722880">
                  <a:extLst>
                    <a:ext uri="{9D8B030D-6E8A-4147-A177-3AD203B41FA5}">
                      <a16:colId xmlns:a16="http://schemas.microsoft.com/office/drawing/2014/main" val="3780886337"/>
                    </a:ext>
                  </a:extLst>
                </a:gridCol>
                <a:gridCol w="919799">
                  <a:extLst>
                    <a:ext uri="{9D8B030D-6E8A-4147-A177-3AD203B41FA5}">
                      <a16:colId xmlns:a16="http://schemas.microsoft.com/office/drawing/2014/main" val="1573699258"/>
                    </a:ext>
                  </a:extLst>
                </a:gridCol>
                <a:gridCol w="789082">
                  <a:extLst>
                    <a:ext uri="{9D8B030D-6E8A-4147-A177-3AD203B41FA5}">
                      <a16:colId xmlns:a16="http://schemas.microsoft.com/office/drawing/2014/main" val="3088810892"/>
                    </a:ext>
                  </a:extLst>
                </a:gridCol>
                <a:gridCol w="744158">
                  <a:extLst>
                    <a:ext uri="{9D8B030D-6E8A-4147-A177-3AD203B41FA5}">
                      <a16:colId xmlns:a16="http://schemas.microsoft.com/office/drawing/2014/main" val="3416546680"/>
                    </a:ext>
                  </a:extLst>
                </a:gridCol>
              </a:tblGrid>
              <a:tr h="83699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1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Specialty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1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Spearman correlation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1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Spearman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1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1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R</a:t>
                      </a:r>
                      <a:r>
                        <a:rPr lang="en-US" sz="2200" b="1" i="0" u="none" strike="noStrike" kern="1200" cap="none" spc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1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1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1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200" b="1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25236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GERIATRIC PSYCHIATRY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0.04507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38.638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8.254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86530"/>
                  </a:ext>
                </a:extLst>
              </a:tr>
              <a:tr h="588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ANESTHESIOLOGY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37.643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9.151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1742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67439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HEMATOLOGY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0.00781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39.558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9.811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1191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62744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ALLERGY/IMMUNOLOGY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0.00087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39.625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9.368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2820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5284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MEDICAL ONCOLOGY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39.724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9.979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5864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4985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PULMONARY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39.434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10.317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roid Sans Fallback" pitchFamily="2"/>
                          <a:cs typeface="Mangal" pitchFamily="2"/>
                        </a:rPr>
                        <a:t>21587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0437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96900" y="0"/>
            <a:ext cx="9072563" cy="1262063"/>
          </a:xfrm>
        </p:spPr>
        <p:txBody>
          <a:bodyPr/>
          <a:lstStyle/>
          <a:p>
            <a:pPr lvl="0"/>
            <a:r>
              <a:rPr lang="en-US"/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9400" y="1177925"/>
            <a:ext cx="9537700" cy="135572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 dirty="0"/>
              <a:t>Age doesn’t factor into Hospital Value Based Purchasing Scores</a:t>
            </a:r>
          </a:p>
          <a:p>
            <a:pPr lvl="1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 dirty="0"/>
              <a:t>Still more to explore</a:t>
            </a:r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596900" y="5903913"/>
            <a:ext cx="9070975" cy="1109662"/>
          </a:xfrm>
        </p:spPr>
        <p:txBody>
          <a:bodyPr>
            <a:normAutofit/>
          </a:bodyPr>
          <a:lstStyle/>
          <a:p>
            <a:pPr lvl="1">
              <a:buSzPct val="45000"/>
              <a:buFont typeface="StarSymbol"/>
              <a:buChar char="●"/>
            </a:pPr>
            <a:r>
              <a:rPr lang="en-US" sz="2579" dirty="0"/>
              <a:t>Framework in development</a:t>
            </a:r>
          </a:p>
          <a:p>
            <a:pPr lvl="2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359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On GitHub at </a:t>
            </a:r>
            <a:r>
              <a:rPr lang="en-US" sz="2359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hlinkClick r:id="rId3"/>
              </a:rPr>
              <a:t>https://github.com/fdudatamining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7029" y="2663352"/>
            <a:ext cx="4284982" cy="2617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79864" y="2502906"/>
            <a:ext cx="3574473" cy="2756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26194" y="5414995"/>
            <a:ext cx="4189091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10. </a:t>
            </a: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Iterative-KMeans Clustered Specialty Trends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566" y="5414995"/>
            <a:ext cx="371650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Figure 11. </a:t>
            </a: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Mangal" pitchFamily="2"/>
              </a:rPr>
              <a:t>NY State mood disorder cost heatmap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303</Words>
  <Application>Microsoft Office PowerPoint</Application>
  <PresentationFormat>Custom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Droid Sans Fallback</vt:lpstr>
      <vt:lpstr>Liberation Sans</vt:lpstr>
      <vt:lpstr>Liberation Serif</vt:lpstr>
      <vt:lpstr>Mangal</vt:lpstr>
      <vt:lpstr>StarSymbol</vt:lpstr>
      <vt:lpstr>Retrospect</vt:lpstr>
      <vt:lpstr>PowerPoint Presentation</vt:lpstr>
      <vt:lpstr>Motivation</vt:lpstr>
      <vt:lpstr>Is 8GB of Data Truly Accessible to the Public?</vt:lpstr>
      <vt:lpstr>Goal</vt:lpstr>
      <vt:lpstr>Base and Framework</vt:lpstr>
      <vt:lpstr>Analysis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u8sand</dc:creator>
  <cp:lastModifiedBy>u8sand</cp:lastModifiedBy>
  <cp:revision>93</cp:revision>
  <dcterms:created xsi:type="dcterms:W3CDTF">2016-02-28T11:37:42Z</dcterms:created>
  <dcterms:modified xsi:type="dcterms:W3CDTF">2016-12-06T14:17:27Z</dcterms:modified>
</cp:coreProperties>
</file>