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70"/>
  </p:notesMasterIdLst>
  <p:sldIdLst>
    <p:sldId id="389" r:id="rId2"/>
    <p:sldId id="390" r:id="rId3"/>
    <p:sldId id="426" r:id="rId4"/>
    <p:sldId id="427" r:id="rId5"/>
    <p:sldId id="473" r:id="rId6"/>
    <p:sldId id="428" r:id="rId7"/>
    <p:sldId id="477" r:id="rId8"/>
    <p:sldId id="429" r:id="rId9"/>
    <p:sldId id="430" r:id="rId10"/>
    <p:sldId id="431" r:id="rId11"/>
    <p:sldId id="472" r:id="rId12"/>
    <p:sldId id="404" r:id="rId13"/>
    <p:sldId id="405" r:id="rId14"/>
    <p:sldId id="406" r:id="rId15"/>
    <p:sldId id="408" r:id="rId16"/>
    <p:sldId id="409" r:id="rId17"/>
    <p:sldId id="410" r:id="rId18"/>
    <p:sldId id="411" r:id="rId19"/>
    <p:sldId id="412" r:id="rId20"/>
    <p:sldId id="416" r:id="rId21"/>
    <p:sldId id="417" r:id="rId22"/>
    <p:sldId id="414" r:id="rId23"/>
    <p:sldId id="415" r:id="rId24"/>
    <p:sldId id="418" r:id="rId25"/>
    <p:sldId id="419" r:id="rId26"/>
    <p:sldId id="421" r:id="rId27"/>
    <p:sldId id="422" r:id="rId28"/>
    <p:sldId id="475" r:id="rId29"/>
    <p:sldId id="476" r:id="rId30"/>
    <p:sldId id="424" r:id="rId31"/>
    <p:sldId id="432" r:id="rId32"/>
    <p:sldId id="433" r:id="rId33"/>
    <p:sldId id="425" r:id="rId34"/>
    <p:sldId id="436" r:id="rId35"/>
    <p:sldId id="437" r:id="rId36"/>
    <p:sldId id="435" r:id="rId37"/>
    <p:sldId id="438" r:id="rId38"/>
    <p:sldId id="439" r:id="rId39"/>
    <p:sldId id="441" r:id="rId40"/>
    <p:sldId id="442" r:id="rId41"/>
    <p:sldId id="444" r:id="rId42"/>
    <p:sldId id="445" r:id="rId43"/>
    <p:sldId id="446" r:id="rId44"/>
    <p:sldId id="447" r:id="rId45"/>
    <p:sldId id="448" r:id="rId46"/>
    <p:sldId id="449" r:id="rId47"/>
    <p:sldId id="450" r:id="rId48"/>
    <p:sldId id="451" r:id="rId49"/>
    <p:sldId id="452" r:id="rId50"/>
    <p:sldId id="453" r:id="rId51"/>
    <p:sldId id="454" r:id="rId52"/>
    <p:sldId id="455" r:id="rId53"/>
    <p:sldId id="456" r:id="rId54"/>
    <p:sldId id="457" r:id="rId55"/>
    <p:sldId id="458" r:id="rId56"/>
    <p:sldId id="459" r:id="rId57"/>
    <p:sldId id="460" r:id="rId58"/>
    <p:sldId id="461" r:id="rId59"/>
    <p:sldId id="462" r:id="rId60"/>
    <p:sldId id="463" r:id="rId61"/>
    <p:sldId id="464" r:id="rId62"/>
    <p:sldId id="465" r:id="rId63"/>
    <p:sldId id="466" r:id="rId64"/>
    <p:sldId id="467" r:id="rId65"/>
    <p:sldId id="468" r:id="rId66"/>
    <p:sldId id="469" r:id="rId67"/>
    <p:sldId id="470" r:id="rId68"/>
    <p:sldId id="471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31F"/>
    <a:srgbClr val="AEAEAE"/>
    <a:srgbClr val="FFFFFF"/>
    <a:srgbClr val="FF00CC"/>
    <a:srgbClr val="9933FF"/>
    <a:srgbClr val="660099"/>
    <a:srgbClr val="0916BE"/>
    <a:srgbClr val="49934B"/>
    <a:srgbClr val="184817"/>
    <a:srgbClr val="227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233" autoAdjust="0"/>
    <p:restoredTop sz="99432" autoAdjust="0"/>
  </p:normalViewPr>
  <p:slideViewPr>
    <p:cSldViewPr snapToGrid="0" snapToObjects="1">
      <p:cViewPr varScale="1">
        <p:scale>
          <a:sx n="95" d="100"/>
          <a:sy n="95" d="100"/>
        </p:scale>
        <p:origin x="-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4" d="100"/>
          <a:sy n="74" d="100"/>
        </p:scale>
        <p:origin x="-3024" y="3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77A6C-5ED3-6D42-B6B4-B70251DDD436}" type="datetimeFigureOut">
              <a:rPr lang="en-US" smtClean="0"/>
              <a:t>1/22/16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3F00F-8232-3B49-A635-3F4AC4995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1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January 22,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January 22,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January 22,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January 22,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January 22,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January 22,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January 22,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January 22,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January 22,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January 22,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January 22,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Arial"/>
              </a:defRPr>
            </a:lvl1pPr>
          </a:lstStyle>
          <a:p>
            <a:fld id="{A80CB818-7379-467D-8E76-EF9D9074A26C}" type="datetime2">
              <a:rPr lang="en-US" smtClean="0"/>
              <a:pPr/>
              <a:t>Friday, January 22,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Arial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Arial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Arial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risma-statement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tafor-project.org/doku.php/metafo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4" y="533399"/>
            <a:ext cx="8229600" cy="1501273"/>
          </a:xfrm>
        </p:spPr>
        <p:txBody>
          <a:bodyPr/>
          <a:lstStyle/>
          <a:p>
            <a:r>
              <a:rPr lang="en-US" dirty="0" smtClean="0"/>
              <a:t>much ado about nothing? or why and how to do a decent meta-analysis</a:t>
            </a:r>
            <a:endParaRPr lang="en-US" dirty="0"/>
          </a:p>
        </p:txBody>
      </p:sp>
      <p:pic>
        <p:nvPicPr>
          <p:cNvPr id="4" name="Picture 3" descr="meta-analys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771" y="2251317"/>
            <a:ext cx="4640037" cy="422788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63684" y="2193402"/>
            <a:ext cx="4141611" cy="1349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rial"/>
                <a:cs typeface="Arial"/>
              </a:rPr>
              <a:t>Daniel Becker</a:t>
            </a:r>
          </a:p>
          <a:p>
            <a:pPr marL="0" indent="0">
              <a:buNone/>
            </a:pPr>
            <a:r>
              <a:rPr lang="en-US" dirty="0" smtClean="0">
                <a:latin typeface="Arial"/>
                <a:cs typeface="Arial"/>
              </a:rPr>
              <a:t>Odum School of Ecology</a:t>
            </a:r>
          </a:p>
          <a:p>
            <a:pPr marL="0" indent="0">
              <a:buNone/>
            </a:pPr>
            <a:r>
              <a:rPr lang="en-US" dirty="0" smtClean="0">
                <a:latin typeface="Arial"/>
                <a:cs typeface="Arial"/>
              </a:rPr>
              <a:t>University of Georgia</a:t>
            </a:r>
          </a:p>
          <a:p>
            <a:pPr marL="0" indent="0">
              <a:buNone/>
            </a:pPr>
            <a:endParaRPr lang="en-US" dirty="0" smtClean="0">
              <a:latin typeface="Arial"/>
              <a:cs typeface="Arial"/>
            </a:endParaRPr>
          </a:p>
        </p:txBody>
      </p:sp>
      <p:pic>
        <p:nvPicPr>
          <p:cNvPr id="8" name="Picture 7" descr="main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9" r="10357"/>
          <a:stretch/>
        </p:blipFill>
        <p:spPr>
          <a:xfrm>
            <a:off x="163684" y="3953901"/>
            <a:ext cx="3844455" cy="240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65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solid question</a:t>
            </a:r>
          </a:p>
          <a:p>
            <a:r>
              <a:rPr lang="en-US" dirty="0" smtClean="0"/>
              <a:t>needs to specify some group of studies</a:t>
            </a:r>
          </a:p>
          <a:p>
            <a:endParaRPr lang="en-US" dirty="0"/>
          </a:p>
          <a:p>
            <a:r>
              <a:rPr lang="en-US" dirty="0" smtClean="0"/>
              <a:t>“is there an overall relationship between bird feeding and infection in wild birds?”</a:t>
            </a:r>
          </a:p>
          <a:p>
            <a:r>
              <a:rPr lang="en-US" dirty="0" smtClean="0"/>
              <a:t>“does the relationship between bird feeding and infection in wild birds vary by feeder type, geography, etc?”</a:t>
            </a:r>
          </a:p>
          <a:p>
            <a:endParaRPr lang="en-US" dirty="0"/>
          </a:p>
          <a:p>
            <a:r>
              <a:rPr lang="en-US" dirty="0" smtClean="0"/>
              <a:t>presumes effect sizes between comparison groups or some kind of linear relationship (correlation, etc)</a:t>
            </a:r>
          </a:p>
          <a:p>
            <a:r>
              <a:rPr lang="en-US" dirty="0" smtClean="0"/>
              <a:t>bread and butter of meta-analyses</a:t>
            </a:r>
          </a:p>
        </p:txBody>
      </p:sp>
    </p:spTree>
    <p:extLst>
      <p:ext uri="{BB962C8B-B14F-4D97-AF65-F5344CB8AC3E}">
        <p14:creationId xmlns:p14="http://schemas.microsoft.com/office/powerpoint/2010/main" val="120826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the main steps</a:t>
            </a:r>
          </a:p>
          <a:p>
            <a:endParaRPr lang="en-US" dirty="0"/>
          </a:p>
          <a:p>
            <a:r>
              <a:rPr lang="en-US" dirty="0" smtClean="0"/>
              <a:t>have a question</a:t>
            </a:r>
          </a:p>
          <a:p>
            <a:r>
              <a:rPr lang="en-US" dirty="0" smtClean="0"/>
              <a:t>conduct a literature search</a:t>
            </a:r>
          </a:p>
          <a:p>
            <a:r>
              <a:rPr lang="en-US" dirty="0" smtClean="0"/>
              <a:t>extract study data</a:t>
            </a:r>
          </a:p>
          <a:p>
            <a:r>
              <a:rPr lang="en-US" dirty="0" smtClean="0"/>
              <a:t>convert and standardize effect sizes</a:t>
            </a:r>
          </a:p>
          <a:p>
            <a:r>
              <a:rPr lang="en-US" dirty="0" smtClean="0"/>
              <a:t>test hypotheses, run models</a:t>
            </a:r>
            <a:endParaRPr lang="en-US" dirty="0"/>
          </a:p>
          <a:p>
            <a:r>
              <a:rPr lang="en-US" dirty="0" smtClean="0"/>
              <a:t>make it all make sense</a:t>
            </a:r>
          </a:p>
        </p:txBody>
      </p:sp>
    </p:spTree>
    <p:extLst>
      <p:ext uri="{BB962C8B-B14F-4D97-AF65-F5344CB8AC3E}">
        <p14:creationId xmlns:p14="http://schemas.microsoft.com/office/powerpoint/2010/main" val="267274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conducting a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eep it systematic</a:t>
            </a:r>
          </a:p>
          <a:p>
            <a:r>
              <a:rPr lang="en-US" dirty="0" smtClean="0"/>
              <a:t>Google Scholar, Web of Science, PubMed, etc</a:t>
            </a:r>
          </a:p>
          <a:p>
            <a:r>
              <a:rPr lang="en-US" dirty="0"/>
              <a:t>i</a:t>
            </a:r>
            <a:r>
              <a:rPr lang="en-US" dirty="0" smtClean="0"/>
              <a:t>deally use at least 2 searches</a:t>
            </a:r>
          </a:p>
          <a:p>
            <a:r>
              <a:rPr lang="en-US" dirty="0" smtClean="0"/>
              <a:t>more is usually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65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onducting a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your friend</a:t>
            </a:r>
          </a:p>
          <a:p>
            <a:r>
              <a:rPr lang="en-US" dirty="0" smtClean="0"/>
              <a:t>(this OR that OR here OR there)</a:t>
            </a:r>
          </a:p>
          <a:p>
            <a:r>
              <a:rPr lang="en-US" dirty="0" smtClean="0"/>
              <a:t>combine multiple strings with AND</a:t>
            </a:r>
          </a:p>
          <a:p>
            <a:r>
              <a:rPr lang="en-US" dirty="0" smtClean="0"/>
              <a:t>(this OR that) AND urbanization AND bird</a:t>
            </a:r>
          </a:p>
          <a:p>
            <a:endParaRPr lang="en-US" dirty="0" smtClean="0"/>
          </a:p>
          <a:p>
            <a:r>
              <a:rPr lang="en-US" dirty="0" smtClean="0"/>
              <a:t>use asterisks to create inclusive searches </a:t>
            </a:r>
          </a:p>
          <a:p>
            <a:r>
              <a:rPr lang="en-US" dirty="0" smtClean="0"/>
              <a:t>(this OR that) AND urban* AND bird</a:t>
            </a:r>
          </a:p>
          <a:p>
            <a:r>
              <a:rPr lang="en-US" dirty="0" smtClean="0"/>
              <a:t>urban* would give urban, urbanization, urbanized, etc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6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eeping track of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compile search results</a:t>
            </a:r>
          </a:p>
          <a:p>
            <a:r>
              <a:rPr lang="en-US" dirty="0" smtClean="0"/>
              <a:t>Web of Science = export to excel sheet</a:t>
            </a:r>
          </a:p>
          <a:p>
            <a:r>
              <a:rPr lang="en-US" dirty="0" smtClean="0"/>
              <a:t>Google Scholar = terrible</a:t>
            </a:r>
          </a:p>
          <a:p>
            <a:endParaRPr lang="en-US" dirty="0"/>
          </a:p>
          <a:p>
            <a:r>
              <a:rPr lang="en-US" dirty="0" smtClean="0"/>
              <a:t>Publish or Perish</a:t>
            </a:r>
          </a:p>
          <a:p>
            <a:r>
              <a:rPr lang="en-US" dirty="0" smtClean="0"/>
              <a:t>free software</a:t>
            </a:r>
          </a:p>
          <a:p>
            <a:r>
              <a:rPr lang="en-US" dirty="0" smtClean="0"/>
              <a:t>run and export search in Google Scholar</a:t>
            </a:r>
          </a:p>
        </p:txBody>
      </p:sp>
    </p:spTree>
    <p:extLst>
      <p:ext uri="{BB962C8B-B14F-4D97-AF65-F5344CB8AC3E}">
        <p14:creationId xmlns:p14="http://schemas.microsoft.com/office/powerpoint/2010/main" val="222031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eeping track of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excel sheet with several columns</a:t>
            </a:r>
          </a:p>
          <a:p>
            <a:r>
              <a:rPr lang="en-US" dirty="0" smtClean="0"/>
              <a:t>author, title, date, journal, search engine</a:t>
            </a:r>
          </a:p>
          <a:p>
            <a:endParaRPr lang="en-US" dirty="0" smtClean="0"/>
          </a:p>
        </p:txBody>
      </p:sp>
      <p:pic>
        <p:nvPicPr>
          <p:cNvPr id="4" name="Picture 3" descr="Screen Shot 2015-12-08 at 2.25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69980"/>
            <a:ext cx="8229600" cy="180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86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eeping track of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excel sheet with several columns</a:t>
            </a:r>
          </a:p>
          <a:p>
            <a:r>
              <a:rPr lang="en-US" dirty="0" smtClean="0"/>
              <a:t>author, title, date, journal, search engine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screen 1 and screen 2?</a:t>
            </a:r>
          </a:p>
          <a:p>
            <a:endParaRPr lang="en-US" dirty="0" smtClean="0"/>
          </a:p>
        </p:txBody>
      </p:sp>
      <p:pic>
        <p:nvPicPr>
          <p:cNvPr id="4" name="Picture 3" descr="Screen Shot 2015-12-08 at 2.25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69980"/>
            <a:ext cx="8229600" cy="180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59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PRIMSA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reporting system for meta-analysis</a:t>
            </a:r>
          </a:p>
          <a:p>
            <a:r>
              <a:rPr lang="en-US" dirty="0" smtClean="0"/>
              <a:t>super annoying, but reviewers will hold you to it</a:t>
            </a:r>
          </a:p>
          <a:p>
            <a:r>
              <a:rPr lang="en-US" dirty="0">
                <a:hlinkClick r:id="rId2"/>
              </a:rPr>
              <a:t>http://www.prisma-statement.org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Moher</a:t>
            </a:r>
            <a:r>
              <a:rPr lang="en-US" dirty="0" smtClean="0"/>
              <a:t> </a:t>
            </a:r>
            <a:r>
              <a:rPr lang="en-US" i="1" dirty="0" smtClean="0"/>
              <a:t>et al. </a:t>
            </a:r>
            <a:r>
              <a:rPr lang="en-US" dirty="0" smtClean="0"/>
              <a:t>2009, </a:t>
            </a:r>
            <a:r>
              <a:rPr lang="en-US" i="1" dirty="0" smtClean="0"/>
              <a:t>Annals of Internal Medicine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039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PRIMSA system</a:t>
            </a:r>
            <a:endParaRPr lang="en-US" dirty="0"/>
          </a:p>
        </p:txBody>
      </p:sp>
      <p:pic>
        <p:nvPicPr>
          <p:cNvPr id="4" name="Picture 3" descr="Screen Shot 2015-12-08 at 2.27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1001"/>
            <a:ext cx="4651829" cy="46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39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PRIMSA system</a:t>
            </a:r>
            <a:endParaRPr lang="en-US" dirty="0"/>
          </a:p>
        </p:txBody>
      </p:sp>
      <p:pic>
        <p:nvPicPr>
          <p:cNvPr id="4" name="Picture 3" descr="Screen Shot 2015-12-08 at 2.27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1001"/>
            <a:ext cx="4651829" cy="46172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70286" y="1600200"/>
            <a:ext cx="3316514" cy="4876800"/>
          </a:xfrm>
        </p:spPr>
        <p:txBody>
          <a:bodyPr/>
          <a:lstStyle/>
          <a:p>
            <a:r>
              <a:rPr lang="en-US" dirty="0" smtClean="0"/>
              <a:t>total records</a:t>
            </a:r>
          </a:p>
          <a:p>
            <a:r>
              <a:rPr lang="en-US" dirty="0"/>
              <a:t>r</a:t>
            </a:r>
            <a:r>
              <a:rPr lang="en-US" dirty="0" smtClean="0"/>
              <a:t>emove duplicates</a:t>
            </a:r>
          </a:p>
          <a:p>
            <a:r>
              <a:rPr lang="en-US" dirty="0" smtClean="0"/>
              <a:t>screen 1</a:t>
            </a:r>
          </a:p>
          <a:p>
            <a:pPr lvl="1"/>
            <a:r>
              <a:rPr lang="en-US" dirty="0" smtClean="0"/>
              <a:t>abstracts, titles</a:t>
            </a:r>
          </a:p>
          <a:p>
            <a:r>
              <a:rPr lang="en-US" dirty="0" smtClean="0"/>
              <a:t>screen 2</a:t>
            </a:r>
          </a:p>
          <a:p>
            <a:pPr lvl="1"/>
            <a:r>
              <a:rPr lang="en-US" dirty="0" smtClean="0"/>
              <a:t>full text</a:t>
            </a:r>
          </a:p>
          <a:p>
            <a:r>
              <a:rPr lang="en-US" dirty="0" smtClean="0"/>
              <a:t>matching studies</a:t>
            </a:r>
          </a:p>
          <a:p>
            <a:r>
              <a:rPr lang="en-US" dirty="0" smtClean="0"/>
              <a:t>(with effect size data)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906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synthesize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literature reviews</a:t>
            </a:r>
          </a:p>
          <a:p>
            <a:r>
              <a:rPr lang="en-US" dirty="0" smtClean="0"/>
              <a:t>systematic reviews (meh?)</a:t>
            </a:r>
          </a:p>
          <a:p>
            <a:r>
              <a:rPr lang="en-US" dirty="0" smtClean="0"/>
              <a:t>where has work been and where is it going</a:t>
            </a:r>
          </a:p>
          <a:p>
            <a:r>
              <a:rPr lang="en-US" dirty="0" smtClean="0"/>
              <a:t>qualitative: find the main narratives, what’s missing</a:t>
            </a:r>
          </a:p>
          <a:p>
            <a:endParaRPr lang="en-US" dirty="0"/>
          </a:p>
          <a:p>
            <a:r>
              <a:rPr lang="en-US" dirty="0" smtClean="0"/>
              <a:t>meta-analyses</a:t>
            </a:r>
          </a:p>
          <a:p>
            <a:r>
              <a:rPr lang="en-US" dirty="0" smtClean="0"/>
              <a:t>examine claims and trends across studies</a:t>
            </a:r>
          </a:p>
          <a:p>
            <a:r>
              <a:rPr lang="en-US" dirty="0" smtClean="0"/>
              <a:t>quantitative: makes use of effect sizes and sample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13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spreadsheet, row per study</a:t>
            </a:r>
          </a:p>
          <a:p>
            <a:r>
              <a:rPr lang="en-US" dirty="0" smtClean="0"/>
              <a:t>author, year, descriptive information about study</a:t>
            </a:r>
          </a:p>
          <a:p>
            <a:r>
              <a:rPr lang="en-US" dirty="0" smtClean="0"/>
              <a:t>also direction of relationship (</a:t>
            </a:r>
            <a:r>
              <a:rPr lang="en-US" dirty="0" err="1" smtClean="0"/>
              <a:t>escore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 value, sample size, test used, test stat, and r (?)</a:t>
            </a:r>
          </a:p>
          <a:p>
            <a:endParaRPr lang="en-US" dirty="0" smtClean="0"/>
          </a:p>
        </p:txBody>
      </p:sp>
      <p:pic>
        <p:nvPicPr>
          <p:cNvPr id="4" name="Picture 3" descr="Screen Shot 2015-12-08 at 3.00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15769"/>
            <a:ext cx="8211381" cy="180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05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spreadsheet, row per study</a:t>
            </a:r>
          </a:p>
          <a:p>
            <a:r>
              <a:rPr lang="en-US" dirty="0" smtClean="0"/>
              <a:t>author, year, descriptive information about study</a:t>
            </a:r>
          </a:p>
          <a:p>
            <a:r>
              <a:rPr lang="en-US" dirty="0" smtClean="0"/>
              <a:t>also direction of relationship (</a:t>
            </a:r>
            <a:r>
              <a:rPr lang="en-US" dirty="0" err="1" smtClean="0"/>
              <a:t>escore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 value, sample size, test used, test stat, and r (?)</a:t>
            </a:r>
          </a:p>
          <a:p>
            <a:r>
              <a:rPr lang="en-US" dirty="0" smtClean="0"/>
              <a:t>r is here a standardized effect size</a:t>
            </a:r>
          </a:p>
          <a:p>
            <a:endParaRPr lang="en-US" dirty="0" smtClean="0"/>
          </a:p>
        </p:txBody>
      </p:sp>
      <p:pic>
        <p:nvPicPr>
          <p:cNvPr id="4" name="Picture 3" descr="Screen Shot 2015-12-08 at 3.00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15769"/>
            <a:ext cx="8211381" cy="180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04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standardizing effect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included studies report association between X and Y</a:t>
            </a:r>
          </a:p>
          <a:p>
            <a:endParaRPr lang="en-US" dirty="0" smtClean="0"/>
          </a:p>
          <a:p>
            <a:r>
              <a:rPr lang="en-US" dirty="0" smtClean="0"/>
              <a:t>sometimes studies report </a:t>
            </a:r>
            <a:r>
              <a:rPr lang="en-US" dirty="0"/>
              <a:t>test statistics</a:t>
            </a:r>
          </a:p>
          <a:p>
            <a:r>
              <a:rPr lang="en-US" dirty="0"/>
              <a:t>X2, F</a:t>
            </a:r>
            <a:r>
              <a:rPr lang="en-US" baseline="-25000" dirty="0"/>
              <a:t>df1,df2</a:t>
            </a:r>
            <a:r>
              <a:rPr lang="en-US" dirty="0"/>
              <a:t>, r</a:t>
            </a:r>
            <a:r>
              <a:rPr lang="en-US" i="1" dirty="0"/>
              <a:t>, </a:t>
            </a: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,</a:t>
            </a:r>
            <a:r>
              <a:rPr lang="en-US" baseline="30000" dirty="0" smtClean="0"/>
              <a:t> </a:t>
            </a:r>
            <a:r>
              <a:rPr lang="en-US" dirty="0" smtClean="0"/>
              <a:t>odds ratio</a:t>
            </a:r>
          </a:p>
          <a:p>
            <a:endParaRPr lang="en-US" dirty="0"/>
          </a:p>
          <a:p>
            <a:r>
              <a:rPr lang="en-US" dirty="0" smtClean="0"/>
              <a:t>sometimes studies report the mean and SD/SE</a:t>
            </a:r>
          </a:p>
          <a:p>
            <a:r>
              <a:rPr lang="en-US" dirty="0" smtClean="0"/>
              <a:t>mean/SD for control, mean/SD for treatment </a:t>
            </a:r>
          </a:p>
          <a:p>
            <a:endParaRPr lang="en-US" dirty="0"/>
          </a:p>
          <a:p>
            <a:r>
              <a:rPr lang="en-US" dirty="0" smtClean="0"/>
              <a:t>extract these values, statistic, direction, and sample size</a:t>
            </a:r>
          </a:p>
          <a:p>
            <a:r>
              <a:rPr lang="en-US" dirty="0" smtClean="0"/>
              <a:t>e.g., 0.8, R2, 1,100</a:t>
            </a:r>
          </a:p>
          <a:p>
            <a:r>
              <a:rPr lang="en-US" dirty="0"/>
              <a:t>e.g., </a:t>
            </a:r>
            <a:r>
              <a:rPr lang="en-US" dirty="0" smtClean="0"/>
              <a:t>0.05, </a:t>
            </a:r>
            <a:r>
              <a:rPr lang="en-US" dirty="0"/>
              <a:t>R2, </a:t>
            </a:r>
            <a:r>
              <a:rPr lang="en-US" dirty="0" smtClean="0"/>
              <a:t>0,100</a:t>
            </a:r>
          </a:p>
        </p:txBody>
      </p:sp>
    </p:spTree>
    <p:extLst>
      <p:ext uri="{BB962C8B-B14F-4D97-AF65-F5344CB8AC3E}">
        <p14:creationId xmlns:p14="http://schemas.microsoft.com/office/powerpoint/2010/main" val="2136860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dirty="0"/>
              <a:t>job is to convert these into standard effect sizes </a:t>
            </a:r>
            <a:endParaRPr lang="en-US" dirty="0" smtClean="0"/>
          </a:p>
          <a:p>
            <a:r>
              <a:rPr lang="en-US" dirty="0" smtClean="0"/>
              <a:t>most used are Hedges’ </a:t>
            </a:r>
            <a:r>
              <a:rPr lang="en-US" i="1" dirty="0" smtClean="0"/>
              <a:t>g</a:t>
            </a:r>
            <a:r>
              <a:rPr lang="en-US" dirty="0" smtClean="0"/>
              <a:t> and Fisher’s </a:t>
            </a:r>
            <a:r>
              <a:rPr lang="en-US" i="1" dirty="0" smtClean="0"/>
              <a:t>Z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Borenstein</a:t>
            </a:r>
            <a:r>
              <a:rPr lang="en-US" dirty="0" smtClean="0"/>
              <a:t> </a:t>
            </a:r>
            <a:r>
              <a:rPr lang="en-US" i="1" dirty="0" smtClean="0"/>
              <a:t>et al.</a:t>
            </a:r>
            <a:r>
              <a:rPr lang="en-US" dirty="0" smtClean="0"/>
              <a:t> 2009, </a:t>
            </a:r>
            <a:r>
              <a:rPr lang="en-US" i="1" dirty="0" smtClean="0"/>
              <a:t>Introduction to Meta-Analysis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12-08 at 2.5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45144"/>
            <a:ext cx="5488474" cy="333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28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externally (by hand) or within R (automate)</a:t>
            </a:r>
          </a:p>
          <a:p>
            <a:r>
              <a:rPr lang="en-US" dirty="0" smtClean="0"/>
              <a:t>let’s first go through the external method</a:t>
            </a:r>
          </a:p>
          <a:p>
            <a:endParaRPr lang="en-US" dirty="0"/>
          </a:p>
          <a:p>
            <a:r>
              <a:rPr lang="en-US" dirty="0" smtClean="0"/>
              <a:t>option 1 = use an excel file somebody made for you</a:t>
            </a:r>
          </a:p>
          <a:p>
            <a:r>
              <a:rPr lang="en-US" dirty="0" smtClean="0"/>
              <a:t>literally </a:t>
            </a:r>
            <a:r>
              <a:rPr lang="en-US" dirty="0" err="1" smtClean="0"/>
              <a:t>google</a:t>
            </a:r>
            <a:r>
              <a:rPr lang="en-US" dirty="0"/>
              <a:t> “Converting effect </a:t>
            </a:r>
            <a:r>
              <a:rPr lang="en-US" dirty="0" smtClean="0"/>
              <a:t>sizes”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creen Shot 2015-12-08 at 3.11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49700"/>
            <a:ext cx="67437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82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externally (by hand) or within R (automate)</a:t>
            </a:r>
          </a:p>
          <a:p>
            <a:r>
              <a:rPr lang="en-US" dirty="0" smtClean="0"/>
              <a:t>let’s first go through the external method</a:t>
            </a:r>
          </a:p>
          <a:p>
            <a:endParaRPr lang="en-US" dirty="0"/>
          </a:p>
          <a:p>
            <a:r>
              <a:rPr lang="en-US" dirty="0" smtClean="0"/>
              <a:t>option 2 = use formulas</a:t>
            </a:r>
          </a:p>
          <a:p>
            <a:r>
              <a:rPr lang="en-US" dirty="0" err="1" smtClean="0"/>
              <a:t>google</a:t>
            </a:r>
            <a:r>
              <a:rPr lang="en-US" dirty="0"/>
              <a:t> “Conversion of Common Test Statistics to r and </a:t>
            </a:r>
            <a:r>
              <a:rPr lang="en-US" dirty="0" smtClean="0"/>
              <a:t>d”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16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we have a study with X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df=1 </a:t>
            </a:r>
            <a:r>
              <a:rPr lang="en-US" dirty="0" smtClean="0"/>
              <a:t>= 3, n = 100 </a:t>
            </a:r>
          </a:p>
          <a:p>
            <a:r>
              <a:rPr lang="en-US" dirty="0" smtClean="0"/>
              <a:t>r = sqrt(X2/N) = 0.17</a:t>
            </a:r>
          </a:p>
          <a:p>
            <a:r>
              <a:rPr lang="en-US" dirty="0" smtClean="0"/>
              <a:t>d = 2 * sqrt(X2/(N – X2)) = 0.35</a:t>
            </a:r>
          </a:p>
          <a:p>
            <a:endParaRPr lang="en-US" dirty="0"/>
          </a:p>
          <a:p>
            <a:r>
              <a:rPr lang="en-US" dirty="0" smtClean="0"/>
              <a:t>convert between the two</a:t>
            </a:r>
          </a:p>
          <a:p>
            <a:r>
              <a:rPr lang="en-US" dirty="0" smtClean="0"/>
              <a:t>r = sqrt(d</a:t>
            </a:r>
            <a:r>
              <a:rPr lang="en-US" baseline="30000" dirty="0" smtClean="0"/>
              <a:t>2</a:t>
            </a:r>
            <a:r>
              <a:rPr lang="en-US" dirty="0" smtClean="0"/>
              <a:t>/(4+d</a:t>
            </a:r>
            <a:r>
              <a:rPr lang="en-US" baseline="30000" dirty="0" smtClean="0"/>
              <a:t>2</a:t>
            </a:r>
            <a:r>
              <a:rPr lang="en-US" dirty="0" smtClean="0"/>
              <a:t>)) = sqrt(0.1225/4.1225) = 0.17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3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we have a study with X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df=1 </a:t>
            </a:r>
            <a:r>
              <a:rPr lang="en-US" dirty="0" smtClean="0"/>
              <a:t>= 3, n = 100 </a:t>
            </a:r>
          </a:p>
          <a:p>
            <a:r>
              <a:rPr lang="en-US" dirty="0" smtClean="0"/>
              <a:t>r = sqrt(X2/N) = 0.17</a:t>
            </a:r>
          </a:p>
          <a:p>
            <a:r>
              <a:rPr lang="en-US" dirty="0" smtClean="0"/>
              <a:t>d = 2 * sqrt(X2/(N – X2)) = 0.35</a:t>
            </a:r>
          </a:p>
          <a:p>
            <a:endParaRPr lang="en-US" dirty="0"/>
          </a:p>
          <a:p>
            <a:r>
              <a:rPr lang="en-US" dirty="0" smtClean="0"/>
              <a:t>convert between the two</a:t>
            </a:r>
          </a:p>
          <a:p>
            <a:r>
              <a:rPr lang="en-US" dirty="0" smtClean="0"/>
              <a:t>r = sqrt(d</a:t>
            </a:r>
            <a:r>
              <a:rPr lang="en-US" baseline="30000" dirty="0" smtClean="0"/>
              <a:t>2</a:t>
            </a:r>
            <a:r>
              <a:rPr lang="en-US" dirty="0" smtClean="0"/>
              <a:t>/(4+d</a:t>
            </a:r>
            <a:r>
              <a:rPr lang="en-US" baseline="30000" dirty="0" smtClean="0"/>
              <a:t>2</a:t>
            </a:r>
            <a:r>
              <a:rPr lang="en-US" dirty="0" smtClean="0"/>
              <a:t>)) = sqrt(0.1225/4.1225) = 0.17</a:t>
            </a:r>
          </a:p>
          <a:p>
            <a:endParaRPr lang="en-US" dirty="0"/>
          </a:p>
          <a:p>
            <a:r>
              <a:rPr lang="en-US" dirty="0" smtClean="0"/>
              <a:t>then follow formula to convert into gold standards</a:t>
            </a:r>
          </a:p>
          <a:p>
            <a:r>
              <a:rPr lang="en-US" i="1" dirty="0" smtClean="0"/>
              <a:t>r</a:t>
            </a:r>
            <a:r>
              <a:rPr lang="en-US" dirty="0" smtClean="0"/>
              <a:t> to </a:t>
            </a:r>
            <a:r>
              <a:rPr lang="en-US" i="1" dirty="0" smtClean="0"/>
              <a:t>Z</a:t>
            </a:r>
          </a:p>
          <a:p>
            <a:r>
              <a:rPr lang="en-US" i="1" dirty="0" smtClean="0"/>
              <a:t>d</a:t>
            </a:r>
            <a:r>
              <a:rPr lang="en-US" dirty="0" smtClean="0"/>
              <a:t> to </a:t>
            </a:r>
            <a:r>
              <a:rPr lang="en-US" i="1" dirty="0" smtClean="0"/>
              <a:t>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25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effect size</a:t>
            </a:r>
          </a:p>
        </p:txBody>
      </p:sp>
      <p:pic>
        <p:nvPicPr>
          <p:cNvPr id="7" name="Picture 6" descr="Screen Shot 2016-01-22 at 3.36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473200"/>
            <a:ext cx="8636000" cy="39116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5384800"/>
            <a:ext cx="8229600" cy="1092200"/>
          </a:xfrm>
        </p:spPr>
        <p:txBody>
          <a:bodyPr>
            <a:normAutofit/>
          </a:bodyPr>
          <a:lstStyle/>
          <a:p>
            <a:r>
              <a:rPr lang="en-US" dirty="0" smtClean="0"/>
              <a:t>study of blood pathogens between urban/rural habitat</a:t>
            </a:r>
          </a:p>
          <a:p>
            <a:r>
              <a:rPr lang="en-US" dirty="0" smtClean="0"/>
              <a:t>present </a:t>
            </a:r>
            <a:r>
              <a:rPr lang="en-US" i="1" dirty="0" smtClean="0"/>
              <a:t>Mycoplasma </a:t>
            </a:r>
            <a:r>
              <a:rPr lang="en-US" dirty="0" smtClean="0"/>
              <a:t>prevalence but no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02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effect size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35400"/>
            <a:ext cx="8229600" cy="2730500"/>
          </a:xfrm>
        </p:spPr>
        <p:txBody>
          <a:bodyPr>
            <a:normAutofit/>
          </a:bodyPr>
          <a:lstStyle/>
          <a:p>
            <a:r>
              <a:rPr lang="en-US" dirty="0" smtClean="0"/>
              <a:t>urban n = 46, rural n =24</a:t>
            </a:r>
          </a:p>
          <a:p>
            <a:r>
              <a:rPr lang="en-US" dirty="0" smtClean="0"/>
              <a:t>urban </a:t>
            </a:r>
            <a:r>
              <a:rPr lang="en-US" dirty="0" err="1" smtClean="0"/>
              <a:t>prev</a:t>
            </a:r>
            <a:r>
              <a:rPr lang="en-US" dirty="0" smtClean="0"/>
              <a:t> = 22/46 (48%), </a:t>
            </a:r>
            <a:r>
              <a:rPr lang="en-US" dirty="0" smtClean="0"/>
              <a:t>rural </a:t>
            </a:r>
            <a:r>
              <a:rPr lang="en-US" dirty="0" err="1" smtClean="0"/>
              <a:t>prev</a:t>
            </a:r>
            <a:r>
              <a:rPr lang="en-US" dirty="0" smtClean="0"/>
              <a:t> = 16/24 (66%)</a:t>
            </a:r>
          </a:p>
          <a:p>
            <a:r>
              <a:rPr lang="en-US" dirty="0" smtClean="0"/>
              <a:t>construct contingency table</a:t>
            </a:r>
          </a:p>
          <a:p>
            <a:r>
              <a:rPr lang="en-US" dirty="0" smtClean="0"/>
              <a:t>calculate </a:t>
            </a:r>
            <a:r>
              <a:rPr lang="en-US" i="1" dirty="0" smtClean="0"/>
              <a:t>X</a:t>
            </a:r>
            <a:r>
              <a:rPr lang="en-US" i="1" baseline="30000" dirty="0" smtClean="0"/>
              <a:t>2</a:t>
            </a:r>
            <a:r>
              <a:rPr lang="en-US" i="1" dirty="0" smtClean="0"/>
              <a:t> </a:t>
            </a:r>
            <a:r>
              <a:rPr lang="en-US" dirty="0" smtClean="0"/>
              <a:t>= 1.56</a:t>
            </a:r>
          </a:p>
          <a:p>
            <a:r>
              <a:rPr lang="en-US" dirty="0" smtClean="0"/>
              <a:t>convert into </a:t>
            </a:r>
            <a:r>
              <a:rPr lang="en-US" i="1" dirty="0" smtClean="0"/>
              <a:t>r </a:t>
            </a:r>
            <a:r>
              <a:rPr lang="en-US" dirty="0" smtClean="0"/>
              <a:t>= sqrt(1.56/70) = 0.149</a:t>
            </a:r>
          </a:p>
          <a:p>
            <a:r>
              <a:rPr lang="en-US" dirty="0"/>
              <a:t>assign − </a:t>
            </a:r>
            <a:r>
              <a:rPr lang="en-US" dirty="0" smtClean="0"/>
              <a:t>sign (urban” reduces disease); </a:t>
            </a:r>
            <a:r>
              <a:rPr lang="en-US" i="1" dirty="0" smtClean="0"/>
              <a:t>r</a:t>
            </a:r>
            <a:r>
              <a:rPr lang="en-US" dirty="0" smtClean="0"/>
              <a:t> = −0.149</a:t>
            </a:r>
          </a:p>
          <a:p>
            <a:endParaRPr lang="en-US" baseline="30000" dirty="0"/>
          </a:p>
        </p:txBody>
      </p:sp>
      <p:pic>
        <p:nvPicPr>
          <p:cNvPr id="3" name="Picture 2" descr="Screen Shot 2016-01-22 at 3.3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49400"/>
            <a:ext cx="8369300" cy="2311400"/>
          </a:xfrm>
          <a:prstGeom prst="rect">
            <a:avLst/>
          </a:prstGeom>
        </p:spPr>
      </p:pic>
      <p:pic>
        <p:nvPicPr>
          <p:cNvPr id="4" name="Picture 3" descr="Screen Shot 2016-01-22 at 3.41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59" y="1638300"/>
            <a:ext cx="693214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1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meta-analyses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could argue there are three</a:t>
            </a:r>
          </a:p>
          <a:p>
            <a:endParaRPr lang="en-US" dirty="0"/>
          </a:p>
          <a:p>
            <a:r>
              <a:rPr lang="en-US" dirty="0" smtClean="0"/>
              <a:t>determine if there is a mean effect across studies</a:t>
            </a:r>
          </a:p>
          <a:p>
            <a:r>
              <a:rPr lang="en-US" dirty="0"/>
              <a:t>q</a:t>
            </a:r>
            <a:r>
              <a:rPr lang="en-US" dirty="0" smtClean="0"/>
              <a:t>uantify and explain variation between studies</a:t>
            </a:r>
          </a:p>
          <a:p>
            <a:r>
              <a:rPr lang="en-US" dirty="0" smtClean="0"/>
              <a:t>test for presence of publication 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39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ow in R</a:t>
            </a:r>
          </a:p>
          <a:p>
            <a:r>
              <a:rPr lang="en-US" dirty="0" smtClean="0"/>
              <a:t>load up the </a:t>
            </a:r>
            <a:r>
              <a:rPr lang="en-US" i="1" dirty="0" smtClean="0"/>
              <a:t>metafor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lines 19 to 106</a:t>
            </a:r>
          </a:p>
          <a:p>
            <a:r>
              <a:rPr lang="en-US" i="1" dirty="0" err="1" smtClean="0"/>
              <a:t>escalc</a:t>
            </a:r>
            <a:r>
              <a:rPr lang="en-US" i="1" dirty="0" smtClean="0"/>
              <a:t> </a:t>
            </a:r>
            <a:r>
              <a:rPr lang="en-US" dirty="0" smtClean="0"/>
              <a:t>function</a:t>
            </a:r>
            <a:endParaRPr lang="en-US" i="1" dirty="0"/>
          </a:p>
          <a:p>
            <a:r>
              <a:rPr lang="en-US" dirty="0" smtClean="0"/>
              <a:t>does the conversion work for you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73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effect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1" y="1834512"/>
            <a:ext cx="7802418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71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effect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8480"/>
            <a:ext cx="7874000" cy="412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39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sizes, now what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three goals of doing meta-analyses</a:t>
            </a:r>
          </a:p>
          <a:p>
            <a:endParaRPr lang="en-US" dirty="0"/>
          </a:p>
          <a:p>
            <a:r>
              <a:rPr lang="en-US" dirty="0"/>
              <a:t>determine if there is a mean effect across studies</a:t>
            </a:r>
          </a:p>
          <a:p>
            <a:r>
              <a:rPr lang="en-US" dirty="0"/>
              <a:t>quantify and explain variation between studies</a:t>
            </a:r>
          </a:p>
          <a:p>
            <a:r>
              <a:rPr lang="en-US" dirty="0"/>
              <a:t>test for presence of publication </a:t>
            </a:r>
            <a:r>
              <a:rPr lang="en-US" dirty="0" smtClean="0"/>
              <a:t>bias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02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analysis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analyses rely on some form of weighting</a:t>
            </a:r>
          </a:p>
          <a:p>
            <a:r>
              <a:rPr lang="en-US" dirty="0" smtClean="0"/>
              <a:t>weights = 1/v</a:t>
            </a:r>
            <a:r>
              <a:rPr lang="en-US" baseline="-25000" dirty="0" smtClean="0"/>
              <a:t>i</a:t>
            </a:r>
            <a:r>
              <a:rPr lang="en-US" dirty="0" smtClean="0"/>
              <a:t>, where v</a:t>
            </a:r>
            <a:r>
              <a:rPr lang="en-US" baseline="-25000" dirty="0" smtClean="0"/>
              <a:t>i</a:t>
            </a:r>
            <a:r>
              <a:rPr lang="en-US" dirty="0" smtClean="0"/>
              <a:t> is the sampling variance</a:t>
            </a:r>
          </a:p>
          <a:p>
            <a:r>
              <a:rPr lang="en-US" dirty="0" smtClean="0"/>
              <a:t>and v</a:t>
            </a:r>
            <a:r>
              <a:rPr lang="en-US" baseline="-25000" dirty="0" smtClean="0"/>
              <a:t>i</a:t>
            </a:r>
            <a:r>
              <a:rPr lang="en-US" dirty="0" smtClean="0"/>
              <a:t> is calculated from effect size and sample size</a:t>
            </a:r>
          </a:p>
          <a:p>
            <a:r>
              <a:rPr lang="en-US" dirty="0" smtClean="0"/>
              <a:t>small v</a:t>
            </a:r>
            <a:r>
              <a:rPr lang="en-US" baseline="-25000" dirty="0" smtClean="0"/>
              <a:t>i</a:t>
            </a:r>
            <a:r>
              <a:rPr lang="en-US" dirty="0" smtClean="0"/>
              <a:t> = large sample size = large weight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70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analysis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differences in considering distribution of errors</a:t>
            </a:r>
          </a:p>
          <a:p>
            <a:r>
              <a:rPr lang="en-US" dirty="0" smtClean="0"/>
              <a:t>recall linear models</a:t>
            </a:r>
          </a:p>
          <a:p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= β0 + β1x</a:t>
            </a:r>
            <a:r>
              <a:rPr lang="en-US" baseline="-25000" dirty="0" smtClean="0"/>
              <a:t>i1</a:t>
            </a:r>
            <a:r>
              <a:rPr lang="en-US" dirty="0" smtClean="0"/>
              <a:t> +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/>
              <a:t>where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~ N(0,σ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baseline="-25000" dirty="0"/>
          </a:p>
          <a:p>
            <a:r>
              <a:rPr lang="en-US" dirty="0" smtClean="0"/>
              <a:t>meta-analysis models are the same formula (</a:t>
            </a:r>
            <a:r>
              <a:rPr lang="en-US" dirty="0" err="1" smtClean="0"/>
              <a:t>ish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but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 ~ N(0</a:t>
            </a:r>
            <a:r>
              <a:rPr lang="en-US" dirty="0" smtClean="0"/>
              <a:t>,v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since the variances are known </a:t>
            </a:r>
            <a:r>
              <a:rPr lang="en-US" dirty="0"/>
              <a:t>(v</a:t>
            </a:r>
            <a:r>
              <a:rPr lang="en-US" baseline="-25000" dirty="0"/>
              <a:t>i</a:t>
            </a:r>
            <a:r>
              <a:rPr lang="en-US" dirty="0"/>
              <a:t>)</a:t>
            </a:r>
            <a:r>
              <a:rPr lang="en-US" dirty="0" smtClean="0"/>
              <a:t>, results can differ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87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mean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modes of inference</a:t>
            </a:r>
          </a:p>
          <a:p>
            <a:r>
              <a:rPr lang="en-US" dirty="0" smtClean="0"/>
              <a:t>“fixed-effect” models</a:t>
            </a:r>
          </a:p>
          <a:p>
            <a:r>
              <a:rPr lang="en-US" dirty="0" smtClean="0"/>
              <a:t>“random-effect” models</a:t>
            </a:r>
          </a:p>
          <a:p>
            <a:r>
              <a:rPr lang="en-US" dirty="0" smtClean="0"/>
              <a:t>terminology is confusing</a:t>
            </a:r>
          </a:p>
          <a:p>
            <a:endParaRPr lang="en-US" dirty="0"/>
          </a:p>
          <a:p>
            <a:r>
              <a:rPr lang="en-US" dirty="0" smtClean="0"/>
              <a:t>FE = conditional (mean among your studies)</a:t>
            </a:r>
          </a:p>
          <a:p>
            <a:r>
              <a:rPr lang="en-US" dirty="0" smtClean="0"/>
              <a:t>RE = unconditional (true effect from population of studies)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51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mean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μ (mean), τ</a:t>
            </a:r>
            <a:r>
              <a:rPr lang="en-US" baseline="30000" dirty="0" smtClean="0"/>
              <a:t>2 </a:t>
            </a:r>
            <a:r>
              <a:rPr lang="en-US" dirty="0" smtClean="0"/>
              <a:t>(variance) of studies</a:t>
            </a:r>
          </a:p>
          <a:p>
            <a:r>
              <a:rPr lang="en-US" dirty="0" smtClean="0"/>
              <a:t>test the null that both = 0</a:t>
            </a:r>
          </a:p>
          <a:p>
            <a:r>
              <a:rPr lang="en-US" dirty="0" smtClean="0"/>
              <a:t>μ = 0 = no significant effect across studies</a:t>
            </a:r>
          </a:p>
          <a:p>
            <a:r>
              <a:rPr lang="en-US" dirty="0"/>
              <a:t>τ</a:t>
            </a:r>
            <a:r>
              <a:rPr lang="en-US" baseline="30000" dirty="0"/>
              <a:t>2</a:t>
            </a:r>
            <a:r>
              <a:rPr lang="en-US" dirty="0" smtClean="0"/>
              <a:t>= 0 = no heterogeneity across effects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22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mean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 we can use the </a:t>
            </a:r>
            <a:r>
              <a:rPr lang="en-US" i="1" dirty="0" err="1" smtClean="0"/>
              <a:t>rma</a:t>
            </a:r>
            <a:r>
              <a:rPr lang="en-US" i="1" dirty="0" smtClean="0"/>
              <a:t> </a:t>
            </a:r>
            <a:r>
              <a:rPr lang="en-US" dirty="0" smtClean="0"/>
              <a:t>function</a:t>
            </a:r>
            <a:endParaRPr lang="en-US" i="1" dirty="0"/>
          </a:p>
          <a:p>
            <a:r>
              <a:rPr lang="en-US" dirty="0" smtClean="0"/>
              <a:t>lines 124 to 164</a:t>
            </a:r>
          </a:p>
          <a:p>
            <a:endParaRPr lang="en-US" dirty="0" smtClean="0"/>
          </a:p>
          <a:p>
            <a:r>
              <a:rPr lang="en-US" dirty="0" smtClean="0"/>
              <a:t>data from </a:t>
            </a:r>
            <a:r>
              <a:rPr lang="en-US" dirty="0"/>
              <a:t>studies on relationship between conscientiousness and medication </a:t>
            </a:r>
            <a:r>
              <a:rPr lang="en-US" dirty="0" smtClean="0"/>
              <a:t>adherence</a:t>
            </a:r>
          </a:p>
          <a:p>
            <a:r>
              <a:rPr lang="en-US" dirty="0"/>
              <a:t>do people who </a:t>
            </a:r>
            <a:r>
              <a:rPr lang="en-US" dirty="0" smtClean="0"/>
              <a:t>think </a:t>
            </a:r>
            <a:r>
              <a:rPr lang="en-US" dirty="0"/>
              <a:t>before acting </a:t>
            </a:r>
            <a:r>
              <a:rPr lang="en-US" dirty="0" smtClean="0"/>
              <a:t>take </a:t>
            </a:r>
            <a:r>
              <a:rPr lang="en-US" dirty="0"/>
              <a:t>medicine</a:t>
            </a:r>
            <a:r>
              <a:rPr lang="en-US" dirty="0" smtClean="0"/>
              <a:t>?</a:t>
            </a:r>
          </a:p>
          <a:p>
            <a:r>
              <a:rPr lang="en-US" dirty="0" smtClean="0"/>
              <a:t>correlations between conscientious scale and frequency</a:t>
            </a:r>
          </a:p>
          <a:p>
            <a:r>
              <a:rPr lang="en-US" dirty="0" smtClean="0"/>
              <a:t>Fisher’s Z effect size</a:t>
            </a:r>
          </a:p>
          <a:p>
            <a:endParaRPr lang="en-US" dirty="0" smtClean="0"/>
          </a:p>
          <a:p>
            <a:r>
              <a:rPr lang="en-US" dirty="0" smtClean="0"/>
              <a:t>model=</a:t>
            </a:r>
            <a:r>
              <a:rPr lang="en-US" dirty="0" err="1" smtClean="0"/>
              <a:t>rma</a:t>
            </a:r>
            <a:r>
              <a:rPr lang="en-US" dirty="0" smtClean="0"/>
              <a:t>(</a:t>
            </a:r>
            <a:r>
              <a:rPr lang="en-US" dirty="0" err="1" smtClean="0"/>
              <a:t>yi,vi,data</a:t>
            </a:r>
            <a:r>
              <a:rPr lang="en-US" dirty="0" smtClean="0"/>
              <a:t>=data2)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85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mean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summary(model)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12-08 at 8.00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2" y="2254161"/>
            <a:ext cx="50165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meta-analyses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if there is a mean effect across studies</a:t>
            </a:r>
          </a:p>
          <a:p>
            <a:endParaRPr lang="en-US" dirty="0"/>
          </a:p>
          <a:p>
            <a:r>
              <a:rPr lang="en-US" dirty="0" smtClean="0"/>
              <a:t>meta-analysis originated in medicine, psychology</a:t>
            </a:r>
          </a:p>
          <a:p>
            <a:r>
              <a:rPr lang="en-US" dirty="0" smtClean="0"/>
              <a:t>say there are 10 studies of treatment X on illness Y</a:t>
            </a:r>
          </a:p>
          <a:p>
            <a:r>
              <a:rPr lang="en-US" dirty="0" smtClean="0"/>
              <a:t>each study has some treatment effect (e.g., odds ratio) </a:t>
            </a:r>
          </a:p>
          <a:p>
            <a:r>
              <a:rPr lang="en-US" dirty="0" smtClean="0"/>
              <a:t>each study has some sample size </a:t>
            </a:r>
          </a:p>
          <a:p>
            <a:endParaRPr lang="en-US" dirty="0"/>
          </a:p>
          <a:p>
            <a:r>
              <a:rPr lang="en-US" dirty="0" smtClean="0"/>
              <a:t>question: what is the overall effect of treatment X on reducing condition Y, given study differences?</a:t>
            </a:r>
          </a:p>
          <a:p>
            <a:r>
              <a:rPr lang="en-US" dirty="0" smtClean="0"/>
              <a:t>helpful in resolving debates (X does or doesn’t do Y)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5918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mean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31768" cy="4876800"/>
          </a:xfrm>
        </p:spPr>
        <p:txBody>
          <a:bodyPr/>
          <a:lstStyle/>
          <a:p>
            <a:r>
              <a:rPr lang="en-US" dirty="0" smtClean="0"/>
              <a:t>summary(model)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12-08 at 8.00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2" y="2254161"/>
            <a:ext cx="5016500" cy="3937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873518" y="1524000"/>
            <a:ext cx="3088287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μ = 0.149 **</a:t>
            </a:r>
          </a:p>
          <a:p>
            <a:r>
              <a:rPr lang="en-US" dirty="0" smtClean="0"/>
              <a:t>overall significant effect of X on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684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mean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31768" cy="4876800"/>
          </a:xfrm>
        </p:spPr>
        <p:txBody>
          <a:bodyPr/>
          <a:lstStyle/>
          <a:p>
            <a:r>
              <a:rPr lang="en-US" dirty="0" smtClean="0"/>
              <a:t>summary(model)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12-08 at 8.00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2" y="2254161"/>
            <a:ext cx="5016500" cy="3937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873518" y="1524000"/>
            <a:ext cx="3270482" cy="509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μ = 0.149 **</a:t>
            </a:r>
          </a:p>
          <a:p>
            <a:r>
              <a:rPr lang="en-US" dirty="0" smtClean="0"/>
              <a:t>overall significant effect of X on Y</a:t>
            </a:r>
          </a:p>
          <a:p>
            <a:endParaRPr lang="en-US" dirty="0"/>
          </a:p>
          <a:p>
            <a:r>
              <a:rPr lang="en-US" dirty="0"/>
              <a:t>τ</a:t>
            </a:r>
            <a:r>
              <a:rPr lang="en-US" baseline="30000" dirty="0"/>
              <a:t>2 </a:t>
            </a:r>
            <a:r>
              <a:rPr lang="en-US" dirty="0"/>
              <a:t>&gt; 0</a:t>
            </a:r>
          </a:p>
          <a:p>
            <a:r>
              <a:rPr lang="en-US" dirty="0" smtClean="0"/>
              <a:t>Q &gt;&gt; 0 **</a:t>
            </a:r>
          </a:p>
          <a:p>
            <a:r>
              <a:rPr lang="en-US" dirty="0" smtClean="0"/>
              <a:t>significant heterogeneity in effect size</a:t>
            </a:r>
          </a:p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 = 58%</a:t>
            </a:r>
          </a:p>
          <a:p>
            <a:r>
              <a:rPr lang="en-US" dirty="0" smtClean="0"/>
              <a:t>% true heterogeneity</a:t>
            </a:r>
          </a:p>
        </p:txBody>
      </p:sp>
    </p:spTree>
    <p:extLst>
      <p:ext uri="{BB962C8B-B14F-4D97-AF65-F5344CB8AC3E}">
        <p14:creationId xmlns:p14="http://schemas.microsoft.com/office/powerpoint/2010/main" val="3587780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mean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significant overall positive effect</a:t>
            </a:r>
          </a:p>
          <a:p>
            <a:r>
              <a:rPr lang="en-US" dirty="0" smtClean="0"/>
              <a:t>significant true heterogeneity between studies</a:t>
            </a:r>
          </a:p>
          <a:p>
            <a:r>
              <a:rPr lang="en-US" dirty="0" smtClean="0"/>
              <a:t>(rather than heterogeneity by error)</a:t>
            </a:r>
          </a:p>
          <a:p>
            <a:endParaRPr lang="en-US" dirty="0"/>
          </a:p>
          <a:p>
            <a:r>
              <a:rPr lang="en-US" dirty="0" smtClean="0"/>
              <a:t>estimate (0.149) different than mean of Y (0.16)</a:t>
            </a:r>
          </a:p>
          <a:p>
            <a:r>
              <a:rPr lang="en-US" dirty="0" smtClean="0"/>
              <a:t>not huge, but could matter</a:t>
            </a:r>
          </a:p>
          <a:p>
            <a:r>
              <a:rPr lang="en-US" dirty="0" smtClean="0"/>
              <a:t>shows difference from meta-analysis model</a:t>
            </a:r>
          </a:p>
          <a:p>
            <a:endParaRPr lang="en-US" dirty="0"/>
          </a:p>
          <a:p>
            <a:r>
              <a:rPr lang="en-US" dirty="0" smtClean="0"/>
              <a:t>how can you visualize the results?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68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effect sizes and model estimate with CI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fores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2" b="3176"/>
          <a:stretch/>
        </p:blipFill>
        <p:spPr>
          <a:xfrm>
            <a:off x="457200" y="2104619"/>
            <a:ext cx="7134799" cy="437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41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effects ordered by estimate, weighted by sample size</a:t>
            </a:r>
            <a:endParaRPr lang="en-US" dirty="0"/>
          </a:p>
        </p:txBody>
      </p:sp>
      <p:pic>
        <p:nvPicPr>
          <p:cNvPr id="4" name="Picture 3" descr="fores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2" b="3176"/>
          <a:stretch/>
        </p:blipFill>
        <p:spPr>
          <a:xfrm>
            <a:off x="457200" y="2104619"/>
            <a:ext cx="7134799" cy="437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63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 simple to do with </a:t>
            </a:r>
            <a:r>
              <a:rPr lang="en-US" i="1" dirty="0" smtClean="0"/>
              <a:t>forest() </a:t>
            </a:r>
            <a:r>
              <a:rPr lang="en-US" dirty="0" smtClean="0"/>
              <a:t>on model object</a:t>
            </a:r>
          </a:p>
          <a:p>
            <a:r>
              <a:rPr lang="en-US" dirty="0" smtClean="0"/>
              <a:t>lines 188 to 201</a:t>
            </a:r>
          </a:p>
          <a:p>
            <a:r>
              <a:rPr lang="en-US" dirty="0" smtClean="0"/>
              <a:t>forest(model)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74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of boring: add study label and sort by order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0" b="2920"/>
          <a:stretch/>
        </p:blipFill>
        <p:spPr>
          <a:xfrm>
            <a:off x="661229" y="2265557"/>
            <a:ext cx="7298068" cy="421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806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“study” vector of author and year</a:t>
            </a:r>
          </a:p>
          <a:p>
            <a:r>
              <a:rPr lang="en-US" dirty="0" smtClean="0"/>
              <a:t>data2$study=paste(data2$author,data2$year)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i="1" dirty="0" smtClean="0"/>
              <a:t>slab </a:t>
            </a:r>
            <a:r>
              <a:rPr lang="en-US" dirty="0" smtClean="0"/>
              <a:t>within forest(), </a:t>
            </a:r>
            <a:r>
              <a:rPr lang="en-US" i="1" dirty="0" smtClean="0"/>
              <a:t>order</a:t>
            </a:r>
            <a:r>
              <a:rPr lang="en-US" dirty="0" smtClean="0"/>
              <a:t>=“</a:t>
            </a:r>
            <a:r>
              <a:rPr lang="en-US" dirty="0" err="1" smtClean="0"/>
              <a:t>obs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forest(</a:t>
            </a:r>
            <a:r>
              <a:rPr lang="en-US" dirty="0" err="1" smtClean="0"/>
              <a:t>model,slab</a:t>
            </a:r>
            <a:r>
              <a:rPr lang="en-US" dirty="0" smtClean="0"/>
              <a:t>=data2$study,order=“</a:t>
            </a:r>
            <a:r>
              <a:rPr lang="en-US" dirty="0" err="1" smtClean="0"/>
              <a:t>obs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191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forest(</a:t>
            </a:r>
            <a:r>
              <a:rPr lang="en-US" dirty="0" err="1"/>
              <a:t>model,slab</a:t>
            </a:r>
            <a:r>
              <a:rPr lang="en-US" dirty="0"/>
              <a:t>=data2$study,order=“</a:t>
            </a:r>
            <a:r>
              <a:rPr lang="en-US" dirty="0" err="1"/>
              <a:t>obs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 descr="fores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2" b="3176"/>
          <a:stretch/>
        </p:blipFill>
        <p:spPr>
          <a:xfrm>
            <a:off x="457200" y="2176769"/>
            <a:ext cx="7134799" cy="437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008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also observed significant heterogeneity in effects</a:t>
            </a:r>
          </a:p>
          <a:p>
            <a:r>
              <a:rPr lang="en-US" dirty="0" smtClean="0"/>
              <a:t>logical next step to ask what explains effect differences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8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meta-analyses</a:t>
            </a:r>
            <a:endParaRPr lang="en-US" dirty="0"/>
          </a:p>
        </p:txBody>
      </p:sp>
      <p:pic>
        <p:nvPicPr>
          <p:cNvPr id="6" name="Picture 5" descr="Screen Shot 2016-01-22 at 3.28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351" y="2794000"/>
            <a:ext cx="3746500" cy="3746500"/>
          </a:xfrm>
          <a:prstGeom prst="rect">
            <a:avLst/>
          </a:prstGeom>
          <a:ln w="57150" cmpd="sng">
            <a:solidFill>
              <a:srgbClr val="4F81BD"/>
            </a:solidFill>
          </a:ln>
        </p:spPr>
      </p:pic>
      <p:pic>
        <p:nvPicPr>
          <p:cNvPr id="5" name="Picture 4" descr="Screen Shot 2016-01-22 at 3.27.2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00"/>
          <a:stretch/>
        </p:blipFill>
        <p:spPr>
          <a:xfrm>
            <a:off x="457201" y="1524000"/>
            <a:ext cx="6273800" cy="11684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856819" y="2844800"/>
            <a:ext cx="924982" cy="524932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bilde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"/>
          <a:stretch/>
        </p:blipFill>
        <p:spPr>
          <a:xfrm>
            <a:off x="457200" y="3149600"/>
            <a:ext cx="387006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5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also observed significant heterogeneity in effects</a:t>
            </a:r>
          </a:p>
          <a:p>
            <a:r>
              <a:rPr lang="en-US" dirty="0" smtClean="0"/>
              <a:t>logical next step to ask what explains effect differences</a:t>
            </a:r>
          </a:p>
          <a:p>
            <a:endParaRPr lang="en-US" dirty="0" smtClean="0"/>
          </a:p>
          <a:p>
            <a:r>
              <a:rPr lang="en-US" dirty="0" smtClean="0"/>
              <a:t>known as moderator analysis, mixed-effects model, etc</a:t>
            </a:r>
          </a:p>
          <a:p>
            <a:r>
              <a:rPr lang="en-US" dirty="0" smtClean="0"/>
              <a:t>again the terminology is confusing</a:t>
            </a:r>
          </a:p>
          <a:p>
            <a:r>
              <a:rPr lang="en-US" dirty="0" smtClean="0"/>
              <a:t>essentially just a regression (“meta-regression”)</a:t>
            </a:r>
          </a:p>
          <a:p>
            <a:r>
              <a:rPr lang="en-US" dirty="0" smtClean="0"/>
              <a:t>again using weights and known variance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35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also observed significant heterogeneity in effects</a:t>
            </a:r>
          </a:p>
          <a:p>
            <a:r>
              <a:rPr lang="en-US" dirty="0" smtClean="0"/>
              <a:t>logical next step to ask what explains effect differences</a:t>
            </a:r>
          </a:p>
          <a:p>
            <a:endParaRPr lang="en-US" dirty="0" smtClean="0"/>
          </a:p>
          <a:p>
            <a:r>
              <a:rPr lang="en-US" dirty="0" smtClean="0"/>
              <a:t>known as moderator analysis, mixed-effects model, etc</a:t>
            </a:r>
          </a:p>
          <a:p>
            <a:r>
              <a:rPr lang="en-US" dirty="0"/>
              <a:t>again the terminology is confusing</a:t>
            </a:r>
          </a:p>
          <a:p>
            <a:r>
              <a:rPr lang="en-US" dirty="0"/>
              <a:t>essentially just a regression (“meta-regression”)</a:t>
            </a:r>
          </a:p>
          <a:p>
            <a:r>
              <a:rPr lang="en-US" dirty="0"/>
              <a:t>again using weights and known variance</a:t>
            </a:r>
          </a:p>
          <a:p>
            <a:endParaRPr lang="en-US" dirty="0" smtClean="0"/>
          </a:p>
          <a:p>
            <a:r>
              <a:rPr lang="en-US" dirty="0" smtClean="0"/>
              <a:t>account for study-level (or other) variables</a:t>
            </a:r>
          </a:p>
          <a:p>
            <a:r>
              <a:rPr lang="en-US" dirty="0" smtClean="0"/>
              <a:t>e.g., geography, year, habitat, study design, etc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555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formula in R again used </a:t>
            </a:r>
            <a:r>
              <a:rPr lang="en-US" dirty="0" err="1" smtClean="0"/>
              <a:t>rma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model=</a:t>
            </a:r>
            <a:r>
              <a:rPr lang="en-US" dirty="0" err="1" smtClean="0"/>
              <a:t>rma</a:t>
            </a:r>
            <a:r>
              <a:rPr lang="en-US" dirty="0" smtClean="0"/>
              <a:t>(</a:t>
            </a:r>
            <a:r>
              <a:rPr lang="en-US" dirty="0" err="1" smtClean="0"/>
              <a:t>yi,vi,mods</a:t>
            </a:r>
            <a:r>
              <a:rPr lang="en-US" dirty="0" smtClean="0"/>
              <a:t>=~</a:t>
            </a:r>
            <a:r>
              <a:rPr lang="en-US" dirty="0" err="1" smtClean="0"/>
              <a:t>X,data</a:t>
            </a:r>
            <a:r>
              <a:rPr lang="en-US" dirty="0" smtClean="0"/>
              <a:t>=data2)</a:t>
            </a:r>
          </a:p>
          <a:p>
            <a:endParaRPr lang="en-US" dirty="0"/>
          </a:p>
          <a:p>
            <a:r>
              <a:rPr lang="en-US" dirty="0" smtClean="0"/>
              <a:t>lines 245 to 251</a:t>
            </a:r>
          </a:p>
          <a:p>
            <a:r>
              <a:rPr lang="en-US" dirty="0" smtClean="0"/>
              <a:t>moderators are design and </a:t>
            </a:r>
            <a:r>
              <a:rPr lang="en-US" dirty="0" err="1" smtClean="0"/>
              <a:t>meanage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mem1=</a:t>
            </a:r>
            <a:r>
              <a:rPr lang="en-US" dirty="0" err="1"/>
              <a:t>rma</a:t>
            </a:r>
            <a:r>
              <a:rPr lang="en-US" dirty="0"/>
              <a:t>(</a:t>
            </a:r>
            <a:r>
              <a:rPr lang="en-US" dirty="0" err="1"/>
              <a:t>yi,vi,mods</a:t>
            </a:r>
            <a:r>
              <a:rPr lang="en-US" dirty="0"/>
              <a:t>=</a:t>
            </a:r>
            <a:r>
              <a:rPr lang="en-US" dirty="0" smtClean="0"/>
              <a:t>~</a:t>
            </a:r>
            <a:r>
              <a:rPr lang="en-US" dirty="0" err="1" smtClean="0"/>
              <a:t>design,</a:t>
            </a:r>
            <a:r>
              <a:rPr lang="en-US" dirty="0" err="1"/>
              <a:t>data</a:t>
            </a:r>
            <a:r>
              <a:rPr lang="en-US" dirty="0"/>
              <a:t>=data2)</a:t>
            </a:r>
          </a:p>
          <a:p>
            <a:r>
              <a:rPr lang="en-US" dirty="0" smtClean="0"/>
              <a:t>mem2=</a:t>
            </a:r>
            <a:r>
              <a:rPr lang="en-US" dirty="0" err="1"/>
              <a:t>rma</a:t>
            </a:r>
            <a:r>
              <a:rPr lang="en-US" dirty="0"/>
              <a:t>(</a:t>
            </a:r>
            <a:r>
              <a:rPr lang="en-US" dirty="0" err="1"/>
              <a:t>yi,vi,mods</a:t>
            </a:r>
            <a:r>
              <a:rPr lang="en-US" dirty="0"/>
              <a:t>=</a:t>
            </a:r>
            <a:r>
              <a:rPr lang="en-US" dirty="0" smtClean="0"/>
              <a:t>~</a:t>
            </a:r>
            <a:r>
              <a:rPr lang="en-US" dirty="0" err="1" smtClean="0"/>
              <a:t>meanage,</a:t>
            </a:r>
            <a:r>
              <a:rPr lang="en-US" dirty="0" err="1"/>
              <a:t>data</a:t>
            </a:r>
            <a:r>
              <a:rPr lang="en-US" dirty="0"/>
              <a:t>=data2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summary(mem1)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721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variation</a:t>
            </a:r>
            <a:endParaRPr lang="en-US" dirty="0"/>
          </a:p>
        </p:txBody>
      </p:sp>
      <p:pic>
        <p:nvPicPr>
          <p:cNvPr id="4" name="Picture 3" descr="Screen Shot 2015-12-08 at 9.50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69850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94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differences in the MEM</a:t>
            </a:r>
          </a:p>
          <a:p>
            <a:r>
              <a:rPr lang="en-US" dirty="0" smtClean="0"/>
              <a:t>Q</a:t>
            </a:r>
            <a:r>
              <a:rPr lang="en-US" baseline="-25000" dirty="0" smtClean="0"/>
              <a:t>M</a:t>
            </a:r>
            <a:r>
              <a:rPr lang="en-US" dirty="0" smtClean="0"/>
              <a:t> = test of overall significance for the predictor</a:t>
            </a:r>
          </a:p>
          <a:p>
            <a:r>
              <a:rPr lang="en-US" dirty="0" smtClean="0"/>
              <a:t>R2 = what it usually means, more or less</a:t>
            </a:r>
          </a:p>
          <a:p>
            <a:endParaRPr lang="en-US" dirty="0"/>
          </a:p>
          <a:p>
            <a:r>
              <a:rPr lang="en-US" dirty="0" smtClean="0"/>
              <a:t>pseudo-R2, compares the MEM with the REM</a:t>
            </a:r>
          </a:p>
          <a:p>
            <a:r>
              <a:rPr lang="en-US" dirty="0" smtClean="0"/>
              <a:t>so design explains 10% more variation than the REM</a:t>
            </a:r>
          </a:p>
          <a:p>
            <a:r>
              <a:rPr lang="en-US" dirty="0" smtClean="0"/>
              <a:t>obtain the same result with </a:t>
            </a:r>
            <a:r>
              <a:rPr lang="en-US" dirty="0" err="1" smtClean="0"/>
              <a:t>anova</a:t>
            </a:r>
            <a:r>
              <a:rPr lang="en-US" dirty="0" smtClean="0"/>
              <a:t>(</a:t>
            </a:r>
            <a:r>
              <a:rPr lang="en-US" dirty="0" err="1" smtClean="0"/>
              <a:t>full,reduced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e.g., </a:t>
            </a:r>
            <a:r>
              <a:rPr lang="en-US" dirty="0" err="1" smtClean="0"/>
              <a:t>anova</a:t>
            </a:r>
            <a:r>
              <a:rPr lang="en-US" dirty="0" smtClean="0"/>
              <a:t>(mem1,model)</a:t>
            </a:r>
          </a:p>
          <a:p>
            <a:endParaRPr lang="en-US" dirty="0"/>
          </a:p>
          <a:p>
            <a:r>
              <a:rPr lang="en-US" dirty="0" smtClean="0"/>
              <a:t>so study design doesn’t influence effect size</a:t>
            </a:r>
          </a:p>
          <a:p>
            <a:r>
              <a:rPr lang="en-US" dirty="0"/>
              <a:t>what about mean age of the cohort studied?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121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020" y="1523999"/>
            <a:ext cx="2727509" cy="5070647"/>
          </a:xfrm>
        </p:spPr>
        <p:txBody>
          <a:bodyPr>
            <a:normAutofit/>
          </a:bodyPr>
          <a:lstStyle/>
          <a:p>
            <a:r>
              <a:rPr lang="en-US" dirty="0" smtClean="0"/>
              <a:t>p = 0.16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= 35%</a:t>
            </a:r>
          </a:p>
          <a:p>
            <a:r>
              <a:rPr lang="en-US" dirty="0" smtClean="0"/>
              <a:t>suggestive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studies with older cohorts more likely to find smaller effects</a:t>
            </a:r>
          </a:p>
          <a:p>
            <a:endParaRPr lang="en-US" dirty="0" smtClean="0"/>
          </a:p>
          <a:p>
            <a:r>
              <a:rPr lang="en-US" dirty="0" smtClean="0"/>
              <a:t>how to visualize? </a:t>
            </a:r>
          </a:p>
        </p:txBody>
      </p:sp>
      <p:pic>
        <p:nvPicPr>
          <p:cNvPr id="4" name="Picture 3" descr="Screen Shot 2015-12-08 at 9.54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562029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769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 points by weights (recall 1/v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  <a:p>
            <a:r>
              <a:rPr lang="en-US" i="1" dirty="0" err="1" smtClean="0"/>
              <a:t>plotrix</a:t>
            </a:r>
            <a:r>
              <a:rPr lang="en-US" i="1" dirty="0" smtClean="0"/>
              <a:t> </a:t>
            </a:r>
            <a:r>
              <a:rPr lang="en-US" dirty="0" smtClean="0"/>
              <a:t>package, rescale()</a:t>
            </a:r>
          </a:p>
          <a:p>
            <a:r>
              <a:rPr lang="en-US" dirty="0" smtClean="0"/>
              <a:t>add model fit with </a:t>
            </a:r>
            <a:r>
              <a:rPr lang="en-US" dirty="0" err="1" smtClean="0"/>
              <a:t>abline</a:t>
            </a:r>
            <a:r>
              <a:rPr lang="en-US" dirty="0" smtClean="0"/>
              <a:t>(model)</a:t>
            </a:r>
            <a:endParaRPr lang="en-US" dirty="0"/>
          </a:p>
          <a:p>
            <a:endParaRPr lang="en-US" i="1" dirty="0" smtClean="0"/>
          </a:p>
          <a:p>
            <a:r>
              <a:rPr lang="en-US" dirty="0"/>
              <a:t>plot(</a:t>
            </a:r>
            <a:r>
              <a:rPr lang="en-US" dirty="0" err="1"/>
              <a:t>yi~meanage,data</a:t>
            </a:r>
            <a:r>
              <a:rPr lang="en-US" dirty="0"/>
              <a:t>=data2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cex</a:t>
            </a:r>
            <a:r>
              <a:rPr lang="en-US" dirty="0"/>
              <a:t>=rescale(</a:t>
            </a:r>
            <a:r>
              <a:rPr lang="en-US" dirty="0" smtClean="0"/>
              <a:t>1data2</a:t>
            </a:r>
            <a:r>
              <a:rPr lang="en-US" dirty="0"/>
              <a:t>$vi,c(0.75,3))) </a:t>
            </a:r>
          </a:p>
          <a:p>
            <a:r>
              <a:rPr lang="en-US" dirty="0" err="1" smtClean="0"/>
              <a:t>abline</a:t>
            </a:r>
            <a:r>
              <a:rPr lang="en-US" dirty="0"/>
              <a:t>(mem2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009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plots</a:t>
            </a:r>
            <a:endParaRPr lang="en-US" dirty="0"/>
          </a:p>
        </p:txBody>
      </p:sp>
      <p:pic>
        <p:nvPicPr>
          <p:cNvPr id="5" name="Picture 4" descr="sca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6860012" cy="50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415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primary goal of meta-analysis</a:t>
            </a:r>
          </a:p>
          <a:p>
            <a:r>
              <a:rPr lang="en-US" dirty="0" smtClean="0"/>
              <a:t>do people tend to publish more significant effects?</a:t>
            </a:r>
          </a:p>
          <a:p>
            <a:r>
              <a:rPr lang="en-US" dirty="0" smtClean="0"/>
              <a:t>do people tend to publish results in one direction?</a:t>
            </a:r>
          </a:p>
          <a:p>
            <a:endParaRPr lang="en-US" dirty="0"/>
          </a:p>
          <a:p>
            <a:r>
              <a:rPr lang="en-US" dirty="0" smtClean="0"/>
              <a:t>visualize this with funnel plots</a:t>
            </a:r>
          </a:p>
          <a:p>
            <a:r>
              <a:rPr lang="en-US" dirty="0" smtClean="0"/>
              <a:t>effect size on X axis, measure of precision on the Y</a:t>
            </a:r>
          </a:p>
          <a:p>
            <a:r>
              <a:rPr lang="en-US" dirty="0" smtClean="0"/>
              <a:t>unbiased datasets should show symmetrical triangle</a:t>
            </a:r>
          </a:p>
          <a:p>
            <a:r>
              <a:rPr lang="en-US" dirty="0" smtClean="0"/>
              <a:t>we use funnel(model) in 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14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 bias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6860011" cy="50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6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meta-analyses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quantify and explain variation between studies</a:t>
            </a:r>
          </a:p>
          <a:p>
            <a:endParaRPr lang="en-US" dirty="0"/>
          </a:p>
          <a:p>
            <a:r>
              <a:rPr lang="en-US" dirty="0" smtClean="0"/>
              <a:t>those 10 studies vary in more than sample size</a:t>
            </a:r>
          </a:p>
          <a:p>
            <a:r>
              <a:rPr lang="en-US" dirty="0" smtClean="0"/>
              <a:t>maybe effect sizes vary widely</a:t>
            </a:r>
          </a:p>
          <a:p>
            <a:r>
              <a:rPr lang="en-US" dirty="0" smtClean="0"/>
              <a:t>study location, cohort attributes, study design</a:t>
            </a:r>
          </a:p>
          <a:p>
            <a:endParaRPr lang="en-US" dirty="0"/>
          </a:p>
          <a:p>
            <a:r>
              <a:rPr lang="en-US" dirty="0" smtClean="0"/>
              <a:t>question: do these study variables influence effects?</a:t>
            </a:r>
          </a:p>
          <a:p>
            <a:r>
              <a:rPr lang="en-US" dirty="0" smtClean="0"/>
              <a:t>question: how?</a:t>
            </a:r>
          </a:p>
          <a:p>
            <a:r>
              <a:rPr lang="en-US" dirty="0" smtClean="0"/>
              <a:t>helpful in determining differential study outcomes</a:t>
            </a:r>
          </a:p>
          <a:p>
            <a:r>
              <a:rPr lang="en-US" dirty="0" smtClean="0"/>
              <a:t>also can help resolve debates (X does Y because Z)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6355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for bias with correlating precision and effect size</a:t>
            </a:r>
          </a:p>
          <a:p>
            <a:r>
              <a:rPr lang="en-US" dirty="0" err="1" smtClean="0"/>
              <a:t>regtest.rma</a:t>
            </a:r>
            <a:r>
              <a:rPr lang="en-US" dirty="0" smtClean="0"/>
              <a:t>(model) in R</a:t>
            </a:r>
          </a:p>
          <a:p>
            <a:r>
              <a:rPr lang="en-US" dirty="0" smtClean="0"/>
              <a:t>specify the predictor (</a:t>
            </a:r>
            <a:r>
              <a:rPr lang="en-US" dirty="0" err="1" smtClean="0"/>
              <a:t>sei</a:t>
            </a:r>
            <a:r>
              <a:rPr lang="en-US" dirty="0" smtClean="0"/>
              <a:t>, </a:t>
            </a:r>
            <a:r>
              <a:rPr lang="en-US" dirty="0" err="1" smtClean="0"/>
              <a:t>ni</a:t>
            </a:r>
            <a:r>
              <a:rPr lang="en-US" dirty="0" smtClean="0"/>
              <a:t>, vi)</a:t>
            </a:r>
          </a:p>
          <a:p>
            <a:r>
              <a:rPr lang="en-US" dirty="0" err="1" smtClean="0"/>
              <a:t>regtest.rma</a:t>
            </a:r>
            <a:r>
              <a:rPr lang="en-US" dirty="0" smtClean="0"/>
              <a:t>(model2,model=“</a:t>
            </a:r>
            <a:r>
              <a:rPr lang="en-US" dirty="0" err="1" smtClean="0"/>
              <a:t>rma</a:t>
            </a:r>
            <a:r>
              <a:rPr lang="en-US" dirty="0" smtClean="0"/>
              <a:t>”,predictor=“</a:t>
            </a:r>
            <a:r>
              <a:rPr lang="en-US" dirty="0" err="1" smtClean="0"/>
              <a:t>sei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806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for bias with correlating precision and effect size</a:t>
            </a:r>
          </a:p>
          <a:p>
            <a:r>
              <a:rPr lang="en-US" dirty="0" err="1" smtClean="0"/>
              <a:t>regtest.rma</a:t>
            </a:r>
            <a:r>
              <a:rPr lang="en-US" dirty="0" smtClean="0"/>
              <a:t>(model) in R</a:t>
            </a:r>
          </a:p>
          <a:p>
            <a:r>
              <a:rPr lang="en-US" dirty="0" smtClean="0"/>
              <a:t>specify the predictor (</a:t>
            </a:r>
            <a:r>
              <a:rPr lang="en-US" dirty="0" err="1" smtClean="0"/>
              <a:t>sei</a:t>
            </a:r>
            <a:r>
              <a:rPr lang="en-US" dirty="0" smtClean="0"/>
              <a:t>, </a:t>
            </a:r>
            <a:r>
              <a:rPr lang="en-US" dirty="0" err="1" smtClean="0"/>
              <a:t>ni</a:t>
            </a:r>
            <a:r>
              <a:rPr lang="en-US" dirty="0" smtClean="0"/>
              <a:t>, vi)</a:t>
            </a:r>
          </a:p>
          <a:p>
            <a:r>
              <a:rPr lang="en-US" dirty="0" err="1" smtClean="0"/>
              <a:t>regtest.rma</a:t>
            </a:r>
            <a:r>
              <a:rPr lang="en-US" dirty="0" smtClean="0"/>
              <a:t>(model2,model=“</a:t>
            </a:r>
            <a:r>
              <a:rPr lang="en-US" dirty="0" err="1" smtClean="0"/>
              <a:t>rma</a:t>
            </a:r>
            <a:r>
              <a:rPr lang="en-US" dirty="0" smtClean="0"/>
              <a:t>”,predictor=“</a:t>
            </a:r>
            <a:r>
              <a:rPr lang="en-US" dirty="0" err="1" smtClean="0"/>
              <a:t>sei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strong evidence of bias</a:t>
            </a:r>
            <a:endParaRPr lang="en-US" dirty="0"/>
          </a:p>
        </p:txBody>
      </p:sp>
      <p:pic>
        <p:nvPicPr>
          <p:cNvPr id="4" name="Picture 3" descr="Screen Shot 2015-12-08 at 11.18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33710"/>
            <a:ext cx="51816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665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common is to test if studies are “missing”</a:t>
            </a:r>
          </a:p>
          <a:p>
            <a:r>
              <a:rPr lang="en-US" dirty="0" smtClean="0"/>
              <a:t>“file drawer” effect</a:t>
            </a:r>
          </a:p>
          <a:p>
            <a:r>
              <a:rPr lang="en-US" dirty="0" err="1" smtClean="0"/>
              <a:t>imputs</a:t>
            </a:r>
            <a:r>
              <a:rPr lang="en-US" dirty="0" smtClean="0"/>
              <a:t> studies to correct plot </a:t>
            </a:r>
            <a:r>
              <a:rPr lang="en-US" dirty="0" err="1" smtClean="0"/>
              <a:t>assymetry</a:t>
            </a:r>
            <a:endParaRPr lang="en-US" dirty="0" smtClean="0"/>
          </a:p>
          <a:p>
            <a:r>
              <a:rPr lang="en-US" dirty="0" err="1" smtClean="0"/>
              <a:t>trimfill</a:t>
            </a:r>
            <a:r>
              <a:rPr lang="en-US" dirty="0" smtClean="0"/>
              <a:t>(model) in R</a:t>
            </a:r>
          </a:p>
          <a:p>
            <a:endParaRPr lang="en-US" dirty="0" smtClean="0"/>
          </a:p>
          <a:p>
            <a:r>
              <a:rPr lang="en-US" dirty="0" smtClean="0"/>
              <a:t>two methods</a:t>
            </a:r>
          </a:p>
          <a:p>
            <a:r>
              <a:rPr lang="en-US" dirty="0" smtClean="0"/>
              <a:t>L0 = estimates number of effect sizes “missing”</a:t>
            </a:r>
          </a:p>
          <a:p>
            <a:r>
              <a:rPr lang="en-US" dirty="0" smtClean="0"/>
              <a:t>R0 = tests if this number if different from 0</a:t>
            </a:r>
          </a:p>
          <a:p>
            <a:r>
              <a:rPr lang="en-US" dirty="0" smtClean="0"/>
              <a:t>both impute “new” effects and test if the REM differs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034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trimL0=</a:t>
            </a:r>
            <a:r>
              <a:rPr lang="en-US" dirty="0" err="1" smtClean="0"/>
              <a:t>trimfill</a:t>
            </a:r>
            <a:r>
              <a:rPr lang="en-US" dirty="0" smtClean="0"/>
              <a:t>(model2,estimator=“L0”)</a:t>
            </a:r>
          </a:p>
          <a:p>
            <a:r>
              <a:rPr lang="en-US" dirty="0" smtClean="0"/>
              <a:t>estimates 2 effect sizes would correct asymmetry</a:t>
            </a:r>
          </a:p>
          <a:p>
            <a:r>
              <a:rPr lang="en-US" dirty="0" smtClean="0"/>
              <a:t>impute studies with funnel(trimL0) </a:t>
            </a:r>
            <a:endParaRPr lang="en-US" dirty="0"/>
          </a:p>
        </p:txBody>
      </p:sp>
      <p:pic>
        <p:nvPicPr>
          <p:cNvPr id="5" name="Picture 4" descr="tri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126227"/>
            <a:ext cx="6109018" cy="34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034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weighted average, weighted regression, bias tests</a:t>
            </a:r>
          </a:p>
          <a:p>
            <a:r>
              <a:rPr lang="en-US" dirty="0" smtClean="0"/>
              <a:t>related methods to test for outliers, etc in the R script</a:t>
            </a:r>
          </a:p>
          <a:p>
            <a:endParaRPr lang="en-US" dirty="0"/>
          </a:p>
          <a:p>
            <a:r>
              <a:rPr lang="en-US" dirty="0" smtClean="0"/>
              <a:t>one major revision in meta-analysis methods</a:t>
            </a:r>
          </a:p>
          <a:p>
            <a:r>
              <a:rPr lang="en-US" dirty="0"/>
              <a:t>p</a:t>
            </a:r>
            <a:r>
              <a:rPr lang="en-US" dirty="0" smtClean="0"/>
              <a:t>ertinent to ecology, physiology, evolution, etc</a:t>
            </a:r>
          </a:p>
          <a:p>
            <a:r>
              <a:rPr lang="en-US" dirty="0" smtClean="0"/>
              <a:t>building models to account for clustering in data</a:t>
            </a:r>
          </a:p>
        </p:txBody>
      </p:sp>
    </p:spTree>
    <p:extLst>
      <p:ext uri="{BB962C8B-B14F-4D97-AF65-F5344CB8AC3E}">
        <p14:creationId xmlns:p14="http://schemas.microsoft.com/office/powerpoint/2010/main" val="12349823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weighted average, weighted regression, bias tests</a:t>
            </a:r>
          </a:p>
          <a:p>
            <a:r>
              <a:rPr lang="en-US" dirty="0" smtClean="0"/>
              <a:t>related methods to test for outliers, etc in the R script</a:t>
            </a:r>
          </a:p>
          <a:p>
            <a:endParaRPr lang="en-US" dirty="0"/>
          </a:p>
          <a:p>
            <a:r>
              <a:rPr lang="en-US" dirty="0" smtClean="0"/>
              <a:t>one major revision in meta-analysis methods</a:t>
            </a:r>
          </a:p>
          <a:p>
            <a:r>
              <a:rPr lang="en-US" dirty="0"/>
              <a:t>p</a:t>
            </a:r>
            <a:r>
              <a:rPr lang="en-US" dirty="0" smtClean="0"/>
              <a:t>ertinent to ecology, physiology, evolution, etc</a:t>
            </a:r>
          </a:p>
          <a:p>
            <a:r>
              <a:rPr lang="en-US" dirty="0" smtClean="0"/>
              <a:t>building models to account for clustering in data</a:t>
            </a:r>
          </a:p>
          <a:p>
            <a:endParaRPr lang="en-US" dirty="0"/>
          </a:p>
          <a:p>
            <a:r>
              <a:rPr lang="en-US" dirty="0" smtClean="0"/>
              <a:t>multiple effect sizes from the same study</a:t>
            </a:r>
          </a:p>
          <a:p>
            <a:r>
              <a:rPr lang="en-US" dirty="0" smtClean="0"/>
              <a:t>i.e., each row isn’t from a unique study</a:t>
            </a:r>
          </a:p>
          <a:p>
            <a:r>
              <a:rPr lang="en-US" dirty="0" smtClean="0"/>
              <a:t>form of non-independence in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221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rma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rma.mv</a:t>
            </a:r>
            <a:r>
              <a:rPr lang="en-US" dirty="0" smtClean="0"/>
              <a:t>() function</a:t>
            </a:r>
          </a:p>
          <a:p>
            <a:r>
              <a:rPr lang="en-US" dirty="0" err="1"/>
              <a:t>rma.mv</a:t>
            </a:r>
            <a:r>
              <a:rPr lang="en-US" dirty="0"/>
              <a:t>(</a:t>
            </a:r>
            <a:r>
              <a:rPr lang="en-US" dirty="0" err="1"/>
              <a:t>yi</a:t>
            </a:r>
            <a:r>
              <a:rPr lang="en-US" dirty="0"/>
              <a:t>=</a:t>
            </a:r>
            <a:r>
              <a:rPr lang="en-US" dirty="0" err="1"/>
              <a:t>yi,V</a:t>
            </a:r>
            <a:r>
              <a:rPr lang="en-US" dirty="0"/>
              <a:t>=</a:t>
            </a:r>
            <a:r>
              <a:rPr lang="en-US" dirty="0" err="1"/>
              <a:t>vi,random</a:t>
            </a:r>
            <a:r>
              <a:rPr lang="en-US" dirty="0"/>
              <a:t>=list(~1|thing,~1|thing2),mods=~1,data=data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lines 422 onward</a:t>
            </a:r>
          </a:p>
          <a:p>
            <a:r>
              <a:rPr lang="en-US" dirty="0" smtClean="0"/>
              <a:t>main points</a:t>
            </a:r>
          </a:p>
          <a:p>
            <a:r>
              <a:rPr lang="en-US" dirty="0" smtClean="0"/>
              <a:t>estimate of μ is smaller</a:t>
            </a:r>
          </a:p>
          <a:p>
            <a:r>
              <a:rPr lang="en-US" dirty="0" smtClean="0"/>
              <a:t>slope of relationship between age and Z is significant</a:t>
            </a:r>
          </a:p>
          <a:p>
            <a:r>
              <a:rPr lang="en-US" dirty="0" smtClean="0"/>
              <a:t>and from a study design view, random effects 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7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models</a:t>
            </a:r>
            <a:endParaRPr lang="en-US" dirty="0"/>
          </a:p>
        </p:txBody>
      </p:sp>
      <p:pic>
        <p:nvPicPr>
          <p:cNvPr id="4" name="Picture 3" descr="multilevel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2"/>
          <a:stretch/>
        </p:blipFill>
        <p:spPr>
          <a:xfrm>
            <a:off x="457199" y="1523999"/>
            <a:ext cx="7378969" cy="521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618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Viechtbauer</a:t>
            </a:r>
            <a:r>
              <a:rPr lang="en-US" dirty="0" smtClean="0"/>
              <a:t> 2010 </a:t>
            </a:r>
            <a:r>
              <a:rPr lang="en-US" i="1" dirty="0" smtClean="0"/>
              <a:t>Journal of Statistical Software</a:t>
            </a:r>
          </a:p>
          <a:p>
            <a:r>
              <a:rPr lang="en-US" dirty="0">
                <a:hlinkClick r:id="rId2"/>
              </a:rPr>
              <a:t>http://www.metafor-project.org/doku.php/</a:t>
            </a:r>
            <a:r>
              <a:rPr lang="en-US" dirty="0" smtClean="0">
                <a:hlinkClick r:id="rId2"/>
              </a:rPr>
              <a:t>metafor</a:t>
            </a:r>
            <a:endParaRPr lang="en-US" dirty="0" smtClean="0"/>
          </a:p>
          <a:p>
            <a:r>
              <a:rPr lang="en-US" dirty="0" smtClean="0"/>
              <a:t>?help for </a:t>
            </a:r>
            <a:r>
              <a:rPr lang="en-US" dirty="0" err="1" smtClean="0"/>
              <a:t>escalc</a:t>
            </a:r>
            <a:r>
              <a:rPr lang="en-US" dirty="0" smtClean="0"/>
              <a:t>, </a:t>
            </a:r>
            <a:r>
              <a:rPr lang="en-US" dirty="0" err="1" smtClean="0"/>
              <a:t>rma</a:t>
            </a:r>
            <a:r>
              <a:rPr lang="en-US" dirty="0" smtClean="0"/>
              <a:t>, and </a:t>
            </a:r>
            <a:r>
              <a:rPr lang="en-US" dirty="0" err="1" smtClean="0"/>
              <a:t>rma.mv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Borenstein</a:t>
            </a:r>
            <a:r>
              <a:rPr lang="en-US" dirty="0" smtClean="0"/>
              <a:t> </a:t>
            </a:r>
            <a:r>
              <a:rPr lang="en-US" i="1" dirty="0" smtClean="0"/>
              <a:t>et al </a:t>
            </a:r>
            <a:r>
              <a:rPr lang="en-US" dirty="0" smtClean="0"/>
              <a:t>2009 </a:t>
            </a:r>
            <a:r>
              <a:rPr lang="en-US" i="1" dirty="0" smtClean="0"/>
              <a:t>Introduction to Meta-Analysis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meta-analyses</a:t>
            </a:r>
            <a:endParaRPr lang="en-US" dirty="0"/>
          </a:p>
        </p:txBody>
      </p:sp>
      <p:pic>
        <p:nvPicPr>
          <p:cNvPr id="6" name="Picture 5" descr="Screen Shot 2016-01-22 at 3.28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351" y="2794000"/>
            <a:ext cx="3746500" cy="3746500"/>
          </a:xfrm>
          <a:prstGeom prst="rect">
            <a:avLst/>
          </a:prstGeom>
          <a:ln w="57150" cmpd="sng">
            <a:solidFill>
              <a:srgbClr val="4F81BD"/>
            </a:solidFill>
          </a:ln>
        </p:spPr>
      </p:pic>
      <p:pic>
        <p:nvPicPr>
          <p:cNvPr id="5" name="Picture 4" descr="Screen Shot 2016-01-22 at 3.27.2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00"/>
          <a:stretch/>
        </p:blipFill>
        <p:spPr>
          <a:xfrm>
            <a:off x="457201" y="1524000"/>
            <a:ext cx="6273800" cy="11684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931836" y="4927600"/>
            <a:ext cx="1380063" cy="1041400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bilde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"/>
          <a:stretch/>
        </p:blipFill>
        <p:spPr>
          <a:xfrm>
            <a:off x="457200" y="3149600"/>
            <a:ext cx="3870064" cy="30480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337298" y="3238500"/>
            <a:ext cx="1380063" cy="596900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2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meta-analyses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for presence of publication bias</a:t>
            </a:r>
          </a:p>
          <a:p>
            <a:endParaRPr lang="en-US" dirty="0"/>
          </a:p>
          <a:p>
            <a:r>
              <a:rPr lang="en-US" dirty="0" smtClean="0"/>
              <a:t>those studies could be a handful of work “out there”</a:t>
            </a:r>
          </a:p>
          <a:p>
            <a:r>
              <a:rPr lang="en-US" dirty="0" smtClean="0"/>
              <a:t>people may publish positive over negative results</a:t>
            </a:r>
          </a:p>
          <a:p>
            <a:r>
              <a:rPr lang="en-US" dirty="0" smtClean="0"/>
              <a:t>file-drawer effect: non-significant results “stored away”</a:t>
            </a:r>
          </a:p>
          <a:p>
            <a:endParaRPr lang="en-US" dirty="0"/>
          </a:p>
          <a:p>
            <a:r>
              <a:rPr lang="en-US" dirty="0" smtClean="0"/>
              <a:t>question: is the published body of work biased?</a:t>
            </a:r>
          </a:p>
          <a:p>
            <a:r>
              <a:rPr lang="en-US" dirty="0" smtClean="0"/>
              <a:t>question: are potential studies “missing”?</a:t>
            </a:r>
          </a:p>
          <a:p>
            <a:r>
              <a:rPr lang="en-US" dirty="0" smtClean="0"/>
              <a:t>helpful in motivating future publications</a:t>
            </a:r>
          </a:p>
          <a:p>
            <a:r>
              <a:rPr lang="en-US" dirty="0" smtClean="0"/>
              <a:t>helpful in assessing what’s missing from literature</a:t>
            </a:r>
          </a:p>
        </p:txBody>
      </p:sp>
    </p:spTree>
    <p:extLst>
      <p:ext uri="{BB962C8B-B14F-4D97-AF65-F5344CB8AC3E}">
        <p14:creationId xmlns:p14="http://schemas.microsoft.com/office/powerpoint/2010/main" val="154932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goal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basics for how to compile a meta-analysis</a:t>
            </a:r>
          </a:p>
          <a:p>
            <a:r>
              <a:rPr lang="en-US" dirty="0" smtClean="0"/>
              <a:t>literature search, data collection, converting effect size</a:t>
            </a:r>
          </a:p>
          <a:p>
            <a:endParaRPr lang="en-US" dirty="0"/>
          </a:p>
          <a:p>
            <a:r>
              <a:rPr lang="en-US" dirty="0" smtClean="0"/>
              <a:t>provide background on main statistical methods</a:t>
            </a:r>
          </a:p>
          <a:p>
            <a:r>
              <a:rPr lang="en-US" dirty="0" smtClean="0"/>
              <a:t>random-effects, moderator analysis, bias tests</a:t>
            </a:r>
          </a:p>
          <a:p>
            <a:r>
              <a:rPr lang="en-US" dirty="0" smtClean="0"/>
              <a:t>show you the main data visualizations used</a:t>
            </a:r>
          </a:p>
          <a:p>
            <a:endParaRPr lang="en-US" dirty="0"/>
          </a:p>
          <a:p>
            <a:r>
              <a:rPr lang="en-US" dirty="0" smtClean="0"/>
              <a:t>and walk through R code to actually do these</a:t>
            </a:r>
          </a:p>
          <a:p>
            <a:r>
              <a:rPr lang="en-US" dirty="0" smtClean="0"/>
              <a:t>using the </a:t>
            </a:r>
            <a:r>
              <a:rPr lang="en-US" i="1" dirty="0" smtClean="0"/>
              <a:t>metafor </a:t>
            </a:r>
            <a:r>
              <a:rPr lang="en-US" dirty="0" smtClean="0"/>
              <a:t>package, which is great</a:t>
            </a:r>
          </a:p>
        </p:txBody>
      </p:sp>
    </p:spTree>
    <p:extLst>
      <p:ext uri="{BB962C8B-B14F-4D97-AF65-F5344CB8AC3E}">
        <p14:creationId xmlns:p14="http://schemas.microsoft.com/office/powerpoint/2010/main" val="2971298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46733</TotalTime>
  <Words>2631</Words>
  <Application>Microsoft Macintosh PowerPoint</Application>
  <PresentationFormat>On-screen Show (4:3)</PresentationFormat>
  <Paragraphs>462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Clarity</vt:lpstr>
      <vt:lpstr>much ado about nothing? or why and how to do a decent meta-analysis</vt:lpstr>
      <vt:lpstr>how to synthesize studies</vt:lpstr>
      <vt:lpstr>goals of meta-analyses</vt:lpstr>
      <vt:lpstr>goals of meta-analyses</vt:lpstr>
      <vt:lpstr>goals of meta-analyses</vt:lpstr>
      <vt:lpstr>goals of meta-analyses</vt:lpstr>
      <vt:lpstr>goals of meta-analyses</vt:lpstr>
      <vt:lpstr>goals of meta-analyses</vt:lpstr>
      <vt:lpstr>my goal for today</vt:lpstr>
      <vt:lpstr>before you start</vt:lpstr>
      <vt:lpstr>before you start</vt:lpstr>
      <vt:lpstr>conducting a search</vt:lpstr>
      <vt:lpstr>conducting a search</vt:lpstr>
      <vt:lpstr>keeping track of studies</vt:lpstr>
      <vt:lpstr>keeping track of studies</vt:lpstr>
      <vt:lpstr>keeping track of studies</vt:lpstr>
      <vt:lpstr>PRIMSA system</vt:lpstr>
      <vt:lpstr>PRIMSA system</vt:lpstr>
      <vt:lpstr>PRIMSA system</vt:lpstr>
      <vt:lpstr>collecting data</vt:lpstr>
      <vt:lpstr>collecting data</vt:lpstr>
      <vt:lpstr>standardizing effect size</vt:lpstr>
      <vt:lpstr>standardizing effect size</vt:lpstr>
      <vt:lpstr>standardizing effect size</vt:lpstr>
      <vt:lpstr>standardizing effect size</vt:lpstr>
      <vt:lpstr>standardizing effect size</vt:lpstr>
      <vt:lpstr>standardizing effect size</vt:lpstr>
      <vt:lpstr>standardizing effect size</vt:lpstr>
      <vt:lpstr>standardizing effect size</vt:lpstr>
      <vt:lpstr>standardizing effect size</vt:lpstr>
      <vt:lpstr>standardizing effect size</vt:lpstr>
      <vt:lpstr>standardizing effect size</vt:lpstr>
      <vt:lpstr>effect sizes, now what </vt:lpstr>
      <vt:lpstr>general analysis notes</vt:lpstr>
      <vt:lpstr>general analysis notes</vt:lpstr>
      <vt:lpstr>determining mean effect</vt:lpstr>
      <vt:lpstr>determining mean effect</vt:lpstr>
      <vt:lpstr>determining mean effect</vt:lpstr>
      <vt:lpstr>determining mean effect</vt:lpstr>
      <vt:lpstr>determining mean effect</vt:lpstr>
      <vt:lpstr>determining mean effect</vt:lpstr>
      <vt:lpstr>determining mean effect</vt:lpstr>
      <vt:lpstr>forest plots</vt:lpstr>
      <vt:lpstr>forest plots</vt:lpstr>
      <vt:lpstr>forest plots</vt:lpstr>
      <vt:lpstr>forest plots</vt:lpstr>
      <vt:lpstr>forest plots</vt:lpstr>
      <vt:lpstr>forest plots</vt:lpstr>
      <vt:lpstr>explaining variation</vt:lpstr>
      <vt:lpstr>explaining variation</vt:lpstr>
      <vt:lpstr>explaining variation</vt:lpstr>
      <vt:lpstr>explaining variation</vt:lpstr>
      <vt:lpstr>explaining variation</vt:lpstr>
      <vt:lpstr>explaining variation</vt:lpstr>
      <vt:lpstr>explaining variation</vt:lpstr>
      <vt:lpstr>bubble plots</vt:lpstr>
      <vt:lpstr>bubble plots</vt:lpstr>
      <vt:lpstr>publication bias</vt:lpstr>
      <vt:lpstr>publication bias</vt:lpstr>
      <vt:lpstr>publication bias</vt:lpstr>
      <vt:lpstr>publication bias</vt:lpstr>
      <vt:lpstr>publication bias</vt:lpstr>
      <vt:lpstr>publication bias</vt:lpstr>
      <vt:lpstr>next steps</vt:lpstr>
      <vt:lpstr>next steps</vt:lpstr>
      <vt:lpstr>multi-level models</vt:lpstr>
      <vt:lpstr>multi-level models</vt:lpstr>
      <vt:lpstr>other resources</vt:lpstr>
    </vt:vector>
  </TitlesOfParts>
  <Company>University of Georgia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Supplemental feed &amp; disease dynamics</dc:title>
  <dc:creator>Office 2004 Test Drive User</dc:creator>
  <cp:lastModifiedBy>Daniel Becker</cp:lastModifiedBy>
  <cp:revision>2106</cp:revision>
  <cp:lastPrinted>2013-05-18T22:01:29Z</cp:lastPrinted>
  <dcterms:created xsi:type="dcterms:W3CDTF">2013-02-20T19:05:56Z</dcterms:created>
  <dcterms:modified xsi:type="dcterms:W3CDTF">2016-01-25T15:53:52Z</dcterms:modified>
</cp:coreProperties>
</file>