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6034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11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13DB4E-757A-41DA-91B3-297733DEFF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37CAC-9AB7-427E-8DA2-9EA5A07480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BF49F-DF5A-4945-B8E6-DF955717FEF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C7F87D-4B8E-4C6F-B42C-0B7DCD5C06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EFE40-492A-4666-B1E9-C9DD82A3DF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DE8A1-6EE7-4923-B8D7-1C3A77666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60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5AFBB-8F7D-4642-82FE-D916E4E49FE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FDE51-DE4E-4891-B28F-D3DD498C5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58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FDE51-DE4E-4891-B28F-D3DD498C56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0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60FA-58FD-451C-BD55-D3D0477B71AD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986F-FC0A-4A8F-8100-18DF4AA9063F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937A-312B-4E67-A065-44DB3CC3D4CD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2241-F3EE-4A2C-A920-7119649B167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C5F-ECAE-4DB7-957B-54CC69DBA7BF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4F7D-4BDF-41A4-87C3-B296AF5CC01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51EB-F503-4DE5-AC61-770C2AC8505E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C1C6-9333-41D8-9FF5-C59CC3FA5CA6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79B0-63D7-4AA5-A4DD-743326774367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CD2D-0A7F-4BC9-AC80-765DABC3FFAB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3DDA-BB41-4CB7-AE09-0A458E226FED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17B7-DC4C-4791-B6F4-9D43378B3BE1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BD07-7D78-4A3D-84EB-9126D88662BD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2615-9448-42F1-92F5-D85125994D67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5A62-5F0C-432D-B1EF-12398B4AE8C3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7256-2191-4B1F-8B4C-70D55D9CCF42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719FF-4C8F-431A-B012-FB497F0DF6C9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danieljbrooks/PyTorchTutori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docs/stable/torchvision/model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danieljbrooks/PyTorchTutoria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stanford.edu/" TargetMode="External"/><Relationship Id="rId2" Type="http://schemas.openxmlformats.org/officeDocument/2006/relationships/hyperlink" Target="http://pytorch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eplearningbook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9863-2269-4CD8-81B3-2B533E124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sz="4200" b="1" dirty="0"/>
              <a:t>Computer Vision with </a:t>
            </a:r>
            <a:r>
              <a:rPr lang="en-US" sz="4200" b="1" dirty="0" err="1"/>
              <a:t>PyTorch</a:t>
            </a:r>
            <a:endParaRPr lang="en-US" sz="4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3B6C5-6D71-4550-B25C-CF8BDC64B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02011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Daniel J. Brooks</a:t>
            </a:r>
          </a:p>
          <a:p>
            <a:r>
              <a:rPr lang="en-US" dirty="0" err="1"/>
              <a:t>PyData</a:t>
            </a:r>
            <a:r>
              <a:rPr lang="en-US" dirty="0"/>
              <a:t> Los Angeles</a:t>
            </a:r>
          </a:p>
          <a:p>
            <a:r>
              <a:rPr lang="en-US" dirty="0"/>
              <a:t>December 3,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D9A4A-585F-457A-95F4-8D9758A4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106" name="Picture 10" descr="Aioi Insurance Services USA logo">
            <a:extLst>
              <a:ext uri="{FF2B5EF4-FFF2-40B4-BE49-F238E27FC236}">
                <a16:creationId xmlns:a16="http://schemas.microsoft.com/office/drawing/2014/main" id="{C8AA12B5-69D3-4022-8FEA-98190B5052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" t="26880" r="5763" b="27568"/>
          <a:stretch/>
        </p:blipFill>
        <p:spPr bwMode="auto">
          <a:xfrm>
            <a:off x="262642" y="5949031"/>
            <a:ext cx="1075847" cy="54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1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D3010-AD86-4D75-A605-549DAD4E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13F85-E550-4A97-A813-BE41BAD44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894505" cy="44751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is computer vision?</a:t>
            </a:r>
          </a:p>
          <a:p>
            <a:pPr lvl="1"/>
            <a:r>
              <a:rPr lang="en-US" dirty="0"/>
              <a:t>Importance of image data</a:t>
            </a:r>
          </a:p>
          <a:p>
            <a:pPr lvl="1"/>
            <a:r>
              <a:rPr lang="en-US" dirty="0"/>
              <a:t>Rise of convolution neural network-based methods</a:t>
            </a:r>
          </a:p>
          <a:p>
            <a:pPr lvl="1"/>
            <a:endParaRPr lang="en-US" dirty="0"/>
          </a:p>
          <a:p>
            <a:r>
              <a:rPr lang="en-US" dirty="0"/>
              <a:t>What is </a:t>
            </a:r>
            <a:r>
              <a:rPr lang="en-US" dirty="0" err="1"/>
              <a:t>PyTorch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popular framework for implementing neural networks</a:t>
            </a:r>
          </a:p>
          <a:p>
            <a:pPr lvl="1"/>
            <a:r>
              <a:rPr lang="en-US" dirty="0"/>
              <a:t>Common computer vision workflows</a:t>
            </a:r>
          </a:p>
          <a:p>
            <a:pPr lvl="1"/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Examples of common tasks, including classification, object detection, and segmentation</a:t>
            </a:r>
          </a:p>
          <a:p>
            <a:pPr lvl="1"/>
            <a:r>
              <a:rPr lang="en-US" dirty="0"/>
              <a:t>Notebooks are available on GitHub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https://github.com/danieljbrooks/PyTorchTutorial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endParaRPr lang="en-US" dirty="0"/>
          </a:p>
          <a:p>
            <a:r>
              <a:rPr lang="en-US" dirty="0"/>
              <a:t>Questions and answer session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6D82C-631E-45A5-ABAE-F7B1A879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2" descr="Image result for pytorch&quot;">
            <a:extLst>
              <a:ext uri="{FF2B5EF4-FFF2-40B4-BE49-F238E27FC236}">
                <a16:creationId xmlns:a16="http://schemas.microsoft.com/office/drawing/2014/main" id="{1BD289A3-D87C-46A0-82E6-EEB2EE80B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076" y="3172906"/>
            <a:ext cx="2200387" cy="99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93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C204-F2D8-4BBB-911A-69B42FA4D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62895"/>
            <a:ext cx="8596668" cy="6292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Computer vision (CV) is an interdisciplinary field focused on the development and use of algorithms to interpret digital images and videos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FFA62B-7894-416C-88CA-160D2E0B7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computer vision?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7B91826-7EE2-44F6-9E20-A7FF0589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E50C11E-3213-4AEB-9C2A-E3C3A8DB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7719" y="6406487"/>
            <a:ext cx="6297612" cy="365125"/>
          </a:xfrm>
        </p:spPr>
        <p:txBody>
          <a:bodyPr/>
          <a:lstStyle/>
          <a:p>
            <a:r>
              <a:rPr lang="en-US" dirty="0"/>
              <a:t>1. COCO dataset, http://cocodataset.org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0DDF244-556D-412E-8878-547BF9930F4E}"/>
              </a:ext>
            </a:extLst>
          </p:cNvPr>
          <p:cNvGrpSpPr/>
          <p:nvPr/>
        </p:nvGrpSpPr>
        <p:grpSpPr>
          <a:xfrm>
            <a:off x="677334" y="3205839"/>
            <a:ext cx="7947917" cy="3018085"/>
            <a:chOff x="984415" y="3318734"/>
            <a:chExt cx="7947917" cy="301808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F0502E2-7110-44B3-BF37-1948476FA6DC}"/>
                </a:ext>
              </a:extLst>
            </p:cNvPr>
            <p:cNvGrpSpPr/>
            <p:nvPr/>
          </p:nvGrpSpPr>
          <p:grpSpPr>
            <a:xfrm>
              <a:off x="984415" y="3899919"/>
              <a:ext cx="7947917" cy="2436900"/>
              <a:chOff x="858101" y="3531035"/>
              <a:chExt cx="7947917" cy="24369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D6CBD7B-4D1F-4779-BFD6-34655B6CEF3E}"/>
                  </a:ext>
                </a:extLst>
              </p:cNvPr>
              <p:cNvGrpSpPr/>
              <p:nvPr/>
            </p:nvGrpSpPr>
            <p:grpSpPr>
              <a:xfrm>
                <a:off x="858101" y="3900367"/>
                <a:ext cx="7947917" cy="1698237"/>
                <a:chOff x="841323" y="3773588"/>
                <a:chExt cx="8504400" cy="1817141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6BB33F3C-B521-4F99-A562-F72A2D8F50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78081" y="3773589"/>
                  <a:ext cx="2767642" cy="1817139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0AE86C2A-28C2-49B8-A794-B04D980151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1323" y="3773588"/>
                  <a:ext cx="2722477" cy="1817140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12AF3C90-0648-4F0F-B513-6D1FB28F83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42326" y="3773588"/>
                  <a:ext cx="2257229" cy="1817141"/>
                </a:xfrm>
                <a:prstGeom prst="rect">
                  <a:avLst/>
                </a:prstGeom>
              </p:spPr>
            </p:pic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BB2AA3D-8B6B-4DA9-8307-15B1E4506865}"/>
                  </a:ext>
                </a:extLst>
              </p:cNvPr>
              <p:cNvSpPr/>
              <p:nvPr/>
            </p:nvSpPr>
            <p:spPr>
              <a:xfrm>
                <a:off x="3858936" y="4198598"/>
                <a:ext cx="1610686" cy="135901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5612913-6B9B-43B3-8945-40B2B1814945}"/>
                  </a:ext>
                </a:extLst>
              </p:cNvPr>
              <p:cNvSpPr/>
              <p:nvPr/>
            </p:nvSpPr>
            <p:spPr>
              <a:xfrm>
                <a:off x="1378051" y="3531035"/>
                <a:ext cx="1556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Classification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4369E44-1C78-4E2D-BE17-614126EF8AC8}"/>
                  </a:ext>
                </a:extLst>
              </p:cNvPr>
              <p:cNvSpPr/>
              <p:nvPr/>
            </p:nvSpPr>
            <p:spPr>
              <a:xfrm>
                <a:off x="3858936" y="3531035"/>
                <a:ext cx="19607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Object Detection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4130711-779D-4631-B3AB-F36F7BFFC5B2}"/>
                  </a:ext>
                </a:extLst>
              </p:cNvPr>
              <p:cNvSpPr/>
              <p:nvPr/>
            </p:nvSpPr>
            <p:spPr>
              <a:xfrm>
                <a:off x="6688266" y="3531035"/>
                <a:ext cx="16033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Segmentation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76FBE26-36FD-403E-A6A7-28F726B17364}"/>
                  </a:ext>
                </a:extLst>
              </p:cNvPr>
              <p:cNvSpPr/>
              <p:nvPr/>
            </p:nvSpPr>
            <p:spPr>
              <a:xfrm>
                <a:off x="1847978" y="5550891"/>
                <a:ext cx="5645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Dog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75E21A6-0C0E-4B92-8196-E31C2EE5E68A}"/>
                  </a:ext>
                </a:extLst>
              </p:cNvPr>
              <p:cNvSpPr/>
              <p:nvPr/>
            </p:nvSpPr>
            <p:spPr>
              <a:xfrm>
                <a:off x="4392310" y="5550891"/>
                <a:ext cx="7681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Horse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6AC6DC3-06F5-4C1D-8A0F-C6F232486442}"/>
                  </a:ext>
                </a:extLst>
              </p:cNvPr>
              <p:cNvSpPr/>
              <p:nvPr/>
            </p:nvSpPr>
            <p:spPr>
              <a:xfrm>
                <a:off x="7172009" y="5598603"/>
                <a:ext cx="5357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Cat</a:t>
                </a: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8CD31EA-E283-45F2-B16B-2AEB689C2322}"/>
                </a:ext>
              </a:extLst>
            </p:cNvPr>
            <p:cNvSpPr/>
            <p:nvPr/>
          </p:nvSpPr>
          <p:spPr>
            <a:xfrm>
              <a:off x="984415" y="3318734"/>
              <a:ext cx="22240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Common CV Tasks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313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08B37AD-6E75-401F-A0F2-FF10ED88B74F}"/>
              </a:ext>
            </a:extLst>
          </p:cNvPr>
          <p:cNvSpPr/>
          <p:nvPr/>
        </p:nvSpPr>
        <p:spPr>
          <a:xfrm>
            <a:off x="6507270" y="3380816"/>
            <a:ext cx="5304864" cy="30935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08799F-E995-4158-92F3-3C9D36739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 Advances in Computer Vision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CB53B-5718-422A-B8C0-148EBC15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2521" y="5845260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19">
            <a:extLst>
              <a:ext uri="{FF2B5EF4-FFF2-40B4-BE49-F238E27FC236}">
                <a16:creationId xmlns:a16="http://schemas.microsoft.com/office/drawing/2014/main" id="{1174B057-8774-45D2-B978-5258F5B7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7719" y="6406487"/>
            <a:ext cx="6297612" cy="365125"/>
          </a:xfrm>
        </p:spPr>
        <p:txBody>
          <a:bodyPr/>
          <a:lstStyle/>
          <a:p>
            <a:r>
              <a:rPr lang="en-US" dirty="0"/>
              <a:t>2. http://twitter.com/CSProfKGD/status/1141009378830684161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B89136-D9D7-49B5-A087-1CEAA45BB2F3}"/>
              </a:ext>
            </a:extLst>
          </p:cNvPr>
          <p:cNvSpPr txBox="1">
            <a:spLocks/>
          </p:cNvSpPr>
          <p:nvPr/>
        </p:nvSpPr>
        <p:spPr>
          <a:xfrm>
            <a:off x="677334" y="1835529"/>
            <a:ext cx="6731995" cy="4412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Significant improvements in recent years:</a:t>
            </a:r>
          </a:p>
          <a:p>
            <a:pPr marL="0" indent="0">
              <a:buNone/>
            </a:pPr>
            <a:endParaRPr lang="en-US" sz="600" dirty="0"/>
          </a:p>
          <a:p>
            <a:pPr lvl="1"/>
            <a:r>
              <a:rPr lang="en-US" dirty="0"/>
              <a:t>Improved algorithms</a:t>
            </a:r>
          </a:p>
          <a:p>
            <a:pPr lvl="2"/>
            <a:r>
              <a:rPr lang="en-US" dirty="0"/>
              <a:t>A convolutional neural network (CNN) first won ImageNet in 2012</a:t>
            </a:r>
          </a:p>
          <a:p>
            <a:pPr lvl="2"/>
            <a:r>
              <a:rPr lang="en-US" dirty="0"/>
              <a:t>Better architectures are constantly being released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Improved hardware</a:t>
            </a:r>
          </a:p>
          <a:p>
            <a:pPr lvl="2"/>
            <a:r>
              <a:rPr lang="en-US" dirty="0"/>
              <a:t>Nvidia GPUs (with CUDA)</a:t>
            </a:r>
          </a:p>
          <a:p>
            <a:pPr lvl="2"/>
            <a:r>
              <a:rPr lang="en-US" dirty="0"/>
              <a:t>Google TPUs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Improved software</a:t>
            </a:r>
          </a:p>
          <a:p>
            <a:pPr lvl="2"/>
            <a:r>
              <a:rPr lang="en-US" dirty="0" err="1"/>
              <a:t>Tensorflow</a:t>
            </a:r>
            <a:r>
              <a:rPr lang="en-US" dirty="0"/>
              <a:t> (2015)</a:t>
            </a:r>
          </a:p>
          <a:p>
            <a:pPr lvl="2"/>
            <a:r>
              <a:rPr lang="en-US" b="1" dirty="0" err="1"/>
              <a:t>PyTorch</a:t>
            </a:r>
            <a:r>
              <a:rPr lang="en-US" dirty="0"/>
              <a:t> (2016)</a:t>
            </a:r>
          </a:p>
          <a:p>
            <a:pPr lvl="2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DAC65B-D34F-4910-991C-85B331C8EB1E}"/>
              </a:ext>
            </a:extLst>
          </p:cNvPr>
          <p:cNvGrpSpPr/>
          <p:nvPr/>
        </p:nvGrpSpPr>
        <p:grpSpPr>
          <a:xfrm>
            <a:off x="6742032" y="3831408"/>
            <a:ext cx="4987500" cy="2603568"/>
            <a:chOff x="5210174" y="4027510"/>
            <a:chExt cx="4987500" cy="260356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6AC8F61-B984-476C-B70A-40876694DDB9}"/>
                </a:ext>
              </a:extLst>
            </p:cNvPr>
            <p:cNvGrpSpPr/>
            <p:nvPr/>
          </p:nvGrpSpPr>
          <p:grpSpPr>
            <a:xfrm>
              <a:off x="5210174" y="4027510"/>
              <a:ext cx="4987500" cy="2603568"/>
              <a:chOff x="2198594" y="3591523"/>
              <a:chExt cx="6197591" cy="3234871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FF491ED-3A73-4701-9D38-2ACF57BF4D56}"/>
                  </a:ext>
                </a:extLst>
              </p:cNvPr>
              <p:cNvGrpSpPr/>
              <p:nvPr/>
            </p:nvGrpSpPr>
            <p:grpSpPr>
              <a:xfrm>
                <a:off x="2198594" y="3591523"/>
                <a:ext cx="5724932" cy="3234871"/>
                <a:chOff x="2198594" y="3591523"/>
                <a:chExt cx="5724932" cy="3234871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57711D8D-A494-43A3-B6F3-C71719F7D8B8}"/>
                    </a:ext>
                  </a:extLst>
                </p:cNvPr>
                <p:cNvGrpSpPr/>
                <p:nvPr/>
              </p:nvGrpSpPr>
              <p:grpSpPr>
                <a:xfrm>
                  <a:off x="2198594" y="3591523"/>
                  <a:ext cx="5724932" cy="3234871"/>
                  <a:chOff x="2198594" y="3591523"/>
                  <a:chExt cx="5724932" cy="3234871"/>
                </a:xfrm>
              </p:grpSpPr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836524AE-8562-4618-9A74-66BA04483EAD}"/>
                      </a:ext>
                    </a:extLst>
                  </p:cNvPr>
                  <p:cNvGrpSpPr/>
                  <p:nvPr/>
                </p:nvGrpSpPr>
                <p:grpSpPr>
                  <a:xfrm>
                    <a:off x="2198594" y="3591523"/>
                    <a:ext cx="5055312" cy="3234871"/>
                    <a:chOff x="390699" y="3308505"/>
                    <a:chExt cx="4480560" cy="2827738"/>
                  </a:xfrm>
                </p:grpSpPr>
                <p:pic>
                  <p:nvPicPr>
                    <p:cNvPr id="24" name="Picture 2">
                      <a:extLst>
                        <a:ext uri="{FF2B5EF4-FFF2-40B4-BE49-F238E27FC236}">
                          <a16:creationId xmlns:a16="http://schemas.microsoft.com/office/drawing/2014/main" id="{5540DD1A-1E38-4041-B0FB-E8C4C81E64B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90699" y="3308505"/>
                      <a:ext cx="4480560" cy="244230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89C2B28D-0B8F-4D1A-AC2C-379ECA98DD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0739" y="5801966"/>
                      <a:ext cx="1977742" cy="3342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400" dirty="0"/>
                        <a:t>Top-5 Error Rate (%)</a:t>
                      </a:r>
                    </a:p>
                  </p:txBody>
                </p:sp>
              </p:grp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A1E6804E-47C0-4D7A-AF9A-491F7102A1F7}"/>
                      </a:ext>
                    </a:extLst>
                  </p:cNvPr>
                  <p:cNvSpPr/>
                  <p:nvPr/>
                </p:nvSpPr>
                <p:spPr>
                  <a:xfrm>
                    <a:off x="7029239" y="6004850"/>
                    <a:ext cx="224667" cy="1417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2EBC065F-5C40-49CC-9646-CC76B8C0C68B}"/>
                      </a:ext>
                    </a:extLst>
                  </p:cNvPr>
                  <p:cNvSpPr/>
                  <p:nvPr/>
                </p:nvSpPr>
                <p:spPr>
                  <a:xfrm>
                    <a:off x="7229935" y="5641321"/>
                    <a:ext cx="454560" cy="30592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1.8</a:t>
                    </a:r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7B9008E1-1AA2-496A-B7FF-7AB258E19D5A}"/>
                      </a:ext>
                    </a:extLst>
                  </p:cNvPr>
                  <p:cNvSpPr/>
                  <p:nvPr/>
                </p:nvSpPr>
                <p:spPr>
                  <a:xfrm>
                    <a:off x="6990904" y="6029647"/>
                    <a:ext cx="932622" cy="42064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800" dirty="0"/>
                      <a:t>2019</a:t>
                    </a:r>
                  </a:p>
                  <a:p>
                    <a:pPr algn="ctr"/>
                    <a:r>
                      <a:rPr lang="en-US" sz="800" i="1" dirty="0"/>
                      <a:t>EfficientNet</a:t>
                    </a: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A348CAC1-B2E5-4F1C-9B7C-D1A90CD5421E}"/>
                      </a:ext>
                    </a:extLst>
                  </p:cNvPr>
                  <p:cNvSpPr/>
                  <p:nvPr/>
                </p:nvSpPr>
                <p:spPr>
                  <a:xfrm>
                    <a:off x="7305331" y="5897286"/>
                    <a:ext cx="303771" cy="145793"/>
                  </a:xfrm>
                  <a:prstGeom prst="rect">
                    <a:avLst/>
                  </a:prstGeom>
                  <a:solidFill>
                    <a:srgbClr val="7D9EF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6652EE4-F037-4C61-8F6D-924FCBC47D32}"/>
                    </a:ext>
                  </a:extLst>
                </p:cNvPr>
                <p:cNvSpPr/>
                <p:nvPr/>
              </p:nvSpPr>
              <p:spPr>
                <a:xfrm>
                  <a:off x="6976068" y="5842184"/>
                  <a:ext cx="287922" cy="1417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933CD5-FC5E-49E3-8150-8F8C66A9E574}"/>
                  </a:ext>
                </a:extLst>
              </p:cNvPr>
              <p:cNvSpPr/>
              <p:nvPr/>
            </p:nvSpPr>
            <p:spPr>
              <a:xfrm>
                <a:off x="7840038" y="5866349"/>
                <a:ext cx="556147" cy="3059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i="1" dirty="0"/>
                  <a:t>Year</a:t>
                </a:r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2B15F6B-28B0-4956-B951-97D6B52F5FF1}"/>
                </a:ext>
              </a:extLst>
            </p:cNvPr>
            <p:cNvCxnSpPr>
              <a:cxnSpLocks/>
            </p:cNvCxnSpPr>
            <p:nvPr/>
          </p:nvCxnSpPr>
          <p:spPr>
            <a:xfrm>
              <a:off x="8984495" y="6001031"/>
              <a:ext cx="8367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92FEDEA1-9C3D-4618-9139-ABC07E059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755" y="3515208"/>
            <a:ext cx="2597324" cy="35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F39BEEA-7CB0-4649-8669-4C8773806C19}"/>
              </a:ext>
            </a:extLst>
          </p:cNvPr>
          <p:cNvSpPr/>
          <p:nvPr/>
        </p:nvSpPr>
        <p:spPr>
          <a:xfrm>
            <a:off x="7956639" y="3857029"/>
            <a:ext cx="25426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Large Scale Visual Recognition Challenge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8814CEC-B211-4314-BB5C-7013980AFF00}"/>
              </a:ext>
            </a:extLst>
          </p:cNvPr>
          <p:cNvSpPr/>
          <p:nvPr/>
        </p:nvSpPr>
        <p:spPr>
          <a:xfrm>
            <a:off x="7956639" y="5821279"/>
            <a:ext cx="453390" cy="2777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0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8799F-E995-4158-92F3-3C9D36739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CB53B-5718-422A-B8C0-148EBC15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19">
            <a:extLst>
              <a:ext uri="{FF2B5EF4-FFF2-40B4-BE49-F238E27FC236}">
                <a16:creationId xmlns:a16="http://schemas.microsoft.com/office/drawing/2014/main" id="{1174B057-8774-45D2-B978-5258F5B7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7719" y="6406487"/>
            <a:ext cx="6297612" cy="365125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LeCun</a:t>
            </a:r>
            <a:r>
              <a:rPr lang="en-US" dirty="0"/>
              <a:t> et. al, </a:t>
            </a:r>
            <a:r>
              <a:rPr lang="en-US" i="1" dirty="0"/>
              <a:t>Gradient-Based Learning Applied to Document Recognition</a:t>
            </a:r>
            <a:r>
              <a:rPr lang="en-US" dirty="0"/>
              <a:t>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B89136-D9D7-49B5-A087-1CEAA45BB2F3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7682894" cy="1268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700B91C-FE70-4CD8-8530-C0360E943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4202"/>
            <a:ext cx="8894505" cy="17957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Convolution neural networks extract features from images</a:t>
            </a:r>
          </a:p>
          <a:p>
            <a:pPr marL="457200" lvl="1" indent="0">
              <a:buNone/>
            </a:pPr>
            <a:r>
              <a:rPr lang="en-US" dirty="0"/>
              <a:t>1. Represent input image as a matrix/tensor</a:t>
            </a:r>
          </a:p>
          <a:p>
            <a:pPr marL="457200" lvl="1" indent="0">
              <a:buNone/>
            </a:pPr>
            <a:r>
              <a:rPr lang="en-US" dirty="0"/>
              <a:t>2. Apply convolutions to create local feature maps</a:t>
            </a:r>
          </a:p>
          <a:p>
            <a:pPr marL="457200" lvl="1" indent="0">
              <a:buNone/>
            </a:pPr>
            <a:r>
              <a:rPr lang="en-US" dirty="0"/>
              <a:t>3. Use subsampling/pooling to reduce the size of feature maps</a:t>
            </a:r>
          </a:p>
          <a:p>
            <a:pPr marL="457200" lvl="1" indent="0">
              <a:buNone/>
            </a:pPr>
            <a:r>
              <a:rPr lang="en-US" dirty="0"/>
              <a:t>4. Network that produces target variable (fully connected layers for classification)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8B7B3CC-A955-406C-8A1D-D0BB94729F56}"/>
              </a:ext>
            </a:extLst>
          </p:cNvPr>
          <p:cNvGrpSpPr/>
          <p:nvPr/>
        </p:nvGrpSpPr>
        <p:grpSpPr>
          <a:xfrm>
            <a:off x="890500" y="3770579"/>
            <a:ext cx="7700163" cy="2315246"/>
            <a:chOff x="815789" y="4091241"/>
            <a:chExt cx="7700163" cy="2315246"/>
          </a:xfrm>
        </p:grpSpPr>
        <p:pic>
          <p:nvPicPr>
            <p:cNvPr id="3074" name="Picture 2" descr="Image result for lenet-4&quot;">
              <a:extLst>
                <a:ext uri="{FF2B5EF4-FFF2-40B4-BE49-F238E27FC236}">
                  <a16:creationId xmlns:a16="http://schemas.microsoft.com/office/drawing/2014/main" id="{2849FD5D-77EB-4FD8-A160-EE92C3BD0E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89" y="4275908"/>
              <a:ext cx="7700163" cy="2130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66FB6B3-43F1-4F94-801F-8E74477BC11E}"/>
                </a:ext>
              </a:extLst>
            </p:cNvPr>
            <p:cNvSpPr/>
            <p:nvPr/>
          </p:nvSpPr>
          <p:spPr>
            <a:xfrm>
              <a:off x="815789" y="4091241"/>
              <a:ext cx="23551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LeNet-5 Architecture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021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F729F-5A7A-4A85-9975-DC29BECF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Leveraging Pretrained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E6972-8EDE-4E0C-8C73-310E9CFE4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1053"/>
            <a:ext cx="5636060" cy="46459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large datasets, training models from scratch is computationally expensive</a:t>
            </a:r>
          </a:p>
          <a:p>
            <a:pPr lvl="1"/>
            <a:r>
              <a:rPr lang="en-US" dirty="0"/>
              <a:t>Pretrained models are helpful!</a:t>
            </a:r>
          </a:p>
          <a:p>
            <a:endParaRPr lang="en-US" dirty="0"/>
          </a:p>
          <a:p>
            <a:r>
              <a:rPr lang="en-US" dirty="0" err="1"/>
              <a:t>PyTorch</a:t>
            </a:r>
            <a:r>
              <a:rPr lang="en-US" dirty="0"/>
              <a:t> comes standard with a number of pretrained models</a:t>
            </a:r>
          </a:p>
          <a:p>
            <a:pPr lvl="1"/>
            <a:r>
              <a:rPr lang="en-US" dirty="0"/>
              <a:t>Download additional models from </a:t>
            </a:r>
            <a:r>
              <a:rPr lang="en-US" dirty="0" err="1"/>
              <a:t>PyTorch</a:t>
            </a:r>
            <a:r>
              <a:rPr lang="en-US" dirty="0"/>
              <a:t> Hub</a:t>
            </a:r>
          </a:p>
          <a:p>
            <a:pPr lvl="1"/>
            <a:endParaRPr lang="en-US" dirty="0"/>
          </a:p>
          <a:p>
            <a:r>
              <a:rPr lang="en-US" dirty="0"/>
              <a:t>Common workflows</a:t>
            </a:r>
          </a:p>
          <a:p>
            <a:pPr lvl="1"/>
            <a:r>
              <a:rPr lang="en-US" dirty="0"/>
              <a:t>1. Fine tuning </a:t>
            </a:r>
          </a:p>
          <a:p>
            <a:pPr lvl="2"/>
            <a:r>
              <a:rPr lang="en-US" dirty="0"/>
              <a:t>Initial weights from pretrained model</a:t>
            </a:r>
          </a:p>
          <a:p>
            <a:pPr lvl="1"/>
            <a:r>
              <a:rPr lang="en-US" dirty="0"/>
              <a:t>2. Transfer learning </a:t>
            </a:r>
          </a:p>
          <a:p>
            <a:pPr lvl="2"/>
            <a:r>
              <a:rPr lang="en-US" dirty="0"/>
              <a:t>Add new classes to an existing model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217B1-BCE4-4997-AF1F-7BDF7294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D669C8-6555-48A1-BDAE-889F66FA24F3}"/>
              </a:ext>
            </a:extLst>
          </p:cNvPr>
          <p:cNvSpPr txBox="1">
            <a:spLocks/>
          </p:cNvSpPr>
          <p:nvPr/>
        </p:nvSpPr>
        <p:spPr>
          <a:xfrm>
            <a:off x="7046258" y="1324631"/>
            <a:ext cx="385034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1FAAA2-91A5-476D-84B5-FB05C8E33F6F}"/>
              </a:ext>
            </a:extLst>
          </p:cNvPr>
          <p:cNvGrpSpPr/>
          <p:nvPr/>
        </p:nvGrpSpPr>
        <p:grpSpPr>
          <a:xfrm>
            <a:off x="6955331" y="1989875"/>
            <a:ext cx="4796468" cy="3764002"/>
            <a:chOff x="6855408" y="1930400"/>
            <a:chExt cx="4796468" cy="376400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ABAA799-D635-4A0F-971B-528D380B94A6}"/>
                </a:ext>
              </a:extLst>
            </p:cNvPr>
            <p:cNvSpPr/>
            <p:nvPr/>
          </p:nvSpPr>
          <p:spPr>
            <a:xfrm>
              <a:off x="6855408" y="1930400"/>
              <a:ext cx="4796468" cy="3677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/>
                <a:t>Segmentation</a:t>
              </a:r>
            </a:p>
            <a:p>
              <a:r>
                <a:rPr lang="en-US"/>
                <a:t>Mask R-CNN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88DDB5-0888-4E62-B4F4-FD4C29E0539D}"/>
                </a:ext>
              </a:extLst>
            </p:cNvPr>
            <p:cNvSpPr/>
            <p:nvPr/>
          </p:nvSpPr>
          <p:spPr>
            <a:xfrm>
              <a:off x="7075407" y="2053192"/>
              <a:ext cx="36620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dirty="0"/>
                <a:t>Pretrained models in </a:t>
              </a:r>
              <a:r>
                <a:rPr lang="en-US" dirty="0" err="1"/>
                <a:t>PyTorch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F475E9-5957-4117-A9B1-FDD4CC5EA96A}"/>
                </a:ext>
              </a:extLst>
            </p:cNvPr>
            <p:cNvSpPr txBox="1"/>
            <p:nvPr/>
          </p:nvSpPr>
          <p:spPr>
            <a:xfrm>
              <a:off x="7253202" y="2555081"/>
              <a:ext cx="208942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Classification</a:t>
              </a:r>
            </a:p>
            <a:p>
              <a:r>
                <a:rPr lang="en-US" dirty="0" err="1"/>
                <a:t>AlexNet</a:t>
              </a:r>
              <a:endParaRPr lang="en-US" dirty="0"/>
            </a:p>
            <a:p>
              <a:r>
                <a:rPr lang="en-US" dirty="0"/>
                <a:t>VGG</a:t>
              </a:r>
            </a:p>
            <a:p>
              <a:r>
                <a:rPr lang="en-US" dirty="0" err="1"/>
                <a:t>ResNet</a:t>
              </a:r>
              <a:endParaRPr lang="en-US" dirty="0"/>
            </a:p>
            <a:p>
              <a:r>
                <a:rPr lang="en-US" dirty="0"/>
                <a:t>Inception v2</a:t>
              </a:r>
            </a:p>
            <a:p>
              <a:r>
                <a:rPr lang="en-US" dirty="0" err="1"/>
                <a:t>GoogleNet</a:t>
              </a:r>
              <a:endParaRPr lang="en-US" dirty="0"/>
            </a:p>
            <a:p>
              <a:r>
                <a:rPr lang="en-US" dirty="0" err="1"/>
                <a:t>MobileNet</a:t>
              </a:r>
              <a:endParaRPr lang="en-US" dirty="0"/>
            </a:p>
            <a:p>
              <a:r>
                <a:rPr lang="en-US" dirty="0" err="1"/>
                <a:t>ResNeXt</a:t>
              </a:r>
              <a:endParaRPr lang="en-US" dirty="0"/>
            </a:p>
            <a:p>
              <a:r>
                <a:rPr lang="en-US" dirty="0"/>
                <a:t>Wide </a:t>
              </a:r>
              <a:r>
                <a:rPr lang="en-US" dirty="0" err="1"/>
                <a:t>ResNet</a:t>
              </a:r>
              <a:endParaRPr lang="en-US" dirty="0"/>
            </a:p>
            <a:p>
              <a:r>
                <a:rPr lang="en-US" dirty="0" err="1"/>
                <a:t>MNASNet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3B47F7-6038-4459-9546-20ED93E637A4}"/>
                </a:ext>
              </a:extLst>
            </p:cNvPr>
            <p:cNvSpPr txBox="1"/>
            <p:nvPr/>
          </p:nvSpPr>
          <p:spPr>
            <a:xfrm>
              <a:off x="9195333" y="2555081"/>
              <a:ext cx="229047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Object Detection</a:t>
              </a:r>
            </a:p>
            <a:p>
              <a:r>
                <a:rPr lang="en-US" dirty="0"/>
                <a:t>Faster R-CNN</a:t>
              </a:r>
            </a:p>
            <a:p>
              <a:endParaRPr lang="en-US" dirty="0"/>
            </a:p>
            <a:p>
              <a:r>
                <a:rPr lang="en-US" b="1" dirty="0"/>
                <a:t>Segmentation</a:t>
              </a:r>
            </a:p>
            <a:p>
              <a:r>
                <a:rPr lang="en-US" dirty="0"/>
                <a:t>Mask R-CNN</a:t>
              </a:r>
            </a:p>
            <a:p>
              <a:endParaRPr lang="en-US" dirty="0"/>
            </a:p>
            <a:p>
              <a:r>
                <a:rPr lang="en-US" dirty="0"/>
                <a:t>Additional models can be downloaded through </a:t>
              </a:r>
              <a:r>
                <a:rPr lang="en-US" dirty="0" err="1"/>
                <a:t>PyTorch</a:t>
              </a:r>
              <a:r>
                <a:rPr lang="en-US" dirty="0"/>
                <a:t> hub</a:t>
              </a:r>
            </a:p>
            <a:p>
              <a:endParaRPr lang="en-US" dirty="0"/>
            </a:p>
            <a:p>
              <a:endParaRPr lang="en-US" dirty="0"/>
            </a:p>
          </p:txBody>
        </p:sp>
      </p:grpSp>
      <p:sp>
        <p:nvSpPr>
          <p:cNvPr id="14" name="Footer Placeholder 19">
            <a:extLst>
              <a:ext uri="{FF2B5EF4-FFF2-40B4-BE49-F238E27FC236}">
                <a16:creationId xmlns:a16="http://schemas.microsoft.com/office/drawing/2014/main" id="{03687902-898E-4156-9B8A-C64611FA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7719" y="6406487"/>
            <a:ext cx="6297612" cy="365125"/>
          </a:xfrm>
        </p:spPr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Torchvision</a:t>
            </a:r>
            <a:r>
              <a:rPr lang="en-US" dirty="0"/>
              <a:t> models, </a:t>
            </a:r>
            <a:r>
              <a:rPr lang="en-US" dirty="0">
                <a:hlinkClick r:id="rId2"/>
              </a:rPr>
              <a:t>https://pytorch.org/docs/stable/torchvision/models.html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3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AE3A-3182-4217-B6F8-AE2A09F8B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PyTorch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60072-1FC0-433C-A71F-76761959E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7081"/>
            <a:ext cx="8596668" cy="4441319"/>
          </a:xfrm>
        </p:spPr>
        <p:txBody>
          <a:bodyPr>
            <a:normAutofit/>
          </a:bodyPr>
          <a:lstStyle/>
          <a:p>
            <a:r>
              <a:rPr lang="en-US" dirty="0" err="1"/>
              <a:t>PyTorch</a:t>
            </a:r>
            <a:r>
              <a:rPr lang="en-US" dirty="0"/>
              <a:t> is a python library for tensor operations</a:t>
            </a:r>
          </a:p>
          <a:p>
            <a:pPr lvl="1"/>
            <a:r>
              <a:rPr lang="en-US" dirty="0"/>
              <a:t>Released by Facebook in 2016</a:t>
            </a:r>
          </a:p>
          <a:p>
            <a:pPr lvl="1"/>
            <a:r>
              <a:rPr lang="en-US" dirty="0"/>
              <a:t>Essentially NumPy (with GPU support)</a:t>
            </a:r>
          </a:p>
          <a:p>
            <a:pPr lvl="1"/>
            <a:r>
              <a:rPr lang="en-US" dirty="0"/>
              <a:t>Support for neural networks and computer vision (</a:t>
            </a:r>
            <a:r>
              <a:rPr lang="en-US" dirty="0" err="1"/>
              <a:t>torchvision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Dynamically typed (for fast experimentation)</a:t>
            </a:r>
          </a:p>
          <a:p>
            <a:pPr lvl="1"/>
            <a:endParaRPr lang="en-US" dirty="0"/>
          </a:p>
          <a:p>
            <a:r>
              <a:rPr lang="en-US" dirty="0"/>
              <a:t>Examples on Github: </a:t>
            </a:r>
            <a:r>
              <a:rPr lang="en-US" dirty="0">
                <a:hlinkClick r:id="rId2"/>
              </a:rPr>
              <a:t>https://github.com/danieljbrooks/PyTorchTutorial</a:t>
            </a:r>
            <a:endParaRPr lang="en-US" dirty="0"/>
          </a:p>
          <a:p>
            <a:pPr lvl="1"/>
            <a:r>
              <a:rPr lang="en-US" dirty="0"/>
              <a:t>1. Working with Image Data in </a:t>
            </a:r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/>
              <a:t>2. Inference with Pretrained Models in </a:t>
            </a:r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/>
              <a:t>3. Training Computer Vision Models in </a:t>
            </a:r>
            <a:r>
              <a:rPr lang="en-US" dirty="0" err="1"/>
              <a:t>PyTorch</a:t>
            </a:r>
            <a:endParaRPr lang="en-US" dirty="0"/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21EAE-A297-4F5F-A7E9-CAA52219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4503" y="611346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2" descr="Image result for pytorch&quot;">
            <a:extLst>
              <a:ext uri="{FF2B5EF4-FFF2-40B4-BE49-F238E27FC236}">
                <a16:creationId xmlns:a16="http://schemas.microsoft.com/office/drawing/2014/main" id="{B91E0B9F-476F-42D3-BD9D-966154E2F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615" y="1547972"/>
            <a:ext cx="2200387" cy="99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43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76AD0-CDD5-42B4-AC46-3CA2EDCA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2B0E1-3B2E-4F69-BD54-ED9F2EE70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documentation and tutorials</a:t>
            </a:r>
          </a:p>
          <a:p>
            <a:pPr lvl="1"/>
            <a:r>
              <a:rPr lang="en-US" dirty="0">
                <a:hlinkClick r:id="rId2"/>
              </a:rPr>
              <a:t>http://pytorch.org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Stanford CS231n: Convolutional Neural Networks for Visual Recognition</a:t>
            </a:r>
          </a:p>
          <a:p>
            <a:pPr lvl="1"/>
            <a:r>
              <a:rPr lang="en-US" dirty="0">
                <a:hlinkClick r:id="rId3"/>
              </a:rPr>
              <a:t>http://cs231n.stanford.edu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Deep Learning Book by Ian Goodfellow</a:t>
            </a:r>
          </a:p>
          <a:p>
            <a:pPr lvl="1"/>
            <a:r>
              <a:rPr lang="en-US" dirty="0">
                <a:hlinkClick r:id="rId4"/>
              </a:rPr>
              <a:t>http://deeplearningbook.org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3CF60-EB89-4F73-9459-BE183F14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37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784C8-9387-4C33-83DC-0E0543F1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31FF5-A284-4C26-871C-198C6EDF3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Thank you for listening!</a:t>
            </a:r>
          </a:p>
          <a:p>
            <a:endParaRPr lang="en-US" sz="2000" dirty="0"/>
          </a:p>
          <a:p>
            <a:r>
              <a:rPr lang="en-US" sz="2000" dirty="0"/>
              <a:t>Contact:</a:t>
            </a:r>
          </a:p>
          <a:p>
            <a:pPr lvl="1"/>
            <a:r>
              <a:rPr lang="en-US" sz="1800" dirty="0"/>
              <a:t>Email:</a:t>
            </a:r>
          </a:p>
          <a:p>
            <a:pPr lvl="2"/>
            <a:r>
              <a:rPr lang="en-US" sz="1600" dirty="0"/>
              <a:t>Daniel.Brooks@alumni.caltech.edu</a:t>
            </a:r>
          </a:p>
          <a:p>
            <a:pPr lvl="1"/>
            <a:r>
              <a:rPr lang="en-US" sz="1800" dirty="0"/>
              <a:t>Twitter:</a:t>
            </a:r>
          </a:p>
          <a:p>
            <a:pPr lvl="2"/>
            <a:r>
              <a:rPr lang="en-US" sz="1600" dirty="0"/>
              <a:t>@</a:t>
            </a:r>
            <a:r>
              <a:rPr lang="en-US" sz="1600" dirty="0" err="1"/>
              <a:t>cocacolamandan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CB22B-CEF1-41AC-8BD0-B23161328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215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449</TotalTime>
  <Words>535</Words>
  <Application>Microsoft Office PowerPoint</Application>
  <PresentationFormat>Widescreen</PresentationFormat>
  <Paragraphs>131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Computer Vision with PyTorch</vt:lpstr>
      <vt:lpstr>Contents</vt:lpstr>
      <vt:lpstr>What is computer vision?</vt:lpstr>
      <vt:lpstr>Rapid Advances in Computer Vision</vt:lpstr>
      <vt:lpstr>Convolutional Neural Networks</vt:lpstr>
      <vt:lpstr>Leveraging Pretrained Models </vt:lpstr>
      <vt:lpstr>What is PyTorch?</vt:lpstr>
      <vt:lpstr>Additional 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with PyTorch</dc:title>
  <dc:creator>Daniel Brooks</dc:creator>
  <cp:lastModifiedBy>Daniel Brooks</cp:lastModifiedBy>
  <cp:revision>44</cp:revision>
  <dcterms:created xsi:type="dcterms:W3CDTF">2019-12-02T11:27:35Z</dcterms:created>
  <dcterms:modified xsi:type="dcterms:W3CDTF">2019-12-03T04:41:18Z</dcterms:modified>
</cp:coreProperties>
</file>