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6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5033" autoAdjust="0"/>
  </p:normalViewPr>
  <p:slideViewPr>
    <p:cSldViewPr snapToGrid="0">
      <p:cViewPr varScale="1">
        <p:scale>
          <a:sx n="34" d="100"/>
          <a:sy n="34" d="100"/>
        </p:scale>
        <p:origin x="19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0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3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2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8B4266-349D-4E62-BAAC-A62DC5FF5CE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316C804-7F66-4BD1-8EB1-DDBDFC57636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97" y="6543351"/>
            <a:ext cx="1766279" cy="1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1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75BAC4-2C4F-4827-9591-8B3D3255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610" y="116031"/>
            <a:ext cx="2634020" cy="116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9E4437F-619B-406C-8678-6A030A9B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" y="310073"/>
            <a:ext cx="5620331" cy="604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A5265E6-FA0F-4F2C-9EE9-A221E6E0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" y="-3759606"/>
            <a:ext cx="11963683" cy="4312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67" y="1942365"/>
            <a:ext cx="4639535" cy="79360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82AA60C-0320-4E7B-8002-C5F0FFDC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18" y="2960558"/>
            <a:ext cx="7332949" cy="2179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 smtClean="0"/>
              <a:t> 250,000+</a:t>
            </a:r>
            <a:r>
              <a:rPr lang="en-US" sz="1900" dirty="0" smtClean="0"/>
              <a:t> </a:t>
            </a:r>
            <a:r>
              <a:rPr lang="en-US" sz="1900" dirty="0"/>
              <a:t>unique visitors from </a:t>
            </a:r>
            <a:r>
              <a:rPr lang="en-US" sz="1900" b="1" dirty="0"/>
              <a:t>170+</a:t>
            </a:r>
            <a:r>
              <a:rPr lang="en-US" sz="1900" dirty="0"/>
              <a:t> countries in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smtClean="0"/>
              <a:t> 1.6 </a:t>
            </a:r>
            <a:r>
              <a:rPr lang="en-US" sz="1900" b="1" dirty="0"/>
              <a:t>million </a:t>
            </a:r>
            <a:r>
              <a:rPr lang="en-US" sz="1900" dirty="0" smtClean="0"/>
              <a:t>sessions with average duration 12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 Loyal </a:t>
            </a:r>
            <a:r>
              <a:rPr lang="en-US" sz="1900" dirty="0"/>
              <a:t>and dedicated fanbase – only </a:t>
            </a:r>
            <a:r>
              <a:rPr lang="en-US" sz="1900" b="1" dirty="0"/>
              <a:t>16.01%</a:t>
            </a:r>
            <a:r>
              <a:rPr lang="en-US" sz="1900" dirty="0"/>
              <a:t> new </a:t>
            </a:r>
            <a:r>
              <a:rPr lang="en-US" sz="1900" dirty="0" smtClean="0"/>
              <a:t>sessions</a:t>
            </a:r>
            <a:endParaRPr lang="en-US" sz="19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FE7747C-97C2-46BC-BE13-40595E13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58" y="1285213"/>
            <a:ext cx="10058400" cy="1450757"/>
          </a:xfrm>
        </p:spPr>
        <p:txBody>
          <a:bodyPr/>
          <a:lstStyle/>
          <a:p>
            <a:r>
              <a:rPr lang="en-US" b="1" dirty="0" smtClean="0"/>
              <a:t>Community Impact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81218" y="4386456"/>
            <a:ext cx="6143189" cy="164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wanted to let you know I think this is a great resource – thank you!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 your simulator to be a great way to explore more recent sets in a draft format, and used it to prepare for a draft competition that I took my daughter to.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323" y="2806267"/>
            <a:ext cx="4379595" cy="15796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407" y="4474629"/>
            <a:ext cx="4241426" cy="16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75BAC4-2C4F-4827-9591-8B3D3255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610" y="116031"/>
            <a:ext cx="2634020" cy="116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9E4437F-619B-406C-8678-6A030A9B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" y="310073"/>
            <a:ext cx="5620331" cy="604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A5265E6-FA0F-4F2C-9EE9-A221E6E0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" y="-3759606"/>
            <a:ext cx="11963683" cy="43129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82AA60C-0320-4E7B-8002-C5F0FFDC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18" y="2960558"/>
            <a:ext cx="7332949" cy="2179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 smtClean="0"/>
              <a:t> 250,000+</a:t>
            </a:r>
            <a:r>
              <a:rPr lang="en-US" sz="1900" dirty="0" smtClean="0"/>
              <a:t> </a:t>
            </a:r>
            <a:r>
              <a:rPr lang="en-US" sz="1900" dirty="0"/>
              <a:t>unique visitors from </a:t>
            </a:r>
            <a:r>
              <a:rPr lang="en-US" sz="1900" b="1" dirty="0"/>
              <a:t>170+</a:t>
            </a:r>
            <a:r>
              <a:rPr lang="en-US" sz="1900" dirty="0"/>
              <a:t> countries in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smtClean="0"/>
              <a:t> 1.6 </a:t>
            </a:r>
            <a:r>
              <a:rPr lang="en-US" sz="1900" b="1" dirty="0"/>
              <a:t>million </a:t>
            </a:r>
            <a:r>
              <a:rPr lang="en-US" sz="1900" dirty="0" smtClean="0"/>
              <a:t>sessions with average duration 12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 Loyal </a:t>
            </a:r>
            <a:r>
              <a:rPr lang="en-US" sz="1900" dirty="0"/>
              <a:t>and dedicated fanbase – only </a:t>
            </a:r>
            <a:r>
              <a:rPr lang="en-US" sz="1900" b="1" dirty="0"/>
              <a:t>16.01%</a:t>
            </a:r>
            <a:r>
              <a:rPr lang="en-US" sz="1900" dirty="0"/>
              <a:t> new </a:t>
            </a:r>
            <a:r>
              <a:rPr lang="en-US" sz="1900" dirty="0" smtClean="0"/>
              <a:t>sessions</a:t>
            </a:r>
            <a:endParaRPr lang="en-US" sz="19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FE7747C-97C2-46BC-BE13-40595E13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8" y="1354984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Community Impact</a:t>
            </a:r>
            <a:endParaRPr lang="en-US" sz="4400" b="1" dirty="0"/>
          </a:p>
        </p:txBody>
      </p:sp>
      <p:sp>
        <p:nvSpPr>
          <p:cNvPr id="11" name="Rectangle 10"/>
          <p:cNvSpPr/>
          <p:nvPr/>
        </p:nvSpPr>
        <p:spPr>
          <a:xfrm>
            <a:off x="881218" y="4480094"/>
            <a:ext cx="6143189" cy="12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 your simulator to be a great way to explore more recent sets in a draft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used it to prepare for a draft competition that I took my daughter to.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454" y="2249843"/>
            <a:ext cx="4703397" cy="16964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407" y="4118115"/>
            <a:ext cx="4508181" cy="17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2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75BAC4-2C4F-4827-9591-8B3D3255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610" y="116031"/>
            <a:ext cx="2634020" cy="116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9E4437F-619B-406C-8678-6A030A9B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" y="310073"/>
            <a:ext cx="5620331" cy="604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A5265E6-FA0F-4F2C-9EE9-A221E6E0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" y="-3759606"/>
            <a:ext cx="11963683" cy="4312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35" y="2044116"/>
            <a:ext cx="4639535" cy="79360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82AA60C-0320-4E7B-8002-C5F0FFDC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342" y="-106133"/>
            <a:ext cx="7332949" cy="2179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 smtClean="0"/>
              <a:t> 250,000+</a:t>
            </a:r>
            <a:r>
              <a:rPr lang="en-US" sz="1900" dirty="0" smtClean="0"/>
              <a:t> </a:t>
            </a:r>
            <a:r>
              <a:rPr lang="en-US" sz="1900" dirty="0"/>
              <a:t>unique visitors from </a:t>
            </a:r>
            <a:r>
              <a:rPr lang="en-US" sz="1900" b="1" dirty="0"/>
              <a:t>170+</a:t>
            </a:r>
            <a:r>
              <a:rPr lang="en-US" sz="1900" dirty="0"/>
              <a:t> countries in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smtClean="0"/>
              <a:t> 1.6 </a:t>
            </a:r>
            <a:r>
              <a:rPr lang="en-US" sz="1900" b="1" dirty="0"/>
              <a:t>million </a:t>
            </a:r>
            <a:r>
              <a:rPr lang="en-US" sz="1900" dirty="0" smtClean="0"/>
              <a:t>sessions with average duration 12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 Loyal </a:t>
            </a:r>
            <a:r>
              <a:rPr lang="en-US" sz="1900" dirty="0"/>
              <a:t>and dedicated fanbase – only </a:t>
            </a:r>
            <a:r>
              <a:rPr lang="en-US" sz="1900" b="1" dirty="0"/>
              <a:t>16.01%</a:t>
            </a:r>
            <a:r>
              <a:rPr lang="en-US" sz="1900" dirty="0"/>
              <a:t> new </a:t>
            </a:r>
            <a:r>
              <a:rPr lang="en-US" sz="1900" dirty="0" smtClean="0"/>
              <a:t>sessions</a:t>
            </a:r>
            <a:endParaRPr lang="en-US" sz="19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FE7747C-97C2-46BC-BE13-40595E13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68" y="2035824"/>
            <a:ext cx="1978159" cy="793605"/>
          </a:xfrm>
        </p:spPr>
        <p:txBody>
          <a:bodyPr>
            <a:normAutofit/>
          </a:bodyPr>
          <a:lstStyle/>
          <a:p>
            <a:r>
              <a:rPr lang="en-US" sz="4600" b="1" dirty="0" smtClean="0"/>
              <a:t>Model</a:t>
            </a:r>
            <a:endParaRPr lang="en-US" sz="4600" b="1" dirty="0"/>
          </a:p>
        </p:txBody>
      </p:sp>
      <p:sp>
        <p:nvSpPr>
          <p:cNvPr id="2" name="Rectangle 1"/>
          <p:cNvSpPr/>
          <p:nvPr/>
        </p:nvSpPr>
        <p:spPr>
          <a:xfrm>
            <a:off x="8106246" y="2075222"/>
            <a:ext cx="33408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Recommended Picks</a:t>
            </a:r>
          </a:p>
          <a:p>
            <a:r>
              <a:rPr lang="en-US" sz="2400" dirty="0" smtClean="0"/>
              <a:t>Automatic Deckbuilding</a:t>
            </a:r>
          </a:p>
          <a:p>
            <a:r>
              <a:rPr lang="en-US" sz="2400" dirty="0" smtClean="0"/>
              <a:t>Computer Opponents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15976" y="3003029"/>
            <a:ext cx="5319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Card rating = base rating + color bonus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703999" y="3896182"/>
            <a:ext cx="1630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Professional</a:t>
            </a:r>
          </a:p>
          <a:p>
            <a:pPr algn="ctr"/>
            <a:r>
              <a:rPr lang="en-US" dirty="0" smtClean="0"/>
              <a:t>pick order lists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93374" y="3852919"/>
            <a:ext cx="1398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Two Stage Model</a:t>
            </a:r>
          </a:p>
        </p:txBody>
      </p:sp>
      <p:grpSp>
        <p:nvGrpSpPr>
          <p:cNvPr id="1027" name="Group 1026"/>
          <p:cNvGrpSpPr/>
          <p:nvPr/>
        </p:nvGrpSpPr>
        <p:grpSpPr>
          <a:xfrm>
            <a:off x="1202803" y="3532535"/>
            <a:ext cx="913148" cy="1264711"/>
            <a:chOff x="918322" y="3568168"/>
            <a:chExt cx="1523320" cy="2109799"/>
          </a:xfrm>
        </p:grpSpPr>
        <p:pic>
          <p:nvPicPr>
            <p:cNvPr id="1026" name="Picture 2" descr="https://upload.wikimedia.org/wikipedia/en/thumb/a/aa/Magic_the_gathering-card_back.jpg/200px-Magic_the_gathering-card_back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22" y="3568168"/>
              <a:ext cx="1523320" cy="210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" name="Rectangle 1024"/>
            <p:cNvSpPr/>
            <p:nvPr/>
          </p:nvSpPr>
          <p:spPr>
            <a:xfrm>
              <a:off x="1215378" y="4392659"/>
              <a:ext cx="929206" cy="6877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3.5</a:t>
              </a:r>
              <a:endParaRPr lang="en-US" sz="2000" dirty="0"/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7222168" y="2266545"/>
            <a:ext cx="884078" cy="804325"/>
            <a:chOff x="7222168" y="2266545"/>
            <a:chExt cx="884078" cy="804325"/>
          </a:xfrm>
        </p:grpSpPr>
        <p:grpSp>
          <p:nvGrpSpPr>
            <p:cNvPr id="20" name="Group 19"/>
            <p:cNvGrpSpPr/>
            <p:nvPr/>
          </p:nvGrpSpPr>
          <p:grpSpPr>
            <a:xfrm>
              <a:off x="7222168" y="2266545"/>
              <a:ext cx="884078" cy="375732"/>
              <a:chOff x="7222168" y="2266545"/>
              <a:chExt cx="884078" cy="37573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7222168" y="2266545"/>
                <a:ext cx="884078" cy="18440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7222168" y="2447295"/>
                <a:ext cx="884078" cy="1949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/>
            <p:cNvCxnSpPr/>
            <p:nvPr/>
          </p:nvCxnSpPr>
          <p:spPr>
            <a:xfrm>
              <a:off x="7222168" y="2454373"/>
              <a:ext cx="884078" cy="6164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5" name="Group 1044"/>
          <p:cNvGrpSpPr/>
          <p:nvPr/>
        </p:nvGrpSpPr>
        <p:grpSpPr>
          <a:xfrm>
            <a:off x="6199408" y="3748115"/>
            <a:ext cx="4191261" cy="998541"/>
            <a:chOff x="6667548" y="3601043"/>
            <a:chExt cx="4191261" cy="998541"/>
          </a:xfrm>
        </p:grpSpPr>
        <p:grpSp>
          <p:nvGrpSpPr>
            <p:cNvPr id="1041" name="Group 1040"/>
            <p:cNvGrpSpPr/>
            <p:nvPr/>
          </p:nvGrpSpPr>
          <p:grpSpPr>
            <a:xfrm>
              <a:off x="6667548" y="3601043"/>
              <a:ext cx="2088004" cy="998541"/>
              <a:chOff x="6762568" y="3641272"/>
              <a:chExt cx="2088004" cy="998541"/>
            </a:xfrm>
          </p:grpSpPr>
          <p:sp>
            <p:nvSpPr>
              <p:cNvPr id="1039" name="Rectangle 1038"/>
              <p:cNvSpPr/>
              <p:nvPr/>
            </p:nvSpPr>
            <p:spPr>
              <a:xfrm>
                <a:off x="6762568" y="3641272"/>
                <a:ext cx="20832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1. </a:t>
                </a:r>
                <a:r>
                  <a:rPr lang="en-US" sz="2400" u="sng" dirty="0" smtClean="0"/>
                  <a:t>Speculation</a:t>
                </a:r>
                <a:endParaRPr lang="en-US" sz="2400" u="sng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099399" y="3993482"/>
                <a:ext cx="1751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Search for two open colors</a:t>
                </a:r>
              </a:p>
            </p:txBody>
          </p:sp>
        </p:grpSp>
        <p:grpSp>
          <p:nvGrpSpPr>
            <p:cNvPr id="1042" name="Group 1041"/>
            <p:cNvGrpSpPr/>
            <p:nvPr/>
          </p:nvGrpSpPr>
          <p:grpSpPr>
            <a:xfrm>
              <a:off x="8888705" y="3601043"/>
              <a:ext cx="1970104" cy="994724"/>
              <a:chOff x="9228622" y="3646823"/>
              <a:chExt cx="1970104" cy="994724"/>
            </a:xfrm>
          </p:grpSpPr>
          <p:sp>
            <p:nvSpPr>
              <p:cNvPr id="1040" name="Rectangle 1039"/>
              <p:cNvSpPr/>
              <p:nvPr/>
            </p:nvSpPr>
            <p:spPr>
              <a:xfrm>
                <a:off x="9228622" y="3646823"/>
                <a:ext cx="1909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2. </a:t>
                </a:r>
                <a:r>
                  <a:rPr lang="en-US" sz="2400" u="sng" dirty="0" smtClean="0"/>
                  <a:t>Committal</a:t>
                </a:r>
                <a:endParaRPr lang="en-US" sz="2400" u="sng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447553" y="3995216"/>
                <a:ext cx="1751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Prioritize a two color pair</a:t>
                </a:r>
              </a:p>
            </p:txBody>
          </p:sp>
        </p:grpSp>
      </p:grpSp>
      <p:grpSp>
        <p:nvGrpSpPr>
          <p:cNvPr id="1048" name="Group 1047"/>
          <p:cNvGrpSpPr/>
          <p:nvPr/>
        </p:nvGrpSpPr>
        <p:grpSpPr>
          <a:xfrm>
            <a:off x="10439623" y="3857157"/>
            <a:ext cx="776532" cy="717098"/>
            <a:chOff x="10597849" y="3630078"/>
            <a:chExt cx="993895" cy="917825"/>
          </a:xfrm>
        </p:grpSpPr>
        <p:pic>
          <p:nvPicPr>
            <p:cNvPr id="1046" name="Picture 4" descr="Image result for island magic origi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7849" y="3630078"/>
              <a:ext cx="612586" cy="854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6" descr="Image result for forst magic origin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5178" y="3688028"/>
              <a:ext cx="616566" cy="85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54" name="Straight Arrow Connector 1053"/>
          <p:cNvCxnSpPr/>
          <p:nvPr/>
        </p:nvCxnSpPr>
        <p:spPr>
          <a:xfrm>
            <a:off x="3475518" y="3481466"/>
            <a:ext cx="0" cy="438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730" y="3464694"/>
            <a:ext cx="0" cy="43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215994" y="4026773"/>
            <a:ext cx="23924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843096" y="4010122"/>
            <a:ext cx="3519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4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8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2351</TotalTime>
  <Words>226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Constantia</vt:lpstr>
      <vt:lpstr>Franklin Gothic Book</vt:lpstr>
      <vt:lpstr>Times New Roman</vt:lpstr>
      <vt:lpstr>Retrospect</vt:lpstr>
      <vt:lpstr>Community Impact</vt:lpstr>
      <vt:lpstr>Community Impact</vt:lpstr>
      <vt:lpstr>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Draftsim.com</dc:title>
  <dc:creator>Dan Troha</dc:creator>
  <cp:lastModifiedBy>Daniel Brooks</cp:lastModifiedBy>
  <cp:revision>133</cp:revision>
  <dcterms:created xsi:type="dcterms:W3CDTF">2017-10-18T16:23:03Z</dcterms:created>
  <dcterms:modified xsi:type="dcterms:W3CDTF">2018-02-14T20:47:03Z</dcterms:modified>
</cp:coreProperties>
</file>