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FB1FA0-0198-4AC3-9816-C71A2E7E34A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95ABAB-CA1E-495A-9703-94ABF8A3DCD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FD3F6E-C732-4605-91D9-D6E8D4948F3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A3A44A-E477-4761-A6A7-326D2D34F5F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31021A-6946-4648-916B-A48D034C548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13A65B-0889-4E95-A3C1-41ECA38419D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1F9A3-2746-484F-A17B-0018B38A511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5508B-8808-4FD9-BF0C-AC5FF19C9C4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20A8B7-6917-4AC5-BA98-3D4BBE064A9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36A117-3D48-4C08-B14D-A390C0C53BC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08373B-6A0D-43AC-BE1D-BE5127323BD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ABFAB3-C190-4FC2-AF7A-724F5621C4D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FE9C2-39D0-4E34-85F4-69EB4621B57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DF612-F551-408C-AB69-3F5EDF9B82A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0D6A8-E89A-484D-9DC0-F40C00A588A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6C59D7-3C75-4B02-9514-D82F88494FB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8C09EA-159D-42D4-858E-1332456A20C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1551BD-663D-4C7F-9FF6-53949E4BD96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03CD22-6BB4-4B95-9401-23A77AD60A2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44C7EF-9153-4155-894C-AED336C295A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20D72D-24F5-402E-8F9C-2E2505D3FEC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E9C7B7-72BB-4B77-9EE4-9925DDF8089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811EBD-1218-4357-9FB8-B2B5A44A56A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17381C-C15D-471E-AE6D-568BE8D838D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4350240" y="2855520"/>
            <a:ext cx="440280" cy="102240"/>
            <a:chOff x="4350240" y="2855520"/>
            <a:chExt cx="440280" cy="102240"/>
          </a:xfrm>
        </p:grpSpPr>
        <p:sp>
          <p:nvSpPr>
            <p:cNvPr id="1" name="Google Shape;11;p2"/>
            <p:cNvSpPr/>
            <p:nvPr/>
          </p:nvSpPr>
          <p:spPr>
            <a:xfrm>
              <a:off x="4519080" y="2855520"/>
              <a:ext cx="102240" cy="1022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>
              <a:off x="4688280" y="2855520"/>
              <a:ext cx="102240" cy="1022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>
              <a:off x="4350240" y="2855520"/>
              <a:ext cx="102240" cy="1022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8490240" y="4681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cacaca"/>
                </a:solidFill>
                <a:latin typeface="Average"/>
                <a:ea typeface="Average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A8CC890-5589-46A2-A851-3081860C7C33}" type="slidenum">
              <a:rPr b="0" lang="en" sz="1000" spc="-1" strike="noStrike">
                <a:solidFill>
                  <a:srgbClr val="cacaca"/>
                </a:solidFill>
                <a:latin typeface="Average"/>
                <a:ea typeface="Averag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2"/>
          </p:nvPr>
        </p:nvSpPr>
        <p:spPr>
          <a:xfrm>
            <a:off x="8490240" y="4681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cacaca"/>
                </a:solidFill>
                <a:latin typeface="Average"/>
                <a:ea typeface="Average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553C6CE-D294-4CCC-8D53-F8152165A9D9}" type="slidenum">
              <a:rPr b="0" lang="en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arxiv.org/abs/2312.05934" TargetMode="External"/><Relationship Id="rId2" Type="http://schemas.openxmlformats.org/officeDocument/2006/relationships/hyperlink" Target="https://arxiv.org/abs/2403.01432" TargetMode="External"/><Relationship Id="rId3" Type="http://schemas.openxmlformats.org/officeDocument/2006/relationships/hyperlink" Target="https://arxiv.org/abs/2403.02221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685800" y="1257840"/>
            <a:ext cx="8001000" cy="79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RAG, Fine-tuning, or Both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3429000" y="2882520"/>
            <a:ext cx="210096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David Guo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Arial"/>
                <a:ea typeface="Oswald"/>
              </a:rPr>
              <a:t>What does RAG do?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8600" y="1143000"/>
            <a:ext cx="8517240" cy="3413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457200">
              <a:lnSpc>
                <a:spcPct val="100000"/>
              </a:lnSpc>
              <a:buClr>
                <a:srgbClr val="cacaca"/>
              </a:buClr>
              <a:buSzPct val="50000"/>
              <a:buFont typeface="Average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verage"/>
              </a:rPr>
              <a:t>Retrieves data from an external source (database,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verage"/>
              </a:rPr>
              <a:t>search engine, document repository, etc.)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cacaca"/>
              </a:buClr>
              <a:buSzPct val="50000"/>
              <a:buFont typeface="Average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verage"/>
              </a:rPr>
              <a:t>Pass text to LLM as input within the context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verage"/>
              </a:rPr>
              <a:t>window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cacaca"/>
              </a:buClr>
              <a:buSzPct val="50000"/>
              <a:buFont typeface="Average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verage"/>
              </a:rPr>
              <a:t>If that context provides the answer, the LLM can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verage"/>
              </a:rPr>
              <a:t>generate response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cacaca"/>
              </a:buClr>
              <a:buSzPct val="50000"/>
              <a:buFont typeface="Average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verage"/>
              </a:rPr>
              <a:t>If not, either re-prompt or halluciate, if allowed.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1" lang="en" sz="3200" spc="-1" strike="noStrike">
                <a:solidFill>
                  <a:srgbClr val="ffffff"/>
                </a:solidFill>
                <a:latin typeface="Oswald"/>
                <a:ea typeface="Oswald"/>
              </a:rPr>
              <a:t>What Does Fine-Tuning Do?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82600" y="1202400"/>
            <a:ext cx="8173080" cy="29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It nudges the weights of the model to map new spaces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Fine-tuning is indiscriminate. Different parts of the LLM represent different concepts.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Fine tuning could change all original weights or apply RoLA/qROLA.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Your data affects how LLM changes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3"/>
          <p:cNvSpPr/>
          <p:nvPr/>
        </p:nvSpPr>
        <p:spPr>
          <a:xfrm>
            <a:off x="311760" y="445320"/>
            <a:ext cx="85172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1" lang="en" sz="3200" spc="-1" strike="noStrike">
                <a:solidFill>
                  <a:srgbClr val="ffffff"/>
                </a:solidFill>
                <a:latin typeface="Oswald"/>
                <a:ea typeface="Oswald"/>
              </a:rPr>
              <a:t>Which is better for Q&amp;A?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95120" y="1037160"/>
            <a:ext cx="5517360" cy="33037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5943600" y="1828800"/>
            <a:ext cx="2969280" cy="187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significant advantage for RAG over fine-tuning is evident.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FT improves accuracy of the base model.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Prompt engineering improves QA quality.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228600" y="4426920"/>
            <a:ext cx="50266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Fine-Tuning or retrieval? Comparing knowledge injection in LLMs.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arXiv.org. https://arxiv.org/abs/2312.05934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20412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Oswald"/>
                <a:ea typeface="Oswald"/>
              </a:rPr>
              <a:t>Recommendations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117800" y="987840"/>
            <a:ext cx="571248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RAG is better when: </a:t>
            </a:r>
            <a:endParaRPr b="0" lang="en-US" sz="24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you need fast raw data loading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the data updates often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your data is non-text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 actively require context (e.g. location, time)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computational or logical requirements that are hard to align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require a sandbox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22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Fine tuning is better when:</a:t>
            </a:r>
            <a:endParaRPr b="0" lang="en-US" sz="24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mimic style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minimize latency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massive contexts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opinionated or generative requests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include new functionality, like function calling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Fine-tuning might help RAG when: </a:t>
            </a:r>
            <a:endParaRPr b="0" lang="en-US" sz="24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Eek out final % (https://arxiv.org/abs/2310.01352) </a:t>
            </a:r>
            <a:endParaRPr b="0" lang="en-US" sz="1200" spc="-1" strike="noStrike">
              <a:latin typeface="Arial"/>
            </a:endParaRPr>
          </a:p>
          <a:p>
            <a:pPr marL="490320" indent="-216000">
              <a:lnSpc>
                <a:spcPct val="100000"/>
              </a:lnSpc>
              <a:buClr>
                <a:srgbClr val="ffffff"/>
              </a:buClr>
              <a:buSzPct val="5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Domain specific language or terminology, e.g. healthcare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4"/>
          <p:cNvSpPr/>
          <p:nvPr/>
        </p:nvSpPr>
        <p:spPr>
          <a:xfrm>
            <a:off x="631080" y="1587960"/>
            <a:ext cx="79808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38736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For fine-tuning, quality QA pair generation is crucial.</a:t>
            </a:r>
            <a:endParaRPr b="0" lang="en-US" sz="24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RAG is better for less popular topics</a:t>
            </a:r>
            <a:endParaRPr b="0" lang="en-US" sz="24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RAG+FT works better on small models</a:t>
            </a:r>
            <a:endParaRPr b="0" lang="en-US" sz="24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FT works on Time Series data</a:t>
            </a:r>
            <a:endParaRPr b="0" lang="en-US" sz="24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The way to prompt matters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374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ffffff"/>
                </a:solidFill>
                <a:latin typeface="Oswald"/>
                <a:ea typeface="Oswald"/>
              </a:rPr>
              <a:t>Finding the missing pieces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363240" y="228600"/>
            <a:ext cx="809352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rgbClr val="ffffff"/>
                </a:solidFill>
                <a:latin typeface="Oswald"/>
                <a:ea typeface="Oswald"/>
              </a:rPr>
              <a:t>LLM backed Chatbots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44880" y="1371600"/>
            <a:ext cx="2544480" cy="34282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625280" y="1328760"/>
            <a:ext cx="3832200" cy="347112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686160" y="914400"/>
            <a:ext cx="3656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RAG w/ Vector DB - Llama-Index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29200" y="914400"/>
            <a:ext cx="3199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Fine-Tuning LLM - LangChain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766400" y="1371600"/>
            <a:ext cx="3691440" cy="267984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228600" y="228600"/>
            <a:ext cx="822924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rgbClr val="ffffff"/>
                </a:solidFill>
                <a:latin typeface="Oswald"/>
                <a:ea typeface="Oswald"/>
              </a:rPr>
              <a:t>New Tool – Nvidia Inference Microservice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896040" y="1755720"/>
            <a:ext cx="3218400" cy="19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Reference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7240" cy="2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Fine-Tuning or retrieval? Comparing knowledge injection in LLMs, </a:t>
            </a:r>
            <a:r>
              <a:rPr b="0" lang="en-US" sz="1800" spc="-1" strike="noStrike" u="sng">
                <a:solidFill>
                  <a:srgbClr val="ffd966"/>
                </a:solidFill>
                <a:uFillTx/>
                <a:latin typeface="Average"/>
                <a:ea typeface="Average"/>
                <a:hlinkClick r:id="rId1"/>
              </a:rPr>
              <a:t>https://arxiv.org/abs/2312.05934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Fine Tuning vs. Retrieval Augmented Generation for Less Popular Knowledge, </a:t>
            </a:r>
            <a:r>
              <a:rPr b="0" lang="en-US" sz="1800" spc="-1" strike="noStrike" u="sng">
                <a:solidFill>
                  <a:srgbClr val="ffd966"/>
                </a:solidFill>
                <a:uFillTx/>
                <a:latin typeface="Average"/>
                <a:ea typeface="Average"/>
                <a:hlinkClick r:id="rId2"/>
              </a:rPr>
              <a:t>https://arxiv.org/abs/2403.01432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TPLLM: A Traffic Prediction Framework Based on Pretrained Large Language Models, </a:t>
            </a:r>
            <a:r>
              <a:rPr b="0" lang="en-US" sz="1800" spc="-1" strike="noStrike" u="sng">
                <a:solidFill>
                  <a:srgbClr val="ffd966"/>
                </a:solidFill>
                <a:uFillTx/>
                <a:latin typeface="Average"/>
                <a:ea typeface="Average"/>
                <a:hlinkClick r:id="rId3"/>
              </a:rPr>
              <a:t>https://arxiv.org/abs/2403.02221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LibreOffice/7.3.7.2$Linux_X86_64 LibreOffice_project/30$Build-2</Application>
  <AppVersion>15.0000</AppVersion>
  <Words>196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GUO</dc:creator>
  <dc:description/>
  <dc:language>en-US</dc:language>
  <cp:lastModifiedBy/>
  <dcterms:modified xsi:type="dcterms:W3CDTF">2024-03-20T17:32:10Z</dcterms:modified>
  <cp:revision>13</cp:revision>
  <dc:subject/>
  <dc:title>3.1 Sorting Circuits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9</vt:r8>
  </property>
  <property fmtid="{D5CDD505-2E9C-101B-9397-08002B2CF9AE}" pid="3" name="PresentationFormat">
    <vt:lpwstr>On-screen Show (16:9)</vt:lpwstr>
  </property>
  <property fmtid="{D5CDD505-2E9C-101B-9397-08002B2CF9AE}" pid="4" name="Slides">
    <vt:r8>12</vt:r8>
  </property>
</Properties>
</file>