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80" r:id="rId2"/>
    <p:sldId id="281" r:id="rId3"/>
    <p:sldId id="282" r:id="rId4"/>
    <p:sldId id="284" r:id="rId5"/>
    <p:sldId id="283" r:id="rId6"/>
    <p:sldId id="288" r:id="rId7"/>
    <p:sldId id="286" r:id="rId8"/>
    <p:sldId id="289" r:id="rId9"/>
    <p:sldId id="287" r:id="rId10"/>
    <p:sldId id="291" r:id="rId11"/>
    <p:sldId id="290" r:id="rId12"/>
    <p:sldId id="292" r:id="rId13"/>
    <p:sldId id="293" r:id="rId14"/>
    <p:sldId id="295" r:id="rId15"/>
    <p:sldId id="301" r:id="rId16"/>
    <p:sldId id="302" r:id="rId17"/>
    <p:sldId id="296" r:id="rId18"/>
    <p:sldId id="305" r:id="rId19"/>
    <p:sldId id="308" r:id="rId20"/>
    <p:sldId id="312" r:id="rId21"/>
    <p:sldId id="297" r:id="rId22"/>
    <p:sldId id="306" r:id="rId23"/>
    <p:sldId id="307" r:id="rId24"/>
    <p:sldId id="309" r:id="rId25"/>
    <p:sldId id="310" r:id="rId26"/>
    <p:sldId id="298" r:id="rId27"/>
    <p:sldId id="311" r:id="rId28"/>
    <p:sldId id="299" r:id="rId29"/>
    <p:sldId id="314" r:id="rId30"/>
    <p:sldId id="315" r:id="rId31"/>
    <p:sldId id="317" r:id="rId32"/>
    <p:sldId id="320" r:id="rId33"/>
    <p:sldId id="300" r:id="rId34"/>
    <p:sldId id="319" r:id="rId35"/>
    <p:sldId id="322" r:id="rId36"/>
    <p:sldId id="323" r:id="rId37"/>
    <p:sldId id="324" r:id="rId38"/>
    <p:sldId id="316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0785904-3F11-4E5E-B0C3-3BA96D438C24}">
          <p14:sldIdLst>
            <p14:sldId id="280"/>
            <p14:sldId id="281"/>
            <p14:sldId id="282"/>
            <p14:sldId id="284"/>
            <p14:sldId id="283"/>
            <p14:sldId id="288"/>
            <p14:sldId id="286"/>
            <p14:sldId id="289"/>
            <p14:sldId id="287"/>
            <p14:sldId id="291"/>
            <p14:sldId id="290"/>
            <p14:sldId id="292"/>
            <p14:sldId id="293"/>
            <p14:sldId id="295"/>
            <p14:sldId id="301"/>
            <p14:sldId id="302"/>
            <p14:sldId id="296"/>
            <p14:sldId id="305"/>
            <p14:sldId id="308"/>
            <p14:sldId id="312"/>
            <p14:sldId id="297"/>
            <p14:sldId id="306"/>
            <p14:sldId id="307"/>
            <p14:sldId id="309"/>
            <p14:sldId id="310"/>
            <p14:sldId id="298"/>
            <p14:sldId id="311"/>
            <p14:sldId id="299"/>
            <p14:sldId id="314"/>
            <p14:sldId id="315"/>
            <p14:sldId id="317"/>
            <p14:sldId id="320"/>
            <p14:sldId id="300"/>
            <p14:sldId id="319"/>
            <p14:sldId id="322"/>
            <p14:sldId id="323"/>
            <p14:sldId id="324"/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A907"/>
    <a:srgbClr val="D2A000"/>
    <a:srgbClr val="006AB3"/>
    <a:srgbClr val="1E998D"/>
    <a:srgbClr val="FFA100"/>
    <a:srgbClr val="55A0FB"/>
    <a:srgbClr val="EACDA0"/>
    <a:srgbClr val="A0A2B7"/>
    <a:srgbClr val="9A5773"/>
    <a:srgbClr val="E16B5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4" autoAdjust="0"/>
    <p:restoredTop sz="91212" autoAdjust="0"/>
  </p:normalViewPr>
  <p:slideViewPr>
    <p:cSldViewPr snapToGrid="0">
      <p:cViewPr varScale="1">
        <p:scale>
          <a:sx n="119" d="100"/>
          <a:sy n="119" d="100"/>
        </p:scale>
        <p:origin x="18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8DC42-B467-4605-A649-0BE1374D72B3}" type="datetimeFigureOut">
              <a:rPr lang="en-DE" smtClean="0"/>
              <a:t>6/8/22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56499-0CCE-4A09-86D5-6E5DBB20C35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85273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56499-0CCE-4A09-86D5-6E5DBB20C352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62854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56499-0CCE-4A09-86D5-6E5DBB20C352}" type="slidenum">
              <a:rPr lang="en-DE" smtClean="0"/>
              <a:t>15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5104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does not produced normally distributed data, but comes close. It’s a crude method.</a:t>
            </a:r>
            <a:endParaRPr lang="en-DE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56499-0CCE-4A09-86D5-6E5DBB20C352}" type="slidenum">
              <a:rPr lang="en-DE" smtClean="0"/>
              <a:t>16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69988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Absolutely critical for PCA etc.. Which finds variance in the data, higher expressed genes have higher magnitude of variance naturally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56499-0CCE-4A09-86D5-6E5DBB20C352}" type="slidenum">
              <a:rPr lang="en-DE" smtClean="0"/>
              <a:t>19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38769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Often variables will co-vary, PCA can identify these.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56499-0CCE-4A09-86D5-6E5DBB20C352}" type="slidenum">
              <a:rPr lang="en-DE" smtClean="0"/>
              <a:t>22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87984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Imagine you plotted all the cells in high dimensional gene space, and fit a line that captured as much variation as possible. The loadings are the individual contributions of each gene to the slope of that line.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56499-0CCE-4A09-86D5-6E5DBB20C352}" type="slidenum">
              <a:rPr lang="en-DE" smtClean="0"/>
              <a:t>23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10656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56499-0CCE-4A09-86D5-6E5DBB20C352}" type="slidenum">
              <a:rPr lang="en-DE" smtClean="0"/>
              <a:t>24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39271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56499-0CCE-4A09-86D5-6E5DBB20C352}" type="slidenum">
              <a:rPr lang="en-DE" smtClean="0"/>
              <a:t>25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61993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7CAF0-78FA-4DEE-A142-AA4FAEE32AD2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9F0C-28A8-4115-97DF-C7B0FC91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6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7CAF0-78FA-4DEE-A142-AA4FAEE32AD2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9F0C-28A8-4115-97DF-C7B0FC91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67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7CAF0-78FA-4DEE-A142-AA4FAEE32AD2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9F0C-28A8-4115-97DF-C7B0FC91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38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7CAF0-78FA-4DEE-A142-AA4FAEE32AD2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9F0C-28A8-4115-97DF-C7B0FC91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8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7CAF0-78FA-4DEE-A142-AA4FAEE32AD2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9F0C-28A8-4115-97DF-C7B0FC91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57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7CAF0-78FA-4DEE-A142-AA4FAEE32AD2}" type="datetimeFigureOut">
              <a:rPr lang="en-US" smtClean="0"/>
              <a:t>6/8/22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9F0C-28A8-4115-97DF-C7B0FC91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0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7CAF0-78FA-4DEE-A142-AA4FAEE32AD2}" type="datetimeFigureOut">
              <a:rPr lang="en-US" smtClean="0"/>
              <a:t>6/8/22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9F0C-28A8-4115-97DF-C7B0FC91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55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7CAF0-78FA-4DEE-A142-AA4FAEE32AD2}" type="datetimeFigureOut">
              <a:rPr lang="en-US" smtClean="0"/>
              <a:t>6/8/22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9F0C-28A8-4115-97DF-C7B0FC91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06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7CAF0-78FA-4DEE-A142-AA4FAEE32AD2}" type="datetimeFigureOut">
              <a:rPr lang="en-US" smtClean="0"/>
              <a:t>6/8/22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9F0C-28A8-4115-97DF-C7B0FC91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14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7CAF0-78FA-4DEE-A142-AA4FAEE32AD2}" type="datetimeFigureOut">
              <a:rPr lang="en-US" smtClean="0"/>
              <a:t>6/8/22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9F0C-28A8-4115-97DF-C7B0FC91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08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7CAF0-78FA-4DEE-A142-AA4FAEE32AD2}" type="datetimeFigureOut">
              <a:rPr lang="en-US" smtClean="0"/>
              <a:t>6/8/22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9F0C-28A8-4115-97DF-C7B0FC91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56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7CAF0-78FA-4DEE-A142-AA4FAEE32AD2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29F0C-28A8-4115-97DF-C7B0FC91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88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journal/24054712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bioconductor.org/packages/release/bioc/html/DropletUtils.html" TargetMode="External"/><Relationship Id="rId7" Type="http://schemas.openxmlformats.org/officeDocument/2006/relationships/hyperlink" Target="https://github.com/campbio/celda" TargetMode="External"/><Relationship Id="rId2" Type="http://schemas.openxmlformats.org/officeDocument/2006/relationships/hyperlink" Target="https://www.sciencedirect.com/science/journal/24054712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broadinstitute/CellBender" TargetMode="External"/><Relationship Id="rId5" Type="http://schemas.openxmlformats.org/officeDocument/2006/relationships/hyperlink" Target="https://github.com/powellgenomicslab/DropletQC" TargetMode="External"/><Relationship Id="rId4" Type="http://schemas.openxmlformats.org/officeDocument/2006/relationships/hyperlink" Target="https://github.com/constantAmateur/SoupX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doi.org/10.1186/s13059-019-1874-1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lpca.org/pca_principal_component_analysis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hyperlink" Target="https://stats.stackexchange.com/questions/2691/making-sense-of-principal-component-analysis-eigenvectors-eigenvalues" TargetMode="External"/><Relationship Id="rId4" Type="http://schemas.openxmlformats.org/officeDocument/2006/relationships/hyperlink" Target="https://www.youtube.com/watch?v=FgakZw6K1QQ&amp;ab_channel=StatQuestwithJoshStarmer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umap-learn.readthedocs.io/en/latest/basic_usage.html" TargetMode="External"/><Relationship Id="rId2" Type="http://schemas.openxmlformats.org/officeDocument/2006/relationships/hyperlink" Target="https://pair-code.github.io/understanding-umap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nbisweden.github.io/workshop-scRNAseq/lectures/scRNAseq_clustering_Asa_Bjorklund_2021.pdf" TargetMode="External"/><Relationship Id="rId2" Type="http://schemas.openxmlformats.org/officeDocument/2006/relationships/hyperlink" Target="https://en.wikipedia.org/wiki/Louvain_method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cell.2021.04.048" TargetMode="External"/><Relationship Id="rId7" Type="http://schemas.openxmlformats.org/officeDocument/2006/relationships/image" Target="../media/image32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i.org/10.1038/nbt.3192" TargetMode="External"/><Relationship Id="rId5" Type="http://schemas.openxmlformats.org/officeDocument/2006/relationships/hyperlink" Target="https://doi.org/10.1038/nbt.4096" TargetMode="External"/><Relationship Id="rId4" Type="http://schemas.openxmlformats.org/officeDocument/2006/relationships/hyperlink" Target="https://www.cell.com/cell/fulltext/S0092-8674(19)30559-8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ontiersin.org/articles/10.3389/fonc.2020.00973/full" TargetMode="External"/><Relationship Id="rId3" Type="http://schemas.openxmlformats.org/officeDocument/2006/relationships/hyperlink" Target="https://www.singlecellcourse.org/" TargetMode="External"/><Relationship Id="rId7" Type="http://schemas.openxmlformats.org/officeDocument/2006/relationships/hyperlink" Target="https://www.nature.com/articles/s41576-018-0088-9" TargetMode="External"/><Relationship Id="rId2" Type="http://schemas.openxmlformats.org/officeDocument/2006/relationships/hyperlink" Target="https://broadinstitute.github.io/2020_scWorkshop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ciencedirect.com/science/article/pii/S0098299717300493?via%3Dihub" TargetMode="External"/><Relationship Id="rId5" Type="http://schemas.openxmlformats.org/officeDocument/2006/relationships/hyperlink" Target="https://satijalab.org/seurat/index.html" TargetMode="External"/><Relationship Id="rId10" Type="http://schemas.openxmlformats.org/officeDocument/2006/relationships/hyperlink" Target="http://www.nlpca.org/pca_principal_component_analysis.html" TargetMode="External"/><Relationship Id="rId4" Type="http://schemas.openxmlformats.org/officeDocument/2006/relationships/hyperlink" Target="https://nbisweden.github.io/workshop-scRNAseq/lectures/scRNAseq_clustering_Asa_Bjorklund_2021.pdf" TargetMode="External"/><Relationship Id="rId9" Type="http://schemas.openxmlformats.org/officeDocument/2006/relationships/hyperlink" Target="https://www.embopress.org/doi/full/10.15252/msb.20188746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2">
            <a:extLst>
              <a:ext uri="{FF2B5EF4-FFF2-40B4-BE49-F238E27FC236}">
                <a16:creationId xmlns:a16="http://schemas.microsoft.com/office/drawing/2014/main" id="{4D4F9C9F-4A1D-46D1-9E0C-48D2B99D310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20350" y="1970200"/>
            <a:ext cx="7839707" cy="2601819"/>
          </a:xfrm>
        </p:spPr>
        <p:txBody>
          <a:bodyPr vert="horz" wrap="square" lIns="91440" tIns="34290" rIns="68580" bIns="34290" numCol="1" rtlCol="0" anchor="ctr" compatLnSpc="1">
            <a:prstTxWarp prst="textNoShape">
              <a:avLst/>
            </a:prstTxWarp>
            <a:noAutofit/>
          </a:bodyPr>
          <a:lstStyle/>
          <a:p>
            <a:r>
              <a:rPr lang="en-US" sz="3200" b="1" dirty="0">
                <a:solidFill>
                  <a:srgbClr val="006A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 2</a:t>
            </a:r>
            <a:br>
              <a:rPr lang="en-US" sz="2400" dirty="0">
                <a:solidFill>
                  <a:srgbClr val="006AB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006A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Single-cell RNA sequencing data analysis and Seurat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Daniel J Gorski, PhD</a:t>
            </a:r>
            <a:b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Institut für Pharmakologie und Klinische Pharmakologie</a:t>
            </a:r>
            <a:b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Universitätsklinikum der Heinrich-Heine-Universität Düsseldorf</a:t>
            </a:r>
            <a:b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5D6ACD59-D947-4C6C-833B-B08AAFE30FDE}"/>
              </a:ext>
            </a:extLst>
          </p:cNvPr>
          <p:cNvSpPr>
            <a:spLocks/>
          </p:cNvSpPr>
          <p:nvPr/>
        </p:nvSpPr>
        <p:spPr bwMode="auto">
          <a:xfrm>
            <a:off x="546622" y="3550511"/>
            <a:ext cx="7587165" cy="1623599"/>
          </a:xfrm>
          <a:prstGeom prst="rect">
            <a:avLst/>
          </a:prstGeom>
          <a:noFill/>
          <a:ln>
            <a:noFill/>
          </a:ln>
        </p:spPr>
        <p:txBody>
          <a:bodyPr lIns="270000" tIns="0" rIns="0" bIns="0"/>
          <a:lstStyle>
            <a:lvl1pPr>
              <a:defRPr>
                <a:solidFill>
                  <a:schemeClr val="tx1"/>
                </a:solidFill>
                <a:latin typeface="Arial"/>
                <a:cs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  <a:cs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  <a:cs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  <a:cs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  <a:cs typeface="Arial"/>
              </a:defRPr>
            </a:lvl5pPr>
            <a:lvl6pPr marL="2514600" indent="-228600" defTabSz="4572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Arial"/>
              </a:defRPr>
            </a:lvl6pPr>
            <a:lvl7pPr marL="2971800" indent="-228600" defTabSz="4572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Arial"/>
              </a:defRPr>
            </a:lvl7pPr>
            <a:lvl8pPr marL="3429000" indent="-228600" defTabSz="4572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Arial"/>
              </a:defRPr>
            </a:lvl8pPr>
            <a:lvl9pPr marL="3886200" indent="-228600" defTabSz="4572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Arial"/>
              </a:defRPr>
            </a:lvl9pPr>
          </a:lstStyle>
          <a:p>
            <a:endParaRPr lang="de-DE" sz="1400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EA83998-9A63-4514-B418-ABCD47801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7205251" y="6252335"/>
            <a:ext cx="1796240" cy="417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C30F62-9A57-41E1-945E-FC3F0281F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2880" y="6251801"/>
            <a:ext cx="964151" cy="41818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BCEAEFDD-9C0A-4302-9797-17EA5B76D593}"/>
              </a:ext>
            </a:extLst>
          </p:cNvPr>
          <p:cNvGrpSpPr/>
          <p:nvPr/>
        </p:nvGrpSpPr>
        <p:grpSpPr>
          <a:xfrm>
            <a:off x="4572000" y="6134598"/>
            <a:ext cx="649825" cy="652593"/>
            <a:chOff x="3214919" y="5084031"/>
            <a:chExt cx="1053948" cy="1058438"/>
          </a:xfrm>
        </p:grpSpPr>
        <p:pic>
          <p:nvPicPr>
            <p:cNvPr id="9" name="Grafik 5" descr="image001">
              <a:extLst>
                <a:ext uri="{FF2B5EF4-FFF2-40B4-BE49-F238E27FC236}">
                  <a16:creationId xmlns:a16="http://schemas.microsoft.com/office/drawing/2014/main" id="{3741324E-CB81-4323-AF69-8CA8CC87C6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/>
          </p:blipFill>
          <p:spPr bwMode="auto">
            <a:xfrm>
              <a:off x="3339076" y="5084031"/>
              <a:ext cx="805634" cy="6673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hteck 6">
              <a:extLst>
                <a:ext uri="{FF2B5EF4-FFF2-40B4-BE49-F238E27FC236}">
                  <a16:creationId xmlns:a16="http://schemas.microsoft.com/office/drawing/2014/main" id="{269CB545-DF4A-4BE8-8C56-CF8FD90D4EAE}"/>
                </a:ext>
              </a:extLst>
            </p:cNvPr>
            <p:cNvSpPr/>
            <p:nvPr/>
          </p:nvSpPr>
          <p:spPr bwMode="auto">
            <a:xfrm>
              <a:off x="3214919" y="5793041"/>
              <a:ext cx="1053948" cy="3494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de-DE" sz="800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SFB1116</a:t>
              </a:r>
              <a:endParaRPr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45137E03-CBDB-4C36-AC14-13CB82A18E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0046" y="6100959"/>
            <a:ext cx="694613" cy="71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23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D17F993-1637-48EB-9ADD-61EC27FC68C5}"/>
              </a:ext>
            </a:extLst>
          </p:cNvPr>
          <p:cNvSpPr txBox="1"/>
          <p:nvPr/>
        </p:nvSpPr>
        <p:spPr>
          <a:xfrm>
            <a:off x="76977" y="0"/>
            <a:ext cx="3060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rgbClr val="006A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quality cells</a:t>
            </a:r>
            <a:endParaRPr lang="en-US" sz="2800" b="1" dirty="0">
              <a:solidFill>
                <a:srgbClr val="006AB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75343D-8842-44FF-8825-2E0095475A7D}"/>
              </a:ext>
            </a:extLst>
          </p:cNvPr>
          <p:cNvCxnSpPr/>
          <p:nvPr/>
        </p:nvCxnSpPr>
        <p:spPr>
          <a:xfrm>
            <a:off x="76977" y="531605"/>
            <a:ext cx="8957387" cy="0"/>
          </a:xfrm>
          <a:prstGeom prst="line">
            <a:avLst/>
          </a:prstGeom>
          <a:ln w="15875">
            <a:solidFill>
              <a:srgbClr val="006AB3"/>
            </a:solidFill>
          </a:ln>
          <a:effectLst>
            <a:outerShdw blurRad="63500" dist="25400" dir="5400000" algn="t" rotWithShape="0">
              <a:prstClr val="black">
                <a:alpha val="27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55654FAF-BC6C-444B-B0EA-4D36C2A1F40E}"/>
              </a:ext>
            </a:extLst>
          </p:cNvPr>
          <p:cNvGrpSpPr/>
          <p:nvPr/>
        </p:nvGrpSpPr>
        <p:grpSpPr>
          <a:xfrm>
            <a:off x="384264" y="1121244"/>
            <a:ext cx="8342812" cy="5355320"/>
            <a:chOff x="801188" y="799027"/>
            <a:chExt cx="8342812" cy="5355320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4DEAFEB8-06F0-4048-8473-9AABB0CAA12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09"/>
            <a:stretch/>
          </p:blipFill>
          <p:spPr bwMode="auto">
            <a:xfrm>
              <a:off x="801188" y="1166950"/>
              <a:ext cx="7541623" cy="4987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74C962E5-1096-4B71-9F25-A3DCD5D32131}"/>
                </a:ext>
              </a:extLst>
            </p:cNvPr>
            <p:cNvSpPr/>
            <p:nvPr/>
          </p:nvSpPr>
          <p:spPr>
            <a:xfrm>
              <a:off x="1637214" y="1277416"/>
              <a:ext cx="513422" cy="50784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C2141C3-02A9-49A8-89ED-C2B495DF8CE7}"/>
                </a:ext>
              </a:extLst>
            </p:cNvPr>
            <p:cNvSpPr txBox="1"/>
            <p:nvPr/>
          </p:nvSpPr>
          <p:spPr>
            <a:xfrm>
              <a:off x="2150636" y="1208171"/>
              <a:ext cx="22468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rgbClr val="FF0000"/>
                  </a:solidFill>
                </a:rPr>
                <a:t>Lost their mRNA, mitochondrial genes were protected. (low count, high %mito)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D8CF1FD-B076-4F36-90C5-7626BC7C30E0}"/>
                </a:ext>
              </a:extLst>
            </p:cNvPr>
            <p:cNvSpPr/>
            <p:nvPr/>
          </p:nvSpPr>
          <p:spPr>
            <a:xfrm rot="1933857">
              <a:off x="5897213" y="3782046"/>
              <a:ext cx="522339" cy="1688439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8DA9DFB-C4F7-46C7-98B3-E0874BBA7979}"/>
                </a:ext>
              </a:extLst>
            </p:cNvPr>
            <p:cNvSpPr txBox="1"/>
            <p:nvPr/>
          </p:nvSpPr>
          <p:spPr>
            <a:xfrm>
              <a:off x="6787553" y="3772845"/>
              <a:ext cx="22468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chemeClr val="accent2"/>
                  </a:solidFill>
                </a:rPr>
                <a:t>Low quality library (high count, small number of genes)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A67682F-EB09-4D31-A199-5351437CCDD6}"/>
                </a:ext>
              </a:extLst>
            </p:cNvPr>
            <p:cNvSpPr/>
            <p:nvPr/>
          </p:nvSpPr>
          <p:spPr>
            <a:xfrm>
              <a:off x="3424294" y="4823066"/>
              <a:ext cx="973153" cy="558672"/>
            </a:xfrm>
            <a:prstGeom prst="ellipse">
              <a:avLst/>
            </a:prstGeom>
            <a:noFill/>
            <a:ln>
              <a:solidFill>
                <a:srgbClr val="006A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97E211F-5193-4F96-AD41-A964B52CD605}"/>
                </a:ext>
              </a:extLst>
            </p:cNvPr>
            <p:cNvSpPr txBox="1"/>
            <p:nvPr/>
          </p:nvSpPr>
          <p:spPr>
            <a:xfrm>
              <a:off x="6897189" y="799027"/>
              <a:ext cx="22468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rgbClr val="006AB3"/>
                  </a:solidFill>
                </a:rPr>
                <a:t>Doublets (high count, large number of genes)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DA4BDB2-2BC5-4D76-9FA6-CC3254FE2BFA}"/>
                </a:ext>
              </a:extLst>
            </p:cNvPr>
            <p:cNvSpPr/>
            <p:nvPr/>
          </p:nvSpPr>
          <p:spPr>
            <a:xfrm>
              <a:off x="6993364" y="1260692"/>
              <a:ext cx="1199576" cy="1117441"/>
            </a:xfrm>
            <a:prstGeom prst="ellipse">
              <a:avLst/>
            </a:prstGeom>
            <a:noFill/>
            <a:ln>
              <a:solidFill>
                <a:srgbClr val="006A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9588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D17F993-1637-48EB-9ADD-61EC27FC68C5}"/>
              </a:ext>
            </a:extLst>
          </p:cNvPr>
          <p:cNvSpPr txBox="1"/>
          <p:nvPr/>
        </p:nvSpPr>
        <p:spPr>
          <a:xfrm>
            <a:off x="76977" y="0"/>
            <a:ext cx="3060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rgbClr val="006A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quality cells</a:t>
            </a:r>
            <a:endParaRPr lang="en-US" sz="2800" b="1" dirty="0">
              <a:solidFill>
                <a:srgbClr val="006AB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75343D-8842-44FF-8825-2E0095475A7D}"/>
              </a:ext>
            </a:extLst>
          </p:cNvPr>
          <p:cNvCxnSpPr/>
          <p:nvPr/>
        </p:nvCxnSpPr>
        <p:spPr>
          <a:xfrm>
            <a:off x="76977" y="531605"/>
            <a:ext cx="8957387" cy="0"/>
          </a:xfrm>
          <a:prstGeom prst="line">
            <a:avLst/>
          </a:prstGeom>
          <a:ln w="15875">
            <a:solidFill>
              <a:srgbClr val="006AB3"/>
            </a:solidFill>
          </a:ln>
          <a:effectLst>
            <a:outerShdw blurRad="63500" dist="25400" dir="5400000" algn="t" rotWithShape="0">
              <a:prstClr val="black">
                <a:alpha val="27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E100E59-0AF0-4D45-AD59-20E5D00DC611}"/>
              </a:ext>
            </a:extLst>
          </p:cNvPr>
          <p:cNvSpPr txBox="1"/>
          <p:nvPr/>
        </p:nvSpPr>
        <p:spPr>
          <a:xfrm>
            <a:off x="200416" y="789140"/>
            <a:ext cx="6958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-Low quality cells are removed by filtering, using a combination of attributes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46D3AC9-A8BD-427C-8EDD-7B4C8615EAAC}"/>
              </a:ext>
            </a:extLst>
          </p:cNvPr>
          <p:cNvGrpSpPr/>
          <p:nvPr/>
        </p:nvGrpSpPr>
        <p:grpSpPr>
          <a:xfrm>
            <a:off x="663928" y="1384709"/>
            <a:ext cx="7542409" cy="5252759"/>
            <a:chOff x="749653" y="1241834"/>
            <a:chExt cx="7542409" cy="5252759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6CCA777-BC9E-4598-9942-90FA3DB948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653" y="1241834"/>
              <a:ext cx="7354374" cy="5252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4A6417C-BFAA-4850-AA8C-786657069203}"/>
                </a:ext>
              </a:extLst>
            </p:cNvPr>
            <p:cNvCxnSpPr>
              <a:cxnSpLocks/>
            </p:cNvCxnSpPr>
            <p:nvPr/>
          </p:nvCxnSpPr>
          <p:spPr>
            <a:xfrm>
              <a:off x="1445623" y="5384800"/>
              <a:ext cx="169180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F505D26-BCC6-44AE-AF17-4F67785D3520}"/>
                </a:ext>
              </a:extLst>
            </p:cNvPr>
            <p:cNvCxnSpPr>
              <a:cxnSpLocks/>
            </p:cNvCxnSpPr>
            <p:nvPr/>
          </p:nvCxnSpPr>
          <p:spPr>
            <a:xfrm>
              <a:off x="3958045" y="5224236"/>
              <a:ext cx="169180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4A2D4A1-41C2-4B77-9786-FDF50AD64174}"/>
                </a:ext>
              </a:extLst>
            </p:cNvPr>
            <p:cNvCxnSpPr>
              <a:cxnSpLocks/>
            </p:cNvCxnSpPr>
            <p:nvPr/>
          </p:nvCxnSpPr>
          <p:spPr>
            <a:xfrm>
              <a:off x="6233801" y="5345612"/>
              <a:ext cx="169180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EA9FC3-12C1-4C2F-BE39-4BF0368D55EB}"/>
                </a:ext>
              </a:extLst>
            </p:cNvPr>
            <p:cNvSpPr txBox="1"/>
            <p:nvPr/>
          </p:nvSpPr>
          <p:spPr>
            <a:xfrm>
              <a:off x="3073955" y="5237591"/>
              <a:ext cx="439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200</a:t>
              </a:r>
              <a:endPara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726CE31-B163-4CCB-879E-933A9A768CD3}"/>
                </a:ext>
              </a:extLst>
            </p:cNvPr>
            <p:cNvCxnSpPr/>
            <p:nvPr/>
          </p:nvCxnSpPr>
          <p:spPr>
            <a:xfrm flipV="1">
              <a:off x="3054766" y="5138060"/>
              <a:ext cx="0" cy="23368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C47F0AA-20B3-4358-8906-F3A5376C1F4E}"/>
                </a:ext>
              </a:extLst>
            </p:cNvPr>
            <p:cNvSpPr txBox="1"/>
            <p:nvPr/>
          </p:nvSpPr>
          <p:spPr>
            <a:xfrm>
              <a:off x="5576812" y="5085736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4000</a:t>
              </a:r>
              <a:endPara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EF74D9D-B454-438E-A202-A96F7E99CDC0}"/>
                </a:ext>
              </a:extLst>
            </p:cNvPr>
            <p:cNvCxnSpPr>
              <a:cxnSpLocks/>
            </p:cNvCxnSpPr>
            <p:nvPr/>
          </p:nvCxnSpPr>
          <p:spPr>
            <a:xfrm>
              <a:off x="5540205" y="5219885"/>
              <a:ext cx="0" cy="26705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4F4A05C-CD18-48A0-833D-32567D17EADE}"/>
                </a:ext>
              </a:extLst>
            </p:cNvPr>
            <p:cNvSpPr txBox="1"/>
            <p:nvPr/>
          </p:nvSpPr>
          <p:spPr>
            <a:xfrm>
              <a:off x="7886182" y="5353091"/>
              <a:ext cx="4058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5%</a:t>
              </a:r>
              <a:endPara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4782CBA-7023-4DB7-9C7A-74A62AD0617A}"/>
                </a:ext>
              </a:extLst>
            </p:cNvPr>
            <p:cNvCxnSpPr>
              <a:cxnSpLocks/>
            </p:cNvCxnSpPr>
            <p:nvPr/>
          </p:nvCxnSpPr>
          <p:spPr>
            <a:xfrm>
              <a:off x="7884204" y="5345612"/>
              <a:ext cx="0" cy="22744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8862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D17F993-1637-48EB-9ADD-61EC27FC68C5}"/>
              </a:ext>
            </a:extLst>
          </p:cNvPr>
          <p:cNvSpPr txBox="1"/>
          <p:nvPr/>
        </p:nvSpPr>
        <p:spPr>
          <a:xfrm>
            <a:off x="76977" y="0"/>
            <a:ext cx="3520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rgbClr val="006A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Removing doublets</a:t>
            </a:r>
            <a:endParaRPr lang="en-US" sz="2800" b="1" dirty="0">
              <a:solidFill>
                <a:srgbClr val="006AB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75343D-8842-44FF-8825-2E0095475A7D}"/>
              </a:ext>
            </a:extLst>
          </p:cNvPr>
          <p:cNvCxnSpPr/>
          <p:nvPr/>
        </p:nvCxnSpPr>
        <p:spPr>
          <a:xfrm>
            <a:off x="76977" y="531605"/>
            <a:ext cx="8957387" cy="0"/>
          </a:xfrm>
          <a:prstGeom prst="line">
            <a:avLst/>
          </a:prstGeom>
          <a:ln w="15875">
            <a:solidFill>
              <a:srgbClr val="006AB3"/>
            </a:solidFill>
          </a:ln>
          <a:effectLst>
            <a:outerShdw blurRad="63500" dist="25400" dir="5400000" algn="t" rotWithShape="0">
              <a:prstClr val="black">
                <a:alpha val="27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860F0E4-936F-47AB-A7B3-CCDAAA16E923}"/>
              </a:ext>
            </a:extLst>
          </p:cNvPr>
          <p:cNvSpPr txBox="1"/>
          <p:nvPr/>
        </p:nvSpPr>
        <p:spPr>
          <a:xfrm>
            <a:off x="76973" y="1392673"/>
            <a:ext cx="8957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-Typically removed by filtering out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cells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a high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counts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genes</a:t>
            </a: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-More sophisticated packages exists, e.g. Scrublet, DoubletFinder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E167952-D208-4C41-A4C2-5708004F48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6974" y="3159130"/>
            <a:ext cx="8957387" cy="173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E5CD43F6-C26F-4518-8DD4-C0A39ECD0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0009" y="6591341"/>
            <a:ext cx="381435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Cell Systems, Volume 8, Issue 4, 24 April 2019, Pages 329-337.e4</a:t>
            </a:r>
          </a:p>
        </p:txBody>
      </p:sp>
      <p:sp>
        <p:nvSpPr>
          <p:cNvPr id="9" name="AutoShape 6" descr="Cell Systems">
            <a:hlinkClick r:id="rId3" tooltip="Go to Cell Systems on ScienceDirect"/>
            <a:extLst>
              <a:ext uri="{FF2B5EF4-FFF2-40B4-BE49-F238E27FC236}">
                <a16:creationId xmlns:a16="http://schemas.microsoft.com/office/drawing/2014/main" id="{962630C9-BF2F-41CE-B90E-126920AB80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1882" y="566784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214DDD-B5C7-4954-A4DB-A418231F7FE9}"/>
              </a:ext>
            </a:extLst>
          </p:cNvPr>
          <p:cNvSpPr txBox="1"/>
          <p:nvPr/>
        </p:nvSpPr>
        <p:spPr>
          <a:xfrm>
            <a:off x="76975" y="2796819"/>
            <a:ext cx="89573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DoubletFinder</a:t>
            </a:r>
            <a:r>
              <a:rPr lang="en-US" sz="12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Doublet Detection in Single-Cell RNA Sequencing Data Using Artificial Nearest Neighbors</a:t>
            </a:r>
          </a:p>
        </p:txBody>
      </p:sp>
    </p:spTree>
    <p:extLst>
      <p:ext uri="{BB962C8B-B14F-4D97-AF65-F5344CB8AC3E}">
        <p14:creationId xmlns:p14="http://schemas.microsoft.com/office/powerpoint/2010/main" val="2154252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D17F993-1637-48EB-9ADD-61EC27FC68C5}"/>
              </a:ext>
            </a:extLst>
          </p:cNvPr>
          <p:cNvSpPr txBox="1"/>
          <p:nvPr/>
        </p:nvSpPr>
        <p:spPr>
          <a:xfrm>
            <a:off x="76977" y="0"/>
            <a:ext cx="6560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rgbClr val="006A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Ambient RNA and Barcode </a:t>
            </a:r>
            <a:r>
              <a:rPr lang="de-DE" sz="2800" b="1" dirty="0" err="1">
                <a:solidFill>
                  <a:srgbClr val="006A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Swapping</a:t>
            </a:r>
            <a:endParaRPr lang="en-US" sz="2800" b="1" dirty="0">
              <a:solidFill>
                <a:srgbClr val="006AB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75343D-8842-44FF-8825-2E0095475A7D}"/>
              </a:ext>
            </a:extLst>
          </p:cNvPr>
          <p:cNvCxnSpPr/>
          <p:nvPr/>
        </p:nvCxnSpPr>
        <p:spPr>
          <a:xfrm>
            <a:off x="76977" y="531605"/>
            <a:ext cx="8957387" cy="0"/>
          </a:xfrm>
          <a:prstGeom prst="line">
            <a:avLst/>
          </a:prstGeom>
          <a:ln w="15875">
            <a:solidFill>
              <a:srgbClr val="006AB3"/>
            </a:solidFill>
          </a:ln>
          <a:effectLst>
            <a:outerShdw blurRad="63500" dist="25400" dir="5400000" algn="t" rotWithShape="0">
              <a:prstClr val="black">
                <a:alpha val="27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utoShape 6" descr="Cell Systems">
            <a:hlinkClick r:id="rId2" tooltip="Go to Cell Systems on ScienceDirect"/>
            <a:extLst>
              <a:ext uri="{FF2B5EF4-FFF2-40B4-BE49-F238E27FC236}">
                <a16:creationId xmlns:a16="http://schemas.microsoft.com/office/drawing/2014/main" id="{962630C9-BF2F-41CE-B90E-126920AB80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1882" y="566784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37C9FA-B57E-4A09-81EF-324ABD2A6A4A}"/>
              </a:ext>
            </a:extLst>
          </p:cNvPr>
          <p:cNvSpPr txBox="1"/>
          <p:nvPr/>
        </p:nvSpPr>
        <p:spPr>
          <a:xfrm>
            <a:off x="901882" y="3951903"/>
            <a:ext cx="75631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DropletUtil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https://bioconductor.org/packages/release/bioc/html/DropletUtils.html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SoupX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https://github.com/constantAmateur/SoupX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DropletQC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https://github.com/powellgenomicslab/DropletQC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CellBender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https://github.com/broadinstitute/CellBender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DecontX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hlinkClick r:id="rId7"/>
              </a:rPr>
              <a:t>https://github.com/campbio/celda</a:t>
            </a:r>
            <a:endParaRPr lang="en-US" dirty="0"/>
          </a:p>
          <a:p>
            <a:endParaRPr lang="en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Fig. 1">
            <a:extLst>
              <a:ext uri="{FF2B5EF4-FFF2-40B4-BE49-F238E27FC236}">
                <a16:creationId xmlns:a16="http://schemas.microsoft.com/office/drawing/2014/main" id="{FC13F3F1-DEC2-45E4-B850-716208F518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2" r="19060" b="69932"/>
          <a:stretch/>
        </p:blipFill>
        <p:spPr bwMode="auto">
          <a:xfrm>
            <a:off x="2159678" y="1366903"/>
            <a:ext cx="4791984" cy="206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9D66904-5572-4926-BFBA-E883575C7B0A}"/>
              </a:ext>
            </a:extLst>
          </p:cNvPr>
          <p:cNvSpPr/>
          <p:nvPr/>
        </p:nvSpPr>
        <p:spPr>
          <a:xfrm>
            <a:off x="5327132" y="6627168"/>
            <a:ext cx="381686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Genome Biol</a:t>
            </a:r>
            <a:r>
              <a:rPr lang="en-US" sz="9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9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21, </a:t>
            </a:r>
            <a:r>
              <a:rPr lang="en-US" sz="9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57 (2020). https://doi.org/10.1186/s13059-020-1950-6</a:t>
            </a:r>
            <a:endParaRPr lang="en-DE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525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BBA8EC27-96AE-4DC0-8A2E-ADDE89571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17" y="4726619"/>
            <a:ext cx="2476555" cy="1768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4493AB6-0286-449F-83B6-EC33DDEFCF57}"/>
              </a:ext>
            </a:extLst>
          </p:cNvPr>
          <p:cNvGraphicFramePr>
            <a:graphicFrameLocks noGrp="1"/>
          </p:cNvGraphicFramePr>
          <p:nvPr/>
        </p:nvGraphicFramePr>
        <p:xfrm>
          <a:off x="187574" y="1157287"/>
          <a:ext cx="2476555" cy="1102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311">
                  <a:extLst>
                    <a:ext uri="{9D8B030D-6E8A-4147-A177-3AD203B41FA5}">
                      <a16:colId xmlns:a16="http://schemas.microsoft.com/office/drawing/2014/main" val="2290759632"/>
                    </a:ext>
                  </a:extLst>
                </a:gridCol>
                <a:gridCol w="495311">
                  <a:extLst>
                    <a:ext uri="{9D8B030D-6E8A-4147-A177-3AD203B41FA5}">
                      <a16:colId xmlns:a16="http://schemas.microsoft.com/office/drawing/2014/main" val="3847951965"/>
                    </a:ext>
                  </a:extLst>
                </a:gridCol>
                <a:gridCol w="495311">
                  <a:extLst>
                    <a:ext uri="{9D8B030D-6E8A-4147-A177-3AD203B41FA5}">
                      <a16:colId xmlns:a16="http://schemas.microsoft.com/office/drawing/2014/main" val="4113949568"/>
                    </a:ext>
                  </a:extLst>
                </a:gridCol>
                <a:gridCol w="495311">
                  <a:extLst>
                    <a:ext uri="{9D8B030D-6E8A-4147-A177-3AD203B41FA5}">
                      <a16:colId xmlns:a16="http://schemas.microsoft.com/office/drawing/2014/main" val="4037793656"/>
                    </a:ext>
                  </a:extLst>
                </a:gridCol>
                <a:gridCol w="495311">
                  <a:extLst>
                    <a:ext uri="{9D8B030D-6E8A-4147-A177-3AD203B41FA5}">
                      <a16:colId xmlns:a16="http://schemas.microsoft.com/office/drawing/2014/main" val="3132790683"/>
                    </a:ext>
                  </a:extLst>
                </a:gridCol>
              </a:tblGrid>
              <a:tr h="220482">
                <a:tc>
                  <a:txBody>
                    <a:bodyPr/>
                    <a:lstStyle/>
                    <a:p>
                      <a:pPr algn="ctr"/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Cell1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Cell2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Cell3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Cell4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212752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pPr algn="ctr"/>
                      <a:r>
                        <a:rPr lang="en-US" sz="8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Gene1</a:t>
                      </a:r>
                      <a:endParaRPr lang="en-DE" sz="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984717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pPr algn="ctr"/>
                      <a:r>
                        <a:rPr lang="en-US" sz="8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Gene2</a:t>
                      </a:r>
                      <a:endParaRPr lang="en-DE" sz="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446734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pPr algn="ctr"/>
                      <a:r>
                        <a:rPr lang="en-US" sz="8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Gene3</a:t>
                      </a:r>
                      <a:endParaRPr lang="en-DE" sz="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8135003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pPr algn="ctr"/>
                      <a:r>
                        <a:rPr lang="en-US" sz="8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Gene4</a:t>
                      </a:r>
                      <a:endParaRPr lang="en-DE" sz="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1465582"/>
                  </a:ext>
                </a:extLst>
              </a:tr>
            </a:tbl>
          </a:graphicData>
        </a:graphic>
      </p:graphicFrame>
      <p:grpSp>
        <p:nvGrpSpPr>
          <p:cNvPr id="25" name="Group 24">
            <a:extLst>
              <a:ext uri="{FF2B5EF4-FFF2-40B4-BE49-F238E27FC236}">
                <a16:creationId xmlns:a16="http://schemas.microsoft.com/office/drawing/2014/main" id="{5F78B188-692B-4C5E-8931-D8B6D4305103}"/>
              </a:ext>
            </a:extLst>
          </p:cNvPr>
          <p:cNvGrpSpPr/>
          <p:nvPr/>
        </p:nvGrpSpPr>
        <p:grpSpPr>
          <a:xfrm>
            <a:off x="2981113" y="1767840"/>
            <a:ext cx="389104" cy="3932872"/>
            <a:chOff x="2823522" y="1004133"/>
            <a:chExt cx="210235" cy="391682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911FB-62C2-48FD-92C3-EFFA148D0500}"/>
                </a:ext>
              </a:extLst>
            </p:cNvPr>
            <p:cNvCxnSpPr/>
            <p:nvPr/>
          </p:nvCxnSpPr>
          <p:spPr>
            <a:xfrm>
              <a:off x="2823522" y="1004133"/>
              <a:ext cx="210235" cy="0"/>
            </a:xfrm>
            <a:prstGeom prst="line">
              <a:avLst/>
            </a:prstGeom>
            <a:ln w="15875">
              <a:solidFill>
                <a:srgbClr val="006A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807F72E-F82C-43DE-A79A-2AEB2B59B15D}"/>
                </a:ext>
              </a:extLst>
            </p:cNvPr>
            <p:cNvCxnSpPr/>
            <p:nvPr/>
          </p:nvCxnSpPr>
          <p:spPr>
            <a:xfrm>
              <a:off x="2823522" y="1395815"/>
              <a:ext cx="210235" cy="0"/>
            </a:xfrm>
            <a:prstGeom prst="line">
              <a:avLst/>
            </a:prstGeom>
            <a:ln w="15875">
              <a:solidFill>
                <a:srgbClr val="006AB3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61645A6-49A5-4457-9566-4817C98F2F00}"/>
                </a:ext>
              </a:extLst>
            </p:cNvPr>
            <p:cNvCxnSpPr>
              <a:cxnSpLocks/>
            </p:cNvCxnSpPr>
            <p:nvPr/>
          </p:nvCxnSpPr>
          <p:spPr>
            <a:xfrm>
              <a:off x="3033757" y="1004133"/>
              <a:ext cx="0" cy="391682"/>
            </a:xfrm>
            <a:prstGeom prst="line">
              <a:avLst/>
            </a:prstGeom>
            <a:ln w="15875">
              <a:solidFill>
                <a:srgbClr val="006A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D17F993-1637-48EB-9ADD-61EC27FC68C5}"/>
              </a:ext>
            </a:extLst>
          </p:cNvPr>
          <p:cNvSpPr txBox="1"/>
          <p:nvPr/>
        </p:nvSpPr>
        <p:spPr>
          <a:xfrm>
            <a:off x="76977" y="0"/>
            <a:ext cx="3741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rgbClr val="006A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Computational steps</a:t>
            </a:r>
            <a:endParaRPr lang="en-US" sz="2800" b="1" dirty="0">
              <a:solidFill>
                <a:srgbClr val="006AB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75343D-8842-44FF-8825-2E0095475A7D}"/>
              </a:ext>
            </a:extLst>
          </p:cNvPr>
          <p:cNvCxnSpPr/>
          <p:nvPr/>
        </p:nvCxnSpPr>
        <p:spPr>
          <a:xfrm>
            <a:off x="76977" y="531605"/>
            <a:ext cx="8957387" cy="0"/>
          </a:xfrm>
          <a:prstGeom prst="line">
            <a:avLst/>
          </a:prstGeom>
          <a:ln w="15875">
            <a:solidFill>
              <a:srgbClr val="006AB3"/>
            </a:solidFill>
          </a:ln>
          <a:effectLst>
            <a:outerShdw blurRad="63500" dist="25400" dir="5400000" algn="t" rotWithShape="0">
              <a:prstClr val="black">
                <a:alpha val="27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F273AEC-CF88-4AEF-8B86-EFA3DFB5949F}"/>
              </a:ext>
            </a:extLst>
          </p:cNvPr>
          <p:cNvSpPr txBox="1"/>
          <p:nvPr/>
        </p:nvSpPr>
        <p:spPr>
          <a:xfrm>
            <a:off x="3506760" y="2097570"/>
            <a:ext cx="3445174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Quality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Normalization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Feature selection and scaling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Dimensional reduction with PCA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Dimensional reduction UMAP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3635956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D17F993-1637-48EB-9ADD-61EC27FC68C5}"/>
              </a:ext>
            </a:extLst>
          </p:cNvPr>
          <p:cNvSpPr txBox="1"/>
          <p:nvPr/>
        </p:nvSpPr>
        <p:spPr>
          <a:xfrm>
            <a:off x="76977" y="0"/>
            <a:ext cx="7629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solidFill>
                  <a:srgbClr val="006A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de-DE" sz="2800" b="1" dirty="0">
                <a:solidFill>
                  <a:srgbClr val="006A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b="1" dirty="0" err="1">
                <a:solidFill>
                  <a:srgbClr val="006A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800" b="1" dirty="0">
                <a:solidFill>
                  <a:srgbClr val="006A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b="1" dirty="0" err="1">
                <a:solidFill>
                  <a:srgbClr val="006A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normalization</a:t>
            </a:r>
            <a:r>
              <a:rPr lang="de-DE" sz="2800" b="1" dirty="0">
                <a:solidFill>
                  <a:srgbClr val="006A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sz="2800" b="1" dirty="0" err="1">
                <a:solidFill>
                  <a:srgbClr val="006A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</a:t>
            </a:r>
            <a:r>
              <a:rPr lang="de-DE" sz="2800" b="1" dirty="0">
                <a:solidFill>
                  <a:srgbClr val="006A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de-DE" sz="2800" b="1" dirty="0" err="1">
                <a:solidFill>
                  <a:srgbClr val="006A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sz="2800" b="1" dirty="0">
                <a:solidFill>
                  <a:srgbClr val="006A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de-DE" sz="2800" b="1" dirty="0" err="1">
                <a:solidFill>
                  <a:srgbClr val="006A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de-DE" sz="2800" b="1" dirty="0">
                <a:solidFill>
                  <a:srgbClr val="006A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2800" b="1" dirty="0">
              <a:solidFill>
                <a:srgbClr val="006AB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75343D-8842-44FF-8825-2E0095475A7D}"/>
              </a:ext>
            </a:extLst>
          </p:cNvPr>
          <p:cNvCxnSpPr/>
          <p:nvPr/>
        </p:nvCxnSpPr>
        <p:spPr>
          <a:xfrm>
            <a:off x="76977" y="531605"/>
            <a:ext cx="8957387" cy="0"/>
          </a:xfrm>
          <a:prstGeom prst="line">
            <a:avLst/>
          </a:prstGeom>
          <a:ln w="15875">
            <a:solidFill>
              <a:srgbClr val="006AB3"/>
            </a:solidFill>
          </a:ln>
          <a:effectLst>
            <a:outerShdw blurRad="63500" dist="25400" dir="5400000" algn="t" rotWithShape="0">
              <a:prstClr val="black">
                <a:alpha val="27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3913F07-E9B4-4DBD-85AF-F5DC8726C016}"/>
              </a:ext>
            </a:extLst>
          </p:cNvPr>
          <p:cNvSpPr txBox="1"/>
          <p:nvPr/>
        </p:nvSpPr>
        <p:spPr>
          <a:xfrm>
            <a:off x="93306" y="852209"/>
            <a:ext cx="895738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Normalization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adjusting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systematic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biases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, so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accurately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compare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cells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without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influence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technical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effects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u="sng" dirty="0">
                <a:latin typeface="Arial" panose="020B0604020202020204" pitchFamily="34" charset="0"/>
                <a:cs typeface="Arial" panose="020B0604020202020204" pitchFamily="34" charset="0"/>
              </a:rPr>
              <a:t>Variation in sequencing depth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, e.g. identical cells can be sequenced to different depths due to variation in cell lysis, reverse transcription efficiency, stochastic sampling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Large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dynamic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highly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skewed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Highly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expressed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genes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higher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variance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heteroscedasticity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0F351EA-8565-4428-A612-31E62FBFD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27" y="3666689"/>
            <a:ext cx="4104542" cy="27215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37D998-847C-48FF-9B56-A0412AD8B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2958" y="3658303"/>
            <a:ext cx="3448591" cy="259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415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D17F993-1637-48EB-9ADD-61EC27FC68C5}"/>
              </a:ext>
            </a:extLst>
          </p:cNvPr>
          <p:cNvSpPr txBox="1"/>
          <p:nvPr/>
        </p:nvSpPr>
        <p:spPr>
          <a:xfrm>
            <a:off x="76977" y="0"/>
            <a:ext cx="5477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rgbClr val="006A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Traditional </a:t>
            </a:r>
            <a:r>
              <a:rPr lang="de-DE" sz="2800" b="1" dirty="0" err="1">
                <a:solidFill>
                  <a:srgbClr val="006A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normalization</a:t>
            </a:r>
            <a:r>
              <a:rPr lang="de-DE" sz="2800" b="1" dirty="0">
                <a:solidFill>
                  <a:srgbClr val="006A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b="1" dirty="0" err="1">
                <a:solidFill>
                  <a:srgbClr val="006A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endParaRPr lang="en-US" sz="2800" b="1" dirty="0">
              <a:solidFill>
                <a:srgbClr val="006AB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75343D-8842-44FF-8825-2E0095475A7D}"/>
              </a:ext>
            </a:extLst>
          </p:cNvPr>
          <p:cNvCxnSpPr/>
          <p:nvPr/>
        </p:nvCxnSpPr>
        <p:spPr>
          <a:xfrm>
            <a:off x="76977" y="531605"/>
            <a:ext cx="8957387" cy="0"/>
          </a:xfrm>
          <a:prstGeom prst="line">
            <a:avLst/>
          </a:prstGeom>
          <a:ln w="15875">
            <a:solidFill>
              <a:srgbClr val="006AB3"/>
            </a:solidFill>
          </a:ln>
          <a:effectLst>
            <a:outerShdw blurRad="63500" dist="25400" dir="5400000" algn="t" rotWithShape="0">
              <a:prstClr val="black">
                <a:alpha val="27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3913F07-E9B4-4DBD-85AF-F5DC8726C016}"/>
              </a:ext>
            </a:extLst>
          </p:cNvPr>
          <p:cNvSpPr txBox="1"/>
          <p:nvPr/>
        </p:nvSpPr>
        <p:spPr>
          <a:xfrm>
            <a:off x="93306" y="1388007"/>
            <a:ext cx="89573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-Gene counts are divided by the total number of counts for that cell </a:t>
            </a:r>
          </a:p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-Then multiplied by a scaling factor (10,000)</a:t>
            </a:r>
          </a:p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-Then log transformed</a:t>
            </a: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C62AA8-C686-4A1D-A6C3-58DC8390D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29" y="2721612"/>
            <a:ext cx="4104542" cy="27215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9157CE-6121-4472-97ED-9A1A95B556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2260" y="2721612"/>
            <a:ext cx="4144953" cy="274838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9ED42F-2194-434F-BE6A-FD10569D2811}"/>
              </a:ext>
            </a:extLst>
          </p:cNvPr>
          <p:cNvCxnSpPr>
            <a:cxnSpLocks/>
          </p:cNvCxnSpPr>
          <p:nvPr/>
        </p:nvCxnSpPr>
        <p:spPr>
          <a:xfrm>
            <a:off x="3774621" y="4082405"/>
            <a:ext cx="8777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57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BBA8EC27-96AE-4DC0-8A2E-ADDE89571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17" y="4726619"/>
            <a:ext cx="2476555" cy="1768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4493AB6-0286-449F-83B6-EC33DDEFCF57}"/>
              </a:ext>
            </a:extLst>
          </p:cNvPr>
          <p:cNvGraphicFramePr>
            <a:graphicFrameLocks noGrp="1"/>
          </p:cNvGraphicFramePr>
          <p:nvPr/>
        </p:nvGraphicFramePr>
        <p:xfrm>
          <a:off x="187574" y="1157287"/>
          <a:ext cx="2476555" cy="1102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311">
                  <a:extLst>
                    <a:ext uri="{9D8B030D-6E8A-4147-A177-3AD203B41FA5}">
                      <a16:colId xmlns:a16="http://schemas.microsoft.com/office/drawing/2014/main" val="2290759632"/>
                    </a:ext>
                  </a:extLst>
                </a:gridCol>
                <a:gridCol w="495311">
                  <a:extLst>
                    <a:ext uri="{9D8B030D-6E8A-4147-A177-3AD203B41FA5}">
                      <a16:colId xmlns:a16="http://schemas.microsoft.com/office/drawing/2014/main" val="3847951965"/>
                    </a:ext>
                  </a:extLst>
                </a:gridCol>
                <a:gridCol w="495311">
                  <a:extLst>
                    <a:ext uri="{9D8B030D-6E8A-4147-A177-3AD203B41FA5}">
                      <a16:colId xmlns:a16="http://schemas.microsoft.com/office/drawing/2014/main" val="4113949568"/>
                    </a:ext>
                  </a:extLst>
                </a:gridCol>
                <a:gridCol w="495311">
                  <a:extLst>
                    <a:ext uri="{9D8B030D-6E8A-4147-A177-3AD203B41FA5}">
                      <a16:colId xmlns:a16="http://schemas.microsoft.com/office/drawing/2014/main" val="4037793656"/>
                    </a:ext>
                  </a:extLst>
                </a:gridCol>
                <a:gridCol w="495311">
                  <a:extLst>
                    <a:ext uri="{9D8B030D-6E8A-4147-A177-3AD203B41FA5}">
                      <a16:colId xmlns:a16="http://schemas.microsoft.com/office/drawing/2014/main" val="3132790683"/>
                    </a:ext>
                  </a:extLst>
                </a:gridCol>
              </a:tblGrid>
              <a:tr h="220482">
                <a:tc>
                  <a:txBody>
                    <a:bodyPr/>
                    <a:lstStyle/>
                    <a:p>
                      <a:pPr algn="ctr"/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Cell1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Cell2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Cell3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Cell4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212752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pPr algn="ctr"/>
                      <a:r>
                        <a:rPr lang="en-US" sz="8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Gene1</a:t>
                      </a:r>
                      <a:endParaRPr lang="en-DE" sz="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984717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pPr algn="ctr"/>
                      <a:r>
                        <a:rPr lang="en-US" sz="8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Gene2</a:t>
                      </a:r>
                      <a:endParaRPr lang="en-DE" sz="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446734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pPr algn="ctr"/>
                      <a:r>
                        <a:rPr lang="en-US" sz="8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Gene3</a:t>
                      </a:r>
                      <a:endParaRPr lang="en-DE" sz="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8135003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pPr algn="ctr"/>
                      <a:r>
                        <a:rPr lang="en-US" sz="8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Gene4</a:t>
                      </a:r>
                      <a:endParaRPr lang="en-DE" sz="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1465582"/>
                  </a:ext>
                </a:extLst>
              </a:tr>
            </a:tbl>
          </a:graphicData>
        </a:graphic>
      </p:graphicFrame>
      <p:grpSp>
        <p:nvGrpSpPr>
          <p:cNvPr id="25" name="Group 24">
            <a:extLst>
              <a:ext uri="{FF2B5EF4-FFF2-40B4-BE49-F238E27FC236}">
                <a16:creationId xmlns:a16="http://schemas.microsoft.com/office/drawing/2014/main" id="{5F78B188-692B-4C5E-8931-D8B6D4305103}"/>
              </a:ext>
            </a:extLst>
          </p:cNvPr>
          <p:cNvGrpSpPr/>
          <p:nvPr/>
        </p:nvGrpSpPr>
        <p:grpSpPr>
          <a:xfrm>
            <a:off x="2981113" y="1767840"/>
            <a:ext cx="389104" cy="3932872"/>
            <a:chOff x="2823522" y="1004133"/>
            <a:chExt cx="210235" cy="391682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911FB-62C2-48FD-92C3-EFFA148D0500}"/>
                </a:ext>
              </a:extLst>
            </p:cNvPr>
            <p:cNvCxnSpPr/>
            <p:nvPr/>
          </p:nvCxnSpPr>
          <p:spPr>
            <a:xfrm>
              <a:off x="2823522" y="1004133"/>
              <a:ext cx="210235" cy="0"/>
            </a:xfrm>
            <a:prstGeom prst="line">
              <a:avLst/>
            </a:prstGeom>
            <a:ln w="15875">
              <a:solidFill>
                <a:srgbClr val="006A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807F72E-F82C-43DE-A79A-2AEB2B59B15D}"/>
                </a:ext>
              </a:extLst>
            </p:cNvPr>
            <p:cNvCxnSpPr/>
            <p:nvPr/>
          </p:nvCxnSpPr>
          <p:spPr>
            <a:xfrm>
              <a:off x="2823522" y="1395815"/>
              <a:ext cx="210235" cy="0"/>
            </a:xfrm>
            <a:prstGeom prst="line">
              <a:avLst/>
            </a:prstGeom>
            <a:ln w="15875">
              <a:solidFill>
                <a:srgbClr val="006AB3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61645A6-49A5-4457-9566-4817C98F2F00}"/>
                </a:ext>
              </a:extLst>
            </p:cNvPr>
            <p:cNvCxnSpPr>
              <a:cxnSpLocks/>
            </p:cNvCxnSpPr>
            <p:nvPr/>
          </p:nvCxnSpPr>
          <p:spPr>
            <a:xfrm>
              <a:off x="3033757" y="1004133"/>
              <a:ext cx="0" cy="391682"/>
            </a:xfrm>
            <a:prstGeom prst="line">
              <a:avLst/>
            </a:prstGeom>
            <a:ln w="15875">
              <a:solidFill>
                <a:srgbClr val="006A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D17F993-1637-48EB-9ADD-61EC27FC68C5}"/>
              </a:ext>
            </a:extLst>
          </p:cNvPr>
          <p:cNvSpPr txBox="1"/>
          <p:nvPr/>
        </p:nvSpPr>
        <p:spPr>
          <a:xfrm>
            <a:off x="76977" y="0"/>
            <a:ext cx="3741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rgbClr val="006A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Computational steps</a:t>
            </a:r>
            <a:endParaRPr lang="en-US" sz="2800" b="1" dirty="0">
              <a:solidFill>
                <a:srgbClr val="006AB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75343D-8842-44FF-8825-2E0095475A7D}"/>
              </a:ext>
            </a:extLst>
          </p:cNvPr>
          <p:cNvCxnSpPr/>
          <p:nvPr/>
        </p:nvCxnSpPr>
        <p:spPr>
          <a:xfrm>
            <a:off x="76977" y="531605"/>
            <a:ext cx="8957387" cy="0"/>
          </a:xfrm>
          <a:prstGeom prst="line">
            <a:avLst/>
          </a:prstGeom>
          <a:ln w="15875">
            <a:solidFill>
              <a:srgbClr val="006AB3"/>
            </a:solidFill>
          </a:ln>
          <a:effectLst>
            <a:outerShdw blurRad="63500" dist="25400" dir="5400000" algn="t" rotWithShape="0">
              <a:prstClr val="black">
                <a:alpha val="27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F273AEC-CF88-4AEF-8B86-EFA3DFB5949F}"/>
              </a:ext>
            </a:extLst>
          </p:cNvPr>
          <p:cNvSpPr txBox="1"/>
          <p:nvPr/>
        </p:nvSpPr>
        <p:spPr>
          <a:xfrm>
            <a:off x="3506760" y="2097570"/>
            <a:ext cx="3398687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Quality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Normalization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Feature selection and scaling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Dimensional reduction with PCA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Dimensional reduction UMAP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257554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D17F993-1637-48EB-9ADD-61EC27FC68C5}"/>
              </a:ext>
            </a:extLst>
          </p:cNvPr>
          <p:cNvSpPr txBox="1"/>
          <p:nvPr/>
        </p:nvSpPr>
        <p:spPr>
          <a:xfrm>
            <a:off x="76977" y="0"/>
            <a:ext cx="5700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solidFill>
                  <a:srgbClr val="006A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Highly</a:t>
            </a:r>
            <a:r>
              <a:rPr lang="de-DE" sz="2800" b="1" dirty="0">
                <a:solidFill>
                  <a:srgbClr val="006A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 feature </a:t>
            </a:r>
            <a:r>
              <a:rPr lang="de-DE" sz="2800" b="1" dirty="0" err="1">
                <a:solidFill>
                  <a:srgbClr val="006A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  <a:endParaRPr lang="en-US" sz="2800" b="1" dirty="0">
              <a:solidFill>
                <a:srgbClr val="006AB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75343D-8842-44FF-8825-2E0095475A7D}"/>
              </a:ext>
            </a:extLst>
          </p:cNvPr>
          <p:cNvCxnSpPr/>
          <p:nvPr/>
        </p:nvCxnSpPr>
        <p:spPr>
          <a:xfrm>
            <a:off x="76977" y="531605"/>
            <a:ext cx="8957387" cy="0"/>
          </a:xfrm>
          <a:prstGeom prst="line">
            <a:avLst/>
          </a:prstGeom>
          <a:ln w="15875">
            <a:solidFill>
              <a:srgbClr val="006AB3"/>
            </a:solidFill>
          </a:ln>
          <a:effectLst>
            <a:outerShdw blurRad="63500" dist="25400" dir="5400000" algn="t" rotWithShape="0">
              <a:prstClr val="black">
                <a:alpha val="27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3913F07-E9B4-4DBD-85AF-F5DC8726C016}"/>
              </a:ext>
            </a:extLst>
          </p:cNvPr>
          <p:cNvSpPr txBox="1"/>
          <p:nvPr/>
        </p:nvSpPr>
        <p:spPr>
          <a:xfrm>
            <a:off x="76976" y="709960"/>
            <a:ext cx="89573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Roughly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~20,000 genes in a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-Many genes are not informative (Noise)</a:t>
            </a: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-Highly variable genes likely represent important biological information (Signal)</a:t>
            </a: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-Highly variable genes are the outliers in a plot of mean expression vs variance</a:t>
            </a: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-Using only HV-features for downstream analysis (PCA) increases speed and Signal/Noise ratio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D60BB25-4A0D-4BF3-AE85-0B3D90D4A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494" y="3205024"/>
            <a:ext cx="5017661" cy="3583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675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D17F993-1637-48EB-9ADD-61EC27FC68C5}"/>
              </a:ext>
            </a:extLst>
          </p:cNvPr>
          <p:cNvSpPr txBox="1"/>
          <p:nvPr/>
        </p:nvSpPr>
        <p:spPr>
          <a:xfrm>
            <a:off x="76977" y="0"/>
            <a:ext cx="2823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rgbClr val="006A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scaling</a:t>
            </a:r>
            <a:endParaRPr lang="en-US" sz="2800" b="1" dirty="0">
              <a:solidFill>
                <a:srgbClr val="006AB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75343D-8842-44FF-8825-2E0095475A7D}"/>
              </a:ext>
            </a:extLst>
          </p:cNvPr>
          <p:cNvCxnSpPr/>
          <p:nvPr/>
        </p:nvCxnSpPr>
        <p:spPr>
          <a:xfrm>
            <a:off x="76977" y="531605"/>
            <a:ext cx="8957387" cy="0"/>
          </a:xfrm>
          <a:prstGeom prst="line">
            <a:avLst/>
          </a:prstGeom>
          <a:ln w="15875">
            <a:solidFill>
              <a:srgbClr val="006AB3"/>
            </a:solidFill>
          </a:ln>
          <a:effectLst>
            <a:outerShdw blurRad="63500" dist="25400" dir="5400000" algn="t" rotWithShape="0">
              <a:prstClr val="black">
                <a:alpha val="27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A6B629F-AD3E-4EC3-8138-1D467065DF7A}"/>
              </a:ext>
            </a:extLst>
          </p:cNvPr>
          <p:cNvSpPr txBox="1"/>
          <p:nvPr/>
        </p:nvSpPr>
        <p:spPr>
          <a:xfrm>
            <a:off x="76976" y="1002060"/>
            <a:ext cx="89573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-Downstream dimension reduction and unsupervised learning techniques require features (genes) to be scaled, this prevents highly expressed genes from dominating the analysis.</a:t>
            </a: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-In the Seurat workflow, genes are shifted so their mean expression is 0 and scaled so their variance is 1.</a:t>
            </a: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-This is often refered to as standardization (subtracting the mean and dividing by the SD)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B765F9E-22DE-4018-A4DA-A4D6829DDDEE}"/>
              </a:ext>
            </a:extLst>
          </p:cNvPr>
          <p:cNvGrpSpPr/>
          <p:nvPr/>
        </p:nvGrpSpPr>
        <p:grpSpPr>
          <a:xfrm>
            <a:off x="533013" y="3183768"/>
            <a:ext cx="8033038" cy="2192263"/>
            <a:chOff x="533013" y="2942468"/>
            <a:chExt cx="8033038" cy="2192263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D4DC911-909D-4223-A515-1052F375AC5F}"/>
                </a:ext>
              </a:extLst>
            </p:cNvPr>
            <p:cNvCxnSpPr>
              <a:cxnSpLocks/>
            </p:cNvCxnSpPr>
            <p:nvPr/>
          </p:nvCxnSpPr>
          <p:spPr>
            <a:xfrm>
              <a:off x="2635438" y="4038600"/>
              <a:ext cx="36062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3FE94954-8890-43E3-ADE4-E56FECA6E16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33013" y="3439037"/>
              <a:ext cx="2102425" cy="16829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52FC2129-D27A-4448-9BF5-55C4AC59C8B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079650" y="3305175"/>
              <a:ext cx="2717801" cy="1466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78EB6C5D-DEB3-4934-B59D-0D76DB889C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499126" y="2942468"/>
              <a:ext cx="2066925" cy="21922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5257035-569F-4667-ABE0-40811E72E7FA}"/>
              </a:ext>
            </a:extLst>
          </p:cNvPr>
          <p:cNvSpPr txBox="1"/>
          <p:nvPr/>
        </p:nvSpPr>
        <p:spPr>
          <a:xfrm>
            <a:off x="4438551" y="6620910"/>
            <a:ext cx="459581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900" b="0" i="0" dirty="0">
                <a:solidFill>
                  <a:srgbClr val="02020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Hsu &amp; </a:t>
            </a:r>
            <a:r>
              <a:rPr lang="fr-FR" sz="900" dirty="0" err="1">
                <a:solidFill>
                  <a:srgbClr val="02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Culhane</a:t>
            </a:r>
            <a:r>
              <a:rPr lang="fr-FR" sz="900" dirty="0">
                <a:solidFill>
                  <a:srgbClr val="0202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900" b="0" i="0" dirty="0">
                <a:solidFill>
                  <a:srgbClr val="02020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Front. </a:t>
            </a:r>
            <a:r>
              <a:rPr lang="fr-FR" sz="900" b="0" i="0" dirty="0" err="1">
                <a:solidFill>
                  <a:srgbClr val="02020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Oncol</a:t>
            </a:r>
            <a:r>
              <a:rPr lang="fr-FR" sz="900" b="0" i="0" dirty="0">
                <a:solidFill>
                  <a:srgbClr val="02020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., 23 June 2020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57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B3FF48-D3A4-4C45-A247-46F949776E47}"/>
              </a:ext>
            </a:extLst>
          </p:cNvPr>
          <p:cNvSpPr txBox="1"/>
          <p:nvPr/>
        </p:nvSpPr>
        <p:spPr>
          <a:xfrm>
            <a:off x="76977" y="0"/>
            <a:ext cx="1316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rgbClr val="006A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  <a:endParaRPr lang="en-US" sz="2800" b="1" dirty="0">
              <a:solidFill>
                <a:srgbClr val="006AB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84" name="Straight Connector 883">
            <a:extLst>
              <a:ext uri="{FF2B5EF4-FFF2-40B4-BE49-F238E27FC236}">
                <a16:creationId xmlns:a16="http://schemas.microsoft.com/office/drawing/2014/main" id="{E5399A8B-E9D2-4BA5-B392-A3668DC8695D}"/>
              </a:ext>
            </a:extLst>
          </p:cNvPr>
          <p:cNvCxnSpPr/>
          <p:nvPr/>
        </p:nvCxnSpPr>
        <p:spPr>
          <a:xfrm>
            <a:off x="76977" y="531605"/>
            <a:ext cx="8957387" cy="0"/>
          </a:xfrm>
          <a:prstGeom prst="line">
            <a:avLst/>
          </a:prstGeom>
          <a:ln w="15875">
            <a:solidFill>
              <a:srgbClr val="006AB3"/>
            </a:solidFill>
          </a:ln>
          <a:effectLst>
            <a:outerShdw blurRad="63500" dist="25400" dir="5400000" algn="t" rotWithShape="0">
              <a:prstClr val="black">
                <a:alpha val="27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38" name="Picture 2" descr="https://satijalab.org/seurat/articles/assets/seurat_banner.jpg">
            <a:extLst>
              <a:ext uri="{FF2B5EF4-FFF2-40B4-BE49-F238E27FC236}">
                <a16:creationId xmlns:a16="http://schemas.microsoft.com/office/drawing/2014/main" id="{AAAC8E12-8BB9-44CA-9763-F221133A8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39" y="2530685"/>
            <a:ext cx="3260846" cy="71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https://repository-images.githubusercontent.com/80342493/8d15ec00-d89d-11e9-848c-bfb34557d70f">
            <a:extLst>
              <a:ext uri="{FF2B5EF4-FFF2-40B4-BE49-F238E27FC236}">
                <a16:creationId xmlns:a16="http://schemas.microsoft.com/office/drawing/2014/main" id="{37286841-C679-4EBB-A1E8-362DC5052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009" y="2475607"/>
            <a:ext cx="1862859" cy="82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Bioconductor - open source software for bioinformatics">
            <a:extLst>
              <a:ext uri="{FF2B5EF4-FFF2-40B4-BE49-F238E27FC236}">
                <a16:creationId xmlns:a16="http://schemas.microsoft.com/office/drawing/2014/main" id="{3EFD9BC9-720D-4EA0-9F88-31127EF93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188" y="4693030"/>
            <a:ext cx="247650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ED32D5-6993-473A-AE1A-8E52CE27BC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140" y="4527954"/>
            <a:ext cx="3260845" cy="10731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EB08A2-1A11-43CA-9972-ECF91AFE7095}"/>
              </a:ext>
            </a:extLst>
          </p:cNvPr>
          <p:cNvSpPr txBox="1"/>
          <p:nvPr/>
        </p:nvSpPr>
        <p:spPr>
          <a:xfrm>
            <a:off x="76977" y="789140"/>
            <a:ext cx="8957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Basic computational steps (count matrix to clustering)</a:t>
            </a:r>
          </a:p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-Overview of Seurat (single-cell genomics toolkit)</a:t>
            </a:r>
            <a:endParaRPr lang="en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2F7834-4BCE-45FD-B002-75CCB48D8F8E}"/>
              </a:ext>
            </a:extLst>
          </p:cNvPr>
          <p:cNvSpPr/>
          <p:nvPr/>
        </p:nvSpPr>
        <p:spPr>
          <a:xfrm>
            <a:off x="1490995" y="3308668"/>
            <a:ext cx="19864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DE" sz="1200" dirty="0">
                <a:latin typeface="Arial" panose="020B0604020202020204" pitchFamily="34" charset="0"/>
                <a:cs typeface="Arial" panose="020B0604020202020204" pitchFamily="34" charset="0"/>
              </a:rPr>
              <a:t>https://satijalab.org/seurat/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5138EC-D3AA-4B54-9B3C-6831F880F5B0}"/>
              </a:ext>
            </a:extLst>
          </p:cNvPr>
          <p:cNvSpPr/>
          <p:nvPr/>
        </p:nvSpPr>
        <p:spPr>
          <a:xfrm>
            <a:off x="5281878" y="3349511"/>
            <a:ext cx="28791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DE" sz="1200" dirty="0">
                <a:latin typeface="Arial" panose="020B0604020202020204" pitchFamily="34" charset="0"/>
                <a:cs typeface="Arial" panose="020B0604020202020204" pitchFamily="34" charset="0"/>
              </a:rPr>
              <a:t>https://scanpy.readthedocs.io/en/stable/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E6AB21-3717-4E67-B346-AAAF9EDE2F31}"/>
              </a:ext>
            </a:extLst>
          </p:cNvPr>
          <p:cNvSpPr/>
          <p:nvPr/>
        </p:nvSpPr>
        <p:spPr>
          <a:xfrm>
            <a:off x="1011290" y="5704940"/>
            <a:ext cx="31085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DE" sz="1200" dirty="0">
                <a:latin typeface="Arial" panose="020B0604020202020204" pitchFamily="34" charset="0"/>
                <a:cs typeface="Arial" panose="020B0604020202020204" pitchFamily="34" charset="0"/>
              </a:rPr>
              <a:t>https://cole-trapnell-lab.github.io/monocle3/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F4D3D2-DE12-4860-9B9F-E19DE809255B}"/>
              </a:ext>
            </a:extLst>
          </p:cNvPr>
          <p:cNvSpPr/>
          <p:nvPr/>
        </p:nvSpPr>
        <p:spPr>
          <a:xfrm>
            <a:off x="5809393" y="5704940"/>
            <a:ext cx="18240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DE" sz="1200" dirty="0">
                <a:latin typeface="Arial" panose="020B0604020202020204" pitchFamily="34" charset="0"/>
                <a:cs typeface="Arial" panose="020B0604020202020204" pitchFamily="34" charset="0"/>
              </a:rPr>
              <a:t>https://bioconductor.org/</a:t>
            </a:r>
          </a:p>
        </p:txBody>
      </p:sp>
    </p:spTree>
    <p:extLst>
      <p:ext uri="{BB962C8B-B14F-4D97-AF65-F5344CB8AC3E}">
        <p14:creationId xmlns:p14="http://schemas.microsoft.com/office/powerpoint/2010/main" val="3632763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D17F993-1637-48EB-9ADD-61EC27FC68C5}"/>
              </a:ext>
            </a:extLst>
          </p:cNvPr>
          <p:cNvSpPr txBox="1"/>
          <p:nvPr/>
        </p:nvSpPr>
        <p:spPr>
          <a:xfrm>
            <a:off x="76977" y="0"/>
            <a:ext cx="2441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rgbClr val="006A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SCTransform</a:t>
            </a:r>
            <a:endParaRPr lang="en-US" sz="2800" b="1" dirty="0">
              <a:solidFill>
                <a:srgbClr val="006AB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75343D-8842-44FF-8825-2E0095475A7D}"/>
              </a:ext>
            </a:extLst>
          </p:cNvPr>
          <p:cNvCxnSpPr/>
          <p:nvPr/>
        </p:nvCxnSpPr>
        <p:spPr>
          <a:xfrm>
            <a:off x="76977" y="531605"/>
            <a:ext cx="8957387" cy="0"/>
          </a:xfrm>
          <a:prstGeom prst="line">
            <a:avLst/>
          </a:prstGeom>
          <a:ln w="15875">
            <a:solidFill>
              <a:srgbClr val="006AB3"/>
            </a:solidFill>
          </a:ln>
          <a:effectLst>
            <a:outerShdw blurRad="63500" dist="25400" dir="5400000" algn="t" rotWithShape="0">
              <a:prstClr val="black">
                <a:alpha val="27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92DAE48-D08F-420A-A71E-1871A13525F2}"/>
              </a:ext>
            </a:extLst>
          </p:cNvPr>
          <p:cNvSpPr txBox="1"/>
          <p:nvPr/>
        </p:nvSpPr>
        <p:spPr>
          <a:xfrm>
            <a:off x="76977" y="688283"/>
            <a:ext cx="895738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-Seurat team proposes that a single size factor does not effectively normalize lowly and highly expressed genes</a:t>
            </a: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-Updated method for normalization and variance stabilization. i.e. Performs normalization, hvf selection and feature scaling in a single function</a:t>
            </a: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-Fits a regularized negative binomial distribution (UMI v sequencing depth) for each gene, pearson residuals from this model are used as the normalized expression levels</a:t>
            </a:r>
          </a:p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-SCTransform combats technical noise better than traditional size/scaling factor normalization, allows for better detection of rare cell types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9A3A6D-4A4A-4F06-8105-D5D1AE5636A6}"/>
              </a:ext>
            </a:extLst>
          </p:cNvPr>
          <p:cNvSpPr txBox="1"/>
          <p:nvPr/>
        </p:nvSpPr>
        <p:spPr>
          <a:xfrm>
            <a:off x="2992536" y="6463268"/>
            <a:ext cx="6151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Aft>
                <a:spcPts val="600"/>
              </a:spcAft>
            </a:pPr>
            <a:r>
              <a:rPr lang="fr-FR" sz="900" b="0" i="0" dirty="0" err="1">
                <a:solidFill>
                  <a:srgbClr val="02020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Hafemeister</a:t>
            </a:r>
            <a:r>
              <a:rPr lang="fr-FR" sz="900" b="0" i="0" dirty="0">
                <a:solidFill>
                  <a:srgbClr val="02020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C., </a:t>
            </a:r>
            <a:r>
              <a:rPr lang="fr-FR" sz="900" b="0" i="0" dirty="0" err="1">
                <a:solidFill>
                  <a:srgbClr val="02020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Satija</a:t>
            </a:r>
            <a:r>
              <a:rPr lang="fr-FR" sz="900" b="0" i="0" dirty="0">
                <a:solidFill>
                  <a:srgbClr val="02020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R. </a:t>
            </a:r>
            <a:r>
              <a:rPr lang="fr-FR" sz="900" b="0" i="0" dirty="0" err="1">
                <a:solidFill>
                  <a:srgbClr val="02020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Normalization</a:t>
            </a:r>
            <a:r>
              <a:rPr lang="fr-FR" sz="900" b="0" i="0" dirty="0">
                <a:solidFill>
                  <a:srgbClr val="02020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variance </a:t>
            </a:r>
            <a:r>
              <a:rPr lang="fr-FR" sz="900" b="0" i="0" dirty="0" err="1">
                <a:solidFill>
                  <a:srgbClr val="02020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stabilization</a:t>
            </a:r>
            <a:r>
              <a:rPr lang="fr-FR" sz="900" b="0" i="0" dirty="0">
                <a:solidFill>
                  <a:srgbClr val="02020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single-</a:t>
            </a:r>
            <a:r>
              <a:rPr lang="fr-FR" sz="900" b="0" i="0" dirty="0" err="1">
                <a:solidFill>
                  <a:srgbClr val="02020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cell</a:t>
            </a:r>
            <a:r>
              <a:rPr lang="fr-FR" sz="900" b="0" i="0" dirty="0">
                <a:solidFill>
                  <a:srgbClr val="02020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RNA-</a:t>
            </a:r>
            <a:r>
              <a:rPr lang="fr-FR" sz="900" b="0" i="0" dirty="0" err="1">
                <a:solidFill>
                  <a:srgbClr val="02020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seq</a:t>
            </a:r>
            <a:r>
              <a:rPr lang="fr-FR" sz="900" b="0" i="0" dirty="0">
                <a:solidFill>
                  <a:srgbClr val="02020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fr-FR" sz="900" b="0" i="0" dirty="0" err="1">
                <a:solidFill>
                  <a:srgbClr val="02020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fr-FR" sz="900" b="0" i="0" dirty="0">
                <a:solidFill>
                  <a:srgbClr val="02020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900" b="0" i="0" dirty="0" err="1">
                <a:solidFill>
                  <a:srgbClr val="02020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regularized</a:t>
            </a:r>
            <a:r>
              <a:rPr lang="fr-FR" sz="900" b="0" i="0" dirty="0">
                <a:solidFill>
                  <a:srgbClr val="02020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900" b="0" i="0" dirty="0" err="1">
                <a:solidFill>
                  <a:srgbClr val="02020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  <a:r>
              <a:rPr lang="fr-FR" sz="900" b="0" i="0" dirty="0">
                <a:solidFill>
                  <a:srgbClr val="02020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binomial </a:t>
            </a:r>
            <a:r>
              <a:rPr lang="fr-FR" sz="900" b="0" i="0" dirty="0" err="1">
                <a:solidFill>
                  <a:srgbClr val="02020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r>
              <a:rPr lang="fr-FR" sz="900" b="0" i="0" dirty="0">
                <a:solidFill>
                  <a:srgbClr val="02020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fr-FR" sz="900" b="0" i="0" dirty="0" err="1">
                <a:solidFill>
                  <a:srgbClr val="02020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Genome</a:t>
            </a:r>
            <a:r>
              <a:rPr lang="fr-FR" sz="900" b="0" i="0" dirty="0">
                <a:solidFill>
                  <a:srgbClr val="02020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Biol 20, 296 (2019) </a:t>
            </a:r>
            <a:r>
              <a:rPr lang="en-US" sz="900" b="0" i="0" dirty="0">
                <a:solidFill>
                  <a:srgbClr val="004B8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https://doi.org/10.1186/s13059-019-1874-1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02" name="Picture 6" descr="Fig. 4">
            <a:extLst>
              <a:ext uri="{FF2B5EF4-FFF2-40B4-BE49-F238E27FC236}">
                <a16:creationId xmlns:a16="http://schemas.microsoft.com/office/drawing/2014/main" id="{2F830614-835B-4FD2-8E7E-EA833BB657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790120" y="3777921"/>
            <a:ext cx="7531099" cy="262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477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BBA8EC27-96AE-4DC0-8A2E-ADDE89571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17" y="4726619"/>
            <a:ext cx="2476555" cy="1768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4493AB6-0286-449F-83B6-EC33DDEFCF57}"/>
              </a:ext>
            </a:extLst>
          </p:cNvPr>
          <p:cNvGraphicFramePr>
            <a:graphicFrameLocks noGrp="1"/>
          </p:cNvGraphicFramePr>
          <p:nvPr/>
        </p:nvGraphicFramePr>
        <p:xfrm>
          <a:off x="187574" y="1157287"/>
          <a:ext cx="2476555" cy="1102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311">
                  <a:extLst>
                    <a:ext uri="{9D8B030D-6E8A-4147-A177-3AD203B41FA5}">
                      <a16:colId xmlns:a16="http://schemas.microsoft.com/office/drawing/2014/main" val="2290759632"/>
                    </a:ext>
                  </a:extLst>
                </a:gridCol>
                <a:gridCol w="495311">
                  <a:extLst>
                    <a:ext uri="{9D8B030D-6E8A-4147-A177-3AD203B41FA5}">
                      <a16:colId xmlns:a16="http://schemas.microsoft.com/office/drawing/2014/main" val="3847951965"/>
                    </a:ext>
                  </a:extLst>
                </a:gridCol>
                <a:gridCol w="495311">
                  <a:extLst>
                    <a:ext uri="{9D8B030D-6E8A-4147-A177-3AD203B41FA5}">
                      <a16:colId xmlns:a16="http://schemas.microsoft.com/office/drawing/2014/main" val="4113949568"/>
                    </a:ext>
                  </a:extLst>
                </a:gridCol>
                <a:gridCol w="495311">
                  <a:extLst>
                    <a:ext uri="{9D8B030D-6E8A-4147-A177-3AD203B41FA5}">
                      <a16:colId xmlns:a16="http://schemas.microsoft.com/office/drawing/2014/main" val="4037793656"/>
                    </a:ext>
                  </a:extLst>
                </a:gridCol>
                <a:gridCol w="495311">
                  <a:extLst>
                    <a:ext uri="{9D8B030D-6E8A-4147-A177-3AD203B41FA5}">
                      <a16:colId xmlns:a16="http://schemas.microsoft.com/office/drawing/2014/main" val="3132790683"/>
                    </a:ext>
                  </a:extLst>
                </a:gridCol>
              </a:tblGrid>
              <a:tr h="220482">
                <a:tc>
                  <a:txBody>
                    <a:bodyPr/>
                    <a:lstStyle/>
                    <a:p>
                      <a:pPr algn="ctr"/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Cell1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Cell2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Cell3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Cell4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212752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pPr algn="ctr"/>
                      <a:r>
                        <a:rPr lang="en-US" sz="8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Gene1</a:t>
                      </a:r>
                      <a:endParaRPr lang="en-DE" sz="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984717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pPr algn="ctr"/>
                      <a:r>
                        <a:rPr lang="en-US" sz="8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Gene2</a:t>
                      </a:r>
                      <a:endParaRPr lang="en-DE" sz="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446734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pPr algn="ctr"/>
                      <a:r>
                        <a:rPr lang="en-US" sz="8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Gene3</a:t>
                      </a:r>
                      <a:endParaRPr lang="en-DE" sz="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8135003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pPr algn="ctr"/>
                      <a:r>
                        <a:rPr lang="en-US" sz="8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Gene4</a:t>
                      </a:r>
                      <a:endParaRPr lang="en-DE" sz="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1465582"/>
                  </a:ext>
                </a:extLst>
              </a:tr>
            </a:tbl>
          </a:graphicData>
        </a:graphic>
      </p:graphicFrame>
      <p:grpSp>
        <p:nvGrpSpPr>
          <p:cNvPr id="25" name="Group 24">
            <a:extLst>
              <a:ext uri="{FF2B5EF4-FFF2-40B4-BE49-F238E27FC236}">
                <a16:creationId xmlns:a16="http://schemas.microsoft.com/office/drawing/2014/main" id="{5F78B188-692B-4C5E-8931-D8B6D4305103}"/>
              </a:ext>
            </a:extLst>
          </p:cNvPr>
          <p:cNvGrpSpPr/>
          <p:nvPr/>
        </p:nvGrpSpPr>
        <p:grpSpPr>
          <a:xfrm>
            <a:off x="2981113" y="1767840"/>
            <a:ext cx="389104" cy="3932872"/>
            <a:chOff x="2823522" y="1004133"/>
            <a:chExt cx="210235" cy="391682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911FB-62C2-48FD-92C3-EFFA148D0500}"/>
                </a:ext>
              </a:extLst>
            </p:cNvPr>
            <p:cNvCxnSpPr/>
            <p:nvPr/>
          </p:nvCxnSpPr>
          <p:spPr>
            <a:xfrm>
              <a:off x="2823522" y="1004133"/>
              <a:ext cx="210235" cy="0"/>
            </a:xfrm>
            <a:prstGeom prst="line">
              <a:avLst/>
            </a:prstGeom>
            <a:ln w="15875">
              <a:solidFill>
                <a:srgbClr val="006A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807F72E-F82C-43DE-A79A-2AEB2B59B15D}"/>
                </a:ext>
              </a:extLst>
            </p:cNvPr>
            <p:cNvCxnSpPr/>
            <p:nvPr/>
          </p:nvCxnSpPr>
          <p:spPr>
            <a:xfrm>
              <a:off x="2823522" y="1395815"/>
              <a:ext cx="210235" cy="0"/>
            </a:xfrm>
            <a:prstGeom prst="line">
              <a:avLst/>
            </a:prstGeom>
            <a:ln w="15875">
              <a:solidFill>
                <a:srgbClr val="006AB3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61645A6-49A5-4457-9566-4817C98F2F00}"/>
                </a:ext>
              </a:extLst>
            </p:cNvPr>
            <p:cNvCxnSpPr>
              <a:cxnSpLocks/>
            </p:cNvCxnSpPr>
            <p:nvPr/>
          </p:nvCxnSpPr>
          <p:spPr>
            <a:xfrm>
              <a:off x="3033757" y="1004133"/>
              <a:ext cx="0" cy="391682"/>
            </a:xfrm>
            <a:prstGeom prst="line">
              <a:avLst/>
            </a:prstGeom>
            <a:ln w="15875">
              <a:solidFill>
                <a:srgbClr val="006A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D17F993-1637-48EB-9ADD-61EC27FC68C5}"/>
              </a:ext>
            </a:extLst>
          </p:cNvPr>
          <p:cNvSpPr txBox="1"/>
          <p:nvPr/>
        </p:nvSpPr>
        <p:spPr>
          <a:xfrm>
            <a:off x="76977" y="0"/>
            <a:ext cx="3741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rgbClr val="006A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Computational steps</a:t>
            </a:r>
            <a:endParaRPr lang="en-US" sz="2800" b="1" dirty="0">
              <a:solidFill>
                <a:srgbClr val="006AB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75343D-8842-44FF-8825-2E0095475A7D}"/>
              </a:ext>
            </a:extLst>
          </p:cNvPr>
          <p:cNvCxnSpPr/>
          <p:nvPr/>
        </p:nvCxnSpPr>
        <p:spPr>
          <a:xfrm>
            <a:off x="76977" y="531605"/>
            <a:ext cx="8957387" cy="0"/>
          </a:xfrm>
          <a:prstGeom prst="line">
            <a:avLst/>
          </a:prstGeom>
          <a:ln w="15875">
            <a:solidFill>
              <a:srgbClr val="006AB3"/>
            </a:solidFill>
          </a:ln>
          <a:effectLst>
            <a:outerShdw blurRad="63500" dist="25400" dir="5400000" algn="t" rotWithShape="0">
              <a:prstClr val="black">
                <a:alpha val="27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F273AEC-CF88-4AEF-8B86-EFA3DFB5949F}"/>
              </a:ext>
            </a:extLst>
          </p:cNvPr>
          <p:cNvSpPr txBox="1"/>
          <p:nvPr/>
        </p:nvSpPr>
        <p:spPr>
          <a:xfrm>
            <a:off x="3506760" y="2097570"/>
            <a:ext cx="3643946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Quality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Normalization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Feature selection and scaling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Dimensional reduction with PCA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Dimensional reduction UMAP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2497745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D17F993-1637-48EB-9ADD-61EC27FC68C5}"/>
              </a:ext>
            </a:extLst>
          </p:cNvPr>
          <p:cNvSpPr txBox="1"/>
          <p:nvPr/>
        </p:nvSpPr>
        <p:spPr>
          <a:xfrm>
            <a:off x="76977" y="0"/>
            <a:ext cx="6556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rgbClr val="006A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Principal components analysis (PCA)</a:t>
            </a:r>
            <a:endParaRPr lang="en-US" sz="2800" b="1" dirty="0">
              <a:solidFill>
                <a:srgbClr val="006AB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75343D-8842-44FF-8825-2E0095475A7D}"/>
              </a:ext>
            </a:extLst>
          </p:cNvPr>
          <p:cNvCxnSpPr/>
          <p:nvPr/>
        </p:nvCxnSpPr>
        <p:spPr>
          <a:xfrm>
            <a:off x="76977" y="531605"/>
            <a:ext cx="8957387" cy="0"/>
          </a:xfrm>
          <a:prstGeom prst="line">
            <a:avLst/>
          </a:prstGeom>
          <a:ln w="15875">
            <a:solidFill>
              <a:srgbClr val="006AB3"/>
            </a:solidFill>
          </a:ln>
          <a:effectLst>
            <a:outerShdw blurRad="63500" dist="25400" dir="5400000" algn="t" rotWithShape="0">
              <a:prstClr val="black">
                <a:alpha val="27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EAE2705-9B54-41E9-8471-54ED6696D9C1}"/>
              </a:ext>
            </a:extLst>
          </p:cNvPr>
          <p:cNvSpPr txBox="1"/>
          <p:nvPr/>
        </p:nvSpPr>
        <p:spPr>
          <a:xfrm>
            <a:off x="76976" y="709960"/>
            <a:ext cx="89573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Unsupervised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technique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visualizing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high dimensional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-Reduces the dimensions of a dataset by combining mutliple predictor variables (genes) into a smaller set of variables (principal components), weighted by linear combinations of the original set.</a:t>
            </a: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-The smaller set of variables, the principal components, „explain“ most of the variance of the full set of variables.</a:t>
            </a: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9DA3FB-3396-4686-98A5-4EB609D9B13D}"/>
              </a:ext>
            </a:extLst>
          </p:cNvPr>
          <p:cNvSpPr/>
          <p:nvPr/>
        </p:nvSpPr>
        <p:spPr>
          <a:xfrm>
            <a:off x="186613" y="6197345"/>
            <a:ext cx="89573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http://www.nlpca.org/pca_principal_component_analysis.html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https://www.youtube.com/watch?v=FgakZw6K1QQ&amp;ab_channel=StatQuestwithJoshStarmer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https://stats.stackexchange.com/questions/2691/making-sense-of-principal-component-analysis-eigenvectors-eigenvalues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“Practical Statistics for Data Scientists, 2017, Peter  Bruce and Andrew Bruce (O’Reilly)</a:t>
            </a:r>
          </a:p>
        </p:txBody>
      </p:sp>
      <p:pic>
        <p:nvPicPr>
          <p:cNvPr id="12" name="Picture 4" descr="http://www.nlpca.org/fig_pca_principal_component_analysis.png">
            <a:extLst>
              <a:ext uri="{FF2B5EF4-FFF2-40B4-BE49-F238E27FC236}">
                <a16:creationId xmlns:a16="http://schemas.microsoft.com/office/drawing/2014/main" id="{63F5BD28-1001-4D1F-9FEA-EA73DE891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05" y="3127243"/>
            <a:ext cx="7614789" cy="302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383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D01C2AC-9948-4DAA-8AED-FB4EE3644FBE}"/>
              </a:ext>
            </a:extLst>
          </p:cNvPr>
          <p:cNvSpPr/>
          <p:nvPr/>
        </p:nvSpPr>
        <p:spPr>
          <a:xfrm>
            <a:off x="4863699" y="5563752"/>
            <a:ext cx="4073471" cy="7626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43D54D-9E02-4126-BF15-3BF98670EC7D}"/>
              </a:ext>
            </a:extLst>
          </p:cNvPr>
          <p:cNvSpPr/>
          <p:nvPr/>
        </p:nvSpPr>
        <p:spPr>
          <a:xfrm>
            <a:off x="4863699" y="3428711"/>
            <a:ext cx="4073471" cy="19096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17F993-1637-48EB-9ADD-61EC27FC68C5}"/>
              </a:ext>
            </a:extLst>
          </p:cNvPr>
          <p:cNvSpPr txBox="1"/>
          <p:nvPr/>
        </p:nvSpPr>
        <p:spPr>
          <a:xfrm>
            <a:off x="76977" y="0"/>
            <a:ext cx="3938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solidFill>
                  <a:srgbClr val="006A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Principal</a:t>
            </a:r>
            <a:r>
              <a:rPr lang="de-DE" sz="2800" b="1" dirty="0">
                <a:solidFill>
                  <a:srgbClr val="006A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b="1" dirty="0" err="1">
                <a:solidFill>
                  <a:srgbClr val="006A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  <a:endParaRPr lang="en-US" sz="2800" b="1" dirty="0">
              <a:solidFill>
                <a:srgbClr val="006AB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75343D-8842-44FF-8825-2E0095475A7D}"/>
              </a:ext>
            </a:extLst>
          </p:cNvPr>
          <p:cNvCxnSpPr/>
          <p:nvPr/>
        </p:nvCxnSpPr>
        <p:spPr>
          <a:xfrm>
            <a:off x="76977" y="531605"/>
            <a:ext cx="8957387" cy="0"/>
          </a:xfrm>
          <a:prstGeom prst="line">
            <a:avLst/>
          </a:prstGeom>
          <a:ln w="15875">
            <a:solidFill>
              <a:srgbClr val="006AB3"/>
            </a:solidFill>
          </a:ln>
          <a:effectLst>
            <a:outerShdw blurRad="63500" dist="25400" dir="5400000" algn="t" rotWithShape="0">
              <a:prstClr val="black">
                <a:alpha val="27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229918B-1F1F-4B8D-BF58-33F444F9DE16}"/>
              </a:ext>
            </a:extLst>
          </p:cNvPr>
          <p:cNvSpPr txBox="1"/>
          <p:nvPr/>
        </p:nvSpPr>
        <p:spPr>
          <a:xfrm>
            <a:off x="76978" y="702886"/>
            <a:ext cx="895738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PCs are linear combinations of genes that maximizes variation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-Loadings are the weights that transform predictor variables (genes) into components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-“Linear combination“ is like a cocktail recipe.</a:t>
            </a:r>
          </a:p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	e.g. PC1 is made of up 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4 parts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i="1" dirty="0">
                <a:latin typeface="Arial" panose="020B0604020202020204" pitchFamily="34" charset="0"/>
                <a:cs typeface="Arial" panose="020B0604020202020204" pitchFamily="34" charset="0"/>
              </a:rPr>
              <a:t>Gene 1,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2 parts </a:t>
            </a:r>
            <a:r>
              <a:rPr lang="de-DE" sz="1600" i="1" dirty="0">
                <a:latin typeface="Arial" panose="020B0604020202020204" pitchFamily="34" charset="0"/>
                <a:cs typeface="Arial" panose="020B0604020202020204" pitchFamily="34" charset="0"/>
              </a:rPr>
              <a:t>Gene 2,  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3 parts </a:t>
            </a:r>
            <a:r>
              <a:rPr lang="de-DE" sz="1600" i="1" dirty="0">
                <a:latin typeface="Arial" panose="020B0604020202020204" pitchFamily="34" charset="0"/>
                <a:cs typeface="Arial" panose="020B0604020202020204" pitchFamily="34" charset="0"/>
              </a:rPr>
              <a:t>Gene 3, 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etc....</a:t>
            </a: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-The first PC accounts for the most variation in the data, the next PC is orthogonal to the first PC but explains the remaining variation, and so on..</a:t>
            </a:r>
          </a:p>
          <a:p>
            <a:endParaRPr lang="de-DE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545D76-7624-4AC1-946C-5F69AD9C06E5}"/>
              </a:ext>
            </a:extLst>
          </p:cNvPr>
          <p:cNvSpPr txBox="1"/>
          <p:nvPr/>
        </p:nvSpPr>
        <p:spPr>
          <a:xfrm>
            <a:off x="5185195" y="5823987"/>
            <a:ext cx="36599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PC</a:t>
            </a:r>
            <a:r>
              <a:rPr lang="de-DE" sz="1200" baseline="-25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l-PL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DE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pl-PL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12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Gene 1</a:t>
            </a:r>
            <a:r>
              <a:rPr lang="pl-PL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+ </a:t>
            </a:r>
            <a:r>
              <a:rPr lang="de-DE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l-PL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12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Gene 2</a:t>
            </a:r>
            <a:r>
              <a:rPr lang="pl-PL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de-DE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pl-PL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1200" i="1" dirty="0">
                <a:latin typeface="Arial" panose="020B0604020202020204" pitchFamily="34" charset="0"/>
                <a:cs typeface="Arial" panose="020B0604020202020204" pitchFamily="34" charset="0"/>
              </a:rPr>
              <a:t>Gene 3</a:t>
            </a:r>
            <a:r>
              <a:rPr lang="pl-PL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+ ...</a:t>
            </a:r>
            <a:endParaRPr lang="pl-P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BA1982-79BD-42A6-AFAA-C11525E2AAB6}"/>
              </a:ext>
            </a:extLst>
          </p:cNvPr>
          <p:cNvSpPr txBox="1"/>
          <p:nvPr/>
        </p:nvSpPr>
        <p:spPr>
          <a:xfrm>
            <a:off x="5103035" y="4385555"/>
            <a:ext cx="45995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de-DE" sz="1200" baseline="-25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pl-PL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DE" sz="12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de-DE" sz="1200" baseline="-25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i,1</a:t>
            </a:r>
            <a:r>
              <a:rPr lang="de-DE" sz="12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de-DE" sz="1200" baseline="-25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l-PL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de-DE" sz="12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de-DE" sz="1200" baseline="-25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i,2</a:t>
            </a:r>
            <a:r>
              <a:rPr lang="de-DE" sz="12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de-DE" sz="1200" baseline="-25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l-PL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de-DE" sz="1200" i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de-DE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i,3</a:t>
            </a:r>
            <a:r>
              <a:rPr lang="de-DE" sz="12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de-DE" sz="12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pl-PL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de-DE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endParaRPr lang="pl-P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6B3D82F-A30D-42C1-8646-DF430B3D48FB}"/>
              </a:ext>
            </a:extLst>
          </p:cNvPr>
          <p:cNvCxnSpPr>
            <a:cxnSpLocks/>
          </p:cNvCxnSpPr>
          <p:nvPr/>
        </p:nvCxnSpPr>
        <p:spPr>
          <a:xfrm>
            <a:off x="5246254" y="4191000"/>
            <a:ext cx="0" cy="206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7602672-C053-4D96-8E68-BDF097B3D49E}"/>
              </a:ext>
            </a:extLst>
          </p:cNvPr>
          <p:cNvCxnSpPr>
            <a:cxnSpLocks/>
          </p:cNvCxnSpPr>
          <p:nvPr/>
        </p:nvCxnSpPr>
        <p:spPr>
          <a:xfrm>
            <a:off x="5578016" y="3897860"/>
            <a:ext cx="0" cy="498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6AA1B8B-AD38-4C7D-8190-3F91269FF0CD}"/>
              </a:ext>
            </a:extLst>
          </p:cNvPr>
          <p:cNvCxnSpPr>
            <a:cxnSpLocks/>
          </p:cNvCxnSpPr>
          <p:nvPr/>
        </p:nvCxnSpPr>
        <p:spPr>
          <a:xfrm flipV="1">
            <a:off x="5771394" y="4648500"/>
            <a:ext cx="0" cy="209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4FB7B9C-C8C9-4D5F-A4A0-5651051DE734}"/>
              </a:ext>
            </a:extLst>
          </p:cNvPr>
          <p:cNvSpPr txBox="1"/>
          <p:nvPr/>
        </p:nvSpPr>
        <p:spPr>
          <a:xfrm>
            <a:off x="4972865" y="3897860"/>
            <a:ext cx="5593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PC</a:t>
            </a:r>
            <a:endParaRPr lang="pl-P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47AB22-4A8D-46CA-B40A-C0F6C3693007}"/>
              </a:ext>
            </a:extLst>
          </p:cNvPr>
          <p:cNvSpPr txBox="1"/>
          <p:nvPr/>
        </p:nvSpPr>
        <p:spPr>
          <a:xfrm>
            <a:off x="5148358" y="3629444"/>
            <a:ext cx="8593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Loading</a:t>
            </a:r>
            <a:endParaRPr lang="pl-P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D2E5C6-9AC3-4523-9BA1-0404CC4368CA}"/>
              </a:ext>
            </a:extLst>
          </p:cNvPr>
          <p:cNvSpPr txBox="1"/>
          <p:nvPr/>
        </p:nvSpPr>
        <p:spPr>
          <a:xfrm>
            <a:off x="5345672" y="4835241"/>
            <a:ext cx="8593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Variable</a:t>
            </a:r>
            <a:endParaRPr lang="pl-P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4" descr="http://www.nlpca.org/fig_pca_principal_component_analysis.png">
            <a:extLst>
              <a:ext uri="{FF2B5EF4-FFF2-40B4-BE49-F238E27FC236}">
                <a16:creationId xmlns:a16="http://schemas.microsoft.com/office/drawing/2014/main" id="{B7F0A66E-0117-4EF9-A970-19E1019B2B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1447" y="3395088"/>
            <a:ext cx="3426394" cy="302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146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D17F993-1637-48EB-9ADD-61EC27FC68C5}"/>
              </a:ext>
            </a:extLst>
          </p:cNvPr>
          <p:cNvSpPr txBox="1"/>
          <p:nvPr/>
        </p:nvSpPr>
        <p:spPr>
          <a:xfrm>
            <a:off x="76977" y="0"/>
            <a:ext cx="6556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rgbClr val="006A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cell gets a PC score/embedding</a:t>
            </a:r>
            <a:endParaRPr lang="en-US" sz="2800" b="1" dirty="0">
              <a:solidFill>
                <a:srgbClr val="006AB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75343D-8842-44FF-8825-2E0095475A7D}"/>
              </a:ext>
            </a:extLst>
          </p:cNvPr>
          <p:cNvCxnSpPr/>
          <p:nvPr/>
        </p:nvCxnSpPr>
        <p:spPr>
          <a:xfrm>
            <a:off x="76977" y="531605"/>
            <a:ext cx="8957387" cy="0"/>
          </a:xfrm>
          <a:prstGeom prst="line">
            <a:avLst/>
          </a:prstGeom>
          <a:ln w="15875">
            <a:solidFill>
              <a:srgbClr val="006AB3"/>
            </a:solidFill>
          </a:ln>
          <a:effectLst>
            <a:outerShdw blurRad="63500" dist="25400" dir="5400000" algn="t" rotWithShape="0">
              <a:prstClr val="black">
                <a:alpha val="27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>
            <a:extLst>
              <a:ext uri="{FF2B5EF4-FFF2-40B4-BE49-F238E27FC236}">
                <a16:creationId xmlns:a16="http://schemas.microsoft.com/office/drawing/2014/main" id="{1BAEDE0A-71BF-447D-9E8C-DDB1DE8113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29"/>
          <a:stretch/>
        </p:blipFill>
        <p:spPr bwMode="auto">
          <a:xfrm>
            <a:off x="4159205" y="2286451"/>
            <a:ext cx="4520232" cy="368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EC617A7A-E5F8-4342-BEE5-9226985E8164}"/>
              </a:ext>
            </a:extLst>
          </p:cNvPr>
          <p:cNvGrpSpPr/>
          <p:nvPr/>
        </p:nvGrpSpPr>
        <p:grpSpPr>
          <a:xfrm>
            <a:off x="464563" y="2283360"/>
            <a:ext cx="2362200" cy="1412678"/>
            <a:chOff x="243234" y="846704"/>
            <a:chExt cx="2362200" cy="1412678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E08CF64-8765-44F4-AB87-35B27ACCE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3234" y="1154482"/>
              <a:ext cx="2362200" cy="11049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5D115D9-91D8-42EF-A449-632D0E741984}"/>
                </a:ext>
              </a:extLst>
            </p:cNvPr>
            <p:cNvSpPr txBox="1"/>
            <p:nvPr/>
          </p:nvSpPr>
          <p:spPr>
            <a:xfrm>
              <a:off x="243234" y="846705"/>
              <a:ext cx="2362200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de-DE" sz="1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Loadings</a:t>
              </a:r>
              <a:endPara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C4B85D9-27F1-4813-BDBB-83C95DC255D3}"/>
                </a:ext>
              </a:extLst>
            </p:cNvPr>
            <p:cNvSpPr/>
            <p:nvPr/>
          </p:nvSpPr>
          <p:spPr>
            <a:xfrm>
              <a:off x="243234" y="846704"/>
              <a:ext cx="2362199" cy="14126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9F9777A-C9A5-42A5-B3ED-B2E8D61061DB}"/>
              </a:ext>
            </a:extLst>
          </p:cNvPr>
          <p:cNvGrpSpPr/>
          <p:nvPr/>
        </p:nvGrpSpPr>
        <p:grpSpPr>
          <a:xfrm>
            <a:off x="464563" y="4201984"/>
            <a:ext cx="3371850" cy="1488878"/>
            <a:chOff x="518656" y="4252740"/>
            <a:chExt cx="3371850" cy="148887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27A6E58-875D-4683-9EC3-8BB7AFF7F1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8656" y="4598618"/>
              <a:ext cx="3371850" cy="11430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8B9C0BF-EAC2-4301-8EA1-9C1DDD149534}"/>
                </a:ext>
              </a:extLst>
            </p:cNvPr>
            <p:cNvSpPr txBox="1"/>
            <p:nvPr/>
          </p:nvSpPr>
          <p:spPr>
            <a:xfrm>
              <a:off x="518656" y="4252740"/>
              <a:ext cx="3371850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de-DE" sz="14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Embeddings (PC score)</a:t>
              </a:r>
              <a:endPara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4B00BE0-0F59-40D2-A812-646A163A96F6}"/>
                </a:ext>
              </a:extLst>
            </p:cNvPr>
            <p:cNvSpPr/>
            <p:nvPr/>
          </p:nvSpPr>
          <p:spPr>
            <a:xfrm>
              <a:off x="518656" y="4252740"/>
              <a:ext cx="3371850" cy="14888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89EDD619-62CE-4E1D-9459-063BC08B9D90}"/>
              </a:ext>
            </a:extLst>
          </p:cNvPr>
          <p:cNvSpPr txBox="1"/>
          <p:nvPr/>
        </p:nvSpPr>
        <p:spPr>
          <a:xfrm>
            <a:off x="93306" y="1123759"/>
            <a:ext cx="8957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0.12571659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*(</a:t>
            </a:r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Cd74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expression in Cell</a:t>
            </a:r>
            <a:r>
              <a:rPr lang="de-DE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) + </a:t>
            </a:r>
            <a:r>
              <a:rPr lang="de-DE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0.10159771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*(</a:t>
            </a:r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Spp1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expression in Cell</a:t>
            </a:r>
            <a:r>
              <a:rPr lang="de-DE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)  + ... =  </a:t>
            </a:r>
            <a:r>
              <a:rPr lang="de-DE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PC_1-Cell</a:t>
            </a:r>
            <a:r>
              <a:rPr lang="de-DE" sz="1400" b="1" baseline="-25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8464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D17F993-1637-48EB-9ADD-61EC27FC68C5}"/>
              </a:ext>
            </a:extLst>
          </p:cNvPr>
          <p:cNvSpPr txBox="1"/>
          <p:nvPr/>
        </p:nvSpPr>
        <p:spPr>
          <a:xfrm>
            <a:off x="76977" y="0"/>
            <a:ext cx="6556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rgbClr val="006A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Principal components analysis (PCA)</a:t>
            </a:r>
            <a:endParaRPr lang="en-US" sz="2800" b="1" dirty="0">
              <a:solidFill>
                <a:srgbClr val="006AB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75343D-8842-44FF-8825-2E0095475A7D}"/>
              </a:ext>
            </a:extLst>
          </p:cNvPr>
          <p:cNvCxnSpPr/>
          <p:nvPr/>
        </p:nvCxnSpPr>
        <p:spPr>
          <a:xfrm>
            <a:off x="76977" y="531605"/>
            <a:ext cx="8957387" cy="0"/>
          </a:xfrm>
          <a:prstGeom prst="line">
            <a:avLst/>
          </a:prstGeom>
          <a:ln w="15875">
            <a:solidFill>
              <a:srgbClr val="006AB3"/>
            </a:solidFill>
          </a:ln>
          <a:effectLst>
            <a:outerShdw blurRad="63500" dist="25400" dir="5400000" algn="t" rotWithShape="0">
              <a:prstClr val="black">
                <a:alpha val="27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C64FF989-6EAA-4BC3-BD20-E80406719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920" y="3334429"/>
            <a:ext cx="4550160" cy="3249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AC4851-B5B3-4F6F-B6C7-BCF48B0E99F0}"/>
              </a:ext>
            </a:extLst>
          </p:cNvPr>
          <p:cNvSpPr txBox="1"/>
          <p:nvPr/>
        </p:nvSpPr>
        <p:spPr>
          <a:xfrm>
            <a:off x="76976" y="787450"/>
            <a:ext cx="895738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-Elbow plot allows us to see how much of the variance is explained by each PC</a:t>
            </a: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-We can calculate as many PCs as original variables (genes), but how many do we need to use to sufficiently explain the variation in the data set?</a:t>
            </a: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-This is typical done by estimating were the plot levels off, here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~18-30 PCs</a:t>
            </a: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-Then we still have too many dimensions to plot!!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7980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BBA8EC27-96AE-4DC0-8A2E-ADDE89571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17" y="4726619"/>
            <a:ext cx="2476555" cy="1768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4493AB6-0286-449F-83B6-EC33DDEFCF57}"/>
              </a:ext>
            </a:extLst>
          </p:cNvPr>
          <p:cNvGraphicFramePr>
            <a:graphicFrameLocks noGrp="1"/>
          </p:cNvGraphicFramePr>
          <p:nvPr/>
        </p:nvGraphicFramePr>
        <p:xfrm>
          <a:off x="187574" y="1157287"/>
          <a:ext cx="2476555" cy="1102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311">
                  <a:extLst>
                    <a:ext uri="{9D8B030D-6E8A-4147-A177-3AD203B41FA5}">
                      <a16:colId xmlns:a16="http://schemas.microsoft.com/office/drawing/2014/main" val="2290759632"/>
                    </a:ext>
                  </a:extLst>
                </a:gridCol>
                <a:gridCol w="495311">
                  <a:extLst>
                    <a:ext uri="{9D8B030D-6E8A-4147-A177-3AD203B41FA5}">
                      <a16:colId xmlns:a16="http://schemas.microsoft.com/office/drawing/2014/main" val="3847951965"/>
                    </a:ext>
                  </a:extLst>
                </a:gridCol>
                <a:gridCol w="495311">
                  <a:extLst>
                    <a:ext uri="{9D8B030D-6E8A-4147-A177-3AD203B41FA5}">
                      <a16:colId xmlns:a16="http://schemas.microsoft.com/office/drawing/2014/main" val="4113949568"/>
                    </a:ext>
                  </a:extLst>
                </a:gridCol>
                <a:gridCol w="495311">
                  <a:extLst>
                    <a:ext uri="{9D8B030D-6E8A-4147-A177-3AD203B41FA5}">
                      <a16:colId xmlns:a16="http://schemas.microsoft.com/office/drawing/2014/main" val="4037793656"/>
                    </a:ext>
                  </a:extLst>
                </a:gridCol>
                <a:gridCol w="495311">
                  <a:extLst>
                    <a:ext uri="{9D8B030D-6E8A-4147-A177-3AD203B41FA5}">
                      <a16:colId xmlns:a16="http://schemas.microsoft.com/office/drawing/2014/main" val="3132790683"/>
                    </a:ext>
                  </a:extLst>
                </a:gridCol>
              </a:tblGrid>
              <a:tr h="220482">
                <a:tc>
                  <a:txBody>
                    <a:bodyPr/>
                    <a:lstStyle/>
                    <a:p>
                      <a:pPr algn="ctr"/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Cell1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Cell2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Cell3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Cell4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212752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pPr algn="ctr"/>
                      <a:r>
                        <a:rPr lang="en-US" sz="8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Gene1</a:t>
                      </a:r>
                      <a:endParaRPr lang="en-DE" sz="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984717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pPr algn="ctr"/>
                      <a:r>
                        <a:rPr lang="en-US" sz="8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Gene2</a:t>
                      </a:r>
                      <a:endParaRPr lang="en-DE" sz="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446734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pPr algn="ctr"/>
                      <a:r>
                        <a:rPr lang="en-US" sz="8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Gene3</a:t>
                      </a:r>
                      <a:endParaRPr lang="en-DE" sz="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8135003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pPr algn="ctr"/>
                      <a:r>
                        <a:rPr lang="en-US" sz="8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Gene4</a:t>
                      </a:r>
                      <a:endParaRPr lang="en-DE" sz="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1465582"/>
                  </a:ext>
                </a:extLst>
              </a:tr>
            </a:tbl>
          </a:graphicData>
        </a:graphic>
      </p:graphicFrame>
      <p:grpSp>
        <p:nvGrpSpPr>
          <p:cNvPr id="25" name="Group 24">
            <a:extLst>
              <a:ext uri="{FF2B5EF4-FFF2-40B4-BE49-F238E27FC236}">
                <a16:creationId xmlns:a16="http://schemas.microsoft.com/office/drawing/2014/main" id="{5F78B188-692B-4C5E-8931-D8B6D4305103}"/>
              </a:ext>
            </a:extLst>
          </p:cNvPr>
          <p:cNvGrpSpPr/>
          <p:nvPr/>
        </p:nvGrpSpPr>
        <p:grpSpPr>
          <a:xfrm>
            <a:off x="2981113" y="1767840"/>
            <a:ext cx="389104" cy="3932872"/>
            <a:chOff x="2823522" y="1004133"/>
            <a:chExt cx="210235" cy="391682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911FB-62C2-48FD-92C3-EFFA148D0500}"/>
                </a:ext>
              </a:extLst>
            </p:cNvPr>
            <p:cNvCxnSpPr/>
            <p:nvPr/>
          </p:nvCxnSpPr>
          <p:spPr>
            <a:xfrm>
              <a:off x="2823522" y="1004133"/>
              <a:ext cx="210235" cy="0"/>
            </a:xfrm>
            <a:prstGeom prst="line">
              <a:avLst/>
            </a:prstGeom>
            <a:ln w="15875">
              <a:solidFill>
                <a:srgbClr val="006A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807F72E-F82C-43DE-A79A-2AEB2B59B15D}"/>
                </a:ext>
              </a:extLst>
            </p:cNvPr>
            <p:cNvCxnSpPr/>
            <p:nvPr/>
          </p:nvCxnSpPr>
          <p:spPr>
            <a:xfrm>
              <a:off x="2823522" y="1395815"/>
              <a:ext cx="210235" cy="0"/>
            </a:xfrm>
            <a:prstGeom prst="line">
              <a:avLst/>
            </a:prstGeom>
            <a:ln w="15875">
              <a:solidFill>
                <a:srgbClr val="006AB3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61645A6-49A5-4457-9566-4817C98F2F00}"/>
                </a:ext>
              </a:extLst>
            </p:cNvPr>
            <p:cNvCxnSpPr>
              <a:cxnSpLocks/>
            </p:cNvCxnSpPr>
            <p:nvPr/>
          </p:nvCxnSpPr>
          <p:spPr>
            <a:xfrm>
              <a:off x="3033757" y="1004133"/>
              <a:ext cx="0" cy="391682"/>
            </a:xfrm>
            <a:prstGeom prst="line">
              <a:avLst/>
            </a:prstGeom>
            <a:ln w="15875">
              <a:solidFill>
                <a:srgbClr val="006A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D17F993-1637-48EB-9ADD-61EC27FC68C5}"/>
              </a:ext>
            </a:extLst>
          </p:cNvPr>
          <p:cNvSpPr txBox="1"/>
          <p:nvPr/>
        </p:nvSpPr>
        <p:spPr>
          <a:xfrm>
            <a:off x="76977" y="0"/>
            <a:ext cx="3741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rgbClr val="006A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Computational steps</a:t>
            </a:r>
            <a:endParaRPr lang="en-US" sz="2800" b="1" dirty="0">
              <a:solidFill>
                <a:srgbClr val="006AB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75343D-8842-44FF-8825-2E0095475A7D}"/>
              </a:ext>
            </a:extLst>
          </p:cNvPr>
          <p:cNvCxnSpPr/>
          <p:nvPr/>
        </p:nvCxnSpPr>
        <p:spPr>
          <a:xfrm>
            <a:off x="76977" y="531605"/>
            <a:ext cx="8957387" cy="0"/>
          </a:xfrm>
          <a:prstGeom prst="line">
            <a:avLst/>
          </a:prstGeom>
          <a:ln w="15875">
            <a:solidFill>
              <a:srgbClr val="006AB3"/>
            </a:solidFill>
          </a:ln>
          <a:effectLst>
            <a:outerShdw blurRad="63500" dist="25400" dir="5400000" algn="t" rotWithShape="0">
              <a:prstClr val="black">
                <a:alpha val="27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F273AEC-CF88-4AEF-8B86-EFA3DFB5949F}"/>
              </a:ext>
            </a:extLst>
          </p:cNvPr>
          <p:cNvSpPr txBox="1"/>
          <p:nvPr/>
        </p:nvSpPr>
        <p:spPr>
          <a:xfrm>
            <a:off x="3506760" y="2097570"/>
            <a:ext cx="3398687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Quality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Normalization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Feature selection and scaling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Dimensional reduction with PCA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Dimensional reduction UMAP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26253966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D17F993-1637-48EB-9ADD-61EC27FC68C5}"/>
              </a:ext>
            </a:extLst>
          </p:cNvPr>
          <p:cNvSpPr txBox="1"/>
          <p:nvPr/>
        </p:nvSpPr>
        <p:spPr>
          <a:xfrm>
            <a:off x="76977" y="0"/>
            <a:ext cx="1242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rgbClr val="006A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UMAP</a:t>
            </a:r>
            <a:endParaRPr lang="en-US" sz="2800" b="1" dirty="0">
              <a:solidFill>
                <a:srgbClr val="006AB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75343D-8842-44FF-8825-2E0095475A7D}"/>
              </a:ext>
            </a:extLst>
          </p:cNvPr>
          <p:cNvCxnSpPr/>
          <p:nvPr/>
        </p:nvCxnSpPr>
        <p:spPr>
          <a:xfrm>
            <a:off x="76977" y="531605"/>
            <a:ext cx="8957387" cy="0"/>
          </a:xfrm>
          <a:prstGeom prst="line">
            <a:avLst/>
          </a:prstGeom>
          <a:ln w="15875">
            <a:solidFill>
              <a:srgbClr val="006AB3"/>
            </a:solidFill>
          </a:ln>
          <a:effectLst>
            <a:outerShdw blurRad="63500" dist="25400" dir="5400000" algn="t" rotWithShape="0">
              <a:prstClr val="black">
                <a:alpha val="27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8820644-0F35-4CBF-BBB6-D2DD326C7EE8}"/>
              </a:ext>
            </a:extLst>
          </p:cNvPr>
          <p:cNvSpPr txBox="1"/>
          <p:nvPr/>
        </p:nvSpPr>
        <p:spPr>
          <a:xfrm>
            <a:off x="187573" y="787184"/>
            <a:ext cx="851575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-Uniform Manifold Approximation and Projection (UMAP) is a 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general purpose manifold learning and dimension reduction algorithm</a:t>
            </a:r>
            <a:endParaRPr lang="en-US" sz="160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-Places cells together in low dimensional space by learning the underlying “manifold”, thought to preserve the global and local “structure” better than </a:t>
            </a:r>
            <a:r>
              <a:rPr lang="en-US" sz="16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tSNE</a:t>
            </a:r>
            <a:endParaRPr lang="en-US" sz="16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-Input PCA reduced data, UMAP reduces further to visualize in 2 dimensions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CA630F-FC60-4680-ACE2-C6CFD98721FB}"/>
              </a:ext>
            </a:extLst>
          </p:cNvPr>
          <p:cNvSpPr txBox="1"/>
          <p:nvPr/>
        </p:nvSpPr>
        <p:spPr>
          <a:xfrm>
            <a:off x="4544458" y="6350169"/>
            <a:ext cx="459954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https://pair-code.github.io/understanding-umap/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https://umap-learn.readthedocs.io/en/latest/basic_usage.html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383787D-C858-47AE-82F1-468CC940DD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02"/>
          <a:stretch/>
        </p:blipFill>
        <p:spPr bwMode="auto">
          <a:xfrm>
            <a:off x="301873" y="2793124"/>
            <a:ext cx="4599542" cy="3741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B628819-374F-4C05-97B3-32D0DD4EE8F9}"/>
              </a:ext>
            </a:extLst>
          </p:cNvPr>
          <p:cNvGrpSpPr/>
          <p:nvPr/>
        </p:nvGrpSpPr>
        <p:grpSpPr>
          <a:xfrm>
            <a:off x="5279632" y="3780874"/>
            <a:ext cx="3371850" cy="1650802"/>
            <a:chOff x="5279632" y="3780874"/>
            <a:chExt cx="3371850" cy="165080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95FC38B-84F2-4521-9523-991CC16E2C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93920" y="4088651"/>
              <a:ext cx="3343275" cy="134302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34BCED-A5B4-4DF7-8C2A-AD8D7DF3D609}"/>
                </a:ext>
              </a:extLst>
            </p:cNvPr>
            <p:cNvSpPr txBox="1"/>
            <p:nvPr/>
          </p:nvSpPr>
          <p:spPr>
            <a:xfrm>
              <a:off x="5279632" y="3780874"/>
              <a:ext cx="3371850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latin typeface="Arial" panose="020B0604020202020204" pitchFamily="34" charset="0"/>
                  <a:cs typeface="Arial" panose="020B0604020202020204" pitchFamily="34" charset="0"/>
                </a:rPr>
                <a:t>UMAP Embeddings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9E3A6A4-1F2D-47F7-80CE-A5182E2EBB0C}"/>
                </a:ext>
              </a:extLst>
            </p:cNvPr>
            <p:cNvSpPr/>
            <p:nvPr/>
          </p:nvSpPr>
          <p:spPr>
            <a:xfrm>
              <a:off x="5279632" y="3780874"/>
              <a:ext cx="3371850" cy="16508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0920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BBA8EC27-96AE-4DC0-8A2E-ADDE89571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17" y="4726619"/>
            <a:ext cx="2476555" cy="1768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4493AB6-0286-449F-83B6-EC33DDEFCF57}"/>
              </a:ext>
            </a:extLst>
          </p:cNvPr>
          <p:cNvGraphicFramePr>
            <a:graphicFrameLocks noGrp="1"/>
          </p:cNvGraphicFramePr>
          <p:nvPr/>
        </p:nvGraphicFramePr>
        <p:xfrm>
          <a:off x="187574" y="1157287"/>
          <a:ext cx="2476555" cy="1102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311">
                  <a:extLst>
                    <a:ext uri="{9D8B030D-6E8A-4147-A177-3AD203B41FA5}">
                      <a16:colId xmlns:a16="http://schemas.microsoft.com/office/drawing/2014/main" val="2290759632"/>
                    </a:ext>
                  </a:extLst>
                </a:gridCol>
                <a:gridCol w="495311">
                  <a:extLst>
                    <a:ext uri="{9D8B030D-6E8A-4147-A177-3AD203B41FA5}">
                      <a16:colId xmlns:a16="http://schemas.microsoft.com/office/drawing/2014/main" val="3847951965"/>
                    </a:ext>
                  </a:extLst>
                </a:gridCol>
                <a:gridCol w="495311">
                  <a:extLst>
                    <a:ext uri="{9D8B030D-6E8A-4147-A177-3AD203B41FA5}">
                      <a16:colId xmlns:a16="http://schemas.microsoft.com/office/drawing/2014/main" val="4113949568"/>
                    </a:ext>
                  </a:extLst>
                </a:gridCol>
                <a:gridCol w="495311">
                  <a:extLst>
                    <a:ext uri="{9D8B030D-6E8A-4147-A177-3AD203B41FA5}">
                      <a16:colId xmlns:a16="http://schemas.microsoft.com/office/drawing/2014/main" val="4037793656"/>
                    </a:ext>
                  </a:extLst>
                </a:gridCol>
                <a:gridCol w="495311">
                  <a:extLst>
                    <a:ext uri="{9D8B030D-6E8A-4147-A177-3AD203B41FA5}">
                      <a16:colId xmlns:a16="http://schemas.microsoft.com/office/drawing/2014/main" val="3132790683"/>
                    </a:ext>
                  </a:extLst>
                </a:gridCol>
              </a:tblGrid>
              <a:tr h="220482">
                <a:tc>
                  <a:txBody>
                    <a:bodyPr/>
                    <a:lstStyle/>
                    <a:p>
                      <a:pPr algn="ctr"/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Cell1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Cell2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Cell3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Cell4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212752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pPr algn="ctr"/>
                      <a:r>
                        <a:rPr lang="en-US" sz="8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Gene1</a:t>
                      </a:r>
                      <a:endParaRPr lang="en-DE" sz="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984717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pPr algn="ctr"/>
                      <a:r>
                        <a:rPr lang="en-US" sz="8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Gene2</a:t>
                      </a:r>
                      <a:endParaRPr lang="en-DE" sz="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446734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pPr algn="ctr"/>
                      <a:r>
                        <a:rPr lang="en-US" sz="8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Gene3</a:t>
                      </a:r>
                      <a:endParaRPr lang="en-DE" sz="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8135003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pPr algn="ctr"/>
                      <a:r>
                        <a:rPr lang="en-US" sz="8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Gene4</a:t>
                      </a:r>
                      <a:endParaRPr lang="en-DE" sz="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1465582"/>
                  </a:ext>
                </a:extLst>
              </a:tr>
            </a:tbl>
          </a:graphicData>
        </a:graphic>
      </p:graphicFrame>
      <p:grpSp>
        <p:nvGrpSpPr>
          <p:cNvPr id="25" name="Group 24">
            <a:extLst>
              <a:ext uri="{FF2B5EF4-FFF2-40B4-BE49-F238E27FC236}">
                <a16:creationId xmlns:a16="http://schemas.microsoft.com/office/drawing/2014/main" id="{5F78B188-692B-4C5E-8931-D8B6D4305103}"/>
              </a:ext>
            </a:extLst>
          </p:cNvPr>
          <p:cNvGrpSpPr/>
          <p:nvPr/>
        </p:nvGrpSpPr>
        <p:grpSpPr>
          <a:xfrm>
            <a:off x="2981113" y="1767840"/>
            <a:ext cx="389104" cy="3932872"/>
            <a:chOff x="2823522" y="1004133"/>
            <a:chExt cx="210235" cy="391682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911FB-62C2-48FD-92C3-EFFA148D0500}"/>
                </a:ext>
              </a:extLst>
            </p:cNvPr>
            <p:cNvCxnSpPr/>
            <p:nvPr/>
          </p:nvCxnSpPr>
          <p:spPr>
            <a:xfrm>
              <a:off x="2823522" y="1004133"/>
              <a:ext cx="210235" cy="0"/>
            </a:xfrm>
            <a:prstGeom prst="line">
              <a:avLst/>
            </a:prstGeom>
            <a:ln w="15875">
              <a:solidFill>
                <a:srgbClr val="006A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807F72E-F82C-43DE-A79A-2AEB2B59B15D}"/>
                </a:ext>
              </a:extLst>
            </p:cNvPr>
            <p:cNvCxnSpPr/>
            <p:nvPr/>
          </p:nvCxnSpPr>
          <p:spPr>
            <a:xfrm>
              <a:off x="2823522" y="1395815"/>
              <a:ext cx="210235" cy="0"/>
            </a:xfrm>
            <a:prstGeom prst="line">
              <a:avLst/>
            </a:prstGeom>
            <a:ln w="15875">
              <a:solidFill>
                <a:srgbClr val="006AB3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61645A6-49A5-4457-9566-4817C98F2F00}"/>
                </a:ext>
              </a:extLst>
            </p:cNvPr>
            <p:cNvCxnSpPr>
              <a:cxnSpLocks/>
            </p:cNvCxnSpPr>
            <p:nvPr/>
          </p:nvCxnSpPr>
          <p:spPr>
            <a:xfrm>
              <a:off x="3033757" y="1004133"/>
              <a:ext cx="0" cy="391682"/>
            </a:xfrm>
            <a:prstGeom prst="line">
              <a:avLst/>
            </a:prstGeom>
            <a:ln w="15875">
              <a:solidFill>
                <a:srgbClr val="006A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D17F993-1637-48EB-9ADD-61EC27FC68C5}"/>
              </a:ext>
            </a:extLst>
          </p:cNvPr>
          <p:cNvSpPr txBox="1"/>
          <p:nvPr/>
        </p:nvSpPr>
        <p:spPr>
          <a:xfrm>
            <a:off x="76977" y="0"/>
            <a:ext cx="3741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rgbClr val="006A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Computational steps</a:t>
            </a:r>
            <a:endParaRPr lang="en-US" sz="2800" b="1" dirty="0">
              <a:solidFill>
                <a:srgbClr val="006AB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75343D-8842-44FF-8825-2E0095475A7D}"/>
              </a:ext>
            </a:extLst>
          </p:cNvPr>
          <p:cNvCxnSpPr/>
          <p:nvPr/>
        </p:nvCxnSpPr>
        <p:spPr>
          <a:xfrm>
            <a:off x="76977" y="531605"/>
            <a:ext cx="8957387" cy="0"/>
          </a:xfrm>
          <a:prstGeom prst="line">
            <a:avLst/>
          </a:prstGeom>
          <a:ln w="15875">
            <a:solidFill>
              <a:srgbClr val="006AB3"/>
            </a:solidFill>
          </a:ln>
          <a:effectLst>
            <a:outerShdw blurRad="63500" dist="25400" dir="5400000" algn="t" rotWithShape="0">
              <a:prstClr val="black">
                <a:alpha val="27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F273AEC-CF88-4AEF-8B86-EFA3DFB5949F}"/>
              </a:ext>
            </a:extLst>
          </p:cNvPr>
          <p:cNvSpPr txBox="1"/>
          <p:nvPr/>
        </p:nvSpPr>
        <p:spPr>
          <a:xfrm>
            <a:off x="3506760" y="2097570"/>
            <a:ext cx="3398687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Quality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Normalization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Feature selection and scaling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Dimensional reduction with PCA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Dimensional reduction UMAP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13787620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D17F993-1637-48EB-9ADD-61EC27FC68C5}"/>
              </a:ext>
            </a:extLst>
          </p:cNvPr>
          <p:cNvSpPr txBox="1"/>
          <p:nvPr/>
        </p:nvSpPr>
        <p:spPr>
          <a:xfrm>
            <a:off x="76977" y="0"/>
            <a:ext cx="1962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rgbClr val="006A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  <a:endParaRPr lang="en-US" sz="2800" b="1" dirty="0">
              <a:solidFill>
                <a:srgbClr val="006AB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75343D-8842-44FF-8825-2E0095475A7D}"/>
              </a:ext>
            </a:extLst>
          </p:cNvPr>
          <p:cNvCxnSpPr/>
          <p:nvPr/>
        </p:nvCxnSpPr>
        <p:spPr>
          <a:xfrm>
            <a:off x="76977" y="531605"/>
            <a:ext cx="8957387" cy="0"/>
          </a:xfrm>
          <a:prstGeom prst="line">
            <a:avLst/>
          </a:prstGeom>
          <a:ln w="15875">
            <a:solidFill>
              <a:srgbClr val="006AB3"/>
            </a:solidFill>
          </a:ln>
          <a:effectLst>
            <a:outerShdw blurRad="63500" dist="25400" dir="5400000" algn="t" rotWithShape="0">
              <a:prstClr val="black">
                <a:alpha val="27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BAF5D6BF-7B19-4AE8-BB67-BDFE314185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71"/>
          <a:stretch/>
        </p:blipFill>
        <p:spPr bwMode="auto">
          <a:xfrm>
            <a:off x="1748140" y="2293694"/>
            <a:ext cx="5195585" cy="420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6746A3-8BEC-4C37-B167-8E454E1E6D8F}"/>
              </a:ext>
            </a:extLst>
          </p:cNvPr>
          <p:cNvSpPr txBox="1"/>
          <p:nvPr/>
        </p:nvSpPr>
        <p:spPr>
          <a:xfrm>
            <a:off x="93306" y="756252"/>
            <a:ext cx="89573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-How do we partition the dots into sub-populations? How many cell types are there?</a:t>
            </a: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-Need to group the cells together based on transcriptome similarity, without any knowledge of lables or number of groups, therefore it‘s „unsupervised“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442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B3FF48-D3A4-4C45-A247-46F949776E47}"/>
              </a:ext>
            </a:extLst>
          </p:cNvPr>
          <p:cNvSpPr txBox="1"/>
          <p:nvPr/>
        </p:nvSpPr>
        <p:spPr>
          <a:xfrm>
            <a:off x="76977" y="0"/>
            <a:ext cx="2401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rgbClr val="006A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 </a:t>
            </a:r>
            <a:r>
              <a:rPr lang="de-DE" sz="2800" b="1" dirty="0" err="1">
                <a:solidFill>
                  <a:srgbClr val="006A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matrix</a:t>
            </a:r>
            <a:endParaRPr lang="en-US" sz="2800" b="1" dirty="0">
              <a:solidFill>
                <a:srgbClr val="006AB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250B1BA-669B-4690-8BD5-B6822931ED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212037"/>
              </p:ext>
            </p:extLst>
          </p:nvPr>
        </p:nvGraphicFramePr>
        <p:xfrm>
          <a:off x="2453668" y="1925212"/>
          <a:ext cx="3613716" cy="16718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2286">
                  <a:extLst>
                    <a:ext uri="{9D8B030D-6E8A-4147-A177-3AD203B41FA5}">
                      <a16:colId xmlns:a16="http://schemas.microsoft.com/office/drawing/2014/main" val="2290759632"/>
                    </a:ext>
                  </a:extLst>
                </a:gridCol>
                <a:gridCol w="602286">
                  <a:extLst>
                    <a:ext uri="{9D8B030D-6E8A-4147-A177-3AD203B41FA5}">
                      <a16:colId xmlns:a16="http://schemas.microsoft.com/office/drawing/2014/main" val="3847951965"/>
                    </a:ext>
                  </a:extLst>
                </a:gridCol>
                <a:gridCol w="602286">
                  <a:extLst>
                    <a:ext uri="{9D8B030D-6E8A-4147-A177-3AD203B41FA5}">
                      <a16:colId xmlns:a16="http://schemas.microsoft.com/office/drawing/2014/main" val="4113949568"/>
                    </a:ext>
                  </a:extLst>
                </a:gridCol>
                <a:gridCol w="602286">
                  <a:extLst>
                    <a:ext uri="{9D8B030D-6E8A-4147-A177-3AD203B41FA5}">
                      <a16:colId xmlns:a16="http://schemas.microsoft.com/office/drawing/2014/main" val="4037793656"/>
                    </a:ext>
                  </a:extLst>
                </a:gridCol>
                <a:gridCol w="602286">
                  <a:extLst>
                    <a:ext uri="{9D8B030D-6E8A-4147-A177-3AD203B41FA5}">
                      <a16:colId xmlns:a16="http://schemas.microsoft.com/office/drawing/2014/main" val="3132790683"/>
                    </a:ext>
                  </a:extLst>
                </a:gridCol>
                <a:gridCol w="602286">
                  <a:extLst>
                    <a:ext uri="{9D8B030D-6E8A-4147-A177-3AD203B41FA5}">
                      <a16:colId xmlns:a16="http://schemas.microsoft.com/office/drawing/2014/main" val="910093503"/>
                    </a:ext>
                  </a:extLst>
                </a:gridCol>
              </a:tblGrid>
              <a:tr h="278642">
                <a:tc>
                  <a:txBody>
                    <a:bodyPr/>
                    <a:lstStyle/>
                    <a:p>
                      <a:pPr algn="ctr"/>
                      <a:endParaRPr lang="en-DE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18" marR="82218" marT="41109" marB="411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Cell_1</a:t>
                      </a:r>
                      <a:endParaRPr lang="en-DE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18" marR="82218" marT="41109" marB="411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Cell_2</a:t>
                      </a:r>
                      <a:endParaRPr lang="en-DE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18" marR="82218" marT="41109" marB="411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Cell_3</a:t>
                      </a:r>
                      <a:endParaRPr lang="en-DE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18" marR="82218" marT="41109" marB="411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Cell_4</a:t>
                      </a:r>
                      <a:endParaRPr lang="en-DE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18" marR="82218" marT="41109" marB="411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...</a:t>
                      </a:r>
                      <a:endParaRPr lang="en-DE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18" marR="82218" marT="41109" marB="411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7212752"/>
                  </a:ext>
                </a:extLst>
              </a:tr>
              <a:tr h="278642">
                <a:tc>
                  <a:txBody>
                    <a:bodyPr/>
                    <a:lstStyle/>
                    <a:p>
                      <a:pPr algn="ctr"/>
                      <a:r>
                        <a:rPr lang="en-US" sz="11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Gene1</a:t>
                      </a:r>
                      <a:endParaRPr lang="en-DE" sz="11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18" marR="82218" marT="41109" marB="41109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DE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18" marR="82218" marT="41109" marB="41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DE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18" marR="82218" marT="41109" marB="411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DE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18" marR="82218" marT="41109" marB="411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DE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18" marR="82218" marT="41109" marB="411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DE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18" marR="82218" marT="41109" marB="411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5984717"/>
                  </a:ext>
                </a:extLst>
              </a:tr>
              <a:tr h="278642">
                <a:tc>
                  <a:txBody>
                    <a:bodyPr/>
                    <a:lstStyle/>
                    <a:p>
                      <a:pPr algn="ctr"/>
                      <a:r>
                        <a:rPr lang="en-US" sz="11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Gene2</a:t>
                      </a:r>
                      <a:endParaRPr lang="en-DE" sz="11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18" marR="82218" marT="41109" marB="41109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DE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18" marR="82218" marT="41109" marB="41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DE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18" marR="82218" marT="41109" marB="411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DE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18" marR="82218" marT="41109" marB="411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DE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18" marR="82218" marT="41109" marB="411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DE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18" marR="82218" marT="41109" marB="411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5446734"/>
                  </a:ext>
                </a:extLst>
              </a:tr>
              <a:tr h="278642">
                <a:tc>
                  <a:txBody>
                    <a:bodyPr/>
                    <a:lstStyle/>
                    <a:p>
                      <a:pPr algn="ctr"/>
                      <a:r>
                        <a:rPr lang="en-US" sz="11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Gene3</a:t>
                      </a:r>
                      <a:endParaRPr lang="en-DE" sz="11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18" marR="82218" marT="41109" marB="41109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18" marR="82218" marT="41109" marB="41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DE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18" marR="82218" marT="41109" marB="411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DE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18" marR="82218" marT="41109" marB="411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DE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18" marR="82218" marT="41109" marB="411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DE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18" marR="82218" marT="41109" marB="411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8135003"/>
                  </a:ext>
                </a:extLst>
              </a:tr>
              <a:tr h="278642">
                <a:tc>
                  <a:txBody>
                    <a:bodyPr/>
                    <a:lstStyle/>
                    <a:p>
                      <a:pPr algn="ctr"/>
                      <a:r>
                        <a:rPr lang="en-US" sz="11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Gene4</a:t>
                      </a:r>
                      <a:endParaRPr lang="en-DE" sz="11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18" marR="82218" marT="41109" marB="41109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DE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18" marR="82218" marT="41109" marB="41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DE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18" marR="82218" marT="41109" marB="411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DE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18" marR="82218" marT="41109" marB="411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DE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18" marR="82218" marT="41109" marB="411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DE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18" marR="82218" marT="41109" marB="411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1465582"/>
                  </a:ext>
                </a:extLst>
              </a:tr>
              <a:tr h="27864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DE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18" marR="82218" marT="41109" marB="41109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DE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18" marR="82218" marT="41109" marB="41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DE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18" marR="82218" marT="41109" marB="411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DE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18" marR="82218" marT="41109" marB="411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DE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18" marR="82218" marT="41109" marB="411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DE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218" marR="82218" marT="41109" marB="4110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94201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876423-6A52-4CB4-B6A1-B0BE1A43CF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457438"/>
              </p:ext>
            </p:extLst>
          </p:nvPr>
        </p:nvGraphicFramePr>
        <p:xfrm>
          <a:off x="381259" y="4580943"/>
          <a:ext cx="8568091" cy="948936"/>
        </p:xfrm>
        <a:graphic>
          <a:graphicData uri="http://schemas.openxmlformats.org/drawingml/2006/table">
            <a:tbl>
              <a:tblPr/>
              <a:tblGrid>
                <a:gridCol w="549456">
                  <a:extLst>
                    <a:ext uri="{9D8B030D-6E8A-4147-A177-3AD203B41FA5}">
                      <a16:colId xmlns:a16="http://schemas.microsoft.com/office/drawing/2014/main" val="3101391079"/>
                    </a:ext>
                  </a:extLst>
                </a:gridCol>
                <a:gridCol w="1614029">
                  <a:extLst>
                    <a:ext uri="{9D8B030D-6E8A-4147-A177-3AD203B41FA5}">
                      <a16:colId xmlns:a16="http://schemas.microsoft.com/office/drawing/2014/main" val="2885889973"/>
                    </a:ext>
                  </a:extLst>
                </a:gridCol>
                <a:gridCol w="1579689">
                  <a:extLst>
                    <a:ext uri="{9D8B030D-6E8A-4147-A177-3AD203B41FA5}">
                      <a16:colId xmlns:a16="http://schemas.microsoft.com/office/drawing/2014/main" val="705543062"/>
                    </a:ext>
                  </a:extLst>
                </a:gridCol>
                <a:gridCol w="1614029">
                  <a:extLst>
                    <a:ext uri="{9D8B030D-6E8A-4147-A177-3AD203B41FA5}">
                      <a16:colId xmlns:a16="http://schemas.microsoft.com/office/drawing/2014/main" val="738661644"/>
                    </a:ext>
                  </a:extLst>
                </a:gridCol>
                <a:gridCol w="1605444">
                  <a:extLst>
                    <a:ext uri="{9D8B030D-6E8A-4147-A177-3AD203B41FA5}">
                      <a16:colId xmlns:a16="http://schemas.microsoft.com/office/drawing/2014/main" val="4121029048"/>
                    </a:ext>
                  </a:extLst>
                </a:gridCol>
                <a:gridCol w="1605444">
                  <a:extLst>
                    <a:ext uri="{9D8B030D-6E8A-4147-A177-3AD203B41FA5}">
                      <a16:colId xmlns:a16="http://schemas.microsoft.com/office/drawing/2014/main" val="3272119436"/>
                    </a:ext>
                  </a:extLst>
                </a:gridCol>
              </a:tblGrid>
              <a:tr h="158156">
                <a:tc>
                  <a:txBody>
                    <a:bodyPr/>
                    <a:lstStyle/>
                    <a:p>
                      <a:pPr algn="l" fontAlgn="b"/>
                      <a:endParaRPr lang="en-DE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08" marR="7908" marT="79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AAACCTGAGAACAATC_Sham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08" marR="7908" marT="79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AAACCTGAGGCTCATT_Sham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08" marR="7908" marT="79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AAACCTGCAAGGACTG_Sham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08" marR="7908" marT="79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AAACCTGCAGCCACCA_Sham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08" marR="7908" marT="79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AAACCTGGTCAAAGAT_Sham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908" marR="7908" marT="79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4251106"/>
                  </a:ext>
                </a:extLst>
              </a:tr>
              <a:tr h="15815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Xkr4</a:t>
                      </a:r>
                    </a:p>
                  </a:txBody>
                  <a:tcPr marL="7908" marR="7908" marT="7908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7908" marR="7908" marT="790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7908" marR="7908" marT="790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7908" marR="7908" marT="790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7908" marR="7908" marT="790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499332"/>
                  </a:ext>
                </a:extLst>
              </a:tr>
              <a:tr h="15815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Sox17</a:t>
                      </a:r>
                    </a:p>
                  </a:txBody>
                  <a:tcPr marL="7908" marR="7908" marT="7908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7908" marR="7908" marT="79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7908" marR="7908" marT="79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7908" marR="7908" marT="79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7908" marR="7908" marT="79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481309"/>
                  </a:ext>
                </a:extLst>
              </a:tr>
              <a:tr h="15815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Mrpl15</a:t>
                      </a:r>
                    </a:p>
                  </a:txBody>
                  <a:tcPr marL="7908" marR="7908" marT="7908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7908" marR="7908" marT="79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7908" marR="7908" marT="79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7908" marR="7908" marT="79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7908" marR="7908" marT="79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8961872"/>
                  </a:ext>
                </a:extLst>
              </a:tr>
              <a:tr h="15815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Lypla1</a:t>
                      </a:r>
                    </a:p>
                  </a:txBody>
                  <a:tcPr marL="7908" marR="7908" marT="7908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7908" marR="7908" marT="79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7908" marR="7908" marT="79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7908" marR="7908" marT="79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7908" marR="7908" marT="79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347807"/>
                  </a:ext>
                </a:extLst>
              </a:tr>
              <a:tr h="15815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Gm37988</a:t>
                      </a:r>
                    </a:p>
                  </a:txBody>
                  <a:tcPr marL="7908" marR="7908" marT="7908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7908" marR="7908" marT="790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7908" marR="7908" marT="79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7908" marR="7908" marT="79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7908" marR="7908" marT="79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7908" marR="7908" marT="79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0688862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26DDF6-BF45-460B-B473-A7127DB8154F}"/>
              </a:ext>
            </a:extLst>
          </p:cNvPr>
          <p:cNvCxnSpPr/>
          <p:nvPr/>
        </p:nvCxnSpPr>
        <p:spPr>
          <a:xfrm>
            <a:off x="76977" y="531605"/>
            <a:ext cx="8957387" cy="0"/>
          </a:xfrm>
          <a:prstGeom prst="line">
            <a:avLst/>
          </a:prstGeom>
          <a:ln w="15875">
            <a:solidFill>
              <a:srgbClr val="006AB3"/>
            </a:solidFill>
          </a:ln>
          <a:effectLst>
            <a:outerShdw blurRad="63500" dist="25400" dir="5400000" algn="t" rotWithShape="0">
              <a:prstClr val="black">
                <a:alpha val="27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8087FDA-71F9-4F52-9C93-3EACF62827C1}"/>
              </a:ext>
            </a:extLst>
          </p:cNvPr>
          <p:cNvCxnSpPr>
            <a:cxnSpLocks/>
          </p:cNvCxnSpPr>
          <p:nvPr/>
        </p:nvCxnSpPr>
        <p:spPr>
          <a:xfrm>
            <a:off x="4665305" y="3794844"/>
            <a:ext cx="0" cy="503452"/>
          </a:xfrm>
          <a:prstGeom prst="straightConnector1">
            <a:avLst/>
          </a:prstGeom>
          <a:ln w="12700">
            <a:solidFill>
              <a:srgbClr val="006A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F7BAB91-7E6F-48BC-986B-662BA2F08C4C}"/>
              </a:ext>
            </a:extLst>
          </p:cNvPr>
          <p:cNvSpPr txBox="1"/>
          <p:nvPr/>
        </p:nvSpPr>
        <p:spPr>
          <a:xfrm>
            <a:off x="3347476" y="3879711"/>
            <a:ext cx="2635658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6A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rgbClr val="006A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SeruatObject</a:t>
            </a:r>
            <a:r>
              <a:rPr lang="en-US" sz="1100" dirty="0">
                <a:solidFill>
                  <a:srgbClr val="006A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[[“RNA”]]@data[1:5,1:5]]</a:t>
            </a:r>
            <a:endParaRPr lang="en-DE" sz="1100" dirty="0">
              <a:solidFill>
                <a:srgbClr val="006AB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AF27AA-9625-41ED-8902-D1CB7E709C2B}"/>
              </a:ext>
            </a:extLst>
          </p:cNvPr>
          <p:cNvSpPr txBox="1"/>
          <p:nvPr/>
        </p:nvSpPr>
        <p:spPr>
          <a:xfrm>
            <a:off x="76977" y="789140"/>
            <a:ext cx="8957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row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gene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(feature),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column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a sample (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barcode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cell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numbers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matrix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counts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4595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D17F993-1637-48EB-9ADD-61EC27FC68C5}"/>
              </a:ext>
            </a:extLst>
          </p:cNvPr>
          <p:cNvSpPr txBox="1"/>
          <p:nvPr/>
        </p:nvSpPr>
        <p:spPr>
          <a:xfrm>
            <a:off x="76977" y="0"/>
            <a:ext cx="3599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rgbClr val="006A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Clustering in Seurat</a:t>
            </a:r>
            <a:endParaRPr lang="en-US" sz="2800" b="1" dirty="0">
              <a:solidFill>
                <a:srgbClr val="006AB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75343D-8842-44FF-8825-2E0095475A7D}"/>
              </a:ext>
            </a:extLst>
          </p:cNvPr>
          <p:cNvCxnSpPr/>
          <p:nvPr/>
        </p:nvCxnSpPr>
        <p:spPr>
          <a:xfrm>
            <a:off x="76977" y="531605"/>
            <a:ext cx="8957387" cy="0"/>
          </a:xfrm>
          <a:prstGeom prst="line">
            <a:avLst/>
          </a:prstGeom>
          <a:ln w="15875">
            <a:solidFill>
              <a:srgbClr val="006AB3"/>
            </a:solidFill>
          </a:ln>
          <a:effectLst>
            <a:outerShdw blurRad="63500" dist="25400" dir="5400000" algn="t" rotWithShape="0">
              <a:prstClr val="black">
                <a:alpha val="27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A6746A3-8BEC-4C37-B167-8E454E1E6D8F}"/>
              </a:ext>
            </a:extLst>
          </p:cNvPr>
          <p:cNvSpPr txBox="1"/>
          <p:nvPr/>
        </p:nvSpPr>
        <p:spPr>
          <a:xfrm>
            <a:off x="93306" y="756252"/>
            <a:ext cx="89573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-Seurat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toolkit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employs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-k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Nearest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Neighbors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(KNN)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constructed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euclidean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distance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in PCA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-Edge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cells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refined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shared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overlap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neighbors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Jaccard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similarity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-Clusters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found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community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detection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Louvain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optimizes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modularity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relative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density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edges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communities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compared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edges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outside</a:t>
            </a: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A1EE35D-6B18-4240-8E97-72F89C3E4D2F}"/>
              </a:ext>
            </a:extLst>
          </p:cNvPr>
          <p:cNvSpPr/>
          <p:nvPr/>
        </p:nvSpPr>
        <p:spPr>
          <a:xfrm>
            <a:off x="4685121" y="4077531"/>
            <a:ext cx="125937" cy="1225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1B5A6A1-B5BF-49C2-876D-35C610B9D311}"/>
              </a:ext>
            </a:extLst>
          </p:cNvPr>
          <p:cNvSpPr/>
          <p:nvPr/>
        </p:nvSpPr>
        <p:spPr>
          <a:xfrm>
            <a:off x="5016630" y="4077531"/>
            <a:ext cx="125937" cy="1225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C4085E-0E16-4294-A8BD-7E1953D79453}"/>
              </a:ext>
            </a:extLst>
          </p:cNvPr>
          <p:cNvSpPr/>
          <p:nvPr/>
        </p:nvSpPr>
        <p:spPr>
          <a:xfrm>
            <a:off x="4748089" y="4445176"/>
            <a:ext cx="125937" cy="1225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4E00587-5831-499C-869B-B6179C294112}"/>
              </a:ext>
            </a:extLst>
          </p:cNvPr>
          <p:cNvSpPr/>
          <p:nvPr/>
        </p:nvSpPr>
        <p:spPr>
          <a:xfrm>
            <a:off x="5450508" y="4445176"/>
            <a:ext cx="125937" cy="1225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107512-119D-45FF-B63E-3422C032748A}"/>
              </a:ext>
            </a:extLst>
          </p:cNvPr>
          <p:cNvSpPr/>
          <p:nvPr/>
        </p:nvSpPr>
        <p:spPr>
          <a:xfrm>
            <a:off x="3532031" y="6350989"/>
            <a:ext cx="555158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DE" sz="9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https://en.wikipedia.org/wiki/Louvain_method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https://nbisweden.github.io/workshop-scRNAseq/lectures/scRNAseq_clustering_Asa_Bjorklund_2021.pdf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T.S. Andrews, M.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Hemberg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/ Molecular Aspects of Medicine xxx (2017) 1e9</a:t>
            </a:r>
            <a:endParaRPr lang="en-DE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A683DE1-6692-403F-B50D-BB80EA8303C7}"/>
              </a:ext>
            </a:extLst>
          </p:cNvPr>
          <p:cNvSpPr/>
          <p:nvPr/>
        </p:nvSpPr>
        <p:spPr>
          <a:xfrm>
            <a:off x="5099298" y="4567724"/>
            <a:ext cx="125937" cy="1225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DF393B5-9561-4FCF-8C31-8D6D7B56B00D}"/>
              </a:ext>
            </a:extLst>
          </p:cNvPr>
          <p:cNvSpPr/>
          <p:nvPr/>
        </p:nvSpPr>
        <p:spPr>
          <a:xfrm>
            <a:off x="7057655" y="3898421"/>
            <a:ext cx="125937" cy="122548"/>
          </a:xfrm>
          <a:prstGeom prst="ellipse">
            <a:avLst/>
          </a:prstGeom>
          <a:solidFill>
            <a:srgbClr val="1E99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DED6704-5EA2-48E0-9000-3ED78B56FA50}"/>
              </a:ext>
            </a:extLst>
          </p:cNvPr>
          <p:cNvSpPr/>
          <p:nvPr/>
        </p:nvSpPr>
        <p:spPr>
          <a:xfrm>
            <a:off x="7290907" y="4020969"/>
            <a:ext cx="125937" cy="122548"/>
          </a:xfrm>
          <a:prstGeom prst="ellipse">
            <a:avLst/>
          </a:prstGeom>
          <a:solidFill>
            <a:srgbClr val="1E99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3EE89BF-08BE-47A0-91F9-6AB2A58B6672}"/>
              </a:ext>
            </a:extLst>
          </p:cNvPr>
          <p:cNvSpPr/>
          <p:nvPr/>
        </p:nvSpPr>
        <p:spPr>
          <a:xfrm>
            <a:off x="7693842" y="3838141"/>
            <a:ext cx="125937" cy="122548"/>
          </a:xfrm>
          <a:prstGeom prst="ellipse">
            <a:avLst/>
          </a:prstGeom>
          <a:solidFill>
            <a:srgbClr val="1E99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093C278-B5C5-4BF3-8281-C608ED63E3AF}"/>
              </a:ext>
            </a:extLst>
          </p:cNvPr>
          <p:cNvSpPr/>
          <p:nvPr/>
        </p:nvSpPr>
        <p:spPr>
          <a:xfrm>
            <a:off x="7693841" y="4332055"/>
            <a:ext cx="125937" cy="122548"/>
          </a:xfrm>
          <a:prstGeom prst="ellipse">
            <a:avLst/>
          </a:prstGeom>
          <a:solidFill>
            <a:srgbClr val="1E99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07DAA85-8C4A-4884-A5CD-174F1085BE9E}"/>
              </a:ext>
            </a:extLst>
          </p:cNvPr>
          <p:cNvSpPr/>
          <p:nvPr/>
        </p:nvSpPr>
        <p:spPr>
          <a:xfrm>
            <a:off x="7057654" y="4383902"/>
            <a:ext cx="125937" cy="122548"/>
          </a:xfrm>
          <a:prstGeom prst="ellipse">
            <a:avLst/>
          </a:prstGeom>
          <a:solidFill>
            <a:srgbClr val="1E99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C902910-FA32-4A28-A37D-B55964835B63}"/>
              </a:ext>
            </a:extLst>
          </p:cNvPr>
          <p:cNvSpPr/>
          <p:nvPr/>
        </p:nvSpPr>
        <p:spPr>
          <a:xfrm>
            <a:off x="6689146" y="4068104"/>
            <a:ext cx="125937" cy="122548"/>
          </a:xfrm>
          <a:prstGeom prst="ellipse">
            <a:avLst/>
          </a:prstGeom>
          <a:solidFill>
            <a:srgbClr val="1E99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EABEDE2-7213-466B-9D95-33353C29934C}"/>
              </a:ext>
            </a:extLst>
          </p:cNvPr>
          <p:cNvSpPr/>
          <p:nvPr/>
        </p:nvSpPr>
        <p:spPr>
          <a:xfrm>
            <a:off x="6036315" y="5107797"/>
            <a:ext cx="125937" cy="12254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0E3644-3AF2-4486-8DF6-FBE8418B756E}"/>
              </a:ext>
            </a:extLst>
          </p:cNvPr>
          <p:cNvSpPr/>
          <p:nvPr/>
        </p:nvSpPr>
        <p:spPr>
          <a:xfrm>
            <a:off x="5683396" y="5235059"/>
            <a:ext cx="125937" cy="12254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19DDA6A-4882-4ABB-9887-BAA4D0DD07BF}"/>
              </a:ext>
            </a:extLst>
          </p:cNvPr>
          <p:cNvSpPr/>
          <p:nvPr/>
        </p:nvSpPr>
        <p:spPr>
          <a:xfrm>
            <a:off x="5910378" y="5385888"/>
            <a:ext cx="125937" cy="12254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007984-5361-4A81-9555-F2BB6EB7B2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46"/>
          <a:stretch/>
        </p:blipFill>
        <p:spPr>
          <a:xfrm>
            <a:off x="810705" y="3351756"/>
            <a:ext cx="2575224" cy="3019425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DAC91F1-C2CD-4AAB-AD9C-2E801DAF977D}"/>
              </a:ext>
            </a:extLst>
          </p:cNvPr>
          <p:cNvCxnSpPr>
            <a:stCxn id="3" idx="5"/>
            <a:endCxn id="12" idx="1"/>
          </p:cNvCxnSpPr>
          <p:nvPr/>
        </p:nvCxnSpPr>
        <p:spPr>
          <a:xfrm>
            <a:off x="4792615" y="4182132"/>
            <a:ext cx="325126" cy="40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ACE8EFB-EE1C-4CF2-A5A4-3E23BC0CE724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4812121" y="4130285"/>
            <a:ext cx="204509" cy="8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50AEC6-B5DB-4E75-9E49-352F8C99EA0A}"/>
              </a:ext>
            </a:extLst>
          </p:cNvPr>
          <p:cNvCxnSpPr>
            <a:cxnSpLocks/>
            <a:stCxn id="3" idx="4"/>
            <a:endCxn id="9" idx="0"/>
          </p:cNvCxnSpPr>
          <p:nvPr/>
        </p:nvCxnSpPr>
        <p:spPr>
          <a:xfrm>
            <a:off x="4748090" y="4200079"/>
            <a:ext cx="62968" cy="245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1903C6E-4956-4AC0-825A-1AD685013761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081877" y="4189247"/>
            <a:ext cx="35864" cy="396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6524873-6B4B-467E-A1EC-445A56B4A576}"/>
              </a:ext>
            </a:extLst>
          </p:cNvPr>
          <p:cNvCxnSpPr>
            <a:cxnSpLocks/>
            <a:stCxn id="11" idx="3"/>
            <a:endCxn id="12" idx="6"/>
          </p:cNvCxnSpPr>
          <p:nvPr/>
        </p:nvCxnSpPr>
        <p:spPr>
          <a:xfrm flipH="1">
            <a:off x="5225235" y="4549777"/>
            <a:ext cx="243716" cy="79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AFE601C-1A79-4D85-A5CB-6AB23CE879E3}"/>
              </a:ext>
            </a:extLst>
          </p:cNvPr>
          <p:cNvCxnSpPr>
            <a:cxnSpLocks/>
            <a:stCxn id="11" idx="1"/>
            <a:endCxn id="7" idx="5"/>
          </p:cNvCxnSpPr>
          <p:nvPr/>
        </p:nvCxnSpPr>
        <p:spPr>
          <a:xfrm flipH="1" flipV="1">
            <a:off x="5124124" y="4182132"/>
            <a:ext cx="344827" cy="280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1FC0D16-E4DA-4EB7-B0BB-430ECB667004}"/>
              </a:ext>
            </a:extLst>
          </p:cNvPr>
          <p:cNvCxnSpPr>
            <a:cxnSpLocks/>
            <a:stCxn id="9" idx="0"/>
            <a:endCxn id="7" idx="3"/>
          </p:cNvCxnSpPr>
          <p:nvPr/>
        </p:nvCxnSpPr>
        <p:spPr>
          <a:xfrm flipV="1">
            <a:off x="4811058" y="4182132"/>
            <a:ext cx="224015" cy="263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D3D2644-3E43-49F6-B364-54A3C2935495}"/>
              </a:ext>
            </a:extLst>
          </p:cNvPr>
          <p:cNvCxnSpPr>
            <a:cxnSpLocks/>
            <a:stCxn id="9" idx="5"/>
            <a:endCxn id="12" idx="2"/>
          </p:cNvCxnSpPr>
          <p:nvPr/>
        </p:nvCxnSpPr>
        <p:spPr>
          <a:xfrm>
            <a:off x="4855583" y="4549777"/>
            <a:ext cx="243715" cy="79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12A6816-C56D-41CB-94AC-120F647BD13E}"/>
              </a:ext>
            </a:extLst>
          </p:cNvPr>
          <p:cNvCxnSpPr>
            <a:cxnSpLocks/>
            <a:stCxn id="11" idx="5"/>
            <a:endCxn id="20" idx="1"/>
          </p:cNvCxnSpPr>
          <p:nvPr/>
        </p:nvCxnSpPr>
        <p:spPr>
          <a:xfrm>
            <a:off x="5558002" y="4549777"/>
            <a:ext cx="143837" cy="70322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4C27221-FC5B-459E-AE32-36768987F68A}"/>
              </a:ext>
            </a:extLst>
          </p:cNvPr>
          <p:cNvSpPr txBox="1"/>
          <p:nvPr/>
        </p:nvSpPr>
        <p:spPr>
          <a:xfrm>
            <a:off x="8084114" y="3454445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cell</a:t>
            </a:r>
            <a:endParaRPr lang="en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439D0A3-431E-4B66-89A4-5087C50CC538}"/>
              </a:ext>
            </a:extLst>
          </p:cNvPr>
          <p:cNvSpPr txBox="1"/>
          <p:nvPr/>
        </p:nvSpPr>
        <p:spPr>
          <a:xfrm>
            <a:off x="8185171" y="397632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edge</a:t>
            </a:r>
            <a:endParaRPr lang="en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68B475C-9130-4F85-A5A8-8D8916E05FFA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7817506" y="4130211"/>
            <a:ext cx="3676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0C91325-95FF-41B0-BF3B-FDD160248C2A}"/>
              </a:ext>
            </a:extLst>
          </p:cNvPr>
          <p:cNvCxnSpPr>
            <a:cxnSpLocks/>
          </p:cNvCxnSpPr>
          <p:nvPr/>
        </p:nvCxnSpPr>
        <p:spPr>
          <a:xfrm flipH="1">
            <a:off x="7819778" y="3671014"/>
            <a:ext cx="304974" cy="194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0EA94B4-00C8-43B6-B5C2-D8F6061FD53A}"/>
              </a:ext>
            </a:extLst>
          </p:cNvPr>
          <p:cNvCxnSpPr>
            <a:cxnSpLocks/>
            <a:stCxn id="11" idx="2"/>
          </p:cNvCxnSpPr>
          <p:nvPr/>
        </p:nvCxnSpPr>
        <p:spPr>
          <a:xfrm flipH="1" flipV="1">
            <a:off x="4846096" y="4424040"/>
            <a:ext cx="604412" cy="82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E3B73EA-904A-4B89-BD9F-8E9F7C426BDD}"/>
              </a:ext>
            </a:extLst>
          </p:cNvPr>
          <p:cNvCxnSpPr>
            <a:cxnSpLocks/>
            <a:stCxn id="18" idx="3"/>
          </p:cNvCxnSpPr>
          <p:nvPr/>
        </p:nvCxnSpPr>
        <p:spPr>
          <a:xfrm flipH="1">
            <a:off x="5582987" y="4172705"/>
            <a:ext cx="1124602" cy="32001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06C1EBA-55FC-43D9-AF17-2CEC221EFFB5}"/>
              </a:ext>
            </a:extLst>
          </p:cNvPr>
          <p:cNvCxnSpPr>
            <a:cxnSpLocks/>
            <a:stCxn id="12" idx="5"/>
            <a:endCxn id="20" idx="1"/>
          </p:cNvCxnSpPr>
          <p:nvPr/>
        </p:nvCxnSpPr>
        <p:spPr>
          <a:xfrm>
            <a:off x="5206792" y="4672325"/>
            <a:ext cx="495047" cy="58068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57F67C5-EBB1-4AB9-B540-D4D73338CDC2}"/>
              </a:ext>
            </a:extLst>
          </p:cNvPr>
          <p:cNvCxnSpPr>
            <a:cxnSpLocks/>
            <a:stCxn id="18" idx="5"/>
            <a:endCxn id="17" idx="1"/>
          </p:cNvCxnSpPr>
          <p:nvPr/>
        </p:nvCxnSpPr>
        <p:spPr>
          <a:xfrm>
            <a:off x="6796640" y="4172705"/>
            <a:ext cx="279457" cy="229144"/>
          </a:xfrm>
          <a:prstGeom prst="line">
            <a:avLst/>
          </a:prstGeom>
          <a:ln>
            <a:solidFill>
              <a:srgbClr val="1E99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D2D25C0-8AC9-498D-A6A9-CCB212D6710F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5783096" y="5314148"/>
            <a:ext cx="145725" cy="8968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BC33307-B157-4999-A03A-3C4319031093}"/>
              </a:ext>
            </a:extLst>
          </p:cNvPr>
          <p:cNvCxnSpPr>
            <a:cxnSpLocks/>
            <a:stCxn id="21" idx="7"/>
            <a:endCxn id="19" idx="4"/>
          </p:cNvCxnSpPr>
          <p:nvPr/>
        </p:nvCxnSpPr>
        <p:spPr>
          <a:xfrm flipV="1">
            <a:off x="6017872" y="5230345"/>
            <a:ext cx="81412" cy="17349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E0F7A71-A89C-4B8E-BE85-02A09D48E9F9}"/>
              </a:ext>
            </a:extLst>
          </p:cNvPr>
          <p:cNvCxnSpPr>
            <a:cxnSpLocks/>
            <a:stCxn id="19" idx="2"/>
            <a:endCxn id="20" idx="6"/>
          </p:cNvCxnSpPr>
          <p:nvPr/>
        </p:nvCxnSpPr>
        <p:spPr>
          <a:xfrm flipH="1">
            <a:off x="5809333" y="5169071"/>
            <a:ext cx="226982" cy="12726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DAF1984-5D15-49B7-B3AF-5957B2AF9E4A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7145651" y="4125570"/>
            <a:ext cx="163699" cy="267760"/>
          </a:xfrm>
          <a:prstGeom prst="line">
            <a:avLst/>
          </a:prstGeom>
          <a:ln>
            <a:solidFill>
              <a:srgbClr val="1E99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F1EB0AD-A019-4033-9864-104B7D75DD34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7110589" y="4029846"/>
            <a:ext cx="10034" cy="354056"/>
          </a:xfrm>
          <a:prstGeom prst="line">
            <a:avLst/>
          </a:prstGeom>
          <a:ln>
            <a:solidFill>
              <a:srgbClr val="1E99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1CC2DA9-2011-408A-A653-AEFA75187AEE}"/>
              </a:ext>
            </a:extLst>
          </p:cNvPr>
          <p:cNvCxnSpPr>
            <a:cxnSpLocks/>
            <a:stCxn id="13" idx="2"/>
            <a:endCxn id="18" idx="7"/>
          </p:cNvCxnSpPr>
          <p:nvPr/>
        </p:nvCxnSpPr>
        <p:spPr>
          <a:xfrm flipH="1">
            <a:off x="6796640" y="3959695"/>
            <a:ext cx="261015" cy="126356"/>
          </a:xfrm>
          <a:prstGeom prst="line">
            <a:avLst/>
          </a:prstGeom>
          <a:ln>
            <a:solidFill>
              <a:srgbClr val="1E99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4997ABC-3038-45A0-A9C6-8B0B28325705}"/>
              </a:ext>
            </a:extLst>
          </p:cNvPr>
          <p:cNvCxnSpPr>
            <a:cxnSpLocks/>
            <a:stCxn id="14" idx="2"/>
            <a:endCxn id="18" idx="6"/>
          </p:cNvCxnSpPr>
          <p:nvPr/>
        </p:nvCxnSpPr>
        <p:spPr>
          <a:xfrm flipH="1">
            <a:off x="6815083" y="4082243"/>
            <a:ext cx="475824" cy="47135"/>
          </a:xfrm>
          <a:prstGeom prst="line">
            <a:avLst/>
          </a:prstGeom>
          <a:ln>
            <a:solidFill>
              <a:srgbClr val="1E99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DC4AEE1-6CE4-4726-8244-FB50A464863F}"/>
              </a:ext>
            </a:extLst>
          </p:cNvPr>
          <p:cNvCxnSpPr>
            <a:cxnSpLocks/>
            <a:stCxn id="13" idx="5"/>
            <a:endCxn id="14" idx="1"/>
          </p:cNvCxnSpPr>
          <p:nvPr/>
        </p:nvCxnSpPr>
        <p:spPr>
          <a:xfrm>
            <a:off x="7165149" y="4003022"/>
            <a:ext cx="144201" cy="35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114D1E09-21DE-4223-8761-1E808E1D9061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7395328" y="3899415"/>
            <a:ext cx="298514" cy="153998"/>
          </a:xfrm>
          <a:prstGeom prst="line">
            <a:avLst/>
          </a:prstGeom>
          <a:ln>
            <a:solidFill>
              <a:srgbClr val="1E99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D9552662-52FE-4068-B33D-5148F8FD031A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7160094" y="3899415"/>
            <a:ext cx="533748" cy="46362"/>
          </a:xfrm>
          <a:prstGeom prst="line">
            <a:avLst/>
          </a:prstGeom>
          <a:ln>
            <a:solidFill>
              <a:srgbClr val="1E99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833EB56-D558-43E7-BCB7-2150080E9A7B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7384836" y="4099776"/>
            <a:ext cx="327448" cy="250226"/>
          </a:xfrm>
          <a:prstGeom prst="line">
            <a:avLst/>
          </a:prstGeom>
          <a:ln>
            <a:solidFill>
              <a:srgbClr val="1E99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16A9CD6-F4A0-46E6-885B-A8EAF1B69548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7756724" y="3956649"/>
            <a:ext cx="86" cy="375406"/>
          </a:xfrm>
          <a:prstGeom prst="line">
            <a:avLst/>
          </a:prstGeom>
          <a:ln>
            <a:solidFill>
              <a:srgbClr val="1E99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08872CB-7407-4861-827D-7EFF6D82C872}"/>
              </a:ext>
            </a:extLst>
          </p:cNvPr>
          <p:cNvCxnSpPr>
            <a:cxnSpLocks/>
            <a:stCxn id="16" idx="2"/>
            <a:endCxn id="17" idx="6"/>
          </p:cNvCxnSpPr>
          <p:nvPr/>
        </p:nvCxnSpPr>
        <p:spPr>
          <a:xfrm flipH="1">
            <a:off x="7183591" y="4393329"/>
            <a:ext cx="510250" cy="51847"/>
          </a:xfrm>
          <a:prstGeom prst="line">
            <a:avLst/>
          </a:prstGeom>
          <a:ln>
            <a:solidFill>
              <a:srgbClr val="1E99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CF28C09F-1005-46F8-8709-A733619AE756}"/>
              </a:ext>
            </a:extLst>
          </p:cNvPr>
          <p:cNvSpPr/>
          <p:nvPr/>
        </p:nvSpPr>
        <p:spPr>
          <a:xfrm>
            <a:off x="5582987" y="4989770"/>
            <a:ext cx="728913" cy="685186"/>
          </a:xfrm>
          <a:prstGeom prst="ellipse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F7A64D42-34A4-4207-AEA7-1C6F4080E63E}"/>
              </a:ext>
            </a:extLst>
          </p:cNvPr>
          <p:cNvSpPr/>
          <p:nvPr/>
        </p:nvSpPr>
        <p:spPr>
          <a:xfrm>
            <a:off x="4536947" y="3864760"/>
            <a:ext cx="1124602" cy="1057138"/>
          </a:xfrm>
          <a:prstGeom prst="ellipse">
            <a:avLst/>
          </a:prstGeom>
          <a:noFill/>
          <a:ln>
            <a:solidFill>
              <a:srgbClr val="006AB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05496FA3-0C28-49F4-B033-602EA6AFF758}"/>
              </a:ext>
            </a:extLst>
          </p:cNvPr>
          <p:cNvSpPr/>
          <p:nvPr/>
        </p:nvSpPr>
        <p:spPr>
          <a:xfrm>
            <a:off x="6612616" y="3504170"/>
            <a:ext cx="1341207" cy="1260749"/>
          </a:xfrm>
          <a:prstGeom prst="ellipse">
            <a:avLst/>
          </a:prstGeom>
          <a:noFill/>
          <a:ln>
            <a:solidFill>
              <a:srgbClr val="1E998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039702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49FEE31-8DFB-4A4A-8F3D-57C9E7A51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088" y="1962160"/>
            <a:ext cx="4107438" cy="2933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DE3E5A-2707-41B1-8FE7-6A3749C7D974}"/>
              </a:ext>
            </a:extLst>
          </p:cNvPr>
          <p:cNvSpPr txBox="1"/>
          <p:nvPr/>
        </p:nvSpPr>
        <p:spPr>
          <a:xfrm>
            <a:off x="76977" y="0"/>
            <a:ext cx="3599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rgbClr val="006A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Clustering in Seurat</a:t>
            </a:r>
            <a:endParaRPr lang="en-US" sz="2800" b="1" dirty="0">
              <a:solidFill>
                <a:srgbClr val="006AB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3086B3-40A0-445F-B463-39B7C898089A}"/>
              </a:ext>
            </a:extLst>
          </p:cNvPr>
          <p:cNvCxnSpPr/>
          <p:nvPr/>
        </p:nvCxnSpPr>
        <p:spPr>
          <a:xfrm>
            <a:off x="76977" y="531605"/>
            <a:ext cx="8957387" cy="0"/>
          </a:xfrm>
          <a:prstGeom prst="line">
            <a:avLst/>
          </a:prstGeom>
          <a:ln w="15875">
            <a:solidFill>
              <a:srgbClr val="006AB3"/>
            </a:solidFill>
          </a:ln>
          <a:effectLst>
            <a:outerShdw blurRad="63500" dist="25400" dir="5400000" algn="t" rotWithShape="0">
              <a:prstClr val="black">
                <a:alpha val="27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>
            <a:extLst>
              <a:ext uri="{FF2B5EF4-FFF2-40B4-BE49-F238E27FC236}">
                <a16:creationId xmlns:a16="http://schemas.microsoft.com/office/drawing/2014/main" id="{6B72A917-9F34-4C45-A50A-B6A363D898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71"/>
          <a:stretch/>
        </p:blipFill>
        <p:spPr bwMode="auto">
          <a:xfrm>
            <a:off x="76977" y="1962160"/>
            <a:ext cx="3623957" cy="293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ABDE15-AF30-4223-86CE-AC8F67A1A772}"/>
              </a:ext>
            </a:extLst>
          </p:cNvPr>
          <p:cNvCxnSpPr/>
          <p:nvPr/>
        </p:nvCxnSpPr>
        <p:spPr>
          <a:xfrm>
            <a:off x="3959257" y="3344157"/>
            <a:ext cx="7447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306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D17F993-1637-48EB-9ADD-61EC27FC68C5}"/>
              </a:ext>
            </a:extLst>
          </p:cNvPr>
          <p:cNvSpPr txBox="1"/>
          <p:nvPr/>
        </p:nvSpPr>
        <p:spPr>
          <a:xfrm>
            <a:off x="76977" y="0"/>
            <a:ext cx="2481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rgbClr val="006A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Seurat toolkit</a:t>
            </a:r>
            <a:endParaRPr lang="en-US" sz="2800" b="1" dirty="0">
              <a:solidFill>
                <a:srgbClr val="006AB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75343D-8842-44FF-8825-2E0095475A7D}"/>
              </a:ext>
            </a:extLst>
          </p:cNvPr>
          <p:cNvCxnSpPr/>
          <p:nvPr/>
        </p:nvCxnSpPr>
        <p:spPr>
          <a:xfrm>
            <a:off x="76977" y="531605"/>
            <a:ext cx="8957387" cy="0"/>
          </a:xfrm>
          <a:prstGeom prst="line">
            <a:avLst/>
          </a:prstGeom>
          <a:ln w="15875">
            <a:solidFill>
              <a:srgbClr val="006AB3"/>
            </a:solidFill>
          </a:ln>
          <a:effectLst>
            <a:outerShdw blurRad="63500" dist="25400" dir="5400000" algn="t" rotWithShape="0">
              <a:prstClr val="black">
                <a:alpha val="27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AF00EF8-D431-4CA9-B58A-698E8A631ABE}"/>
              </a:ext>
            </a:extLst>
          </p:cNvPr>
          <p:cNvSpPr txBox="1"/>
          <p:nvPr/>
        </p:nvSpPr>
        <p:spPr>
          <a:xfrm>
            <a:off x="153177" y="767682"/>
            <a:ext cx="888118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-Seurat is a toolkit for single-cell genomics developed by the the Satija lab</a:t>
            </a: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-Enables users to analyze single-cell data from multiple modalities (RNA, Protein, Chromatin, Spatial)</a:t>
            </a: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-R library that consists of a collection of functions to read, analyze and plot single-cell data</a:t>
            </a: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-Excellent integration, multi-modal, and reference mapping functions</a:t>
            </a: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-Holds this data in a </a:t>
            </a:r>
            <a:r>
              <a:rPr lang="de-DE" sz="1600" u="sng" dirty="0">
                <a:latin typeface="Arial" panose="020B0604020202020204" pitchFamily="34" charset="0"/>
                <a:cs typeface="Arial" panose="020B0604020202020204" pitchFamily="34" charset="0"/>
              </a:rPr>
              <a:t>„object“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, which contains many slots of data. 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5ACCD2-B325-41D3-ADE8-0C5E397FFB16}"/>
              </a:ext>
            </a:extLst>
          </p:cNvPr>
          <p:cNvGrpSpPr/>
          <p:nvPr/>
        </p:nvGrpSpPr>
        <p:grpSpPr>
          <a:xfrm>
            <a:off x="2624236" y="4008684"/>
            <a:ext cx="6091139" cy="2317711"/>
            <a:chOff x="3052861" y="3893818"/>
            <a:chExt cx="6091139" cy="2317711"/>
          </a:xfrm>
        </p:grpSpPr>
        <p:pic>
          <p:nvPicPr>
            <p:cNvPr id="5" name="Picture 2" descr="https://satijalab.org/seurat/articles/assets/seurat_banner.jpg">
              <a:extLst>
                <a:ext uri="{FF2B5EF4-FFF2-40B4-BE49-F238E27FC236}">
                  <a16:creationId xmlns:a16="http://schemas.microsoft.com/office/drawing/2014/main" id="{42213EF7-88E1-4679-AE7D-4CD9F8099D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3518" y="3893818"/>
              <a:ext cx="3260846" cy="717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BCB93FF-63C2-430F-826A-7C0873478881}"/>
                </a:ext>
              </a:extLst>
            </p:cNvPr>
            <p:cNvSpPr txBox="1"/>
            <p:nvPr/>
          </p:nvSpPr>
          <p:spPr>
            <a:xfrm>
              <a:off x="3052861" y="4611091"/>
              <a:ext cx="6091139" cy="16004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buFont typeface="Arial" panose="020B0604020202020204" pitchFamily="34" charset="0"/>
                <a:buChar char="•"/>
              </a:pPr>
              <a:r>
                <a:rPr lang="en-US" sz="1400" b="0" i="0" u="none" strike="noStrike" dirty="0">
                  <a:solidFill>
                    <a:srgbClr val="18BC9C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  <a:hlinkClick r:id="rId3"/>
                </a:rPr>
                <a:t>https://satijalab.org/seurat/</a:t>
              </a:r>
            </a:p>
            <a:p>
              <a:pPr algn="r">
                <a:buFont typeface="Arial" panose="020B0604020202020204" pitchFamily="34" charset="0"/>
                <a:buChar char="•"/>
              </a:pPr>
              <a:r>
                <a:rPr lang="en-US" sz="1400" b="0" i="0" u="none" strike="noStrike" dirty="0">
                  <a:solidFill>
                    <a:srgbClr val="18BC9C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  <a:hlinkClick r:id="rId3"/>
                </a:rPr>
                <a:t>https://github.com/satijalab/seurat/wiki</a:t>
              </a:r>
              <a:endParaRPr lang="en-US" sz="1400" dirty="0">
                <a:solidFill>
                  <a:srgbClr val="18BC9C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endParaRPr>
            </a:p>
            <a:p>
              <a:pPr algn="r">
                <a:buFont typeface="Arial" panose="020B0604020202020204" pitchFamily="34" charset="0"/>
                <a:buChar char="•"/>
              </a:pPr>
              <a:r>
                <a:rPr lang="en-US" sz="1400" b="0" i="0" u="none" strike="noStrike" dirty="0">
                  <a:solidFill>
                    <a:srgbClr val="18BC9C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  <a:hlinkClick r:id="rId3"/>
                </a:rPr>
                <a:t>https://satijalab.org/seurat/articles/essential_commands.html</a:t>
              </a:r>
            </a:p>
            <a:p>
              <a:pPr algn="r">
                <a:buFont typeface="Arial" panose="020B0604020202020204" pitchFamily="34" charset="0"/>
                <a:buChar char="•"/>
              </a:pPr>
              <a:r>
                <a:rPr lang="en-US" sz="1400" b="0" i="0" u="none" strike="noStrike" dirty="0">
                  <a:solidFill>
                    <a:srgbClr val="18BC9C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  <a:hlinkClick r:id="rId3"/>
                </a:rPr>
                <a:t>Hao*, Hao*, et al., Cell 2021</a:t>
              </a:r>
              <a:r>
                <a:rPr lang="en-US" sz="1400" b="0" i="0" dirty="0">
                  <a:solidFill>
                    <a:srgbClr val="2C3E5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 [Seurat V4]</a:t>
              </a:r>
            </a:p>
            <a:p>
              <a:pPr algn="r">
                <a:buFont typeface="Arial" panose="020B0604020202020204" pitchFamily="34" charset="0"/>
                <a:buChar char="•"/>
              </a:pPr>
              <a:r>
                <a:rPr lang="en-US" sz="1400" b="0" i="0" u="none" strike="noStrike" dirty="0">
                  <a:solidFill>
                    <a:srgbClr val="18BC9C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  <a:hlinkClick r:id="rId4"/>
                </a:rPr>
                <a:t>Stuart*, Butler*, et al., Cell 2019</a:t>
              </a:r>
              <a:r>
                <a:rPr lang="en-US" sz="1400" b="0" i="0" dirty="0">
                  <a:solidFill>
                    <a:srgbClr val="2C3E5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 [Seurat V3]</a:t>
              </a:r>
            </a:p>
            <a:p>
              <a:pPr algn="r">
                <a:buFont typeface="Arial" panose="020B0604020202020204" pitchFamily="34" charset="0"/>
                <a:buChar char="•"/>
              </a:pPr>
              <a:r>
                <a:rPr lang="en-US" sz="1400" b="0" i="0" u="none" strike="noStrike" dirty="0">
                  <a:solidFill>
                    <a:srgbClr val="18BC9C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  <a:hlinkClick r:id="rId5"/>
                </a:rPr>
                <a:t>Butler* et al., Nat </a:t>
              </a:r>
              <a:r>
                <a:rPr lang="en-US" sz="1400" b="0" i="0" u="none" strike="noStrike" dirty="0" err="1">
                  <a:solidFill>
                    <a:srgbClr val="18BC9C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  <a:hlinkClick r:id="rId5"/>
                </a:rPr>
                <a:t>Biotechnol</a:t>
              </a:r>
              <a:r>
                <a:rPr lang="en-US" sz="1400" b="0" i="0" u="none" strike="noStrike" dirty="0">
                  <a:solidFill>
                    <a:srgbClr val="18BC9C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  <a:hlinkClick r:id="rId5"/>
                </a:rPr>
                <a:t> 2018</a:t>
              </a:r>
              <a:r>
                <a:rPr lang="en-US" sz="1400" b="0" i="0" dirty="0">
                  <a:solidFill>
                    <a:srgbClr val="2C3E5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 [Seurat V2]</a:t>
              </a:r>
            </a:p>
            <a:p>
              <a:pPr algn="r">
                <a:buFont typeface="Arial" panose="020B0604020202020204" pitchFamily="34" charset="0"/>
                <a:buChar char="•"/>
              </a:pPr>
              <a:r>
                <a:rPr lang="en-US" sz="1400" b="0" i="0" u="none" strike="noStrike" dirty="0" err="1">
                  <a:solidFill>
                    <a:srgbClr val="18BC9C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  <a:hlinkClick r:id="rId6"/>
                </a:rPr>
                <a:t>Satija</a:t>
              </a:r>
              <a:r>
                <a:rPr lang="en-US" sz="1400" b="0" i="0" u="none" strike="noStrike" dirty="0">
                  <a:solidFill>
                    <a:srgbClr val="18BC9C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  <a:hlinkClick r:id="rId6"/>
                </a:rPr>
                <a:t>*, Farrell*, et al., Nat </a:t>
              </a:r>
              <a:r>
                <a:rPr lang="en-US" sz="1400" b="0" i="0" u="none" strike="noStrike" dirty="0" err="1">
                  <a:solidFill>
                    <a:srgbClr val="18BC9C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  <a:hlinkClick r:id="rId6"/>
                </a:rPr>
                <a:t>Biotechnol</a:t>
              </a:r>
              <a:r>
                <a:rPr lang="en-US" sz="1400" b="0" i="0" u="none" strike="noStrike" dirty="0">
                  <a:solidFill>
                    <a:srgbClr val="18BC9C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  <a:hlinkClick r:id="rId6"/>
                </a:rPr>
                <a:t> 2015</a:t>
              </a:r>
              <a:r>
                <a:rPr lang="en-US" sz="1400" b="0" i="0" dirty="0">
                  <a:solidFill>
                    <a:srgbClr val="2C3E5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 [Seurat V1]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7F50AE21-1832-4EF2-A457-4B5B11EB905A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3961297"/>
            <a:ext cx="3342660" cy="22273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67716F5-C49B-44AF-A28D-69C856211E72}"/>
              </a:ext>
            </a:extLst>
          </p:cNvPr>
          <p:cNvSpPr txBox="1"/>
          <p:nvPr/>
        </p:nvSpPr>
        <p:spPr>
          <a:xfrm>
            <a:off x="153177" y="6199437"/>
            <a:ext cx="460533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0" dirty="0">
                <a:solidFill>
                  <a:srgbClr val="1A1A1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Sunday on La Grande </a:t>
            </a:r>
            <a:r>
              <a:rPr lang="en-US" sz="900" b="0" i="0" dirty="0" err="1">
                <a:solidFill>
                  <a:srgbClr val="1A1A1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Jatte</a:t>
            </a:r>
            <a:r>
              <a:rPr lang="en-US" sz="900" b="0" i="0" dirty="0">
                <a:solidFill>
                  <a:srgbClr val="1A1A1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— 1884, </a:t>
            </a:r>
            <a:r>
              <a:rPr lang="en-US" sz="9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Georges Pierre Seurat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3211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D17F993-1637-48EB-9ADD-61EC27FC68C5}"/>
              </a:ext>
            </a:extLst>
          </p:cNvPr>
          <p:cNvSpPr txBox="1"/>
          <p:nvPr/>
        </p:nvSpPr>
        <p:spPr>
          <a:xfrm>
            <a:off x="76977" y="0"/>
            <a:ext cx="2462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rgbClr val="006A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Seurat object</a:t>
            </a:r>
            <a:endParaRPr lang="en-US" sz="2800" b="1" dirty="0">
              <a:solidFill>
                <a:srgbClr val="006AB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75343D-8842-44FF-8825-2E0095475A7D}"/>
              </a:ext>
            </a:extLst>
          </p:cNvPr>
          <p:cNvCxnSpPr/>
          <p:nvPr/>
        </p:nvCxnSpPr>
        <p:spPr>
          <a:xfrm>
            <a:off x="76977" y="531605"/>
            <a:ext cx="8957387" cy="0"/>
          </a:xfrm>
          <a:prstGeom prst="line">
            <a:avLst/>
          </a:prstGeom>
          <a:ln w="15875">
            <a:solidFill>
              <a:srgbClr val="006AB3"/>
            </a:solidFill>
          </a:ln>
          <a:effectLst>
            <a:outerShdw blurRad="63500" dist="25400" dir="5400000" algn="t" rotWithShape="0">
              <a:prstClr val="black">
                <a:alpha val="27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be 10">
            <a:extLst>
              <a:ext uri="{FF2B5EF4-FFF2-40B4-BE49-F238E27FC236}">
                <a16:creationId xmlns:a16="http://schemas.microsoft.com/office/drawing/2014/main" id="{8892FF7F-07A8-403B-A8D8-1A807552793B}"/>
              </a:ext>
            </a:extLst>
          </p:cNvPr>
          <p:cNvSpPr/>
          <p:nvPr/>
        </p:nvSpPr>
        <p:spPr>
          <a:xfrm>
            <a:off x="276225" y="826179"/>
            <a:ext cx="1216152" cy="1216152"/>
          </a:xfrm>
          <a:prstGeom prst="cube">
            <a:avLst/>
          </a:prstGeom>
          <a:solidFill>
            <a:srgbClr val="60A907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obj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F56AC3-68FC-4EDB-8341-01C7E655B684}"/>
              </a:ext>
            </a:extLst>
          </p:cNvPr>
          <p:cNvSpPr txBox="1"/>
          <p:nvPr/>
        </p:nvSpPr>
        <p:spPr>
          <a:xfrm>
            <a:off x="1665195" y="1160155"/>
            <a:ext cx="73691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count_data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&lt;- Read10X(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data.dir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“path/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to_your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/data")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obj &lt;-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CreateSeuratObject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(counts =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count_data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project = “SFB1116",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min.cells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3,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min.features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200)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A2E4CD-F362-46FC-BEAD-2DDA33C403B4}"/>
              </a:ext>
            </a:extLst>
          </p:cNvPr>
          <p:cNvCxnSpPr>
            <a:cxnSpLocks/>
          </p:cNvCxnSpPr>
          <p:nvPr/>
        </p:nvCxnSpPr>
        <p:spPr>
          <a:xfrm flipH="1">
            <a:off x="1027941" y="2042331"/>
            <a:ext cx="160398" cy="1158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8FC26A2-C685-443D-8827-30D11AA6A11A}"/>
              </a:ext>
            </a:extLst>
          </p:cNvPr>
          <p:cNvCxnSpPr>
            <a:cxnSpLocks/>
          </p:cNvCxnSpPr>
          <p:nvPr/>
        </p:nvCxnSpPr>
        <p:spPr>
          <a:xfrm>
            <a:off x="1188339" y="2042331"/>
            <a:ext cx="7295195" cy="11496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2CE2CD11-330B-4FCE-90F5-80CAF35CF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356128"/>
              </p:ext>
            </p:extLst>
          </p:nvPr>
        </p:nvGraphicFramePr>
        <p:xfrm>
          <a:off x="1027938" y="3200400"/>
          <a:ext cx="7455596" cy="3077633"/>
        </p:xfrm>
        <a:graphic>
          <a:graphicData uri="http://schemas.openxmlformats.org/drawingml/2006/table">
            <a:tbl>
              <a:tblPr>
                <a:effectLst/>
                <a:tableStyleId>{F5AB1C69-6EDB-4FF4-983F-18BD219EF322}</a:tableStyleId>
              </a:tblPr>
              <a:tblGrid>
                <a:gridCol w="1371629">
                  <a:extLst>
                    <a:ext uri="{9D8B030D-6E8A-4147-A177-3AD203B41FA5}">
                      <a16:colId xmlns:a16="http://schemas.microsoft.com/office/drawing/2014/main" val="3727221422"/>
                    </a:ext>
                  </a:extLst>
                </a:gridCol>
                <a:gridCol w="6083967">
                  <a:extLst>
                    <a:ext uri="{9D8B030D-6E8A-4147-A177-3AD203B41FA5}">
                      <a16:colId xmlns:a16="http://schemas.microsoft.com/office/drawing/2014/main" val="14072423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Slot</a:t>
                      </a:r>
                    </a:p>
                  </a:txBody>
                  <a:tcPr marL="100297" marR="100297" marT="46291" marB="46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</a:t>
                      </a:r>
                    </a:p>
                  </a:txBody>
                  <a:tcPr marL="100297" marR="100297" marT="46291" marB="46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48392"/>
                  </a:ext>
                </a:extLst>
              </a:tr>
              <a:tr h="26809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assays</a:t>
                      </a:r>
                    </a:p>
                  </a:txBody>
                  <a:tcPr marL="100297" marR="100297" marT="46291" marB="46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alpha val="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list of assays within this object</a:t>
                      </a:r>
                    </a:p>
                  </a:txBody>
                  <a:tcPr marL="100297" marR="100297" marT="46291" marB="46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  <a:alpha val="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044988"/>
                  </a:ext>
                </a:extLst>
              </a:tr>
              <a:tr h="268096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meta.data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297" marR="100297" marT="46291" marB="46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  <a:alpha val="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Cell-level meta data</a:t>
                      </a:r>
                    </a:p>
                  </a:txBody>
                  <a:tcPr marL="100297" marR="100297" marT="46291" marB="46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  <a:alpha val="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907986"/>
                  </a:ext>
                </a:extLst>
              </a:tr>
              <a:tr h="268096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active.assay</a:t>
                      </a:r>
                    </a:p>
                  </a:txBody>
                  <a:tcPr marL="100297" marR="100297" marT="46291" marB="46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  <a:alpha val="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 of active, or default, assay</a:t>
                      </a:r>
                    </a:p>
                  </a:txBody>
                  <a:tcPr marL="100297" marR="100297" marT="46291" marB="46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  <a:alpha val="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188049"/>
                  </a:ext>
                </a:extLst>
              </a:tr>
              <a:tr h="268096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active.ident</a:t>
                      </a:r>
                    </a:p>
                  </a:txBody>
                  <a:tcPr marL="100297" marR="100297" marT="46291" marB="46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  <a:alpha val="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Identity classes for the current object</a:t>
                      </a:r>
                    </a:p>
                  </a:txBody>
                  <a:tcPr marL="100297" marR="100297" marT="46291" marB="46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  <a:alpha val="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534780"/>
                  </a:ext>
                </a:extLst>
              </a:tr>
              <a:tr h="268096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graphs</a:t>
                      </a:r>
                    </a:p>
                  </a:txBody>
                  <a:tcPr marL="100297" marR="100297" marT="46291" marB="46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  <a:alpha val="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list of nearest neighbor graphs</a:t>
                      </a:r>
                    </a:p>
                  </a:txBody>
                  <a:tcPr marL="100297" marR="100297" marT="46291" marB="46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  <a:alpha val="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324190"/>
                  </a:ext>
                </a:extLst>
              </a:tr>
              <a:tr h="268096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reductions</a:t>
                      </a:r>
                    </a:p>
                  </a:txBody>
                  <a:tcPr marL="100297" marR="100297" marT="46291" marB="46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  <a:alpha val="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list of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DimReduc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objects</a:t>
                      </a:r>
                    </a:p>
                  </a:txBody>
                  <a:tcPr marL="100297" marR="100297" marT="46291" marB="46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  <a:alpha val="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065825"/>
                  </a:ext>
                </a:extLst>
              </a:tr>
              <a:tr h="268096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project.name</a:t>
                      </a:r>
                    </a:p>
                  </a:txBody>
                  <a:tcPr marL="100297" marR="100297" marT="46291" marB="46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  <a:alpha val="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User-defined project name (optional)</a:t>
                      </a:r>
                    </a:p>
                  </a:txBody>
                  <a:tcPr marL="100297" marR="100297" marT="46291" marB="46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  <a:alpha val="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892285"/>
                  </a:ext>
                </a:extLst>
              </a:tr>
              <a:tr h="32301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tools</a:t>
                      </a:r>
                    </a:p>
                  </a:txBody>
                  <a:tcPr marL="100297" marR="100297" marT="46291" marB="46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  <a:alpha val="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Empty list. Tool developers can store any internal data from their methods here</a:t>
                      </a:r>
                    </a:p>
                  </a:txBody>
                  <a:tcPr marL="100297" marR="100297" marT="46291" marB="46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  <a:alpha val="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88854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misc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297" marR="100297" marT="46291" marB="46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  <a:alpha val="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Empty slot. User can store additional information here</a:t>
                      </a:r>
                    </a:p>
                  </a:txBody>
                  <a:tcPr marL="100297" marR="100297" marT="46291" marB="46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  <a:alpha val="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442750"/>
                  </a:ext>
                </a:extLst>
              </a:tr>
              <a:tr h="2579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</a:t>
                      </a:r>
                    </a:p>
                  </a:txBody>
                  <a:tcPr marL="100297" marR="100297" marT="46291" marB="46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Seurat version used when creating the object</a:t>
                      </a:r>
                    </a:p>
                  </a:txBody>
                  <a:tcPr marL="100297" marR="100297" marT="46291" marB="46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93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44778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D17F993-1637-48EB-9ADD-61EC27FC68C5}"/>
              </a:ext>
            </a:extLst>
          </p:cNvPr>
          <p:cNvSpPr txBox="1"/>
          <p:nvPr/>
        </p:nvSpPr>
        <p:spPr>
          <a:xfrm>
            <a:off x="76977" y="0"/>
            <a:ext cx="4241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rgbClr val="006A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Seurat object metadata</a:t>
            </a:r>
            <a:endParaRPr lang="en-US" sz="2800" b="1" dirty="0">
              <a:solidFill>
                <a:srgbClr val="006AB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75343D-8842-44FF-8825-2E0095475A7D}"/>
              </a:ext>
            </a:extLst>
          </p:cNvPr>
          <p:cNvCxnSpPr/>
          <p:nvPr/>
        </p:nvCxnSpPr>
        <p:spPr>
          <a:xfrm>
            <a:off x="76977" y="531605"/>
            <a:ext cx="8957387" cy="0"/>
          </a:xfrm>
          <a:prstGeom prst="line">
            <a:avLst/>
          </a:prstGeom>
          <a:ln w="15875">
            <a:solidFill>
              <a:srgbClr val="006AB3"/>
            </a:solidFill>
          </a:ln>
          <a:effectLst>
            <a:outerShdw blurRad="63500" dist="25400" dir="5400000" algn="t" rotWithShape="0">
              <a:prstClr val="black">
                <a:alpha val="27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F28A2B0E-C0F9-4E00-92BB-3020B0E63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094" y="3637703"/>
            <a:ext cx="7296150" cy="15621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01D723D4-64CB-451A-BBF8-EB20E8B5F269}"/>
              </a:ext>
            </a:extLst>
          </p:cNvPr>
          <p:cNvGrpSpPr/>
          <p:nvPr/>
        </p:nvGrpSpPr>
        <p:grpSpPr>
          <a:xfrm>
            <a:off x="2827717" y="2675164"/>
            <a:ext cx="3787269" cy="3363786"/>
            <a:chOff x="2624517" y="2230664"/>
            <a:chExt cx="3787269" cy="336378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586955B-EBB3-455A-9767-7472E6C09DAC}"/>
                </a:ext>
              </a:extLst>
            </p:cNvPr>
            <p:cNvSpPr/>
            <p:nvPr/>
          </p:nvSpPr>
          <p:spPr>
            <a:xfrm>
              <a:off x="2624517" y="2565504"/>
              <a:ext cx="288672" cy="3028946"/>
            </a:xfrm>
            <a:prstGeom prst="rect">
              <a:avLst/>
            </a:prstGeom>
            <a:solidFill>
              <a:schemeClr val="bg2">
                <a:lumMod val="75000"/>
                <a:alpha val="3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A041415-3066-4F01-8FE0-833A5BB60EB5}"/>
                </a:ext>
              </a:extLst>
            </p:cNvPr>
            <p:cNvSpPr/>
            <p:nvPr/>
          </p:nvSpPr>
          <p:spPr>
            <a:xfrm rot="5400000">
              <a:off x="4541964" y="649514"/>
              <a:ext cx="288672" cy="3450972"/>
            </a:xfrm>
            <a:prstGeom prst="rect">
              <a:avLst/>
            </a:prstGeom>
            <a:solidFill>
              <a:schemeClr val="bg2">
                <a:lumMod val="75000"/>
                <a:alpha val="3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8D8A9A9-B801-4FEE-A480-1E3BF2EC92EB}"/>
                </a:ext>
              </a:extLst>
            </p:cNvPr>
            <p:cNvSpPr/>
            <p:nvPr/>
          </p:nvSpPr>
          <p:spPr>
            <a:xfrm rot="5400000">
              <a:off x="3171827" y="2354491"/>
              <a:ext cx="3028946" cy="3450972"/>
            </a:xfrm>
            <a:prstGeom prst="rect">
              <a:avLst/>
            </a:prstGeom>
            <a:solidFill>
              <a:schemeClr val="bg2">
                <a:lumMod val="75000"/>
                <a:alpha val="3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63E188-8604-4CD7-864B-1DDCC42469B2}"/>
                </a:ext>
              </a:extLst>
            </p:cNvPr>
            <p:cNvSpPr txBox="1"/>
            <p:nvPr/>
          </p:nvSpPr>
          <p:spPr>
            <a:xfrm>
              <a:off x="3718163" y="2242337"/>
              <a:ext cx="19036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de-DE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any cell-level info</a:t>
              </a:r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DF53272-AF1C-4A96-8F2F-074FB4254C90}"/>
                </a:ext>
              </a:extLst>
            </p:cNvPr>
            <p:cNvSpPr txBox="1"/>
            <p:nvPr/>
          </p:nvSpPr>
          <p:spPr>
            <a:xfrm rot="16200000">
              <a:off x="2110295" y="3941477"/>
              <a:ext cx="131711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de-DE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cells</a:t>
              </a:r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A345545-5071-40DA-B9B1-3E67C88CC2A5}"/>
                </a:ext>
              </a:extLst>
            </p:cNvPr>
            <p:cNvCxnSpPr>
              <a:cxnSpLocks/>
            </p:cNvCxnSpPr>
            <p:nvPr/>
          </p:nvCxnSpPr>
          <p:spPr>
            <a:xfrm>
              <a:off x="3209925" y="2565504"/>
              <a:ext cx="0" cy="3028946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41DED21-933B-473D-A360-08C45FB37259}"/>
                </a:ext>
              </a:extLst>
            </p:cNvPr>
            <p:cNvCxnSpPr>
              <a:cxnSpLocks/>
            </p:cNvCxnSpPr>
            <p:nvPr/>
          </p:nvCxnSpPr>
          <p:spPr>
            <a:xfrm>
              <a:off x="3533775" y="2565504"/>
              <a:ext cx="0" cy="3028946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81BF044-63A2-4AAC-9FDC-44C590D89ACA}"/>
                </a:ext>
              </a:extLst>
            </p:cNvPr>
            <p:cNvCxnSpPr>
              <a:cxnSpLocks/>
            </p:cNvCxnSpPr>
            <p:nvPr/>
          </p:nvCxnSpPr>
          <p:spPr>
            <a:xfrm>
              <a:off x="3857625" y="2565504"/>
              <a:ext cx="0" cy="3028946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E83814F-1626-4530-9352-C7EA9E5EC16E}"/>
                </a:ext>
              </a:extLst>
            </p:cNvPr>
            <p:cNvCxnSpPr>
              <a:cxnSpLocks/>
            </p:cNvCxnSpPr>
            <p:nvPr/>
          </p:nvCxnSpPr>
          <p:spPr>
            <a:xfrm>
              <a:off x="4181475" y="2565504"/>
              <a:ext cx="0" cy="3028946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986066B-6203-4921-909E-872172EAA4DB}"/>
                </a:ext>
              </a:extLst>
            </p:cNvPr>
            <p:cNvCxnSpPr>
              <a:cxnSpLocks/>
            </p:cNvCxnSpPr>
            <p:nvPr/>
          </p:nvCxnSpPr>
          <p:spPr>
            <a:xfrm>
              <a:off x="4505325" y="2565504"/>
              <a:ext cx="0" cy="3028946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AF2509C-DE61-4599-A466-612D12B56008}"/>
                </a:ext>
              </a:extLst>
            </p:cNvPr>
            <p:cNvCxnSpPr>
              <a:cxnSpLocks/>
            </p:cNvCxnSpPr>
            <p:nvPr/>
          </p:nvCxnSpPr>
          <p:spPr>
            <a:xfrm>
              <a:off x="4829175" y="2565504"/>
              <a:ext cx="0" cy="3028946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7BE4CF8-BBE7-4DAE-9A7D-ADE464640AA7}"/>
                </a:ext>
              </a:extLst>
            </p:cNvPr>
            <p:cNvCxnSpPr>
              <a:cxnSpLocks/>
            </p:cNvCxnSpPr>
            <p:nvPr/>
          </p:nvCxnSpPr>
          <p:spPr>
            <a:xfrm>
              <a:off x="5153025" y="2565504"/>
              <a:ext cx="0" cy="3028946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4CA0539-DC3C-4DFC-BE3A-AC1A3D72154B}"/>
                </a:ext>
              </a:extLst>
            </p:cNvPr>
            <p:cNvCxnSpPr>
              <a:cxnSpLocks/>
            </p:cNvCxnSpPr>
            <p:nvPr/>
          </p:nvCxnSpPr>
          <p:spPr>
            <a:xfrm>
              <a:off x="5476875" y="2565504"/>
              <a:ext cx="0" cy="3028946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7B1AB8C-B42A-4C67-BF0F-507BDF4A25A0}"/>
                </a:ext>
              </a:extLst>
            </p:cNvPr>
            <p:cNvCxnSpPr>
              <a:cxnSpLocks/>
            </p:cNvCxnSpPr>
            <p:nvPr/>
          </p:nvCxnSpPr>
          <p:spPr>
            <a:xfrm>
              <a:off x="5800725" y="2565504"/>
              <a:ext cx="0" cy="3028946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E57F8D5-6546-4126-8CCE-34951D6B5F00}"/>
                </a:ext>
              </a:extLst>
            </p:cNvPr>
            <p:cNvCxnSpPr>
              <a:cxnSpLocks/>
            </p:cNvCxnSpPr>
            <p:nvPr/>
          </p:nvCxnSpPr>
          <p:spPr>
            <a:xfrm>
              <a:off x="6124575" y="2565504"/>
              <a:ext cx="0" cy="3028946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BB07D15-5BEC-4147-A9C4-4461E94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2960814" y="2771775"/>
              <a:ext cx="3450972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DE04846-1906-4DEB-BE4C-49C6E334F1FC}"/>
                </a:ext>
              </a:extLst>
            </p:cNvPr>
            <p:cNvCxnSpPr>
              <a:cxnSpLocks/>
            </p:cNvCxnSpPr>
            <p:nvPr/>
          </p:nvCxnSpPr>
          <p:spPr>
            <a:xfrm>
              <a:off x="2960814" y="3027998"/>
              <a:ext cx="3450972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478266D-90E0-401D-8CFD-45E531A6527F}"/>
                </a:ext>
              </a:extLst>
            </p:cNvPr>
            <p:cNvCxnSpPr>
              <a:cxnSpLocks/>
            </p:cNvCxnSpPr>
            <p:nvPr/>
          </p:nvCxnSpPr>
          <p:spPr>
            <a:xfrm>
              <a:off x="2960814" y="3284221"/>
              <a:ext cx="3450972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5C0130E-3668-40C6-BBB9-B5A9F93D9228}"/>
                </a:ext>
              </a:extLst>
            </p:cNvPr>
            <p:cNvCxnSpPr>
              <a:cxnSpLocks/>
            </p:cNvCxnSpPr>
            <p:nvPr/>
          </p:nvCxnSpPr>
          <p:spPr>
            <a:xfrm>
              <a:off x="2960814" y="3540444"/>
              <a:ext cx="3450972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04E526E-509D-44C9-85AE-1E30501F5CED}"/>
                </a:ext>
              </a:extLst>
            </p:cNvPr>
            <p:cNvCxnSpPr>
              <a:cxnSpLocks/>
            </p:cNvCxnSpPr>
            <p:nvPr/>
          </p:nvCxnSpPr>
          <p:spPr>
            <a:xfrm>
              <a:off x="2960814" y="3796667"/>
              <a:ext cx="3450972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DA096B8-F5B8-491A-9E41-423DD8CCAD25}"/>
                </a:ext>
              </a:extLst>
            </p:cNvPr>
            <p:cNvCxnSpPr>
              <a:cxnSpLocks/>
            </p:cNvCxnSpPr>
            <p:nvPr/>
          </p:nvCxnSpPr>
          <p:spPr>
            <a:xfrm>
              <a:off x="2960814" y="4052890"/>
              <a:ext cx="3450972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8B3AFD6-19B9-4BEC-A001-CA606CA6F33B}"/>
                </a:ext>
              </a:extLst>
            </p:cNvPr>
            <p:cNvCxnSpPr>
              <a:cxnSpLocks/>
            </p:cNvCxnSpPr>
            <p:nvPr/>
          </p:nvCxnSpPr>
          <p:spPr>
            <a:xfrm>
              <a:off x="2960814" y="4309113"/>
              <a:ext cx="3450972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C14730B-46BF-440D-A580-468C2BFABC35}"/>
                </a:ext>
              </a:extLst>
            </p:cNvPr>
            <p:cNvCxnSpPr>
              <a:cxnSpLocks/>
            </p:cNvCxnSpPr>
            <p:nvPr/>
          </p:nvCxnSpPr>
          <p:spPr>
            <a:xfrm>
              <a:off x="2960814" y="4565336"/>
              <a:ext cx="3450972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1352DF5-7436-45E4-810B-37450BA8835D}"/>
                </a:ext>
              </a:extLst>
            </p:cNvPr>
            <p:cNvCxnSpPr>
              <a:cxnSpLocks/>
            </p:cNvCxnSpPr>
            <p:nvPr/>
          </p:nvCxnSpPr>
          <p:spPr>
            <a:xfrm>
              <a:off x="2960814" y="4821559"/>
              <a:ext cx="3450972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FB51FBB-1958-49A5-AA49-BD4AFDCD1825}"/>
                </a:ext>
              </a:extLst>
            </p:cNvPr>
            <p:cNvCxnSpPr>
              <a:cxnSpLocks/>
            </p:cNvCxnSpPr>
            <p:nvPr/>
          </p:nvCxnSpPr>
          <p:spPr>
            <a:xfrm>
              <a:off x="2960814" y="5077782"/>
              <a:ext cx="3450972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BA461E6-C1C9-4E32-B533-78D7577F53A1}"/>
                </a:ext>
              </a:extLst>
            </p:cNvPr>
            <p:cNvCxnSpPr>
              <a:cxnSpLocks/>
            </p:cNvCxnSpPr>
            <p:nvPr/>
          </p:nvCxnSpPr>
          <p:spPr>
            <a:xfrm>
              <a:off x="2960814" y="5334000"/>
              <a:ext cx="3450972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5DC43549-0635-4AE1-B373-D76391EAD151}"/>
              </a:ext>
            </a:extLst>
          </p:cNvPr>
          <p:cNvSpPr txBox="1"/>
          <p:nvPr/>
        </p:nvSpPr>
        <p:spPr>
          <a:xfrm>
            <a:off x="2033546" y="830133"/>
            <a:ext cx="65897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-Metadata is a data frame within the seurat object that holds any type of cell-level information (e.g. Timepoints, treatments, total counts).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6AE30C35-374A-4432-BF90-6CB9789700BB}"/>
              </a:ext>
            </a:extLst>
          </p:cNvPr>
          <p:cNvSpPr/>
          <p:nvPr/>
        </p:nvSpPr>
        <p:spPr>
          <a:xfrm>
            <a:off x="276225" y="826179"/>
            <a:ext cx="1216152" cy="1216152"/>
          </a:xfrm>
          <a:prstGeom prst="cube">
            <a:avLst/>
          </a:prstGeom>
          <a:solidFill>
            <a:srgbClr val="60A907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obj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9E7DB0F-8176-4FB9-9818-8E4BC58F5FC6}"/>
              </a:ext>
            </a:extLst>
          </p:cNvPr>
          <p:cNvCxnSpPr>
            <a:cxnSpLocks/>
          </p:cNvCxnSpPr>
          <p:nvPr/>
        </p:nvCxnSpPr>
        <p:spPr>
          <a:xfrm>
            <a:off x="1326839" y="1498396"/>
            <a:ext cx="1645214" cy="130016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58869F9-6CF4-4A16-8C8C-4E12984C070E}"/>
              </a:ext>
            </a:extLst>
          </p:cNvPr>
          <p:cNvSpPr txBox="1"/>
          <p:nvPr/>
        </p:nvSpPr>
        <p:spPr>
          <a:xfrm>
            <a:off x="1651413" y="2126702"/>
            <a:ext cx="131711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obj@meta.data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05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ectangle 175">
            <a:extLst>
              <a:ext uri="{FF2B5EF4-FFF2-40B4-BE49-F238E27FC236}">
                <a16:creationId xmlns:a16="http://schemas.microsoft.com/office/drawing/2014/main" id="{0C00E041-D9A8-4495-ABF7-3270B11EDEBA}"/>
              </a:ext>
            </a:extLst>
          </p:cNvPr>
          <p:cNvSpPr/>
          <p:nvPr/>
        </p:nvSpPr>
        <p:spPr>
          <a:xfrm rot="5400000">
            <a:off x="1526947" y="3631212"/>
            <a:ext cx="3028946" cy="2742631"/>
          </a:xfrm>
          <a:prstGeom prst="rect">
            <a:avLst/>
          </a:prstGeom>
          <a:solidFill>
            <a:schemeClr val="accent4">
              <a:lumMod val="60000"/>
              <a:lumOff val="40000"/>
              <a:alpha val="22000"/>
            </a:schemeClr>
          </a:solidFill>
          <a:ln>
            <a:solidFill>
              <a:schemeClr val="tx1">
                <a:lumMod val="50000"/>
                <a:lumOff val="50000"/>
                <a:alpha val="2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BD9C5DA7-7311-4381-A126-CD9AF8BDA4BA}"/>
              </a:ext>
            </a:extLst>
          </p:cNvPr>
          <p:cNvSpPr/>
          <p:nvPr/>
        </p:nvSpPr>
        <p:spPr>
          <a:xfrm rot="5400000">
            <a:off x="1407888" y="3516916"/>
            <a:ext cx="3028946" cy="27426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17F993-1637-48EB-9ADD-61EC27FC68C5}"/>
              </a:ext>
            </a:extLst>
          </p:cNvPr>
          <p:cNvSpPr txBox="1"/>
          <p:nvPr/>
        </p:nvSpPr>
        <p:spPr>
          <a:xfrm>
            <a:off x="76977" y="0"/>
            <a:ext cx="3764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rgbClr val="006A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Seurat object assays</a:t>
            </a:r>
            <a:endParaRPr lang="en-US" sz="2800" b="1" dirty="0">
              <a:solidFill>
                <a:srgbClr val="006AB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75343D-8842-44FF-8825-2E0095475A7D}"/>
              </a:ext>
            </a:extLst>
          </p:cNvPr>
          <p:cNvCxnSpPr/>
          <p:nvPr/>
        </p:nvCxnSpPr>
        <p:spPr>
          <a:xfrm>
            <a:off x="76977" y="531605"/>
            <a:ext cx="8957387" cy="0"/>
          </a:xfrm>
          <a:prstGeom prst="line">
            <a:avLst/>
          </a:prstGeom>
          <a:ln w="15875">
            <a:solidFill>
              <a:srgbClr val="006AB3"/>
            </a:solidFill>
          </a:ln>
          <a:effectLst>
            <a:outerShdw blurRad="63500" dist="25400" dir="5400000" algn="t" rotWithShape="0">
              <a:prstClr val="black">
                <a:alpha val="27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be 11">
            <a:extLst>
              <a:ext uri="{FF2B5EF4-FFF2-40B4-BE49-F238E27FC236}">
                <a16:creationId xmlns:a16="http://schemas.microsoft.com/office/drawing/2014/main" id="{6AE30C35-374A-4432-BF90-6CB9789700BB}"/>
              </a:ext>
            </a:extLst>
          </p:cNvPr>
          <p:cNvSpPr/>
          <p:nvPr/>
        </p:nvSpPr>
        <p:spPr>
          <a:xfrm>
            <a:off x="276225" y="826179"/>
            <a:ext cx="1216152" cy="1216152"/>
          </a:xfrm>
          <a:prstGeom prst="cube">
            <a:avLst/>
          </a:prstGeom>
          <a:solidFill>
            <a:srgbClr val="60A907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obj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9E7DB0F-8176-4FB9-9818-8E4BC58F5FC6}"/>
              </a:ext>
            </a:extLst>
          </p:cNvPr>
          <p:cNvCxnSpPr>
            <a:cxnSpLocks/>
          </p:cNvCxnSpPr>
          <p:nvPr/>
        </p:nvCxnSpPr>
        <p:spPr>
          <a:xfrm>
            <a:off x="1326839" y="1498396"/>
            <a:ext cx="432807" cy="122691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58869F9-6CF4-4A16-8C8C-4E12984C070E}"/>
              </a:ext>
            </a:extLst>
          </p:cNvPr>
          <p:cNvSpPr txBox="1"/>
          <p:nvPr/>
        </p:nvSpPr>
        <p:spPr>
          <a:xfrm>
            <a:off x="967579" y="2117547"/>
            <a:ext cx="131711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obj@assays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EB2891C-4364-495E-B1CC-F9D3AF2E505F}"/>
              </a:ext>
            </a:extLst>
          </p:cNvPr>
          <p:cNvSpPr/>
          <p:nvPr/>
        </p:nvSpPr>
        <p:spPr>
          <a:xfrm>
            <a:off x="1136777" y="3259349"/>
            <a:ext cx="229420" cy="30289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B581D1-B726-4976-9BB8-C853C09A124D}"/>
              </a:ext>
            </a:extLst>
          </p:cNvPr>
          <p:cNvSpPr/>
          <p:nvPr/>
        </p:nvSpPr>
        <p:spPr>
          <a:xfrm rot="5400000">
            <a:off x="2631026" y="1697530"/>
            <a:ext cx="288672" cy="27426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F80677E-F8C3-4AE6-AC37-797C014C12F0}"/>
              </a:ext>
            </a:extLst>
          </p:cNvPr>
          <p:cNvSpPr/>
          <p:nvPr/>
        </p:nvSpPr>
        <p:spPr>
          <a:xfrm rot="5400000">
            <a:off x="1260889" y="3402507"/>
            <a:ext cx="3028946" cy="27426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2A462D-81DE-4E0E-957D-122BF1FB3807}"/>
              </a:ext>
            </a:extLst>
          </p:cNvPr>
          <p:cNvSpPr txBox="1"/>
          <p:nvPr/>
        </p:nvSpPr>
        <p:spPr>
          <a:xfrm>
            <a:off x="2005943" y="2936182"/>
            <a:ext cx="15128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cells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6351BBD-488C-45A7-9B55-A1D3D455D85C}"/>
              </a:ext>
            </a:extLst>
          </p:cNvPr>
          <p:cNvSpPr txBox="1"/>
          <p:nvPr/>
        </p:nvSpPr>
        <p:spPr>
          <a:xfrm rot="16200000">
            <a:off x="535779" y="4663750"/>
            <a:ext cx="1317116" cy="2201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genes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E0872D6-B64C-404F-81FA-D63444CDAD83}"/>
              </a:ext>
            </a:extLst>
          </p:cNvPr>
          <p:cNvCxnSpPr>
            <a:cxnSpLocks/>
          </p:cNvCxnSpPr>
          <p:nvPr/>
        </p:nvCxnSpPr>
        <p:spPr>
          <a:xfrm>
            <a:off x="1602025" y="3259349"/>
            <a:ext cx="0" cy="302894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486E937-54AD-46F9-AB2F-585309D5C747}"/>
              </a:ext>
            </a:extLst>
          </p:cNvPr>
          <p:cNvCxnSpPr>
            <a:cxnSpLocks/>
          </p:cNvCxnSpPr>
          <p:nvPr/>
        </p:nvCxnSpPr>
        <p:spPr>
          <a:xfrm>
            <a:off x="1859402" y="3259349"/>
            <a:ext cx="0" cy="302894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2934C2F-7439-4616-99CD-D41BF041933A}"/>
              </a:ext>
            </a:extLst>
          </p:cNvPr>
          <p:cNvCxnSpPr>
            <a:cxnSpLocks/>
          </p:cNvCxnSpPr>
          <p:nvPr/>
        </p:nvCxnSpPr>
        <p:spPr>
          <a:xfrm>
            <a:off x="2116779" y="3259349"/>
            <a:ext cx="0" cy="302894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B7E3581-412B-46A5-AB10-ED10BBCBCC01}"/>
              </a:ext>
            </a:extLst>
          </p:cNvPr>
          <p:cNvCxnSpPr>
            <a:cxnSpLocks/>
          </p:cNvCxnSpPr>
          <p:nvPr/>
        </p:nvCxnSpPr>
        <p:spPr>
          <a:xfrm>
            <a:off x="2374156" y="3259349"/>
            <a:ext cx="0" cy="302894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1510339-0692-4F84-B943-087E4D56BCC5}"/>
              </a:ext>
            </a:extLst>
          </p:cNvPr>
          <p:cNvCxnSpPr>
            <a:cxnSpLocks/>
          </p:cNvCxnSpPr>
          <p:nvPr/>
        </p:nvCxnSpPr>
        <p:spPr>
          <a:xfrm>
            <a:off x="2631533" y="3259349"/>
            <a:ext cx="0" cy="302894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B4FBE01-7FE2-443C-A26C-71313A807940}"/>
              </a:ext>
            </a:extLst>
          </p:cNvPr>
          <p:cNvCxnSpPr>
            <a:cxnSpLocks/>
          </p:cNvCxnSpPr>
          <p:nvPr/>
        </p:nvCxnSpPr>
        <p:spPr>
          <a:xfrm>
            <a:off x="2888910" y="3259349"/>
            <a:ext cx="0" cy="302894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3763F37-8330-4FEE-9616-8A6E8A5E1796}"/>
              </a:ext>
            </a:extLst>
          </p:cNvPr>
          <p:cNvCxnSpPr>
            <a:cxnSpLocks/>
          </p:cNvCxnSpPr>
          <p:nvPr/>
        </p:nvCxnSpPr>
        <p:spPr>
          <a:xfrm>
            <a:off x="3146287" y="3259349"/>
            <a:ext cx="0" cy="302894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F2EB915-744C-4F7E-8BB9-0462C4E216B3}"/>
              </a:ext>
            </a:extLst>
          </p:cNvPr>
          <p:cNvCxnSpPr>
            <a:cxnSpLocks/>
          </p:cNvCxnSpPr>
          <p:nvPr/>
        </p:nvCxnSpPr>
        <p:spPr>
          <a:xfrm>
            <a:off x="3403664" y="3259349"/>
            <a:ext cx="0" cy="302894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7CAC368-A774-4114-B792-E373A35EC876}"/>
              </a:ext>
            </a:extLst>
          </p:cNvPr>
          <p:cNvCxnSpPr>
            <a:cxnSpLocks/>
          </p:cNvCxnSpPr>
          <p:nvPr/>
        </p:nvCxnSpPr>
        <p:spPr>
          <a:xfrm>
            <a:off x="3661041" y="3259349"/>
            <a:ext cx="0" cy="302894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3202449-652D-4CE4-996A-6A9969787000}"/>
              </a:ext>
            </a:extLst>
          </p:cNvPr>
          <p:cNvCxnSpPr>
            <a:cxnSpLocks/>
          </p:cNvCxnSpPr>
          <p:nvPr/>
        </p:nvCxnSpPr>
        <p:spPr>
          <a:xfrm>
            <a:off x="3918418" y="3259349"/>
            <a:ext cx="0" cy="302894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A376FE9-7397-4968-A17F-A81C29473569}"/>
              </a:ext>
            </a:extLst>
          </p:cNvPr>
          <p:cNvCxnSpPr>
            <a:cxnSpLocks/>
          </p:cNvCxnSpPr>
          <p:nvPr/>
        </p:nvCxnSpPr>
        <p:spPr>
          <a:xfrm>
            <a:off x="1404046" y="3465620"/>
            <a:ext cx="274263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399A789-3A34-4BFC-BE27-764157ADA472}"/>
              </a:ext>
            </a:extLst>
          </p:cNvPr>
          <p:cNvCxnSpPr>
            <a:cxnSpLocks/>
          </p:cNvCxnSpPr>
          <p:nvPr/>
        </p:nvCxnSpPr>
        <p:spPr>
          <a:xfrm>
            <a:off x="1404046" y="3721843"/>
            <a:ext cx="274263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3720925-F120-430B-BA99-2C5AF9F03D29}"/>
              </a:ext>
            </a:extLst>
          </p:cNvPr>
          <p:cNvCxnSpPr>
            <a:cxnSpLocks/>
          </p:cNvCxnSpPr>
          <p:nvPr/>
        </p:nvCxnSpPr>
        <p:spPr>
          <a:xfrm>
            <a:off x="1404046" y="3978066"/>
            <a:ext cx="274263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D1790A3-CE20-4A89-A321-872F4CD94C33}"/>
              </a:ext>
            </a:extLst>
          </p:cNvPr>
          <p:cNvCxnSpPr>
            <a:cxnSpLocks/>
          </p:cNvCxnSpPr>
          <p:nvPr/>
        </p:nvCxnSpPr>
        <p:spPr>
          <a:xfrm>
            <a:off x="1404046" y="4234289"/>
            <a:ext cx="274263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6B29DAB-3549-42C5-82AC-4E42A8B18BC8}"/>
              </a:ext>
            </a:extLst>
          </p:cNvPr>
          <p:cNvCxnSpPr>
            <a:cxnSpLocks/>
          </p:cNvCxnSpPr>
          <p:nvPr/>
        </p:nvCxnSpPr>
        <p:spPr>
          <a:xfrm>
            <a:off x="1404046" y="4490512"/>
            <a:ext cx="274263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08FB020-20B8-4F2F-8A2E-843A6AF6B5C9}"/>
              </a:ext>
            </a:extLst>
          </p:cNvPr>
          <p:cNvCxnSpPr>
            <a:cxnSpLocks/>
          </p:cNvCxnSpPr>
          <p:nvPr/>
        </p:nvCxnSpPr>
        <p:spPr>
          <a:xfrm>
            <a:off x="1404046" y="4746735"/>
            <a:ext cx="274263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029BDE9-C9D4-454C-9F80-238F3BACFAE0}"/>
              </a:ext>
            </a:extLst>
          </p:cNvPr>
          <p:cNvCxnSpPr>
            <a:cxnSpLocks/>
          </p:cNvCxnSpPr>
          <p:nvPr/>
        </p:nvCxnSpPr>
        <p:spPr>
          <a:xfrm>
            <a:off x="1404046" y="5002958"/>
            <a:ext cx="274263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C8FCA26-950F-4232-85E4-AEB9155C1C7E}"/>
              </a:ext>
            </a:extLst>
          </p:cNvPr>
          <p:cNvCxnSpPr>
            <a:cxnSpLocks/>
          </p:cNvCxnSpPr>
          <p:nvPr/>
        </p:nvCxnSpPr>
        <p:spPr>
          <a:xfrm>
            <a:off x="1404046" y="5259181"/>
            <a:ext cx="274263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283568A-9CCF-4696-93B7-4AE7AFD6A103}"/>
              </a:ext>
            </a:extLst>
          </p:cNvPr>
          <p:cNvCxnSpPr>
            <a:cxnSpLocks/>
          </p:cNvCxnSpPr>
          <p:nvPr/>
        </p:nvCxnSpPr>
        <p:spPr>
          <a:xfrm>
            <a:off x="1404046" y="5515404"/>
            <a:ext cx="274263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B470803-640D-4FEC-9E0D-82D5E28E738E}"/>
              </a:ext>
            </a:extLst>
          </p:cNvPr>
          <p:cNvCxnSpPr>
            <a:cxnSpLocks/>
          </p:cNvCxnSpPr>
          <p:nvPr/>
        </p:nvCxnSpPr>
        <p:spPr>
          <a:xfrm>
            <a:off x="1404046" y="5771627"/>
            <a:ext cx="274263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6594D3C-FB4D-4FD3-9554-06F56CF49386}"/>
              </a:ext>
            </a:extLst>
          </p:cNvPr>
          <p:cNvCxnSpPr>
            <a:cxnSpLocks/>
          </p:cNvCxnSpPr>
          <p:nvPr/>
        </p:nvCxnSpPr>
        <p:spPr>
          <a:xfrm>
            <a:off x="1404046" y="6027845"/>
            <a:ext cx="274263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561EABCC-E446-4451-9442-6A440931DA6B}"/>
              </a:ext>
            </a:extLst>
          </p:cNvPr>
          <p:cNvSpPr txBox="1"/>
          <p:nvPr/>
        </p:nvSpPr>
        <p:spPr>
          <a:xfrm>
            <a:off x="2284695" y="1018756"/>
            <a:ext cx="620944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-Assays are individual representations of the expression data</a:t>
            </a: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-Matrices organized with genes as rows, and cells as columns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DEB03BB-D6DA-4BD4-9CD8-C63E1223D13D}"/>
              </a:ext>
            </a:extLst>
          </p:cNvPr>
          <p:cNvSpPr txBox="1"/>
          <p:nvPr/>
        </p:nvSpPr>
        <p:spPr>
          <a:xfrm>
            <a:off x="2018921" y="2636099"/>
            <a:ext cx="15128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obj@assays$RNA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FD8BBB5-6406-4718-B8A7-4A70039DAE06}"/>
              </a:ext>
            </a:extLst>
          </p:cNvPr>
          <p:cNvSpPr txBox="1"/>
          <p:nvPr/>
        </p:nvSpPr>
        <p:spPr>
          <a:xfrm>
            <a:off x="1959063" y="4462600"/>
            <a:ext cx="1512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„RNA Assay“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E888FE61-6F02-456F-BBDA-02A5D1517964}"/>
              </a:ext>
            </a:extLst>
          </p:cNvPr>
          <p:cNvSpPr/>
          <p:nvPr/>
        </p:nvSpPr>
        <p:spPr>
          <a:xfrm rot="5400000">
            <a:off x="5137534" y="3631212"/>
            <a:ext cx="3028946" cy="2742631"/>
          </a:xfrm>
          <a:prstGeom prst="rect">
            <a:avLst/>
          </a:prstGeom>
          <a:solidFill>
            <a:schemeClr val="accent5">
              <a:lumMod val="60000"/>
              <a:lumOff val="40000"/>
              <a:alpha val="22000"/>
            </a:schemeClr>
          </a:solidFill>
          <a:ln>
            <a:solidFill>
              <a:schemeClr val="tx1">
                <a:lumMod val="50000"/>
                <a:lumOff val="50000"/>
                <a:alpha val="2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A96EE8BF-942D-4D86-B5B9-361BCF17C10B}"/>
              </a:ext>
            </a:extLst>
          </p:cNvPr>
          <p:cNvSpPr/>
          <p:nvPr/>
        </p:nvSpPr>
        <p:spPr>
          <a:xfrm rot="5400000">
            <a:off x="5018475" y="3516916"/>
            <a:ext cx="3028946" cy="27426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FF8EE46-9DDF-438A-9C82-10EDBA9D1B51}"/>
              </a:ext>
            </a:extLst>
          </p:cNvPr>
          <p:cNvSpPr/>
          <p:nvPr/>
        </p:nvSpPr>
        <p:spPr>
          <a:xfrm>
            <a:off x="4747364" y="3259349"/>
            <a:ext cx="229420" cy="302894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1EBB6AAB-07AC-4209-8594-5E20EF038A4F}"/>
              </a:ext>
            </a:extLst>
          </p:cNvPr>
          <p:cNvSpPr/>
          <p:nvPr/>
        </p:nvSpPr>
        <p:spPr>
          <a:xfrm rot="5400000">
            <a:off x="6241613" y="1697530"/>
            <a:ext cx="288672" cy="27426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CCB00E8D-6C00-445B-BF87-6FBA71717F86}"/>
              </a:ext>
            </a:extLst>
          </p:cNvPr>
          <p:cNvSpPr/>
          <p:nvPr/>
        </p:nvSpPr>
        <p:spPr>
          <a:xfrm rot="5400000">
            <a:off x="4871476" y="3402507"/>
            <a:ext cx="3028946" cy="27426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F582564D-A2AE-4695-BC52-866478B5B300}"/>
              </a:ext>
            </a:extLst>
          </p:cNvPr>
          <p:cNvSpPr txBox="1"/>
          <p:nvPr/>
        </p:nvSpPr>
        <p:spPr>
          <a:xfrm>
            <a:off x="5616530" y="2936182"/>
            <a:ext cx="15128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cells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F3B9F923-A1BF-40B0-A6D8-693B4620F3A7}"/>
              </a:ext>
            </a:extLst>
          </p:cNvPr>
          <p:cNvSpPr txBox="1"/>
          <p:nvPr/>
        </p:nvSpPr>
        <p:spPr>
          <a:xfrm rot="16200000">
            <a:off x="4146366" y="4663750"/>
            <a:ext cx="1317116" cy="2201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genes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00BAB5D9-D917-4F8A-99B9-ACF33E450954}"/>
              </a:ext>
            </a:extLst>
          </p:cNvPr>
          <p:cNvCxnSpPr>
            <a:cxnSpLocks/>
          </p:cNvCxnSpPr>
          <p:nvPr/>
        </p:nvCxnSpPr>
        <p:spPr>
          <a:xfrm>
            <a:off x="5212612" y="3259349"/>
            <a:ext cx="0" cy="302894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409FB666-4631-4991-B6F1-2216F5F54E30}"/>
              </a:ext>
            </a:extLst>
          </p:cNvPr>
          <p:cNvCxnSpPr>
            <a:cxnSpLocks/>
          </p:cNvCxnSpPr>
          <p:nvPr/>
        </p:nvCxnSpPr>
        <p:spPr>
          <a:xfrm>
            <a:off x="5469989" y="3259349"/>
            <a:ext cx="0" cy="302894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2213F92D-62F2-4233-8A0A-B225525BD966}"/>
              </a:ext>
            </a:extLst>
          </p:cNvPr>
          <p:cNvCxnSpPr>
            <a:cxnSpLocks/>
          </p:cNvCxnSpPr>
          <p:nvPr/>
        </p:nvCxnSpPr>
        <p:spPr>
          <a:xfrm>
            <a:off x="5727366" y="3259349"/>
            <a:ext cx="0" cy="302894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1303BCB4-3F08-41C8-8BE5-F6AD1955D67F}"/>
              </a:ext>
            </a:extLst>
          </p:cNvPr>
          <p:cNvCxnSpPr>
            <a:cxnSpLocks/>
          </p:cNvCxnSpPr>
          <p:nvPr/>
        </p:nvCxnSpPr>
        <p:spPr>
          <a:xfrm>
            <a:off x="5984743" y="3259349"/>
            <a:ext cx="0" cy="302894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46FE7CE7-44CF-4E0D-947A-3D8F28BBB2AA}"/>
              </a:ext>
            </a:extLst>
          </p:cNvPr>
          <p:cNvCxnSpPr>
            <a:cxnSpLocks/>
          </p:cNvCxnSpPr>
          <p:nvPr/>
        </p:nvCxnSpPr>
        <p:spPr>
          <a:xfrm>
            <a:off x="6242120" y="3259349"/>
            <a:ext cx="0" cy="302894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6664EE46-5F0C-4963-BB91-187079FE596C}"/>
              </a:ext>
            </a:extLst>
          </p:cNvPr>
          <p:cNvCxnSpPr>
            <a:cxnSpLocks/>
          </p:cNvCxnSpPr>
          <p:nvPr/>
        </p:nvCxnSpPr>
        <p:spPr>
          <a:xfrm>
            <a:off x="6499497" y="3259349"/>
            <a:ext cx="0" cy="302894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EA5E069D-EB21-4651-8AAA-9E5ACA9E9E5B}"/>
              </a:ext>
            </a:extLst>
          </p:cNvPr>
          <p:cNvCxnSpPr>
            <a:cxnSpLocks/>
          </p:cNvCxnSpPr>
          <p:nvPr/>
        </p:nvCxnSpPr>
        <p:spPr>
          <a:xfrm>
            <a:off x="6756874" y="3259349"/>
            <a:ext cx="0" cy="302894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D2524D47-5E1D-4DD9-B570-C75624727770}"/>
              </a:ext>
            </a:extLst>
          </p:cNvPr>
          <p:cNvCxnSpPr>
            <a:cxnSpLocks/>
          </p:cNvCxnSpPr>
          <p:nvPr/>
        </p:nvCxnSpPr>
        <p:spPr>
          <a:xfrm>
            <a:off x="7014251" y="3259349"/>
            <a:ext cx="0" cy="302894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0E5F4BC5-30D9-4789-939C-CD22D4A20CF2}"/>
              </a:ext>
            </a:extLst>
          </p:cNvPr>
          <p:cNvCxnSpPr>
            <a:cxnSpLocks/>
          </p:cNvCxnSpPr>
          <p:nvPr/>
        </p:nvCxnSpPr>
        <p:spPr>
          <a:xfrm>
            <a:off x="7271628" y="3259349"/>
            <a:ext cx="0" cy="302894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2ED58F2B-9526-4FAD-B11E-CE4438343560}"/>
              </a:ext>
            </a:extLst>
          </p:cNvPr>
          <p:cNvCxnSpPr>
            <a:cxnSpLocks/>
          </p:cNvCxnSpPr>
          <p:nvPr/>
        </p:nvCxnSpPr>
        <p:spPr>
          <a:xfrm>
            <a:off x="7529005" y="3259349"/>
            <a:ext cx="0" cy="302894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927EB365-6C53-4655-AF2F-E10EDC1929CE}"/>
              </a:ext>
            </a:extLst>
          </p:cNvPr>
          <p:cNvCxnSpPr>
            <a:cxnSpLocks/>
          </p:cNvCxnSpPr>
          <p:nvPr/>
        </p:nvCxnSpPr>
        <p:spPr>
          <a:xfrm>
            <a:off x="5014633" y="3465620"/>
            <a:ext cx="274263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41EE2EBB-2B49-4F5A-BC85-C8A1ED204D14}"/>
              </a:ext>
            </a:extLst>
          </p:cNvPr>
          <p:cNvCxnSpPr>
            <a:cxnSpLocks/>
          </p:cNvCxnSpPr>
          <p:nvPr/>
        </p:nvCxnSpPr>
        <p:spPr>
          <a:xfrm>
            <a:off x="5014633" y="3721843"/>
            <a:ext cx="274263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10BA9555-A8FE-4005-9E0A-65E676668558}"/>
              </a:ext>
            </a:extLst>
          </p:cNvPr>
          <p:cNvCxnSpPr>
            <a:cxnSpLocks/>
          </p:cNvCxnSpPr>
          <p:nvPr/>
        </p:nvCxnSpPr>
        <p:spPr>
          <a:xfrm>
            <a:off x="5014633" y="3978066"/>
            <a:ext cx="274263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006FAEEB-EBBF-4C5C-AA27-CDB19294236B}"/>
              </a:ext>
            </a:extLst>
          </p:cNvPr>
          <p:cNvCxnSpPr>
            <a:cxnSpLocks/>
          </p:cNvCxnSpPr>
          <p:nvPr/>
        </p:nvCxnSpPr>
        <p:spPr>
          <a:xfrm>
            <a:off x="5014633" y="4234289"/>
            <a:ext cx="274263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0F3EF472-55D5-4101-A648-1EFEC112C0A8}"/>
              </a:ext>
            </a:extLst>
          </p:cNvPr>
          <p:cNvCxnSpPr>
            <a:cxnSpLocks/>
          </p:cNvCxnSpPr>
          <p:nvPr/>
        </p:nvCxnSpPr>
        <p:spPr>
          <a:xfrm>
            <a:off x="5014633" y="4490512"/>
            <a:ext cx="274263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88692DA4-D263-4F1D-8E62-8DB46FA99E62}"/>
              </a:ext>
            </a:extLst>
          </p:cNvPr>
          <p:cNvCxnSpPr>
            <a:cxnSpLocks/>
          </p:cNvCxnSpPr>
          <p:nvPr/>
        </p:nvCxnSpPr>
        <p:spPr>
          <a:xfrm>
            <a:off x="5014633" y="4746735"/>
            <a:ext cx="274263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94BA2AFA-00B7-4672-99D3-65B90447A56E}"/>
              </a:ext>
            </a:extLst>
          </p:cNvPr>
          <p:cNvCxnSpPr>
            <a:cxnSpLocks/>
          </p:cNvCxnSpPr>
          <p:nvPr/>
        </p:nvCxnSpPr>
        <p:spPr>
          <a:xfrm>
            <a:off x="5014633" y="5002958"/>
            <a:ext cx="274263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D6378D20-5EB5-480E-9A83-30D04D9A03ED}"/>
              </a:ext>
            </a:extLst>
          </p:cNvPr>
          <p:cNvCxnSpPr>
            <a:cxnSpLocks/>
          </p:cNvCxnSpPr>
          <p:nvPr/>
        </p:nvCxnSpPr>
        <p:spPr>
          <a:xfrm>
            <a:off x="5014633" y="5259181"/>
            <a:ext cx="274263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608F81FE-FC14-4504-B863-78D03436CD45}"/>
              </a:ext>
            </a:extLst>
          </p:cNvPr>
          <p:cNvCxnSpPr>
            <a:cxnSpLocks/>
          </p:cNvCxnSpPr>
          <p:nvPr/>
        </p:nvCxnSpPr>
        <p:spPr>
          <a:xfrm>
            <a:off x="5014633" y="5515404"/>
            <a:ext cx="274263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76139D28-DCD4-4D80-AF50-5D2271D84E4B}"/>
              </a:ext>
            </a:extLst>
          </p:cNvPr>
          <p:cNvCxnSpPr>
            <a:cxnSpLocks/>
          </p:cNvCxnSpPr>
          <p:nvPr/>
        </p:nvCxnSpPr>
        <p:spPr>
          <a:xfrm>
            <a:off x="5014633" y="5771627"/>
            <a:ext cx="274263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38E39E2F-70A6-4826-8F70-EAE4CC1F6DCC}"/>
              </a:ext>
            </a:extLst>
          </p:cNvPr>
          <p:cNvCxnSpPr>
            <a:cxnSpLocks/>
          </p:cNvCxnSpPr>
          <p:nvPr/>
        </p:nvCxnSpPr>
        <p:spPr>
          <a:xfrm>
            <a:off x="5014633" y="6027845"/>
            <a:ext cx="274263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E7AFE61B-EC3C-45AF-833F-87E46D79FB42}"/>
              </a:ext>
            </a:extLst>
          </p:cNvPr>
          <p:cNvSpPr txBox="1"/>
          <p:nvPr/>
        </p:nvSpPr>
        <p:spPr>
          <a:xfrm>
            <a:off x="5629508" y="2636099"/>
            <a:ext cx="15128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obj@assays$SCT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0A5179B0-7529-4E13-8502-8E6D1943DE8B}"/>
              </a:ext>
            </a:extLst>
          </p:cNvPr>
          <p:cNvSpPr txBox="1"/>
          <p:nvPr/>
        </p:nvSpPr>
        <p:spPr>
          <a:xfrm>
            <a:off x="5569650" y="4462600"/>
            <a:ext cx="1512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„SCT Assay“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671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D17F993-1637-48EB-9ADD-61EC27FC68C5}"/>
              </a:ext>
            </a:extLst>
          </p:cNvPr>
          <p:cNvSpPr txBox="1"/>
          <p:nvPr/>
        </p:nvSpPr>
        <p:spPr>
          <a:xfrm>
            <a:off x="76977" y="0"/>
            <a:ext cx="3764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rgbClr val="006A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Seurat object assays</a:t>
            </a:r>
            <a:endParaRPr lang="en-US" sz="2800" b="1" dirty="0">
              <a:solidFill>
                <a:srgbClr val="006AB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75343D-8842-44FF-8825-2E0095475A7D}"/>
              </a:ext>
            </a:extLst>
          </p:cNvPr>
          <p:cNvCxnSpPr/>
          <p:nvPr/>
        </p:nvCxnSpPr>
        <p:spPr>
          <a:xfrm>
            <a:off x="76977" y="531605"/>
            <a:ext cx="8957387" cy="0"/>
          </a:xfrm>
          <a:prstGeom prst="line">
            <a:avLst/>
          </a:prstGeom>
          <a:ln w="15875">
            <a:solidFill>
              <a:srgbClr val="006AB3"/>
            </a:solidFill>
          </a:ln>
          <a:effectLst>
            <a:outerShdw blurRad="63500" dist="25400" dir="5400000" algn="t" rotWithShape="0">
              <a:prstClr val="black">
                <a:alpha val="27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561EABCC-E446-4451-9442-6A440931DA6B}"/>
              </a:ext>
            </a:extLst>
          </p:cNvPr>
          <p:cNvSpPr txBox="1"/>
          <p:nvPr/>
        </p:nvSpPr>
        <p:spPr>
          <a:xfrm>
            <a:off x="2521490" y="1134764"/>
            <a:ext cx="67408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-Within an assay, there are multiple slots holding different transformations of the data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45DCB1-0EAD-465B-9A36-DF86EB7EAEBD}"/>
              </a:ext>
            </a:extLst>
          </p:cNvPr>
          <p:cNvGrpSpPr/>
          <p:nvPr/>
        </p:nvGrpSpPr>
        <p:grpSpPr>
          <a:xfrm>
            <a:off x="3170820" y="2744306"/>
            <a:ext cx="2810973" cy="3988116"/>
            <a:chOff x="3090268" y="1629881"/>
            <a:chExt cx="2810973" cy="398811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FEC6537-B241-42C4-8991-211175F8D6B1}"/>
                </a:ext>
              </a:extLst>
            </p:cNvPr>
            <p:cNvGrpSpPr/>
            <p:nvPr/>
          </p:nvGrpSpPr>
          <p:grpSpPr>
            <a:xfrm>
              <a:off x="3158610" y="1883626"/>
              <a:ext cx="2742631" cy="3032760"/>
              <a:chOff x="2849144" y="2563586"/>
              <a:chExt cx="2742631" cy="3032760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BD9C5DA7-7311-4381-A126-CD9AF8BDA4BA}"/>
                  </a:ext>
                </a:extLst>
              </p:cNvPr>
              <p:cNvSpPr/>
              <p:nvPr/>
            </p:nvSpPr>
            <p:spPr>
              <a:xfrm rot="5400000">
                <a:off x="2705987" y="2706743"/>
                <a:ext cx="3028946" cy="274263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ED1E739D-6320-48E1-BBBA-01C439A5504B}"/>
                  </a:ext>
                </a:extLst>
              </p:cNvPr>
              <p:cNvGrpSpPr/>
              <p:nvPr/>
            </p:nvGrpSpPr>
            <p:grpSpPr>
              <a:xfrm>
                <a:off x="2849144" y="2567400"/>
                <a:ext cx="2742631" cy="3028946"/>
                <a:chOff x="283466" y="1565780"/>
                <a:chExt cx="2742631" cy="3028946"/>
              </a:xfrm>
            </p:grpSpPr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01E01A59-1AD5-4D5A-807C-6540891807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1445" y="1565780"/>
                  <a:ext cx="0" cy="302894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2FF1D164-EB29-4459-9374-D9A4B6C671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8822" y="1565780"/>
                  <a:ext cx="0" cy="302894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67C4AB73-0AF5-4245-BF66-C48A1CA53C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96199" y="1565780"/>
                  <a:ext cx="0" cy="302894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54507643-02D1-4470-9435-639F5156DA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53576" y="1565780"/>
                  <a:ext cx="0" cy="302894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9C49786C-705E-485A-A12D-13B302D86B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10953" y="1565780"/>
                  <a:ext cx="0" cy="302894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271EDCA2-D7AD-4D81-A516-4EAA606BEC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68330" y="1565780"/>
                  <a:ext cx="0" cy="302894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159F9A5D-4577-4341-AA85-5E4C7A6FCB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25707" y="1565780"/>
                  <a:ext cx="0" cy="302894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23BEAA91-1259-4C85-B85C-F56A5CE0DF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83084" y="1565780"/>
                  <a:ext cx="0" cy="302894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21A9432A-E610-4368-AA9C-9AABBD2A4C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40461" y="1565780"/>
                  <a:ext cx="0" cy="302894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6ABB9510-EF32-430E-B8AD-04A6C2813F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97838" y="1565780"/>
                  <a:ext cx="0" cy="302894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659639A1-EC61-4A9B-ADC4-97CC982B56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3466" y="1772051"/>
                  <a:ext cx="2742631" cy="0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20D6E2A4-1256-41C3-9A20-24C2E8DC56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3466" y="2028274"/>
                  <a:ext cx="2742631" cy="0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0F055801-198E-4795-8A08-5A4B6C87B1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3466" y="2284497"/>
                  <a:ext cx="2742631" cy="0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5E9A21DB-03E3-4898-8E8A-A295E29D7D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3466" y="2540720"/>
                  <a:ext cx="2742631" cy="0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D3DE173E-2604-49B5-87EC-75E46306D2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3466" y="2796943"/>
                  <a:ext cx="2742631" cy="0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85974EAB-A363-4D6A-AA29-ACEEA68FFA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3466" y="3053166"/>
                  <a:ext cx="2742631" cy="0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E62521EB-1ACA-47F1-95A9-FEB4264DA3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3466" y="3309389"/>
                  <a:ext cx="2742631" cy="0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CB2B1E2E-4A96-4995-A619-AB95E605BD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3466" y="3565612"/>
                  <a:ext cx="2742631" cy="0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A08DFFAC-1879-4DCE-89DC-947DC708E1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3466" y="3821835"/>
                  <a:ext cx="2742631" cy="0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DE3E979B-BEDE-4B61-B760-53972CA210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3466" y="4078058"/>
                  <a:ext cx="2742631" cy="0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9B3B36B5-49AC-43AB-B405-BCADBB248A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3466" y="4334276"/>
                  <a:ext cx="2742631" cy="0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FD8BBB5-6406-4718-B8A7-4A70039DAE06}"/>
                </a:ext>
              </a:extLst>
            </p:cNvPr>
            <p:cNvSpPr txBox="1"/>
            <p:nvPr/>
          </p:nvSpPr>
          <p:spPr>
            <a:xfrm>
              <a:off x="3776539" y="3062058"/>
              <a:ext cx="15128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„data“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5B9EB0D-9953-4596-9337-5786E743DC27}"/>
                </a:ext>
              </a:extLst>
            </p:cNvPr>
            <p:cNvSpPr txBox="1"/>
            <p:nvPr/>
          </p:nvSpPr>
          <p:spPr>
            <a:xfrm>
              <a:off x="3193095" y="1629881"/>
              <a:ext cx="267366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de-DE" sz="1050" dirty="0">
                  <a:latin typeface="Arial" panose="020B0604020202020204" pitchFamily="34" charset="0"/>
                  <a:cs typeface="Arial" panose="020B0604020202020204" pitchFamily="34" charset="0"/>
                </a:rPr>
                <a:t>obj@assays$RNA@data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9BE860D7-C712-4E68-8F5C-A8F977946C3F}"/>
                </a:ext>
              </a:extLst>
            </p:cNvPr>
            <p:cNvSpPr txBox="1"/>
            <p:nvPr/>
          </p:nvSpPr>
          <p:spPr>
            <a:xfrm>
              <a:off x="3090268" y="5017833"/>
              <a:ext cx="2768707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100" dirty="0">
                  <a:latin typeface="Arial" panose="020B0604020202020204" pitchFamily="34" charset="0"/>
                  <a:cs typeface="Arial" panose="020B0604020202020204" pitchFamily="34" charset="0"/>
                </a:rPr>
                <a:t>Normalized data matrix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100" dirty="0">
                  <a:latin typeface="Arial" panose="020B0604020202020204" pitchFamily="34" charset="0"/>
                  <a:cs typeface="Arial" panose="020B0604020202020204" pitchFamily="34" charset="0"/>
                </a:rPr>
                <a:t>Used for differential gene expression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100" dirty="0">
                  <a:latin typeface="Arial" panose="020B0604020202020204" pitchFamily="34" charset="0"/>
                  <a:cs typeface="Arial" panose="020B0604020202020204" pitchFamily="34" charset="0"/>
                </a:rPr>
                <a:t>Used Feature and Violin plots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143C12A-C92F-42C5-AEC3-E1F8DD3E0273}"/>
              </a:ext>
            </a:extLst>
          </p:cNvPr>
          <p:cNvGrpSpPr/>
          <p:nvPr/>
        </p:nvGrpSpPr>
        <p:grpSpPr>
          <a:xfrm>
            <a:off x="124602" y="2744306"/>
            <a:ext cx="2880887" cy="3988116"/>
            <a:chOff x="76977" y="1629881"/>
            <a:chExt cx="2880887" cy="398811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092B4C5-6251-404A-A46A-908E42DB8CC6}"/>
                </a:ext>
              </a:extLst>
            </p:cNvPr>
            <p:cNvGrpSpPr/>
            <p:nvPr/>
          </p:nvGrpSpPr>
          <p:grpSpPr>
            <a:xfrm>
              <a:off x="137416" y="1875898"/>
              <a:ext cx="2746804" cy="3040488"/>
              <a:chOff x="137416" y="1846509"/>
              <a:chExt cx="2746804" cy="3040488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F80677E-F8C3-4AE6-AC37-797C014C12F0}"/>
                  </a:ext>
                </a:extLst>
              </p:cNvPr>
              <p:cNvSpPr/>
              <p:nvPr/>
            </p:nvSpPr>
            <p:spPr>
              <a:xfrm rot="5400000">
                <a:off x="-5741" y="1989666"/>
                <a:ext cx="3028946" cy="274263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D6C5CFC1-4EB6-4DE3-9DC1-AFAE6641E586}"/>
                  </a:ext>
                </a:extLst>
              </p:cNvPr>
              <p:cNvGrpSpPr/>
              <p:nvPr/>
            </p:nvGrpSpPr>
            <p:grpSpPr>
              <a:xfrm>
                <a:off x="141589" y="1858051"/>
                <a:ext cx="2742631" cy="3028946"/>
                <a:chOff x="283466" y="1565780"/>
                <a:chExt cx="2742631" cy="3028946"/>
              </a:xfrm>
            </p:grpSpPr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7E0872D6-B64C-404F-81FA-D63444CDAD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1445" y="1565780"/>
                  <a:ext cx="0" cy="302894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F486E937-54AD-46F9-AB2F-585309D5C7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8822" y="1565780"/>
                  <a:ext cx="0" cy="302894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02934C2F-7439-4616-99CD-D41BF04193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96199" y="1565780"/>
                  <a:ext cx="0" cy="302894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EB7E3581-412B-46A5-AB10-ED10BBCBCC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53576" y="1565780"/>
                  <a:ext cx="0" cy="302894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01510339-0692-4F84-B943-087E4D56BC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10953" y="1565780"/>
                  <a:ext cx="0" cy="302894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DB4FBE01-7FE2-443C-A26C-71313A8079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68330" y="1565780"/>
                  <a:ext cx="0" cy="302894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D3763F37-8330-4FEE-9616-8A6E8A5E17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25707" y="1565780"/>
                  <a:ext cx="0" cy="302894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DF2EB915-744C-4F7E-8BB9-0462C4E216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83084" y="1565780"/>
                  <a:ext cx="0" cy="302894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D7CAC368-A774-4114-B792-E373A35EC8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40461" y="1565780"/>
                  <a:ext cx="0" cy="302894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A3202449-652D-4CE4-996A-6A99697870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97838" y="1565780"/>
                  <a:ext cx="0" cy="302894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3A376FE9-7397-4968-A17F-A81C294735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3466" y="1772051"/>
                  <a:ext cx="2742631" cy="0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F399A789-3A34-4BFC-BE27-764157ADA4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3466" y="2028274"/>
                  <a:ext cx="2742631" cy="0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53720925-F120-430B-BA99-2C5AF9F03D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3466" y="2284497"/>
                  <a:ext cx="2742631" cy="0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1D1790A3-CE20-4A89-A321-872F4CD94C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3466" y="2540720"/>
                  <a:ext cx="2742631" cy="0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76B29DAB-3549-42C5-82AC-4E42A8B18B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3466" y="2796943"/>
                  <a:ext cx="2742631" cy="0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008FB020-20B8-4F2F-8A2E-843A6AF6B5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3466" y="3053166"/>
                  <a:ext cx="2742631" cy="0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9029BDE9-C9D4-454C-9F80-238F3BACFA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3466" y="3309389"/>
                  <a:ext cx="2742631" cy="0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3C8FCA26-950F-4232-85E4-AEB9155C1C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3466" y="3565612"/>
                  <a:ext cx="2742631" cy="0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B283568A-9CCF-4696-93B7-4AE7AFD6A1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3466" y="3821835"/>
                  <a:ext cx="2742631" cy="0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EB470803-640D-4FEC-9E0D-82D5E28E73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3466" y="4078058"/>
                  <a:ext cx="2742631" cy="0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C6594D3C-FB4D-4FD3-9554-06F56CF493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3466" y="4334276"/>
                  <a:ext cx="2742631" cy="0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0DEB03BB-D6DA-4BD4-9CD8-C63E1223D13D}"/>
                </a:ext>
              </a:extLst>
            </p:cNvPr>
            <p:cNvSpPr txBox="1"/>
            <p:nvPr/>
          </p:nvSpPr>
          <p:spPr>
            <a:xfrm>
              <a:off x="76977" y="1629881"/>
              <a:ext cx="267366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de-DE" sz="1050" dirty="0">
                  <a:latin typeface="Arial" panose="020B0604020202020204" pitchFamily="34" charset="0"/>
                  <a:cs typeface="Arial" panose="020B0604020202020204" pitchFamily="34" charset="0"/>
                </a:rPr>
                <a:t>obj@assays$RNA@scale.data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1CADA3-40DD-4B7E-A733-9CB2A79059C7}"/>
                </a:ext>
              </a:extLst>
            </p:cNvPr>
            <p:cNvSpPr txBox="1"/>
            <p:nvPr/>
          </p:nvSpPr>
          <p:spPr>
            <a:xfrm>
              <a:off x="78550" y="5017833"/>
              <a:ext cx="2879314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100" dirty="0">
                  <a:latin typeface="Arial" panose="020B0604020202020204" pitchFamily="34" charset="0"/>
                  <a:cs typeface="Arial" panose="020B0604020202020204" pitchFamily="34" charset="0"/>
                </a:rPr>
                <a:t>Scaled data matrix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100" dirty="0">
                  <a:latin typeface="Arial" panose="020B0604020202020204" pitchFamily="34" charset="0"/>
                  <a:cs typeface="Arial" panose="020B0604020202020204" pitchFamily="34" charset="0"/>
                </a:rPr>
                <a:t>Used for Dim Reduction (PCA, UMAP)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100" dirty="0">
                  <a:latin typeface="Arial" panose="020B0604020202020204" pitchFamily="34" charset="0"/>
                  <a:cs typeface="Arial" panose="020B0604020202020204" pitchFamily="34" charset="0"/>
                </a:rPr>
                <a:t>Used for Heatmaps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58F81E9A-E20A-473C-8023-B8CA833223DB}"/>
                </a:ext>
              </a:extLst>
            </p:cNvPr>
            <p:cNvSpPr txBox="1"/>
            <p:nvPr/>
          </p:nvSpPr>
          <p:spPr>
            <a:xfrm>
              <a:off x="672881" y="3062058"/>
              <a:ext cx="15128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„scale.data“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7F744E-7168-43A9-9056-CA250EDEEB92}"/>
              </a:ext>
            </a:extLst>
          </p:cNvPr>
          <p:cNvGrpSpPr/>
          <p:nvPr/>
        </p:nvGrpSpPr>
        <p:grpSpPr>
          <a:xfrm>
            <a:off x="6147124" y="2744306"/>
            <a:ext cx="2810263" cy="3649562"/>
            <a:chOff x="6099499" y="1629881"/>
            <a:chExt cx="2810263" cy="364956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158BA33-04F5-4358-B070-4C923E7ACD69}"/>
                </a:ext>
              </a:extLst>
            </p:cNvPr>
            <p:cNvGrpSpPr/>
            <p:nvPr/>
          </p:nvGrpSpPr>
          <p:grpSpPr>
            <a:xfrm>
              <a:off x="6167131" y="1885413"/>
              <a:ext cx="2742631" cy="3030973"/>
              <a:chOff x="5368135" y="3821836"/>
              <a:chExt cx="2742631" cy="3030973"/>
            </a:xfrm>
          </p:grpSpPr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0C00E041-D9A8-4495-ABF7-3270B11EDEBA}"/>
                  </a:ext>
                </a:extLst>
              </p:cNvPr>
              <p:cNvSpPr/>
              <p:nvPr/>
            </p:nvSpPr>
            <p:spPr>
              <a:xfrm rot="5400000">
                <a:off x="5224978" y="3964993"/>
                <a:ext cx="3028946" cy="274263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22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2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907C35CA-7EA0-4958-9A38-209303EA6F4D}"/>
                  </a:ext>
                </a:extLst>
              </p:cNvPr>
              <p:cNvGrpSpPr/>
              <p:nvPr/>
            </p:nvGrpSpPr>
            <p:grpSpPr>
              <a:xfrm>
                <a:off x="5368135" y="3823863"/>
                <a:ext cx="2742631" cy="3028946"/>
                <a:chOff x="283466" y="1565780"/>
                <a:chExt cx="2742631" cy="3028946"/>
              </a:xfrm>
            </p:grpSpPr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E83892BF-4625-4FAA-9A0F-FE29ABD8DB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1445" y="1565780"/>
                  <a:ext cx="0" cy="302894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57997D62-9DF9-46A1-9062-E3CE56C86D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8822" y="1565780"/>
                  <a:ext cx="0" cy="302894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DC3EA594-A13E-4899-BD0E-7ECA79A1AB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96199" y="1565780"/>
                  <a:ext cx="0" cy="302894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110D3817-96F5-4FC5-9964-33A614A9E9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53576" y="1565780"/>
                  <a:ext cx="0" cy="302894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D641DC68-8FE3-445B-AE5D-1A5EA9A725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10953" y="1565780"/>
                  <a:ext cx="0" cy="302894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9B0A70C9-8AF4-4714-939A-95085EB1AD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68330" y="1565780"/>
                  <a:ext cx="0" cy="302894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0B1CEE5B-3C9F-4AAA-A0D8-64C9F1869F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25707" y="1565780"/>
                  <a:ext cx="0" cy="302894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80A9B8DF-E57D-4B71-81D6-B6EF10E051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83084" y="1565780"/>
                  <a:ext cx="0" cy="302894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93036BE8-CA8C-4AD5-B8A2-0DC28C5922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40461" y="1565780"/>
                  <a:ext cx="0" cy="302894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586BCC7C-4C62-4DA8-AF8A-49485ED876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97838" y="1565780"/>
                  <a:ext cx="0" cy="3028946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89472E02-6FFE-4D88-820B-24B7EF265B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3466" y="1772051"/>
                  <a:ext cx="2742631" cy="0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20005DE7-CDD9-4565-85F2-5AB1F8439B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3466" y="2028274"/>
                  <a:ext cx="2742631" cy="0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845BBBA3-A8F8-4BB7-A2B8-A8A9AB9ADB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3466" y="2284497"/>
                  <a:ext cx="2742631" cy="0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1794E140-8337-4000-AAA4-46B45A6CD0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3466" y="2540720"/>
                  <a:ext cx="2742631" cy="0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89BE257D-4B81-4DC1-A467-A265A376E1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3466" y="2796943"/>
                  <a:ext cx="2742631" cy="0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0BBCC705-10D6-4461-A5B7-BEBA7A05ED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3466" y="3053166"/>
                  <a:ext cx="2742631" cy="0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1DD5AEF1-9930-411E-BB80-2CEB9C6783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3466" y="3309389"/>
                  <a:ext cx="2742631" cy="0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0363DA16-874C-4B76-9AF4-4069D72A25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3466" y="3565612"/>
                  <a:ext cx="2742631" cy="0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22076DE0-258E-4189-AC9E-33096E5B6F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3466" y="3821835"/>
                  <a:ext cx="2742631" cy="0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10FC4256-A1BD-4614-9E7B-6925B1CAA4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3466" y="4078058"/>
                  <a:ext cx="2742631" cy="0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BCCBA975-6F2B-4F0B-8BB7-2F6764CB22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3466" y="4334276"/>
                  <a:ext cx="2742631" cy="0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E04914B-835A-4DE7-B642-5BEFB8E93E03}"/>
                </a:ext>
              </a:extLst>
            </p:cNvPr>
            <p:cNvSpPr txBox="1"/>
            <p:nvPr/>
          </p:nvSpPr>
          <p:spPr>
            <a:xfrm>
              <a:off x="6194545" y="1629881"/>
              <a:ext cx="267366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de-DE" sz="1050" dirty="0">
                  <a:latin typeface="Arial" panose="020B0604020202020204" pitchFamily="34" charset="0"/>
                  <a:cs typeface="Arial" panose="020B0604020202020204" pitchFamily="34" charset="0"/>
                </a:rPr>
                <a:t>obj@assays$RNA@counts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320FBF82-FE8D-4F72-A781-5B20AB69FEAF}"/>
                </a:ext>
              </a:extLst>
            </p:cNvPr>
            <p:cNvSpPr txBox="1"/>
            <p:nvPr/>
          </p:nvSpPr>
          <p:spPr>
            <a:xfrm>
              <a:off x="6099499" y="5017833"/>
              <a:ext cx="23070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100" dirty="0">
                  <a:latin typeface="Arial" panose="020B0604020202020204" pitchFamily="34" charset="0"/>
                  <a:cs typeface="Arial" panose="020B0604020202020204" pitchFamily="34" charset="0"/>
                </a:rPr>
                <a:t>Unnormalized raw count data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45AD368E-79F5-4A1A-BC62-74C681EDA036}"/>
                </a:ext>
              </a:extLst>
            </p:cNvPr>
            <p:cNvSpPr txBox="1"/>
            <p:nvPr/>
          </p:nvSpPr>
          <p:spPr>
            <a:xfrm>
              <a:off x="6823163" y="3062058"/>
              <a:ext cx="15128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„counts“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6" name="Cube 135">
            <a:extLst>
              <a:ext uri="{FF2B5EF4-FFF2-40B4-BE49-F238E27FC236}">
                <a16:creationId xmlns:a16="http://schemas.microsoft.com/office/drawing/2014/main" id="{4789605F-879F-47E5-AEC1-E6D2BBE12149}"/>
              </a:ext>
            </a:extLst>
          </p:cNvPr>
          <p:cNvSpPr/>
          <p:nvPr/>
        </p:nvSpPr>
        <p:spPr>
          <a:xfrm>
            <a:off x="276225" y="826179"/>
            <a:ext cx="1216152" cy="1216152"/>
          </a:xfrm>
          <a:prstGeom prst="cube">
            <a:avLst/>
          </a:prstGeom>
          <a:solidFill>
            <a:srgbClr val="60A907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obj</a:t>
            </a:r>
            <a:endParaRPr lang="en-US" dirty="0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A48ECC2-05D4-43FE-BE31-7B4C927DCDBD}"/>
              </a:ext>
            </a:extLst>
          </p:cNvPr>
          <p:cNvCxnSpPr>
            <a:cxnSpLocks/>
          </p:cNvCxnSpPr>
          <p:nvPr/>
        </p:nvCxnSpPr>
        <p:spPr>
          <a:xfrm>
            <a:off x="1326839" y="1498396"/>
            <a:ext cx="432807" cy="122691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99E69FCE-04CA-4B35-BD35-5456927FEE20}"/>
              </a:ext>
            </a:extLst>
          </p:cNvPr>
          <p:cNvSpPr txBox="1"/>
          <p:nvPr/>
        </p:nvSpPr>
        <p:spPr>
          <a:xfrm>
            <a:off x="967579" y="2117547"/>
            <a:ext cx="1478630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obj@assays$RNA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7535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D17F993-1637-48EB-9ADD-61EC27FC68C5}"/>
              </a:ext>
            </a:extLst>
          </p:cNvPr>
          <p:cNvSpPr txBox="1"/>
          <p:nvPr/>
        </p:nvSpPr>
        <p:spPr>
          <a:xfrm>
            <a:off x="76977" y="0"/>
            <a:ext cx="3841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rgbClr val="006A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Seurat object identity</a:t>
            </a:r>
            <a:endParaRPr lang="en-US" sz="2800" b="1" dirty="0">
              <a:solidFill>
                <a:srgbClr val="006AB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75343D-8842-44FF-8825-2E0095475A7D}"/>
              </a:ext>
            </a:extLst>
          </p:cNvPr>
          <p:cNvCxnSpPr/>
          <p:nvPr/>
        </p:nvCxnSpPr>
        <p:spPr>
          <a:xfrm>
            <a:off x="76977" y="531605"/>
            <a:ext cx="8957387" cy="0"/>
          </a:xfrm>
          <a:prstGeom prst="line">
            <a:avLst/>
          </a:prstGeom>
          <a:ln w="15875">
            <a:solidFill>
              <a:srgbClr val="006AB3"/>
            </a:solidFill>
          </a:ln>
          <a:effectLst>
            <a:outerShdw blurRad="63500" dist="25400" dir="5400000" algn="t" rotWithShape="0">
              <a:prstClr val="black">
                <a:alpha val="27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ube 135">
            <a:extLst>
              <a:ext uri="{FF2B5EF4-FFF2-40B4-BE49-F238E27FC236}">
                <a16:creationId xmlns:a16="http://schemas.microsoft.com/office/drawing/2014/main" id="{4789605F-879F-47E5-AEC1-E6D2BBE12149}"/>
              </a:ext>
            </a:extLst>
          </p:cNvPr>
          <p:cNvSpPr/>
          <p:nvPr/>
        </p:nvSpPr>
        <p:spPr>
          <a:xfrm>
            <a:off x="276225" y="826179"/>
            <a:ext cx="1216152" cy="1216152"/>
          </a:xfrm>
          <a:prstGeom prst="cube">
            <a:avLst/>
          </a:prstGeom>
          <a:solidFill>
            <a:srgbClr val="60A907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obj</a:t>
            </a:r>
            <a:endParaRPr lang="en-US" dirty="0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A48ECC2-05D4-43FE-BE31-7B4C927DCDBD}"/>
              </a:ext>
            </a:extLst>
          </p:cNvPr>
          <p:cNvCxnSpPr>
            <a:cxnSpLocks/>
          </p:cNvCxnSpPr>
          <p:nvPr/>
        </p:nvCxnSpPr>
        <p:spPr>
          <a:xfrm>
            <a:off x="762000" y="2136244"/>
            <a:ext cx="1" cy="170234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9" name="Picture 2">
            <a:extLst>
              <a:ext uri="{FF2B5EF4-FFF2-40B4-BE49-F238E27FC236}">
                <a16:creationId xmlns:a16="http://schemas.microsoft.com/office/drawing/2014/main" id="{8D9767C7-F110-4109-A217-642C15399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213" y="3838585"/>
            <a:ext cx="4107438" cy="2933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AFA414F9-235F-47E3-A0DA-251361D457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5"/>
          <a:stretch/>
        </p:blipFill>
        <p:spPr bwMode="auto">
          <a:xfrm>
            <a:off x="76977" y="4008863"/>
            <a:ext cx="4107439" cy="27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C54CF2AD-985E-49DE-83B6-5E3661A50EF0}"/>
              </a:ext>
            </a:extLst>
          </p:cNvPr>
          <p:cNvSpPr txBox="1"/>
          <p:nvPr/>
        </p:nvSpPr>
        <p:spPr>
          <a:xfrm>
            <a:off x="2293467" y="826179"/>
            <a:ext cx="674089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-The active „identity“ of an object is the default way the object will split and display groups. </a:t>
            </a: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-The current active identity can be found using 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„obj@active.ident“</a:t>
            </a:r>
          </a:p>
          <a:p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-It can be set using the </a:t>
            </a:r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„Idents()“ 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24B5ECBD-35B9-43E5-96BC-2910CE69B124}"/>
              </a:ext>
            </a:extLst>
          </p:cNvPr>
          <p:cNvCxnSpPr>
            <a:cxnSpLocks/>
            <a:endCxn id="139" idx="0"/>
          </p:cNvCxnSpPr>
          <p:nvPr/>
        </p:nvCxnSpPr>
        <p:spPr>
          <a:xfrm>
            <a:off x="6751932" y="2819400"/>
            <a:ext cx="0" cy="101918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D269033-9C38-4F26-BDFB-9912C674D187}"/>
              </a:ext>
            </a:extLst>
          </p:cNvPr>
          <p:cNvCxnSpPr>
            <a:cxnSpLocks/>
          </p:cNvCxnSpPr>
          <p:nvPr/>
        </p:nvCxnSpPr>
        <p:spPr>
          <a:xfrm>
            <a:off x="762000" y="2819400"/>
            <a:ext cx="59899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A9C188-2823-4A6E-A1DB-803E36EC8C26}"/>
              </a:ext>
            </a:extLst>
          </p:cNvPr>
          <p:cNvSpPr txBox="1"/>
          <p:nvPr/>
        </p:nvSpPr>
        <p:spPr>
          <a:xfrm>
            <a:off x="438463" y="3198688"/>
            <a:ext cx="1768433" cy="43088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Idents(obj) &lt;- “Timepoint“</a:t>
            </a:r>
          </a:p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DimPlot(obj)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AD5DD5C-84EC-49EE-94E0-676A2F6500B1}"/>
              </a:ext>
            </a:extLst>
          </p:cNvPr>
          <p:cNvSpPr txBox="1"/>
          <p:nvPr/>
        </p:nvSpPr>
        <p:spPr>
          <a:xfrm>
            <a:off x="5867715" y="3213556"/>
            <a:ext cx="2103461" cy="43088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Idents(obj) &lt;- “seurat_clusters“</a:t>
            </a:r>
          </a:p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DimPlot(obj)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5998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D17F993-1637-48EB-9ADD-61EC27FC68C5}"/>
              </a:ext>
            </a:extLst>
          </p:cNvPr>
          <p:cNvSpPr txBox="1"/>
          <p:nvPr/>
        </p:nvSpPr>
        <p:spPr>
          <a:xfrm>
            <a:off x="76977" y="0"/>
            <a:ext cx="21259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rgbClr val="006A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US" sz="2800" b="1" dirty="0">
              <a:solidFill>
                <a:srgbClr val="006AB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75343D-8842-44FF-8825-2E0095475A7D}"/>
              </a:ext>
            </a:extLst>
          </p:cNvPr>
          <p:cNvCxnSpPr/>
          <p:nvPr/>
        </p:nvCxnSpPr>
        <p:spPr>
          <a:xfrm>
            <a:off x="76977" y="531605"/>
            <a:ext cx="8957387" cy="0"/>
          </a:xfrm>
          <a:prstGeom prst="line">
            <a:avLst/>
          </a:prstGeom>
          <a:ln w="15875">
            <a:solidFill>
              <a:srgbClr val="006AB3"/>
            </a:solidFill>
          </a:ln>
          <a:effectLst>
            <a:outerShdw blurRad="63500" dist="25400" dir="5400000" algn="t" rotWithShape="0">
              <a:prstClr val="black">
                <a:alpha val="27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00FBDDB-D81E-4867-86B4-1A748D2F528C}"/>
              </a:ext>
            </a:extLst>
          </p:cNvPr>
          <p:cNvSpPr txBox="1"/>
          <p:nvPr/>
        </p:nvSpPr>
        <p:spPr>
          <a:xfrm>
            <a:off x="169192" y="924884"/>
            <a:ext cx="880561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https://broadinstitute.github.io/2020_scWorkshop/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https://www.singlecellcourse.org/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https://nbisweden.github.io/workshop-scRNAseq/lectures/scRNAseq_clustering_Asa_Bjorklund_2021.pdf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https://satijalab.org/seurat/index.html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https://genomebiology.biomedcentral.com/articles/10.1186/s13059-019-1874-1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https://www.sciencedirect.com/science/article/pii/S0098299717300493?via%3Dihub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https://www.nature.com/articles/s41576-018-0088-9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https://www.frontiersin.org/articles/10.3389/fonc.2020.00973/full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https://www.embopress.org/doi/full/10.15252/msb.20188746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http://www.nlpca.org/pca_principal_component_analysis.html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Modern Statistics for Modern Biology, Holmes, S. Huber, W., 2019 ISBN: 9781108705295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Practical Statistics for Data Scientists, 2017, Peter  Bruce and Andrew Bruce (O’Reilly)</a:t>
            </a:r>
          </a:p>
        </p:txBody>
      </p:sp>
    </p:spTree>
    <p:extLst>
      <p:ext uri="{BB962C8B-B14F-4D97-AF65-F5344CB8AC3E}">
        <p14:creationId xmlns:p14="http://schemas.microsoft.com/office/powerpoint/2010/main" val="427858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B3FF48-D3A4-4C45-A247-46F949776E47}"/>
              </a:ext>
            </a:extLst>
          </p:cNvPr>
          <p:cNvSpPr txBox="1"/>
          <p:nvPr/>
        </p:nvSpPr>
        <p:spPr>
          <a:xfrm>
            <a:off x="76977" y="0"/>
            <a:ext cx="1962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rgbClr val="006A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  <a:endParaRPr lang="en-US" sz="2800" b="1" dirty="0">
              <a:solidFill>
                <a:srgbClr val="006AB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26DDF6-BF45-460B-B473-A7127DB8154F}"/>
              </a:ext>
            </a:extLst>
          </p:cNvPr>
          <p:cNvCxnSpPr/>
          <p:nvPr/>
        </p:nvCxnSpPr>
        <p:spPr>
          <a:xfrm>
            <a:off x="76977" y="531605"/>
            <a:ext cx="8957387" cy="0"/>
          </a:xfrm>
          <a:prstGeom prst="line">
            <a:avLst/>
          </a:prstGeom>
          <a:ln w="15875">
            <a:solidFill>
              <a:srgbClr val="006AB3"/>
            </a:solidFill>
          </a:ln>
          <a:effectLst>
            <a:outerShdw blurRad="63500" dist="25400" dir="5400000" algn="t" rotWithShape="0">
              <a:prstClr val="black">
                <a:alpha val="27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57FF89F5-3841-472D-B8CB-28F134875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67" y="1788332"/>
            <a:ext cx="6808202" cy="4862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06C006F-8B79-4772-BEE0-71316ECCFD25}"/>
              </a:ext>
            </a:extLst>
          </p:cNvPr>
          <p:cNvSpPr txBox="1"/>
          <p:nvPr/>
        </p:nvSpPr>
        <p:spPr>
          <a:xfrm>
            <a:off x="76976" y="696228"/>
            <a:ext cx="8957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-Each dot is a cell, colored by cluster, determined by transcriptional similarity, visualized in low dimensional space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232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BBA8EC27-96AE-4DC0-8A2E-ADDE89571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17" y="4726619"/>
            <a:ext cx="2476555" cy="1768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4493AB6-0286-449F-83B6-EC33DDEFCF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748551"/>
              </p:ext>
            </p:extLst>
          </p:nvPr>
        </p:nvGraphicFramePr>
        <p:xfrm>
          <a:off x="187574" y="1157287"/>
          <a:ext cx="2476555" cy="1102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311">
                  <a:extLst>
                    <a:ext uri="{9D8B030D-6E8A-4147-A177-3AD203B41FA5}">
                      <a16:colId xmlns:a16="http://schemas.microsoft.com/office/drawing/2014/main" val="2290759632"/>
                    </a:ext>
                  </a:extLst>
                </a:gridCol>
                <a:gridCol w="495311">
                  <a:extLst>
                    <a:ext uri="{9D8B030D-6E8A-4147-A177-3AD203B41FA5}">
                      <a16:colId xmlns:a16="http://schemas.microsoft.com/office/drawing/2014/main" val="3847951965"/>
                    </a:ext>
                  </a:extLst>
                </a:gridCol>
                <a:gridCol w="495311">
                  <a:extLst>
                    <a:ext uri="{9D8B030D-6E8A-4147-A177-3AD203B41FA5}">
                      <a16:colId xmlns:a16="http://schemas.microsoft.com/office/drawing/2014/main" val="4113949568"/>
                    </a:ext>
                  </a:extLst>
                </a:gridCol>
                <a:gridCol w="495311">
                  <a:extLst>
                    <a:ext uri="{9D8B030D-6E8A-4147-A177-3AD203B41FA5}">
                      <a16:colId xmlns:a16="http://schemas.microsoft.com/office/drawing/2014/main" val="4037793656"/>
                    </a:ext>
                  </a:extLst>
                </a:gridCol>
                <a:gridCol w="495311">
                  <a:extLst>
                    <a:ext uri="{9D8B030D-6E8A-4147-A177-3AD203B41FA5}">
                      <a16:colId xmlns:a16="http://schemas.microsoft.com/office/drawing/2014/main" val="3132790683"/>
                    </a:ext>
                  </a:extLst>
                </a:gridCol>
              </a:tblGrid>
              <a:tr h="220482">
                <a:tc>
                  <a:txBody>
                    <a:bodyPr/>
                    <a:lstStyle/>
                    <a:p>
                      <a:pPr algn="ctr"/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Cell_1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Cell_2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Cell_3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Cell_4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212752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pPr algn="ctr"/>
                      <a:r>
                        <a:rPr lang="en-US" sz="8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Gene1</a:t>
                      </a:r>
                      <a:endParaRPr lang="en-DE" sz="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984717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pPr algn="ctr"/>
                      <a:r>
                        <a:rPr lang="en-US" sz="8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Gene2</a:t>
                      </a:r>
                      <a:endParaRPr lang="en-DE" sz="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446734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pPr algn="ctr"/>
                      <a:r>
                        <a:rPr lang="en-US" sz="8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Gene3</a:t>
                      </a:r>
                      <a:endParaRPr lang="en-DE" sz="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8135003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pPr algn="ctr"/>
                      <a:r>
                        <a:rPr lang="en-US" sz="8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Gene4</a:t>
                      </a:r>
                      <a:endParaRPr lang="en-DE" sz="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1465582"/>
                  </a:ext>
                </a:extLst>
              </a:tr>
            </a:tbl>
          </a:graphicData>
        </a:graphic>
      </p:graphicFrame>
      <p:grpSp>
        <p:nvGrpSpPr>
          <p:cNvPr id="25" name="Group 24">
            <a:extLst>
              <a:ext uri="{FF2B5EF4-FFF2-40B4-BE49-F238E27FC236}">
                <a16:creationId xmlns:a16="http://schemas.microsoft.com/office/drawing/2014/main" id="{5F78B188-692B-4C5E-8931-D8B6D4305103}"/>
              </a:ext>
            </a:extLst>
          </p:cNvPr>
          <p:cNvGrpSpPr/>
          <p:nvPr/>
        </p:nvGrpSpPr>
        <p:grpSpPr>
          <a:xfrm>
            <a:off x="2981113" y="1767840"/>
            <a:ext cx="389104" cy="3932872"/>
            <a:chOff x="2823522" y="1004133"/>
            <a:chExt cx="210235" cy="391682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911FB-62C2-48FD-92C3-EFFA148D0500}"/>
                </a:ext>
              </a:extLst>
            </p:cNvPr>
            <p:cNvCxnSpPr/>
            <p:nvPr/>
          </p:nvCxnSpPr>
          <p:spPr>
            <a:xfrm>
              <a:off x="2823522" y="1004133"/>
              <a:ext cx="210235" cy="0"/>
            </a:xfrm>
            <a:prstGeom prst="line">
              <a:avLst/>
            </a:prstGeom>
            <a:ln w="15875">
              <a:solidFill>
                <a:srgbClr val="006A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807F72E-F82C-43DE-A79A-2AEB2B59B15D}"/>
                </a:ext>
              </a:extLst>
            </p:cNvPr>
            <p:cNvCxnSpPr/>
            <p:nvPr/>
          </p:nvCxnSpPr>
          <p:spPr>
            <a:xfrm>
              <a:off x="2823522" y="1395815"/>
              <a:ext cx="210235" cy="0"/>
            </a:xfrm>
            <a:prstGeom prst="line">
              <a:avLst/>
            </a:prstGeom>
            <a:ln w="15875">
              <a:solidFill>
                <a:srgbClr val="006AB3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61645A6-49A5-4457-9566-4817C98F2F00}"/>
                </a:ext>
              </a:extLst>
            </p:cNvPr>
            <p:cNvCxnSpPr>
              <a:cxnSpLocks/>
            </p:cNvCxnSpPr>
            <p:nvPr/>
          </p:nvCxnSpPr>
          <p:spPr>
            <a:xfrm>
              <a:off x="3033757" y="1004133"/>
              <a:ext cx="0" cy="391682"/>
            </a:xfrm>
            <a:prstGeom prst="line">
              <a:avLst/>
            </a:prstGeom>
            <a:ln w="15875">
              <a:solidFill>
                <a:srgbClr val="006A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D17F993-1637-48EB-9ADD-61EC27FC68C5}"/>
              </a:ext>
            </a:extLst>
          </p:cNvPr>
          <p:cNvSpPr txBox="1"/>
          <p:nvPr/>
        </p:nvSpPr>
        <p:spPr>
          <a:xfrm>
            <a:off x="76977" y="0"/>
            <a:ext cx="2103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solidFill>
                  <a:srgbClr val="006A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  <a:endParaRPr lang="en-US" sz="2800" b="1" dirty="0">
              <a:solidFill>
                <a:srgbClr val="006AB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75343D-8842-44FF-8825-2E0095475A7D}"/>
              </a:ext>
            </a:extLst>
          </p:cNvPr>
          <p:cNvCxnSpPr/>
          <p:nvPr/>
        </p:nvCxnSpPr>
        <p:spPr>
          <a:xfrm>
            <a:off x="76977" y="531605"/>
            <a:ext cx="8957387" cy="0"/>
          </a:xfrm>
          <a:prstGeom prst="line">
            <a:avLst/>
          </a:prstGeom>
          <a:ln w="15875">
            <a:solidFill>
              <a:srgbClr val="006AB3"/>
            </a:solidFill>
          </a:ln>
          <a:effectLst>
            <a:outerShdw blurRad="63500" dist="25400" dir="5400000" algn="t" rotWithShape="0">
              <a:prstClr val="black">
                <a:alpha val="27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5EF32AD-B4DE-47A8-A776-4E84140D4AE5}"/>
              </a:ext>
            </a:extLst>
          </p:cNvPr>
          <p:cNvSpPr txBox="1"/>
          <p:nvPr/>
        </p:nvSpPr>
        <p:spPr>
          <a:xfrm>
            <a:off x="3506760" y="2333892"/>
            <a:ext cx="531312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How do we identify and remove poor quality cells?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How do we control for variation in sequencing depth between cells?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How do we represent the expression of several genes at once? (This data is highly dimensional)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How can we find “cell types” in our data, and group them together?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890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BBA8EC27-96AE-4DC0-8A2E-ADDE89571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17" y="4726619"/>
            <a:ext cx="2476555" cy="1768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4493AB6-0286-449F-83B6-EC33DDEFCF57}"/>
              </a:ext>
            </a:extLst>
          </p:cNvPr>
          <p:cNvGraphicFramePr>
            <a:graphicFrameLocks noGrp="1"/>
          </p:cNvGraphicFramePr>
          <p:nvPr/>
        </p:nvGraphicFramePr>
        <p:xfrm>
          <a:off x="187574" y="1157287"/>
          <a:ext cx="2476555" cy="1102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311">
                  <a:extLst>
                    <a:ext uri="{9D8B030D-6E8A-4147-A177-3AD203B41FA5}">
                      <a16:colId xmlns:a16="http://schemas.microsoft.com/office/drawing/2014/main" val="2290759632"/>
                    </a:ext>
                  </a:extLst>
                </a:gridCol>
                <a:gridCol w="495311">
                  <a:extLst>
                    <a:ext uri="{9D8B030D-6E8A-4147-A177-3AD203B41FA5}">
                      <a16:colId xmlns:a16="http://schemas.microsoft.com/office/drawing/2014/main" val="3847951965"/>
                    </a:ext>
                  </a:extLst>
                </a:gridCol>
                <a:gridCol w="495311">
                  <a:extLst>
                    <a:ext uri="{9D8B030D-6E8A-4147-A177-3AD203B41FA5}">
                      <a16:colId xmlns:a16="http://schemas.microsoft.com/office/drawing/2014/main" val="4113949568"/>
                    </a:ext>
                  </a:extLst>
                </a:gridCol>
                <a:gridCol w="495311">
                  <a:extLst>
                    <a:ext uri="{9D8B030D-6E8A-4147-A177-3AD203B41FA5}">
                      <a16:colId xmlns:a16="http://schemas.microsoft.com/office/drawing/2014/main" val="4037793656"/>
                    </a:ext>
                  </a:extLst>
                </a:gridCol>
                <a:gridCol w="495311">
                  <a:extLst>
                    <a:ext uri="{9D8B030D-6E8A-4147-A177-3AD203B41FA5}">
                      <a16:colId xmlns:a16="http://schemas.microsoft.com/office/drawing/2014/main" val="3132790683"/>
                    </a:ext>
                  </a:extLst>
                </a:gridCol>
              </a:tblGrid>
              <a:tr h="220482">
                <a:tc>
                  <a:txBody>
                    <a:bodyPr/>
                    <a:lstStyle/>
                    <a:p>
                      <a:pPr algn="ctr"/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Cell1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Cell2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Cell3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Cell4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212752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pPr algn="ctr"/>
                      <a:r>
                        <a:rPr lang="en-US" sz="8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Gene1</a:t>
                      </a:r>
                      <a:endParaRPr lang="en-DE" sz="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984717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pPr algn="ctr"/>
                      <a:r>
                        <a:rPr lang="en-US" sz="8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Gene2</a:t>
                      </a:r>
                      <a:endParaRPr lang="en-DE" sz="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446734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pPr algn="ctr"/>
                      <a:r>
                        <a:rPr lang="en-US" sz="8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Gene3</a:t>
                      </a:r>
                      <a:endParaRPr lang="en-DE" sz="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8135003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pPr algn="ctr"/>
                      <a:r>
                        <a:rPr lang="en-US" sz="8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Gene4</a:t>
                      </a:r>
                      <a:endParaRPr lang="en-DE" sz="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1465582"/>
                  </a:ext>
                </a:extLst>
              </a:tr>
            </a:tbl>
          </a:graphicData>
        </a:graphic>
      </p:graphicFrame>
      <p:grpSp>
        <p:nvGrpSpPr>
          <p:cNvPr id="25" name="Group 24">
            <a:extLst>
              <a:ext uri="{FF2B5EF4-FFF2-40B4-BE49-F238E27FC236}">
                <a16:creationId xmlns:a16="http://schemas.microsoft.com/office/drawing/2014/main" id="{5F78B188-692B-4C5E-8931-D8B6D4305103}"/>
              </a:ext>
            </a:extLst>
          </p:cNvPr>
          <p:cNvGrpSpPr/>
          <p:nvPr/>
        </p:nvGrpSpPr>
        <p:grpSpPr>
          <a:xfrm>
            <a:off x="2981113" y="1767840"/>
            <a:ext cx="389104" cy="3932872"/>
            <a:chOff x="2823522" y="1004133"/>
            <a:chExt cx="210235" cy="391682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911FB-62C2-48FD-92C3-EFFA148D0500}"/>
                </a:ext>
              </a:extLst>
            </p:cNvPr>
            <p:cNvCxnSpPr/>
            <p:nvPr/>
          </p:nvCxnSpPr>
          <p:spPr>
            <a:xfrm>
              <a:off x="2823522" y="1004133"/>
              <a:ext cx="210235" cy="0"/>
            </a:xfrm>
            <a:prstGeom prst="line">
              <a:avLst/>
            </a:prstGeom>
            <a:ln w="15875">
              <a:solidFill>
                <a:srgbClr val="006A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807F72E-F82C-43DE-A79A-2AEB2B59B15D}"/>
                </a:ext>
              </a:extLst>
            </p:cNvPr>
            <p:cNvCxnSpPr/>
            <p:nvPr/>
          </p:nvCxnSpPr>
          <p:spPr>
            <a:xfrm>
              <a:off x="2823522" y="1395815"/>
              <a:ext cx="210235" cy="0"/>
            </a:xfrm>
            <a:prstGeom prst="line">
              <a:avLst/>
            </a:prstGeom>
            <a:ln w="15875">
              <a:solidFill>
                <a:srgbClr val="006AB3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61645A6-49A5-4457-9566-4817C98F2F00}"/>
                </a:ext>
              </a:extLst>
            </p:cNvPr>
            <p:cNvCxnSpPr>
              <a:cxnSpLocks/>
            </p:cNvCxnSpPr>
            <p:nvPr/>
          </p:nvCxnSpPr>
          <p:spPr>
            <a:xfrm>
              <a:off x="3033757" y="1004133"/>
              <a:ext cx="0" cy="391682"/>
            </a:xfrm>
            <a:prstGeom prst="line">
              <a:avLst/>
            </a:prstGeom>
            <a:ln w="15875">
              <a:solidFill>
                <a:srgbClr val="006A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D17F993-1637-48EB-9ADD-61EC27FC68C5}"/>
              </a:ext>
            </a:extLst>
          </p:cNvPr>
          <p:cNvSpPr txBox="1"/>
          <p:nvPr/>
        </p:nvSpPr>
        <p:spPr>
          <a:xfrm>
            <a:off x="76977" y="0"/>
            <a:ext cx="3021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rgbClr val="006A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Seurat functions</a:t>
            </a:r>
            <a:endParaRPr lang="en-US" sz="2800" b="1" dirty="0">
              <a:solidFill>
                <a:srgbClr val="006AB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75343D-8842-44FF-8825-2E0095475A7D}"/>
              </a:ext>
            </a:extLst>
          </p:cNvPr>
          <p:cNvCxnSpPr/>
          <p:nvPr/>
        </p:nvCxnSpPr>
        <p:spPr>
          <a:xfrm>
            <a:off x="76977" y="531605"/>
            <a:ext cx="8957387" cy="0"/>
          </a:xfrm>
          <a:prstGeom prst="line">
            <a:avLst/>
          </a:prstGeom>
          <a:ln w="15875">
            <a:solidFill>
              <a:srgbClr val="006AB3"/>
            </a:solidFill>
          </a:ln>
          <a:effectLst>
            <a:outerShdw blurRad="63500" dist="25400" dir="5400000" algn="t" rotWithShape="0">
              <a:prstClr val="black">
                <a:alpha val="27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F2F0A7B-12D5-4F5B-8C62-DF46CEEBFD0F}"/>
              </a:ext>
            </a:extLst>
          </p:cNvPr>
          <p:cNvSpPr txBox="1"/>
          <p:nvPr/>
        </p:nvSpPr>
        <p:spPr>
          <a:xfrm>
            <a:off x="2773765" y="2431329"/>
            <a:ext cx="6169819" cy="212365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library</a:t>
            </a:r>
            <a:r>
              <a:rPr lang="en-US" sz="1200" dirty="0"/>
              <a:t>(Seurat)</a:t>
            </a:r>
          </a:p>
          <a:p>
            <a:r>
              <a:rPr lang="en-US" sz="1200" dirty="0"/>
              <a:t>obj &lt;- Read10X(</a:t>
            </a:r>
            <a:r>
              <a:rPr lang="en-US" sz="1200" dirty="0" err="1"/>
              <a:t>data.dir</a:t>
            </a:r>
            <a:r>
              <a:rPr lang="en-US" sz="1200" dirty="0"/>
              <a:t> = </a:t>
            </a:r>
            <a:r>
              <a:rPr lang="en-US" sz="1200" dirty="0">
                <a:solidFill>
                  <a:srgbClr val="00B050"/>
                </a:solidFill>
              </a:rPr>
              <a:t>"../</a:t>
            </a:r>
            <a:r>
              <a:rPr lang="en-US" sz="1200" dirty="0" err="1">
                <a:solidFill>
                  <a:srgbClr val="00B050"/>
                </a:solidFill>
              </a:rPr>
              <a:t>your_data</a:t>
            </a:r>
            <a:r>
              <a:rPr lang="en-US" sz="1200" dirty="0">
                <a:solidFill>
                  <a:srgbClr val="00B050"/>
                </a:solidFill>
              </a:rPr>
              <a:t>/</a:t>
            </a:r>
            <a:r>
              <a:rPr lang="en-US" sz="1200" dirty="0"/>
              <a:t>")</a:t>
            </a:r>
          </a:p>
          <a:p>
            <a:r>
              <a:rPr lang="en-US" sz="1200" dirty="0"/>
              <a:t>obj &lt;- </a:t>
            </a:r>
            <a:r>
              <a:rPr lang="en-US" sz="1200" dirty="0" err="1"/>
              <a:t>CreateSeuratObject</a:t>
            </a:r>
            <a:r>
              <a:rPr lang="en-US" sz="1200" dirty="0"/>
              <a:t>(counts = obj)</a:t>
            </a:r>
          </a:p>
          <a:p>
            <a:r>
              <a:rPr lang="en-US" sz="1200" dirty="0"/>
              <a:t>obj &lt;- </a:t>
            </a:r>
            <a:r>
              <a:rPr lang="en-US" sz="1200" dirty="0" err="1"/>
              <a:t>PercentageFeatureSet</a:t>
            </a:r>
            <a:r>
              <a:rPr lang="en-US" sz="1200" dirty="0"/>
              <a:t>(obj, pattern = </a:t>
            </a:r>
            <a:r>
              <a:rPr lang="en-US" sz="1200" dirty="0">
                <a:solidFill>
                  <a:srgbClr val="00B050"/>
                </a:solidFill>
              </a:rPr>
              <a:t>"^mt-"</a:t>
            </a:r>
            <a:r>
              <a:rPr lang="en-US" sz="1200" dirty="0"/>
              <a:t>, col.name = </a:t>
            </a:r>
            <a:r>
              <a:rPr lang="en-US" sz="1200" dirty="0">
                <a:solidFill>
                  <a:srgbClr val="00B050"/>
                </a:solidFill>
              </a:rPr>
              <a:t>"percent.mt"</a:t>
            </a:r>
            <a:r>
              <a:rPr lang="en-US" sz="1200" dirty="0"/>
              <a:t>)</a:t>
            </a:r>
          </a:p>
          <a:p>
            <a:r>
              <a:rPr lang="en-US" sz="1200" dirty="0"/>
              <a:t>obj &lt;- subset(obj, subset = </a:t>
            </a:r>
            <a:r>
              <a:rPr lang="en-US" sz="1200" dirty="0" err="1"/>
              <a:t>nFeature_RNA</a:t>
            </a:r>
            <a:r>
              <a:rPr lang="en-US" sz="1200" dirty="0"/>
              <a:t> &gt; 200 &amp; </a:t>
            </a:r>
            <a:r>
              <a:rPr lang="en-US" sz="1200" dirty="0" err="1"/>
              <a:t>nFeature_RNA</a:t>
            </a:r>
            <a:r>
              <a:rPr lang="en-US" sz="1200" dirty="0"/>
              <a:t> &lt; 2500 &amp; percent.mt &lt; 5)</a:t>
            </a:r>
          </a:p>
          <a:p>
            <a:r>
              <a:rPr lang="en-US" sz="1200" dirty="0"/>
              <a:t>obj &lt;- SCTransform(obj)</a:t>
            </a:r>
          </a:p>
          <a:p>
            <a:r>
              <a:rPr lang="en-US" sz="1200" dirty="0"/>
              <a:t>obj &lt;- </a:t>
            </a:r>
            <a:r>
              <a:rPr lang="en-US" sz="1200" dirty="0" err="1"/>
              <a:t>RunPCA</a:t>
            </a:r>
            <a:r>
              <a:rPr lang="en-US" sz="1200" dirty="0"/>
              <a:t>(obj)</a:t>
            </a:r>
          </a:p>
          <a:p>
            <a:r>
              <a:rPr lang="en-US" sz="1200" dirty="0"/>
              <a:t>obj &lt;- </a:t>
            </a:r>
            <a:r>
              <a:rPr lang="en-US" sz="1200" dirty="0" err="1"/>
              <a:t>RunUMAP</a:t>
            </a:r>
            <a:r>
              <a:rPr lang="en-US" sz="1200" dirty="0"/>
              <a:t>(obj)</a:t>
            </a:r>
          </a:p>
          <a:p>
            <a:r>
              <a:rPr lang="en-US" sz="1200" dirty="0"/>
              <a:t>obj &lt;- </a:t>
            </a:r>
            <a:r>
              <a:rPr lang="en-US" sz="1200" dirty="0" err="1"/>
              <a:t>FindNeighbors</a:t>
            </a:r>
            <a:r>
              <a:rPr lang="en-US" sz="1200" dirty="0"/>
              <a:t>(obj)</a:t>
            </a:r>
          </a:p>
          <a:p>
            <a:r>
              <a:rPr lang="en-US" sz="1200" dirty="0"/>
              <a:t>obj &lt;- </a:t>
            </a:r>
            <a:r>
              <a:rPr lang="en-US" sz="1200" dirty="0" err="1"/>
              <a:t>FindClusters</a:t>
            </a:r>
            <a:r>
              <a:rPr lang="en-US" sz="1200" dirty="0"/>
              <a:t>(obj)</a:t>
            </a:r>
          </a:p>
          <a:p>
            <a:r>
              <a:rPr lang="en-US" sz="1200" dirty="0" err="1"/>
              <a:t>DimPlot</a:t>
            </a:r>
            <a:r>
              <a:rPr lang="en-US" sz="1200" dirty="0"/>
              <a:t>(obj, label = TRUE)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9CFE2971-A4BC-4D91-AB99-A5A80C46CABC}"/>
              </a:ext>
            </a:extLst>
          </p:cNvPr>
          <p:cNvSpPr/>
          <p:nvPr/>
        </p:nvSpPr>
        <p:spPr>
          <a:xfrm>
            <a:off x="2627808" y="2743201"/>
            <a:ext cx="120557" cy="237218"/>
          </a:xfrm>
          <a:prstGeom prst="leftBrace">
            <a:avLst/>
          </a:prstGeom>
          <a:ln>
            <a:solidFill>
              <a:srgbClr val="006A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8635C507-030D-4754-A63D-0A157E1CA199}"/>
              </a:ext>
            </a:extLst>
          </p:cNvPr>
          <p:cNvSpPr/>
          <p:nvPr/>
        </p:nvSpPr>
        <p:spPr>
          <a:xfrm>
            <a:off x="2627808" y="3101119"/>
            <a:ext cx="120557" cy="237218"/>
          </a:xfrm>
          <a:prstGeom prst="leftBrace">
            <a:avLst/>
          </a:prstGeom>
          <a:ln>
            <a:solidFill>
              <a:srgbClr val="006A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73D59144-CEF2-434B-818F-46B04E7269B0}"/>
              </a:ext>
            </a:extLst>
          </p:cNvPr>
          <p:cNvSpPr/>
          <p:nvPr/>
        </p:nvSpPr>
        <p:spPr>
          <a:xfrm>
            <a:off x="2627808" y="3649152"/>
            <a:ext cx="120557" cy="237218"/>
          </a:xfrm>
          <a:prstGeom prst="leftBrace">
            <a:avLst/>
          </a:prstGeom>
          <a:ln>
            <a:solidFill>
              <a:srgbClr val="006A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C251F967-B7E8-4854-B7A9-905AF437C809}"/>
              </a:ext>
            </a:extLst>
          </p:cNvPr>
          <p:cNvSpPr/>
          <p:nvPr/>
        </p:nvSpPr>
        <p:spPr>
          <a:xfrm>
            <a:off x="2627808" y="3988960"/>
            <a:ext cx="120557" cy="237218"/>
          </a:xfrm>
          <a:prstGeom prst="leftBrace">
            <a:avLst/>
          </a:prstGeom>
          <a:ln>
            <a:solidFill>
              <a:srgbClr val="006A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D26902A-4973-4F81-98AC-6229D771880A}"/>
              </a:ext>
            </a:extLst>
          </p:cNvPr>
          <p:cNvCxnSpPr>
            <a:cxnSpLocks/>
          </p:cNvCxnSpPr>
          <p:nvPr/>
        </p:nvCxnSpPr>
        <p:spPr>
          <a:xfrm flipH="1">
            <a:off x="2638729" y="3493158"/>
            <a:ext cx="109636" cy="0"/>
          </a:xfrm>
          <a:prstGeom prst="line">
            <a:avLst/>
          </a:prstGeom>
          <a:ln>
            <a:solidFill>
              <a:srgbClr val="006A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C0BB02-F431-4080-A9F5-7F8C7762DED5}"/>
              </a:ext>
            </a:extLst>
          </p:cNvPr>
          <p:cNvCxnSpPr>
            <a:cxnSpLocks/>
          </p:cNvCxnSpPr>
          <p:nvPr/>
        </p:nvCxnSpPr>
        <p:spPr>
          <a:xfrm flipH="1">
            <a:off x="2638729" y="4401208"/>
            <a:ext cx="109636" cy="0"/>
          </a:xfrm>
          <a:prstGeom prst="line">
            <a:avLst/>
          </a:prstGeom>
          <a:ln>
            <a:solidFill>
              <a:srgbClr val="006A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D7C7BCD-44F0-42DE-98A4-BE75EB3EDDC0}"/>
              </a:ext>
            </a:extLst>
          </p:cNvPr>
          <p:cNvSpPr txBox="1"/>
          <p:nvPr/>
        </p:nvSpPr>
        <p:spPr>
          <a:xfrm>
            <a:off x="1625021" y="2716960"/>
            <a:ext cx="1053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006A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 in data</a:t>
            </a:r>
            <a:endParaRPr lang="en-US" sz="1200" dirty="0">
              <a:solidFill>
                <a:srgbClr val="006AB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BD7A16-A7C0-4F88-89CD-4FC1371BE4AF}"/>
              </a:ext>
            </a:extLst>
          </p:cNvPr>
          <p:cNvSpPr txBox="1"/>
          <p:nvPr/>
        </p:nvSpPr>
        <p:spPr>
          <a:xfrm>
            <a:off x="1878296" y="306621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006A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QC Filter</a:t>
            </a:r>
            <a:endParaRPr lang="en-US" sz="1200" dirty="0">
              <a:solidFill>
                <a:srgbClr val="006AB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D387C9-36F2-432B-B741-B5A04229F0D9}"/>
              </a:ext>
            </a:extLst>
          </p:cNvPr>
          <p:cNvSpPr txBox="1"/>
          <p:nvPr/>
        </p:nvSpPr>
        <p:spPr>
          <a:xfrm>
            <a:off x="1804558" y="3351960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006A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Normalize</a:t>
            </a:r>
            <a:endParaRPr lang="en-US" sz="1200" dirty="0">
              <a:solidFill>
                <a:srgbClr val="006AB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F24E58-9460-41C6-B48E-751628A99F83}"/>
              </a:ext>
            </a:extLst>
          </p:cNvPr>
          <p:cNvSpPr txBox="1"/>
          <p:nvPr/>
        </p:nvSpPr>
        <p:spPr>
          <a:xfrm>
            <a:off x="1225873" y="3616980"/>
            <a:ext cx="1452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006A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dimension</a:t>
            </a:r>
            <a:endParaRPr lang="en-US" sz="1200" dirty="0">
              <a:solidFill>
                <a:srgbClr val="006AB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210E2A-67FB-487B-84D8-3B4D50C81ED8}"/>
              </a:ext>
            </a:extLst>
          </p:cNvPr>
          <p:cNvSpPr txBox="1"/>
          <p:nvPr/>
        </p:nvSpPr>
        <p:spPr>
          <a:xfrm>
            <a:off x="2008139" y="3968229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006A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  <a:endParaRPr lang="en-US" sz="1200" dirty="0">
              <a:solidFill>
                <a:srgbClr val="006AB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162A0D-4E3B-46C1-8D60-8C69BD29B0E8}"/>
              </a:ext>
            </a:extLst>
          </p:cNvPr>
          <p:cNvSpPr txBox="1"/>
          <p:nvPr/>
        </p:nvSpPr>
        <p:spPr>
          <a:xfrm>
            <a:off x="2229353" y="4262328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006A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</a:t>
            </a:r>
            <a:endParaRPr lang="en-US" sz="1200" dirty="0">
              <a:solidFill>
                <a:srgbClr val="006AB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418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BBA8EC27-96AE-4DC0-8A2E-ADDE89571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17" y="4726619"/>
            <a:ext cx="2476555" cy="1768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4493AB6-0286-449F-83B6-EC33DDEFCF57}"/>
              </a:ext>
            </a:extLst>
          </p:cNvPr>
          <p:cNvGraphicFramePr>
            <a:graphicFrameLocks noGrp="1"/>
          </p:cNvGraphicFramePr>
          <p:nvPr/>
        </p:nvGraphicFramePr>
        <p:xfrm>
          <a:off x="187574" y="1157287"/>
          <a:ext cx="2476555" cy="1102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311">
                  <a:extLst>
                    <a:ext uri="{9D8B030D-6E8A-4147-A177-3AD203B41FA5}">
                      <a16:colId xmlns:a16="http://schemas.microsoft.com/office/drawing/2014/main" val="2290759632"/>
                    </a:ext>
                  </a:extLst>
                </a:gridCol>
                <a:gridCol w="495311">
                  <a:extLst>
                    <a:ext uri="{9D8B030D-6E8A-4147-A177-3AD203B41FA5}">
                      <a16:colId xmlns:a16="http://schemas.microsoft.com/office/drawing/2014/main" val="3847951965"/>
                    </a:ext>
                  </a:extLst>
                </a:gridCol>
                <a:gridCol w="495311">
                  <a:extLst>
                    <a:ext uri="{9D8B030D-6E8A-4147-A177-3AD203B41FA5}">
                      <a16:colId xmlns:a16="http://schemas.microsoft.com/office/drawing/2014/main" val="4113949568"/>
                    </a:ext>
                  </a:extLst>
                </a:gridCol>
                <a:gridCol w="495311">
                  <a:extLst>
                    <a:ext uri="{9D8B030D-6E8A-4147-A177-3AD203B41FA5}">
                      <a16:colId xmlns:a16="http://schemas.microsoft.com/office/drawing/2014/main" val="4037793656"/>
                    </a:ext>
                  </a:extLst>
                </a:gridCol>
                <a:gridCol w="495311">
                  <a:extLst>
                    <a:ext uri="{9D8B030D-6E8A-4147-A177-3AD203B41FA5}">
                      <a16:colId xmlns:a16="http://schemas.microsoft.com/office/drawing/2014/main" val="3132790683"/>
                    </a:ext>
                  </a:extLst>
                </a:gridCol>
              </a:tblGrid>
              <a:tr h="220482">
                <a:tc>
                  <a:txBody>
                    <a:bodyPr/>
                    <a:lstStyle/>
                    <a:p>
                      <a:pPr algn="ctr"/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Cell1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Cell2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Cell3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Cell4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212752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pPr algn="ctr"/>
                      <a:r>
                        <a:rPr lang="en-US" sz="8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Gene1</a:t>
                      </a:r>
                      <a:endParaRPr lang="en-DE" sz="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984717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pPr algn="ctr"/>
                      <a:r>
                        <a:rPr lang="en-US" sz="8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Gene2</a:t>
                      </a:r>
                      <a:endParaRPr lang="en-DE" sz="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446734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pPr algn="ctr"/>
                      <a:r>
                        <a:rPr lang="en-US" sz="8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Gene3</a:t>
                      </a:r>
                      <a:endParaRPr lang="en-DE" sz="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8135003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pPr algn="ctr"/>
                      <a:r>
                        <a:rPr lang="en-US" sz="8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Gene4</a:t>
                      </a:r>
                      <a:endParaRPr lang="en-DE" sz="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1465582"/>
                  </a:ext>
                </a:extLst>
              </a:tr>
            </a:tbl>
          </a:graphicData>
        </a:graphic>
      </p:graphicFrame>
      <p:grpSp>
        <p:nvGrpSpPr>
          <p:cNvPr id="25" name="Group 24">
            <a:extLst>
              <a:ext uri="{FF2B5EF4-FFF2-40B4-BE49-F238E27FC236}">
                <a16:creationId xmlns:a16="http://schemas.microsoft.com/office/drawing/2014/main" id="{5F78B188-692B-4C5E-8931-D8B6D4305103}"/>
              </a:ext>
            </a:extLst>
          </p:cNvPr>
          <p:cNvGrpSpPr/>
          <p:nvPr/>
        </p:nvGrpSpPr>
        <p:grpSpPr>
          <a:xfrm>
            <a:off x="2981113" y="1767840"/>
            <a:ext cx="389104" cy="3932872"/>
            <a:chOff x="2823522" y="1004133"/>
            <a:chExt cx="210235" cy="391682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911FB-62C2-48FD-92C3-EFFA148D0500}"/>
                </a:ext>
              </a:extLst>
            </p:cNvPr>
            <p:cNvCxnSpPr/>
            <p:nvPr/>
          </p:nvCxnSpPr>
          <p:spPr>
            <a:xfrm>
              <a:off x="2823522" y="1004133"/>
              <a:ext cx="210235" cy="0"/>
            </a:xfrm>
            <a:prstGeom prst="line">
              <a:avLst/>
            </a:prstGeom>
            <a:ln w="15875">
              <a:solidFill>
                <a:srgbClr val="006A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807F72E-F82C-43DE-A79A-2AEB2B59B15D}"/>
                </a:ext>
              </a:extLst>
            </p:cNvPr>
            <p:cNvCxnSpPr/>
            <p:nvPr/>
          </p:nvCxnSpPr>
          <p:spPr>
            <a:xfrm>
              <a:off x="2823522" y="1395815"/>
              <a:ext cx="210235" cy="0"/>
            </a:xfrm>
            <a:prstGeom prst="line">
              <a:avLst/>
            </a:prstGeom>
            <a:ln w="15875">
              <a:solidFill>
                <a:srgbClr val="006AB3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61645A6-49A5-4457-9566-4817C98F2F00}"/>
                </a:ext>
              </a:extLst>
            </p:cNvPr>
            <p:cNvCxnSpPr>
              <a:cxnSpLocks/>
            </p:cNvCxnSpPr>
            <p:nvPr/>
          </p:nvCxnSpPr>
          <p:spPr>
            <a:xfrm>
              <a:off x="3033757" y="1004133"/>
              <a:ext cx="0" cy="391682"/>
            </a:xfrm>
            <a:prstGeom prst="line">
              <a:avLst/>
            </a:prstGeom>
            <a:ln w="15875">
              <a:solidFill>
                <a:srgbClr val="006A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D17F993-1637-48EB-9ADD-61EC27FC68C5}"/>
              </a:ext>
            </a:extLst>
          </p:cNvPr>
          <p:cNvSpPr txBox="1"/>
          <p:nvPr/>
        </p:nvSpPr>
        <p:spPr>
          <a:xfrm>
            <a:off x="76977" y="0"/>
            <a:ext cx="3741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rgbClr val="006A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Computational steps</a:t>
            </a:r>
            <a:endParaRPr lang="en-US" sz="2800" b="1" dirty="0">
              <a:solidFill>
                <a:srgbClr val="006AB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75343D-8842-44FF-8825-2E0095475A7D}"/>
              </a:ext>
            </a:extLst>
          </p:cNvPr>
          <p:cNvCxnSpPr/>
          <p:nvPr/>
        </p:nvCxnSpPr>
        <p:spPr>
          <a:xfrm>
            <a:off x="76977" y="531605"/>
            <a:ext cx="8957387" cy="0"/>
          </a:xfrm>
          <a:prstGeom prst="line">
            <a:avLst/>
          </a:prstGeom>
          <a:ln w="15875">
            <a:solidFill>
              <a:srgbClr val="006AB3"/>
            </a:solidFill>
          </a:ln>
          <a:effectLst>
            <a:outerShdw blurRad="63500" dist="25400" dir="5400000" algn="t" rotWithShape="0">
              <a:prstClr val="black">
                <a:alpha val="27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F273AEC-CF88-4AEF-8B86-EFA3DFB5949F}"/>
              </a:ext>
            </a:extLst>
          </p:cNvPr>
          <p:cNvSpPr txBox="1"/>
          <p:nvPr/>
        </p:nvSpPr>
        <p:spPr>
          <a:xfrm>
            <a:off x="3506760" y="2097570"/>
            <a:ext cx="3445174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Quality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Normalization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Feature selection and scaling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Dimensional reduction with PCA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Dimensional reduction UMAP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882330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BBA8EC27-96AE-4DC0-8A2E-ADDE89571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17" y="4726619"/>
            <a:ext cx="2476555" cy="1768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4493AB6-0286-449F-83B6-EC33DDEFCF57}"/>
              </a:ext>
            </a:extLst>
          </p:cNvPr>
          <p:cNvGraphicFramePr>
            <a:graphicFrameLocks noGrp="1"/>
          </p:cNvGraphicFramePr>
          <p:nvPr/>
        </p:nvGraphicFramePr>
        <p:xfrm>
          <a:off x="187574" y="1157287"/>
          <a:ext cx="2476555" cy="1102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311">
                  <a:extLst>
                    <a:ext uri="{9D8B030D-6E8A-4147-A177-3AD203B41FA5}">
                      <a16:colId xmlns:a16="http://schemas.microsoft.com/office/drawing/2014/main" val="2290759632"/>
                    </a:ext>
                  </a:extLst>
                </a:gridCol>
                <a:gridCol w="495311">
                  <a:extLst>
                    <a:ext uri="{9D8B030D-6E8A-4147-A177-3AD203B41FA5}">
                      <a16:colId xmlns:a16="http://schemas.microsoft.com/office/drawing/2014/main" val="3847951965"/>
                    </a:ext>
                  </a:extLst>
                </a:gridCol>
                <a:gridCol w="495311">
                  <a:extLst>
                    <a:ext uri="{9D8B030D-6E8A-4147-A177-3AD203B41FA5}">
                      <a16:colId xmlns:a16="http://schemas.microsoft.com/office/drawing/2014/main" val="4113949568"/>
                    </a:ext>
                  </a:extLst>
                </a:gridCol>
                <a:gridCol w="495311">
                  <a:extLst>
                    <a:ext uri="{9D8B030D-6E8A-4147-A177-3AD203B41FA5}">
                      <a16:colId xmlns:a16="http://schemas.microsoft.com/office/drawing/2014/main" val="4037793656"/>
                    </a:ext>
                  </a:extLst>
                </a:gridCol>
                <a:gridCol w="495311">
                  <a:extLst>
                    <a:ext uri="{9D8B030D-6E8A-4147-A177-3AD203B41FA5}">
                      <a16:colId xmlns:a16="http://schemas.microsoft.com/office/drawing/2014/main" val="3132790683"/>
                    </a:ext>
                  </a:extLst>
                </a:gridCol>
              </a:tblGrid>
              <a:tr h="220482">
                <a:tc>
                  <a:txBody>
                    <a:bodyPr/>
                    <a:lstStyle/>
                    <a:p>
                      <a:pPr algn="ctr"/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Cell1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Cell2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Cell3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Cell4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212752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pPr algn="ctr"/>
                      <a:r>
                        <a:rPr lang="en-US" sz="8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Gene1</a:t>
                      </a:r>
                      <a:endParaRPr lang="en-DE" sz="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984717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pPr algn="ctr"/>
                      <a:r>
                        <a:rPr lang="en-US" sz="8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Gene2</a:t>
                      </a:r>
                      <a:endParaRPr lang="en-DE" sz="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446734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pPr algn="ctr"/>
                      <a:r>
                        <a:rPr lang="en-US" sz="8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Gene3</a:t>
                      </a:r>
                      <a:endParaRPr lang="en-DE" sz="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8135003"/>
                  </a:ext>
                </a:extLst>
              </a:tr>
              <a:tr h="220482">
                <a:tc>
                  <a:txBody>
                    <a:bodyPr/>
                    <a:lstStyle/>
                    <a:p>
                      <a:pPr algn="ctr"/>
                      <a:r>
                        <a:rPr lang="en-US" sz="8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Gene4</a:t>
                      </a:r>
                      <a:endParaRPr lang="en-DE" sz="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D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792" marR="90792" marT="45396" marB="45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1465582"/>
                  </a:ext>
                </a:extLst>
              </a:tr>
            </a:tbl>
          </a:graphicData>
        </a:graphic>
      </p:graphicFrame>
      <p:grpSp>
        <p:nvGrpSpPr>
          <p:cNvPr id="25" name="Group 24">
            <a:extLst>
              <a:ext uri="{FF2B5EF4-FFF2-40B4-BE49-F238E27FC236}">
                <a16:creationId xmlns:a16="http://schemas.microsoft.com/office/drawing/2014/main" id="{5F78B188-692B-4C5E-8931-D8B6D4305103}"/>
              </a:ext>
            </a:extLst>
          </p:cNvPr>
          <p:cNvGrpSpPr/>
          <p:nvPr/>
        </p:nvGrpSpPr>
        <p:grpSpPr>
          <a:xfrm>
            <a:off x="2981113" y="1767840"/>
            <a:ext cx="389104" cy="3932872"/>
            <a:chOff x="2823522" y="1004133"/>
            <a:chExt cx="210235" cy="391682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911FB-62C2-48FD-92C3-EFFA148D0500}"/>
                </a:ext>
              </a:extLst>
            </p:cNvPr>
            <p:cNvCxnSpPr/>
            <p:nvPr/>
          </p:nvCxnSpPr>
          <p:spPr>
            <a:xfrm>
              <a:off x="2823522" y="1004133"/>
              <a:ext cx="210235" cy="0"/>
            </a:xfrm>
            <a:prstGeom prst="line">
              <a:avLst/>
            </a:prstGeom>
            <a:ln w="15875">
              <a:solidFill>
                <a:srgbClr val="006A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807F72E-F82C-43DE-A79A-2AEB2B59B15D}"/>
                </a:ext>
              </a:extLst>
            </p:cNvPr>
            <p:cNvCxnSpPr/>
            <p:nvPr/>
          </p:nvCxnSpPr>
          <p:spPr>
            <a:xfrm>
              <a:off x="2823522" y="1395815"/>
              <a:ext cx="210235" cy="0"/>
            </a:xfrm>
            <a:prstGeom prst="line">
              <a:avLst/>
            </a:prstGeom>
            <a:ln w="15875">
              <a:solidFill>
                <a:srgbClr val="006AB3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61645A6-49A5-4457-9566-4817C98F2F00}"/>
                </a:ext>
              </a:extLst>
            </p:cNvPr>
            <p:cNvCxnSpPr>
              <a:cxnSpLocks/>
            </p:cNvCxnSpPr>
            <p:nvPr/>
          </p:nvCxnSpPr>
          <p:spPr>
            <a:xfrm>
              <a:off x="3033757" y="1004133"/>
              <a:ext cx="0" cy="391682"/>
            </a:xfrm>
            <a:prstGeom prst="line">
              <a:avLst/>
            </a:prstGeom>
            <a:ln w="15875">
              <a:solidFill>
                <a:srgbClr val="006A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D17F993-1637-48EB-9ADD-61EC27FC68C5}"/>
              </a:ext>
            </a:extLst>
          </p:cNvPr>
          <p:cNvSpPr txBox="1"/>
          <p:nvPr/>
        </p:nvSpPr>
        <p:spPr>
          <a:xfrm>
            <a:off x="76977" y="0"/>
            <a:ext cx="3741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rgbClr val="006A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Computational steps</a:t>
            </a:r>
            <a:endParaRPr lang="en-US" sz="2800" b="1" dirty="0">
              <a:solidFill>
                <a:srgbClr val="006AB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75343D-8842-44FF-8825-2E0095475A7D}"/>
              </a:ext>
            </a:extLst>
          </p:cNvPr>
          <p:cNvCxnSpPr/>
          <p:nvPr/>
        </p:nvCxnSpPr>
        <p:spPr>
          <a:xfrm>
            <a:off x="76977" y="531605"/>
            <a:ext cx="8957387" cy="0"/>
          </a:xfrm>
          <a:prstGeom prst="line">
            <a:avLst/>
          </a:prstGeom>
          <a:ln w="15875">
            <a:solidFill>
              <a:srgbClr val="006AB3"/>
            </a:solidFill>
          </a:ln>
          <a:effectLst>
            <a:outerShdw blurRad="63500" dist="25400" dir="5400000" algn="t" rotWithShape="0">
              <a:prstClr val="black">
                <a:alpha val="27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F273AEC-CF88-4AEF-8B86-EFA3DFB5949F}"/>
              </a:ext>
            </a:extLst>
          </p:cNvPr>
          <p:cNvSpPr txBox="1"/>
          <p:nvPr/>
        </p:nvSpPr>
        <p:spPr>
          <a:xfrm>
            <a:off x="3506760" y="2097570"/>
            <a:ext cx="3445174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Quality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Normalization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Feature selection and scaling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Dimensional reduction with PCA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Dimensional reduction UMAP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1862045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D17F993-1637-48EB-9ADD-61EC27FC68C5}"/>
              </a:ext>
            </a:extLst>
          </p:cNvPr>
          <p:cNvSpPr txBox="1"/>
          <p:nvPr/>
        </p:nvSpPr>
        <p:spPr>
          <a:xfrm>
            <a:off x="76977" y="0"/>
            <a:ext cx="2720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rgbClr val="006A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control</a:t>
            </a:r>
            <a:endParaRPr lang="en-US" sz="2800" b="1" dirty="0">
              <a:solidFill>
                <a:srgbClr val="006AB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75343D-8842-44FF-8825-2E0095475A7D}"/>
              </a:ext>
            </a:extLst>
          </p:cNvPr>
          <p:cNvCxnSpPr/>
          <p:nvPr/>
        </p:nvCxnSpPr>
        <p:spPr>
          <a:xfrm>
            <a:off x="76977" y="531605"/>
            <a:ext cx="8957387" cy="0"/>
          </a:xfrm>
          <a:prstGeom prst="line">
            <a:avLst/>
          </a:prstGeom>
          <a:ln w="15875">
            <a:solidFill>
              <a:srgbClr val="006AB3"/>
            </a:solidFill>
          </a:ln>
          <a:effectLst>
            <a:outerShdw blurRad="63500" dist="25400" dir="5400000" algn="t" rotWithShape="0">
              <a:prstClr val="black">
                <a:alpha val="27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B46C696-B5E3-49B4-8746-B0D2709ADC33}"/>
              </a:ext>
            </a:extLst>
          </p:cNvPr>
          <p:cNvSpPr txBox="1"/>
          <p:nvPr/>
        </p:nvSpPr>
        <p:spPr>
          <a:xfrm>
            <a:off x="272282" y="1100167"/>
            <a:ext cx="85994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de-DE" sz="1600" u="sng" dirty="0">
                <a:latin typeface="Arial" panose="020B0604020202020204" pitchFamily="34" charset="0"/>
                <a:cs typeface="Arial" panose="020B0604020202020204" pitchFamily="34" charset="0"/>
              </a:rPr>
              <a:t>Low quality cells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, are assessed by:</a:t>
            </a:r>
          </a:p>
          <a:p>
            <a:pPr lvl="1"/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-Number of counts / cell</a:t>
            </a:r>
          </a:p>
          <a:p>
            <a:pPr lvl="2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-Number of genes / cell</a:t>
            </a:r>
          </a:p>
          <a:p>
            <a:pPr lvl="2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-Fraction of mitochondrial reads / cell</a:t>
            </a:r>
          </a:p>
          <a:p>
            <a:pPr lvl="2"/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de-DE" sz="1600" u="sng" dirty="0">
                <a:latin typeface="Arial" panose="020B0604020202020204" pitchFamily="34" charset="0"/>
                <a:cs typeface="Arial" panose="020B0604020202020204" pitchFamily="34" charset="0"/>
              </a:rPr>
              <a:t>Doublets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: 2 or more cells in single droplet</a:t>
            </a:r>
          </a:p>
          <a:p>
            <a:pPr lvl="1"/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de-DE" sz="1600" u="sng" dirty="0">
                <a:latin typeface="Arial" panose="020B0604020202020204" pitchFamily="34" charset="0"/>
                <a:cs typeface="Arial" panose="020B0604020202020204" pitchFamily="34" charset="0"/>
              </a:rPr>
              <a:t>Ambient RNA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: RNA molecules released into the cell suspension from lysed cells that contaminates other droplets</a:t>
            </a:r>
          </a:p>
          <a:p>
            <a:pPr lvl="1"/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de-DE" sz="1600" u="sng" dirty="0">
                <a:latin typeface="Arial" panose="020B0604020202020204" pitchFamily="34" charset="0"/>
                <a:cs typeface="Arial" panose="020B0604020202020204" pitchFamily="34" charset="0"/>
              </a:rPr>
              <a:t>Barcode swapping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: DNA barcodes used to label multiplexed libraries swap on flow-cell illumina sequencing machines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1DD6FB-9FBE-4F7B-B672-0D5E53D2A7BD}"/>
              </a:ext>
            </a:extLst>
          </p:cNvPr>
          <p:cNvSpPr txBox="1"/>
          <p:nvPr/>
        </p:nvSpPr>
        <p:spPr>
          <a:xfrm>
            <a:off x="4505080" y="6488668"/>
            <a:ext cx="4638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Nature Communications volume 9, Article </a:t>
            </a:r>
            <a:r>
              <a:rPr lang="fr-FR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fr-FR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 2667 (2018)</a:t>
            </a:r>
          </a:p>
          <a:p>
            <a:pPr algn="r"/>
            <a:r>
              <a:rPr lang="fr-FR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Mol </a:t>
            </a:r>
            <a:r>
              <a:rPr lang="fr-FR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</a:t>
            </a:r>
            <a:r>
              <a:rPr lang="fr-FR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Biol (2019)15:e8746 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654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2971</Words>
  <Application>Microsoft Macintosh PowerPoint</Application>
  <PresentationFormat>On-screen Show (4:3)</PresentationFormat>
  <Paragraphs>663</Paragraphs>
  <Slides>38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Lecture 2 Single-cell RNA sequencing data analysis and Seurat    Daniel J Gorski, PhD Institut für Pharmakologie und Klinische Pharmakologie Universitätsklinikum der Heinrich-Heine-Universität Düsseldorf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Gorski</dc:creator>
  <cp:lastModifiedBy>Daniel Gorski</cp:lastModifiedBy>
  <cp:revision>319</cp:revision>
  <dcterms:created xsi:type="dcterms:W3CDTF">2021-01-19T16:05:08Z</dcterms:created>
  <dcterms:modified xsi:type="dcterms:W3CDTF">2022-06-08T20:15:19Z</dcterms:modified>
</cp:coreProperties>
</file>