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8"/>
    <p:restoredTop sz="94541"/>
  </p:normalViewPr>
  <p:slideViewPr>
    <p:cSldViewPr snapToGrid="0" snapToObjects="1">
      <p:cViewPr varScale="1">
        <p:scale>
          <a:sx n="112" d="100"/>
          <a:sy n="112"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38194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7226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1927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EBD3D-A460-5C42-82B2-D2650D67CA11}"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5714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EBD3D-A460-5C42-82B2-D2650D67CA11}"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67564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DEBD3D-A460-5C42-82B2-D2650D67CA11}"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1789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EBD3D-A460-5C42-82B2-D2650D67CA11}"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8458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EBD3D-A460-5C42-82B2-D2650D67CA11}"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09662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EBD3D-A460-5C42-82B2-D2650D67CA11}"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128018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EBD3D-A460-5C42-82B2-D2650D67CA11}"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46717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EBD3D-A460-5C42-82B2-D2650D67CA11}"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175C-C5BA-1A4D-9F8D-A53BEA91A983}" type="slidenum">
              <a:rPr lang="en-US" smtClean="0"/>
              <a:t>‹#›</a:t>
            </a:fld>
            <a:endParaRPr lang="en-US"/>
          </a:p>
        </p:txBody>
      </p:sp>
    </p:spTree>
    <p:extLst>
      <p:ext uri="{BB962C8B-B14F-4D97-AF65-F5344CB8AC3E}">
        <p14:creationId xmlns:p14="http://schemas.microsoft.com/office/powerpoint/2010/main" val="595305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EBD3D-A460-5C42-82B2-D2650D67CA11}"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5175C-C5BA-1A4D-9F8D-A53BEA91A983}" type="slidenum">
              <a:rPr lang="en-US" smtClean="0"/>
              <a:t>‹#›</a:t>
            </a:fld>
            <a:endParaRPr lang="en-US"/>
          </a:p>
        </p:txBody>
      </p:sp>
    </p:spTree>
    <p:extLst>
      <p:ext uri="{BB962C8B-B14F-4D97-AF65-F5344CB8AC3E}">
        <p14:creationId xmlns:p14="http://schemas.microsoft.com/office/powerpoint/2010/main" val="127660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Handling</a:t>
            </a:r>
            <a:endParaRPr lang="en-US" dirty="0"/>
          </a:p>
        </p:txBody>
      </p:sp>
      <p:sp>
        <p:nvSpPr>
          <p:cNvPr id="3" name="Subtitle 2"/>
          <p:cNvSpPr>
            <a:spLocks noGrp="1"/>
          </p:cNvSpPr>
          <p:nvPr>
            <p:ph type="subTitle" idx="1"/>
          </p:nvPr>
        </p:nvSpPr>
        <p:spPr/>
        <p:txBody>
          <a:bodyPr/>
          <a:lstStyle/>
          <a:p>
            <a:r>
              <a:rPr lang="en-US" dirty="0" smtClean="0"/>
              <a:t>Brought to you by the Gould Library Data Services</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257800"/>
            <a:ext cx="7620000" cy="1587500"/>
          </a:xfrm>
          <a:prstGeom prst="rect">
            <a:avLst/>
          </a:prstGeom>
        </p:spPr>
      </p:pic>
    </p:spTree>
    <p:extLst>
      <p:ext uri="{BB962C8B-B14F-4D97-AF65-F5344CB8AC3E}">
        <p14:creationId xmlns:p14="http://schemas.microsoft.com/office/powerpoint/2010/main" val="134157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tm package </a:t>
            </a:r>
            <a:r>
              <a:rPr lang="mr-IN" dirty="0">
                <a:solidFill>
                  <a:srgbClr val="0070C0"/>
                </a:solidFill>
              </a:rPr>
              <a:t>–</a:t>
            </a:r>
            <a:r>
              <a:rPr lang="en-US" dirty="0">
                <a:solidFill>
                  <a:srgbClr val="0070C0"/>
                </a:solidFill>
              </a:rPr>
              <a:t> Explore Text </a:t>
            </a:r>
            <a:r>
              <a:rPr lang="en-US" dirty="0" smtClean="0">
                <a:solidFill>
                  <a:srgbClr val="0070C0"/>
                </a:solidFill>
              </a:rPr>
              <a:t>Data: </a:t>
            </a:r>
            <a:r>
              <a:rPr lang="en-US" dirty="0" err="1" smtClean="0">
                <a:solidFill>
                  <a:srgbClr val="0070C0"/>
                </a:solidFill>
              </a:rPr>
              <a:t>barChart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13" y="1928495"/>
            <a:ext cx="8939713" cy="4351338"/>
          </a:xfrm>
        </p:spPr>
      </p:pic>
      <p:sp>
        <p:nvSpPr>
          <p:cNvPr id="5" name="TextBox 4"/>
          <p:cNvSpPr txBox="1"/>
          <p:nvPr/>
        </p:nvSpPr>
        <p:spPr>
          <a:xfrm>
            <a:off x="9189720" y="2045970"/>
            <a:ext cx="2697480" cy="2031325"/>
          </a:xfrm>
          <a:prstGeom prst="rect">
            <a:avLst/>
          </a:prstGeom>
          <a:noFill/>
        </p:spPr>
        <p:txBody>
          <a:bodyPr wrap="square" rtlCol="0">
            <a:spAutoFit/>
          </a:bodyPr>
          <a:lstStyle/>
          <a:p>
            <a:pPr marL="285750" indent="-285750">
              <a:buFont typeface="Arial" charset="0"/>
              <a:buChar char="•"/>
            </a:pPr>
            <a:r>
              <a:rPr lang="en-US" dirty="0" smtClean="0"/>
              <a:t>Use the bar chart to visualize the word frequency</a:t>
            </a:r>
          </a:p>
          <a:p>
            <a:pPr marL="285750" indent="-285750">
              <a:buFont typeface="Arial" charset="0"/>
              <a:buChar char="•"/>
            </a:pPr>
            <a:r>
              <a:rPr lang="en-US" dirty="0" smtClean="0"/>
              <a:t>Carefully follow through the steps in the r script and play around with it. </a:t>
            </a:r>
            <a:endParaRPr lang="en-US" dirty="0"/>
          </a:p>
        </p:txBody>
      </p:sp>
    </p:spTree>
    <p:extLst>
      <p:ext uri="{BB962C8B-B14F-4D97-AF65-F5344CB8AC3E}">
        <p14:creationId xmlns:p14="http://schemas.microsoft.com/office/powerpoint/2010/main" val="132343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tm package </a:t>
            </a:r>
            <a:r>
              <a:rPr lang="mr-IN" dirty="0">
                <a:solidFill>
                  <a:srgbClr val="0070C0"/>
                </a:solidFill>
              </a:rPr>
              <a:t>–</a:t>
            </a:r>
            <a:r>
              <a:rPr lang="en-US" dirty="0">
                <a:solidFill>
                  <a:srgbClr val="0070C0"/>
                </a:solidFill>
              </a:rPr>
              <a:t> Explore Text Data: </a:t>
            </a:r>
            <a:r>
              <a:rPr lang="en-US" dirty="0" err="1">
                <a:solidFill>
                  <a:srgbClr val="0070C0"/>
                </a:solidFill>
              </a:rPr>
              <a:t>barChart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1848644"/>
            <a:ext cx="4800600" cy="4305300"/>
          </a:xfrm>
        </p:spPr>
      </p:pic>
      <p:sp>
        <p:nvSpPr>
          <p:cNvPr id="5" name="TextBox 4"/>
          <p:cNvSpPr txBox="1"/>
          <p:nvPr/>
        </p:nvSpPr>
        <p:spPr>
          <a:xfrm>
            <a:off x="5920740" y="2114550"/>
            <a:ext cx="4537710" cy="1754326"/>
          </a:xfrm>
          <a:prstGeom prst="rect">
            <a:avLst/>
          </a:prstGeom>
          <a:noFill/>
        </p:spPr>
        <p:txBody>
          <a:bodyPr wrap="square" rtlCol="0">
            <a:spAutoFit/>
          </a:bodyPr>
          <a:lstStyle/>
          <a:p>
            <a:pPr marL="285750" indent="-285750">
              <a:buFont typeface="Arial" charset="0"/>
              <a:buChar char="•"/>
            </a:pPr>
            <a:r>
              <a:rPr lang="en-US" dirty="0" smtClean="0"/>
              <a:t>Use the word cloud </a:t>
            </a:r>
            <a:r>
              <a:rPr lang="mr-IN" dirty="0" smtClean="0"/>
              <a:t>–</a:t>
            </a:r>
            <a:r>
              <a:rPr lang="en-US" dirty="0" smtClean="0"/>
              <a:t> another way to visualize the word frequency</a:t>
            </a:r>
          </a:p>
          <a:p>
            <a:pPr marL="285750" indent="-285750">
              <a:buFont typeface="Arial" charset="0"/>
              <a:buChar char="•"/>
            </a:pPr>
            <a:r>
              <a:rPr lang="en-US" dirty="0" smtClean="0"/>
              <a:t>Note that you can change the color, font size (the value of the each scale) and control the overall shape of the word cloud</a:t>
            </a:r>
          </a:p>
          <a:p>
            <a:pPr marL="285750" indent="-285750">
              <a:buFont typeface="Arial" charset="0"/>
              <a:buChar char="•"/>
            </a:pPr>
            <a:r>
              <a:rPr lang="en-US" dirty="0" smtClean="0"/>
              <a:t>Note the r script and play around with it.</a:t>
            </a:r>
            <a:endParaRPr lang="en-US" dirty="0"/>
          </a:p>
        </p:txBody>
      </p:sp>
    </p:spTree>
    <p:extLst>
      <p:ext uri="{BB962C8B-B14F-4D97-AF65-F5344CB8AC3E}">
        <p14:creationId xmlns:p14="http://schemas.microsoft.com/office/powerpoint/2010/main" val="26498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tm package </a:t>
            </a:r>
            <a:r>
              <a:rPr lang="mr-IN" dirty="0">
                <a:solidFill>
                  <a:srgbClr val="0070C0"/>
                </a:solidFill>
              </a:rPr>
              <a:t>–</a:t>
            </a:r>
            <a:r>
              <a:rPr lang="en-US" dirty="0">
                <a:solidFill>
                  <a:srgbClr val="0070C0"/>
                </a:solidFill>
              </a:rPr>
              <a:t> Explore Text Data: </a:t>
            </a:r>
            <a:r>
              <a:rPr lang="en-US" dirty="0" err="1" smtClean="0">
                <a:solidFill>
                  <a:srgbClr val="0070C0"/>
                </a:solidFill>
              </a:rPr>
              <a:t>treeMap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63556" cy="4351338"/>
          </a:xfrm>
        </p:spPr>
      </p:pic>
      <p:sp>
        <p:nvSpPr>
          <p:cNvPr id="5" name="TextBox 4"/>
          <p:cNvSpPr txBox="1"/>
          <p:nvPr/>
        </p:nvSpPr>
        <p:spPr>
          <a:xfrm>
            <a:off x="8275320" y="2033588"/>
            <a:ext cx="3543300" cy="2308324"/>
          </a:xfrm>
          <a:prstGeom prst="rect">
            <a:avLst/>
          </a:prstGeom>
          <a:noFill/>
        </p:spPr>
        <p:txBody>
          <a:bodyPr wrap="square" rtlCol="0">
            <a:spAutoFit/>
          </a:bodyPr>
          <a:lstStyle/>
          <a:p>
            <a:pPr marL="285750" indent="-285750">
              <a:buFont typeface="Arial" charset="0"/>
              <a:buChar char="•"/>
            </a:pPr>
            <a:r>
              <a:rPr lang="en-US" dirty="0" smtClean="0"/>
              <a:t>The tree map also represents each word’s frequency</a:t>
            </a:r>
          </a:p>
          <a:p>
            <a:pPr marL="285750" indent="-285750">
              <a:buFont typeface="Arial" charset="0"/>
              <a:buChar char="•"/>
            </a:pPr>
            <a:r>
              <a:rPr lang="en-US" dirty="0" smtClean="0"/>
              <a:t>The size of the rectangle area represents the word’s frequency</a:t>
            </a:r>
          </a:p>
          <a:p>
            <a:pPr marL="285750" indent="-285750">
              <a:buFont typeface="Arial" charset="0"/>
              <a:buChar char="•"/>
            </a:pPr>
            <a:r>
              <a:rPr lang="en-US" dirty="0" smtClean="0"/>
              <a:t>If there is a level structure in the word, the tree map can represent the level structure as well</a:t>
            </a:r>
            <a:endParaRPr lang="en-US" dirty="0"/>
          </a:p>
        </p:txBody>
      </p:sp>
    </p:spTree>
    <p:extLst>
      <p:ext uri="{BB962C8B-B14F-4D97-AF65-F5344CB8AC3E}">
        <p14:creationId xmlns:p14="http://schemas.microsoft.com/office/powerpoint/2010/main" val="51908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What is TF-IDF?</a:t>
            </a:r>
            <a:endParaRPr lang="en-US" dirty="0"/>
          </a:p>
        </p:txBody>
      </p:sp>
      <p:sp>
        <p:nvSpPr>
          <p:cNvPr id="3" name="Content Placeholder 2"/>
          <p:cNvSpPr>
            <a:spLocks noGrp="1"/>
          </p:cNvSpPr>
          <p:nvPr>
            <p:ph idx="1"/>
          </p:nvPr>
        </p:nvSpPr>
        <p:spPr>
          <a:xfrm>
            <a:off x="838200" y="1517015"/>
            <a:ext cx="10515600" cy="3855085"/>
          </a:xfrm>
        </p:spPr>
        <p:txBody>
          <a:bodyPr>
            <a:normAutofit lnSpcReduction="10000"/>
          </a:bodyPr>
          <a:lstStyle/>
          <a:p>
            <a:r>
              <a:rPr lang="en-US" sz="2000" dirty="0" smtClean="0"/>
              <a:t>We briefly mentioned about TF-IDF in the previous slide but what is it exactly?</a:t>
            </a:r>
          </a:p>
          <a:p>
            <a:r>
              <a:rPr lang="en-US" sz="2000" dirty="0" smtClean="0"/>
              <a:t>TF-IDF represents Term Frequency-Inverse Document Frequency and it is a numerical statistic that reflects how important a word is to a document in a collection or corpus.</a:t>
            </a:r>
          </a:p>
          <a:p>
            <a:r>
              <a:rPr lang="en-US" sz="2000" dirty="0" smtClean="0"/>
              <a:t>TF is the frequency of a particular word in a document. </a:t>
            </a:r>
            <a:r>
              <a:rPr lang="en-US" sz="2000" dirty="0" smtClean="0">
                <a:solidFill>
                  <a:srgbClr val="FF0000"/>
                </a:solidFill>
              </a:rPr>
              <a:t>Normally, if the TF value is high, one would assume it as an important word but at the same time it can be a word that simply has a high level of frequency with little importance. </a:t>
            </a:r>
            <a:r>
              <a:rPr lang="en-US" sz="2000" dirty="0" smtClean="0"/>
              <a:t>Words such as “is”, “do”, “like” are some examples.</a:t>
            </a:r>
          </a:p>
          <a:p>
            <a:r>
              <a:rPr lang="en-US" sz="2000" dirty="0" smtClean="0"/>
              <a:t>In order to complement TF, we use DF. Words such as “is”, “do”, and “like” are common words with little importance. Hence, these words’ DF value will be high, which indicates that the words are less important.</a:t>
            </a:r>
          </a:p>
          <a:p>
            <a:r>
              <a:rPr lang="en-US" sz="2000" dirty="0" smtClean="0"/>
              <a:t>Hence, we can know that a particular word is important if the value of IDF (DF’s inverse value) multiplied by our TF is high.</a:t>
            </a:r>
          </a:p>
          <a:p>
            <a:r>
              <a:rPr lang="en-US" sz="2000" dirty="0" smtClean="0"/>
              <a:t>The following is the formula to find the TF-IDF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980" y="5478780"/>
            <a:ext cx="8420100" cy="1130300"/>
          </a:xfrm>
          <a:prstGeom prst="rect">
            <a:avLst/>
          </a:prstGeom>
        </p:spPr>
      </p:pic>
    </p:spTree>
    <p:extLst>
      <p:ext uri="{BB962C8B-B14F-4D97-AF65-F5344CB8AC3E}">
        <p14:creationId xmlns:p14="http://schemas.microsoft.com/office/powerpoint/2010/main" val="45875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785"/>
            <a:ext cx="10515600" cy="778035"/>
          </a:xfrm>
        </p:spPr>
        <p:txBody>
          <a:bodyPr/>
          <a:lstStyle/>
          <a:p>
            <a:r>
              <a:rPr lang="en-US" smtClean="0">
                <a:solidFill>
                  <a:srgbClr val="0070C0"/>
                </a:solidFill>
              </a:rPr>
              <a:t>Examples of TF-IDF</a:t>
            </a:r>
            <a:r>
              <a:rPr lang="en-US" dirty="0" smtClean="0">
                <a:solidFill>
                  <a:srgbClr val="0070C0"/>
                </a:solidFill>
              </a:rPr>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6631373"/>
              </p:ext>
            </p:extLst>
          </p:nvPr>
        </p:nvGraphicFramePr>
        <p:xfrm>
          <a:off x="838200" y="1394036"/>
          <a:ext cx="2837180" cy="1854200"/>
        </p:xfrm>
        <a:graphic>
          <a:graphicData uri="http://schemas.openxmlformats.org/drawingml/2006/table">
            <a:tbl>
              <a:tblPr firstRow="1" bandRow="1">
                <a:tableStyleId>{5C22544A-7EE6-4342-B048-85BDC9FD1C3A}</a:tableStyleId>
              </a:tblPr>
              <a:tblGrid>
                <a:gridCol w="1418590"/>
                <a:gridCol w="1418590"/>
              </a:tblGrid>
              <a:tr h="370840">
                <a:tc>
                  <a:txBody>
                    <a:bodyPr/>
                    <a:lstStyle/>
                    <a:p>
                      <a:pPr algn="ctr"/>
                      <a:r>
                        <a:rPr lang="en-US" dirty="0" smtClean="0"/>
                        <a:t>Word</a:t>
                      </a:r>
                      <a:endParaRPr lang="en-US" dirty="0"/>
                    </a:p>
                  </a:txBody>
                  <a:tcPr/>
                </a:tc>
                <a:tc>
                  <a:txBody>
                    <a:bodyPr/>
                    <a:lstStyle/>
                    <a:p>
                      <a:pPr algn="ctr"/>
                      <a:r>
                        <a:rPr lang="en-US" dirty="0" smtClean="0"/>
                        <a:t>Frequency</a:t>
                      </a:r>
                      <a:endParaRPr lang="en-US" dirty="0"/>
                    </a:p>
                  </a:txBody>
                  <a:tcPr/>
                </a:tc>
              </a:tr>
              <a:tr h="370840">
                <a:tc>
                  <a:txBody>
                    <a:bodyPr/>
                    <a:lstStyle/>
                    <a:p>
                      <a:pPr algn="ctr"/>
                      <a:r>
                        <a:rPr lang="en-US" dirty="0" smtClean="0"/>
                        <a:t>big data</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future</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important</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love</a:t>
                      </a:r>
                      <a:endParaRPr lang="en-US" dirty="0"/>
                    </a:p>
                  </a:txBody>
                  <a:tcPr/>
                </a:tc>
                <a:tc>
                  <a:txBody>
                    <a:bodyPr/>
                    <a:lstStyle/>
                    <a:p>
                      <a:pPr algn="ctr"/>
                      <a:r>
                        <a:rPr lang="en-US" dirty="0" smtClean="0"/>
                        <a:t>3</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7964568"/>
              </p:ext>
            </p:extLst>
          </p:nvPr>
        </p:nvGraphicFramePr>
        <p:xfrm>
          <a:off x="4396740" y="1393348"/>
          <a:ext cx="2837180" cy="1854200"/>
        </p:xfrm>
        <a:graphic>
          <a:graphicData uri="http://schemas.openxmlformats.org/drawingml/2006/table">
            <a:tbl>
              <a:tblPr firstRow="1" bandRow="1">
                <a:tableStyleId>{5C22544A-7EE6-4342-B048-85BDC9FD1C3A}</a:tableStyleId>
              </a:tblPr>
              <a:tblGrid>
                <a:gridCol w="1418590"/>
                <a:gridCol w="1418590"/>
              </a:tblGrid>
              <a:tr h="370840">
                <a:tc>
                  <a:txBody>
                    <a:bodyPr/>
                    <a:lstStyle/>
                    <a:p>
                      <a:pPr algn="ctr"/>
                      <a:r>
                        <a:rPr lang="en-US" dirty="0" smtClean="0"/>
                        <a:t>Word</a:t>
                      </a:r>
                      <a:endParaRPr lang="en-US" dirty="0"/>
                    </a:p>
                  </a:txBody>
                  <a:tcPr/>
                </a:tc>
                <a:tc>
                  <a:txBody>
                    <a:bodyPr/>
                    <a:lstStyle/>
                    <a:p>
                      <a:pPr algn="ctr"/>
                      <a:r>
                        <a:rPr lang="en-US" dirty="0" smtClean="0"/>
                        <a:t>Frequency</a:t>
                      </a:r>
                      <a:endParaRPr lang="en-US" dirty="0"/>
                    </a:p>
                  </a:txBody>
                  <a:tcPr/>
                </a:tc>
              </a:tr>
              <a:tr h="370840">
                <a:tc>
                  <a:txBody>
                    <a:bodyPr/>
                    <a:lstStyle/>
                    <a:p>
                      <a:pPr algn="ctr"/>
                      <a:r>
                        <a:rPr lang="en-US" dirty="0" smtClean="0"/>
                        <a:t>text</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big data</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R</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love</a:t>
                      </a:r>
                      <a:endParaRPr lang="en-US" dirty="0"/>
                    </a:p>
                  </a:txBody>
                  <a:tcPr/>
                </a:tc>
                <a:tc>
                  <a:txBody>
                    <a:bodyPr/>
                    <a:lstStyle/>
                    <a:p>
                      <a:pPr algn="ctr"/>
                      <a:r>
                        <a:rPr lang="en-US" dirty="0" smtClean="0"/>
                        <a:t>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40799493"/>
              </p:ext>
            </p:extLst>
          </p:nvPr>
        </p:nvGraphicFramePr>
        <p:xfrm>
          <a:off x="7955280" y="1398428"/>
          <a:ext cx="2837180" cy="1849120"/>
        </p:xfrm>
        <a:graphic>
          <a:graphicData uri="http://schemas.openxmlformats.org/drawingml/2006/table">
            <a:tbl>
              <a:tblPr firstRow="1" bandRow="1">
                <a:tableStyleId>{5C22544A-7EE6-4342-B048-85BDC9FD1C3A}</a:tableStyleId>
              </a:tblPr>
              <a:tblGrid>
                <a:gridCol w="1418590"/>
                <a:gridCol w="1418590"/>
              </a:tblGrid>
              <a:tr h="362796">
                <a:tc>
                  <a:txBody>
                    <a:bodyPr/>
                    <a:lstStyle/>
                    <a:p>
                      <a:pPr algn="ctr"/>
                      <a:r>
                        <a:rPr lang="en-US" dirty="0" smtClean="0"/>
                        <a:t>Word</a:t>
                      </a:r>
                      <a:endParaRPr lang="en-US" dirty="0"/>
                    </a:p>
                  </a:txBody>
                  <a:tcPr/>
                </a:tc>
                <a:tc>
                  <a:txBody>
                    <a:bodyPr/>
                    <a:lstStyle/>
                    <a:p>
                      <a:pPr algn="ctr"/>
                      <a:r>
                        <a:rPr lang="en-US" dirty="0" smtClean="0"/>
                        <a:t>Frequency</a:t>
                      </a:r>
                      <a:endParaRPr lang="en-US" dirty="0"/>
                    </a:p>
                  </a:txBody>
                  <a:tcPr/>
                </a:tc>
              </a:tr>
              <a:tr h="370840">
                <a:tc>
                  <a:txBody>
                    <a:bodyPr/>
                    <a:lstStyle/>
                    <a:p>
                      <a:pPr algn="ctr"/>
                      <a:r>
                        <a:rPr lang="en-US" dirty="0" smtClean="0"/>
                        <a:t>country</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dust</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serious</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love</a:t>
                      </a:r>
                      <a:endParaRPr lang="en-US" dirty="0"/>
                    </a:p>
                  </a:txBody>
                  <a:tcPr/>
                </a:tc>
                <a:tc>
                  <a:txBody>
                    <a:bodyPr/>
                    <a:lstStyle/>
                    <a:p>
                      <a:pPr algn="ctr"/>
                      <a:r>
                        <a:rPr lang="en-US" dirty="0" smtClean="0"/>
                        <a:t>2</a:t>
                      </a:r>
                      <a:endParaRPr lang="en-US" dirty="0"/>
                    </a:p>
                  </a:txBody>
                  <a:tcPr/>
                </a:tc>
              </a:tr>
            </a:tbl>
          </a:graphicData>
        </a:graphic>
      </p:graphicFrame>
      <p:sp>
        <p:nvSpPr>
          <p:cNvPr id="7" name="TextBox 6"/>
          <p:cNvSpPr txBox="1"/>
          <p:nvPr/>
        </p:nvSpPr>
        <p:spPr>
          <a:xfrm>
            <a:off x="838200" y="3613308"/>
            <a:ext cx="4977130" cy="2954655"/>
          </a:xfrm>
          <a:prstGeom prst="rect">
            <a:avLst/>
          </a:prstGeom>
          <a:noFill/>
        </p:spPr>
        <p:txBody>
          <a:bodyPr wrap="square" rtlCol="0">
            <a:spAutoFit/>
          </a:bodyPr>
          <a:lstStyle/>
          <a:p>
            <a:r>
              <a:rPr lang="en-US" dirty="0" smtClean="0"/>
              <a:t>“text” TF-IDF value</a:t>
            </a:r>
          </a:p>
          <a:p>
            <a:r>
              <a:rPr lang="en-US" sz="1400" dirty="0" err="1"/>
              <a:t>t</a:t>
            </a:r>
            <a:r>
              <a:rPr lang="en-US" sz="1400" dirty="0" err="1" smtClean="0"/>
              <a:t>f</a:t>
            </a:r>
            <a:r>
              <a:rPr lang="en-US" sz="1400" dirty="0" smtClean="0"/>
              <a:t>(“text”, DOC1) = 0/8 = 0</a:t>
            </a:r>
          </a:p>
          <a:p>
            <a:r>
              <a:rPr lang="en-US" sz="1400" dirty="0" err="1"/>
              <a:t>t</a:t>
            </a:r>
            <a:r>
              <a:rPr lang="en-US" sz="1400" dirty="0" err="1" smtClean="0"/>
              <a:t>f</a:t>
            </a:r>
            <a:r>
              <a:rPr lang="en-US" sz="1400" dirty="0" smtClean="0"/>
              <a:t>(“text”, DOC2) = 3/9 = 0.33</a:t>
            </a:r>
          </a:p>
          <a:p>
            <a:r>
              <a:rPr lang="en-US" sz="1400" dirty="0" err="1" smtClean="0"/>
              <a:t>tf</a:t>
            </a:r>
            <a:r>
              <a:rPr lang="en-US" sz="1400" dirty="0" smtClean="0"/>
              <a:t>(“text”, DOC3) = 0/9 = 0</a:t>
            </a:r>
          </a:p>
          <a:p>
            <a:endParaRPr lang="en-US" sz="1400" dirty="0"/>
          </a:p>
          <a:p>
            <a:r>
              <a:rPr lang="en-US" sz="1400" dirty="0" err="1" smtClean="0"/>
              <a:t>idf</a:t>
            </a:r>
            <a:r>
              <a:rPr lang="en-US" sz="1400" dirty="0" smtClean="0"/>
              <a:t>(“text”) = log(3/1) = 1.099</a:t>
            </a:r>
          </a:p>
          <a:p>
            <a:endParaRPr lang="en-US" sz="1400" dirty="0"/>
          </a:p>
          <a:p>
            <a:r>
              <a:rPr lang="en-US" sz="1400" dirty="0" smtClean="0"/>
              <a:t>TF-IDF value of “text” in DOC1 = </a:t>
            </a:r>
            <a:r>
              <a:rPr lang="en-US" sz="1400" b="1" dirty="0" smtClean="0"/>
              <a:t>0</a:t>
            </a:r>
          </a:p>
          <a:p>
            <a:r>
              <a:rPr lang="en-US" sz="1400" dirty="0"/>
              <a:t>TF-IDF value of “text” in DOC1 = </a:t>
            </a:r>
            <a:r>
              <a:rPr lang="en-US" sz="1400" b="1" dirty="0" smtClean="0"/>
              <a:t>0</a:t>
            </a:r>
          </a:p>
          <a:p>
            <a:r>
              <a:rPr lang="en-US" sz="1400" dirty="0"/>
              <a:t>TF-IDF value of “text” in DOC1 = </a:t>
            </a:r>
            <a:r>
              <a:rPr lang="en-US" sz="1400" b="1" dirty="0" smtClean="0"/>
              <a:t>0</a:t>
            </a:r>
          </a:p>
          <a:p>
            <a:endParaRPr lang="en-US" sz="1400" dirty="0"/>
          </a:p>
          <a:p>
            <a:r>
              <a:rPr lang="en-US" sz="1400" dirty="0" smtClean="0"/>
              <a:t>TF-IDF(“text”)</a:t>
            </a:r>
          </a:p>
          <a:p>
            <a:r>
              <a:rPr lang="en-US" sz="1400" dirty="0" smtClean="0"/>
              <a:t>= (0 + 0.33 + 0 ) / 3 * 1.099 = </a:t>
            </a:r>
            <a:r>
              <a:rPr lang="en-US" sz="1400" b="1" dirty="0" smtClean="0"/>
              <a:t>0.12089</a:t>
            </a:r>
            <a:endParaRPr lang="en-US" sz="1400" b="1" dirty="0"/>
          </a:p>
        </p:txBody>
      </p:sp>
      <p:sp>
        <p:nvSpPr>
          <p:cNvPr id="8" name="TextBox 7"/>
          <p:cNvSpPr txBox="1"/>
          <p:nvPr/>
        </p:nvSpPr>
        <p:spPr>
          <a:xfrm>
            <a:off x="6096000" y="3613308"/>
            <a:ext cx="4977130" cy="2954655"/>
          </a:xfrm>
          <a:prstGeom prst="rect">
            <a:avLst/>
          </a:prstGeom>
          <a:noFill/>
        </p:spPr>
        <p:txBody>
          <a:bodyPr wrap="square" rtlCol="0">
            <a:spAutoFit/>
          </a:bodyPr>
          <a:lstStyle/>
          <a:p>
            <a:r>
              <a:rPr lang="en-US" dirty="0" smtClean="0"/>
              <a:t>“big data” TF-IDF value</a:t>
            </a:r>
          </a:p>
          <a:p>
            <a:r>
              <a:rPr lang="en-US" sz="1400" dirty="0" err="1"/>
              <a:t>t</a:t>
            </a:r>
            <a:r>
              <a:rPr lang="en-US" sz="1400" dirty="0" err="1" smtClean="0"/>
              <a:t>f</a:t>
            </a:r>
            <a:r>
              <a:rPr lang="en-US" sz="1400" dirty="0" smtClean="0"/>
              <a:t>(“big data”, DOC1) = 2/8 = 0.25</a:t>
            </a:r>
          </a:p>
          <a:p>
            <a:r>
              <a:rPr lang="en-US" sz="1400" dirty="0" err="1"/>
              <a:t>t</a:t>
            </a:r>
            <a:r>
              <a:rPr lang="en-US" sz="1400" dirty="0" err="1" smtClean="0"/>
              <a:t>f</a:t>
            </a:r>
            <a:r>
              <a:rPr lang="en-US" sz="1400" dirty="0" smtClean="0"/>
              <a:t>(“big data”, DOC2) = 1/9 = 0.111</a:t>
            </a:r>
          </a:p>
          <a:p>
            <a:r>
              <a:rPr lang="en-US" sz="1400" dirty="0" err="1" smtClean="0"/>
              <a:t>tf</a:t>
            </a:r>
            <a:r>
              <a:rPr lang="en-US" sz="1400" dirty="0" smtClean="0"/>
              <a:t>(“big data”, DOC3) = 0/9 = 0</a:t>
            </a:r>
          </a:p>
          <a:p>
            <a:endParaRPr lang="en-US" sz="1400" dirty="0"/>
          </a:p>
          <a:p>
            <a:r>
              <a:rPr lang="en-US" sz="1400" dirty="0" err="1" smtClean="0"/>
              <a:t>idf</a:t>
            </a:r>
            <a:r>
              <a:rPr lang="en-US" sz="1400" dirty="0" smtClean="0"/>
              <a:t>(“big data”) = log(3/1) = 1.099</a:t>
            </a:r>
          </a:p>
          <a:p>
            <a:endParaRPr lang="en-US" sz="1400" dirty="0"/>
          </a:p>
          <a:p>
            <a:r>
              <a:rPr lang="en-US" sz="1400" dirty="0" smtClean="0"/>
              <a:t>TF-IDF value of “big data” in DOC1 = </a:t>
            </a:r>
            <a:r>
              <a:rPr lang="en-US" sz="1400" b="1" dirty="0" smtClean="0"/>
              <a:t>0.1014</a:t>
            </a:r>
          </a:p>
          <a:p>
            <a:r>
              <a:rPr lang="en-US" sz="1400" dirty="0"/>
              <a:t>TF-IDF value of </a:t>
            </a:r>
            <a:r>
              <a:rPr lang="en-US" sz="1400" dirty="0" smtClean="0"/>
              <a:t>“big data” </a:t>
            </a:r>
            <a:r>
              <a:rPr lang="en-US" sz="1400" dirty="0"/>
              <a:t>in DOC1 = </a:t>
            </a:r>
            <a:r>
              <a:rPr lang="en-US" sz="1400" b="1" dirty="0" smtClean="0"/>
              <a:t>0.045</a:t>
            </a:r>
          </a:p>
          <a:p>
            <a:r>
              <a:rPr lang="en-US" sz="1400" dirty="0"/>
              <a:t>TF-IDF value of </a:t>
            </a:r>
            <a:r>
              <a:rPr lang="en-US" sz="1400" dirty="0" smtClean="0"/>
              <a:t>“big data” </a:t>
            </a:r>
            <a:r>
              <a:rPr lang="en-US" sz="1400" dirty="0"/>
              <a:t>in DOC1 = </a:t>
            </a:r>
            <a:r>
              <a:rPr lang="en-US" sz="1400" b="1" dirty="0" smtClean="0"/>
              <a:t>0</a:t>
            </a:r>
          </a:p>
          <a:p>
            <a:endParaRPr lang="en-US" sz="1400" dirty="0"/>
          </a:p>
          <a:p>
            <a:r>
              <a:rPr lang="en-US" sz="1400" dirty="0" smtClean="0"/>
              <a:t>TF-IDF(“big data”)</a:t>
            </a:r>
          </a:p>
          <a:p>
            <a:r>
              <a:rPr lang="en-US" sz="1400" dirty="0" smtClean="0"/>
              <a:t>= (0.1014 + 0.045 + 0 ) / 3 * 0.4055 = </a:t>
            </a:r>
            <a:r>
              <a:rPr lang="en-US" sz="1400" b="1" dirty="0" smtClean="0"/>
              <a:t>0.0198</a:t>
            </a:r>
            <a:endParaRPr lang="en-US" sz="1400" b="1" dirty="0"/>
          </a:p>
        </p:txBody>
      </p:sp>
      <p:sp>
        <p:nvSpPr>
          <p:cNvPr id="9" name="TextBox 8"/>
          <p:cNvSpPr txBox="1"/>
          <p:nvPr/>
        </p:nvSpPr>
        <p:spPr>
          <a:xfrm>
            <a:off x="1393825" y="1011101"/>
            <a:ext cx="1725930" cy="400110"/>
          </a:xfrm>
          <a:prstGeom prst="rect">
            <a:avLst/>
          </a:prstGeom>
          <a:noFill/>
        </p:spPr>
        <p:txBody>
          <a:bodyPr wrap="square" rtlCol="0">
            <a:spAutoFit/>
          </a:bodyPr>
          <a:lstStyle/>
          <a:p>
            <a:pPr algn="ctr"/>
            <a:r>
              <a:rPr lang="en-US" sz="2000" dirty="0" smtClean="0"/>
              <a:t>DOC 1</a:t>
            </a:r>
            <a:endParaRPr lang="en-US" sz="2000" dirty="0"/>
          </a:p>
        </p:txBody>
      </p:sp>
      <p:sp>
        <p:nvSpPr>
          <p:cNvPr id="11" name="TextBox 10"/>
          <p:cNvSpPr txBox="1"/>
          <p:nvPr/>
        </p:nvSpPr>
        <p:spPr>
          <a:xfrm>
            <a:off x="4952365" y="998851"/>
            <a:ext cx="1725930" cy="400110"/>
          </a:xfrm>
          <a:prstGeom prst="rect">
            <a:avLst/>
          </a:prstGeom>
          <a:noFill/>
        </p:spPr>
        <p:txBody>
          <a:bodyPr wrap="square" rtlCol="0">
            <a:spAutoFit/>
          </a:bodyPr>
          <a:lstStyle/>
          <a:p>
            <a:pPr algn="ctr"/>
            <a:r>
              <a:rPr lang="en-US" sz="2000" dirty="0" smtClean="0"/>
              <a:t>DOC 2</a:t>
            </a:r>
            <a:endParaRPr lang="en-US" sz="2000" dirty="0"/>
          </a:p>
        </p:txBody>
      </p:sp>
      <p:sp>
        <p:nvSpPr>
          <p:cNvPr id="12" name="TextBox 11"/>
          <p:cNvSpPr txBox="1"/>
          <p:nvPr/>
        </p:nvSpPr>
        <p:spPr>
          <a:xfrm>
            <a:off x="8510905" y="1027588"/>
            <a:ext cx="1725930" cy="400110"/>
          </a:xfrm>
          <a:prstGeom prst="rect">
            <a:avLst/>
          </a:prstGeom>
          <a:noFill/>
        </p:spPr>
        <p:txBody>
          <a:bodyPr wrap="square" rtlCol="0">
            <a:spAutoFit/>
          </a:bodyPr>
          <a:lstStyle/>
          <a:p>
            <a:pPr algn="ctr"/>
            <a:r>
              <a:rPr lang="en-US" sz="2000" dirty="0" smtClean="0"/>
              <a:t>DOC 3</a:t>
            </a:r>
            <a:endParaRPr lang="en-US" sz="2000" dirty="0"/>
          </a:p>
        </p:txBody>
      </p:sp>
    </p:spTree>
    <p:extLst>
      <p:ext uri="{BB962C8B-B14F-4D97-AF65-F5344CB8AC3E}">
        <p14:creationId xmlns:p14="http://schemas.microsoft.com/office/powerpoint/2010/main" val="114889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charset="0"/>
                <a:ea typeface="Comic Sans MS" charset="0"/>
                <a:cs typeface="Comic Sans MS" charset="0"/>
              </a:rPr>
              <a:t>The Process of Handling Data in R</a:t>
            </a:r>
            <a:endParaRPr lang="en-US" dirty="0">
              <a:latin typeface="Comic Sans MS" charset="0"/>
              <a:ea typeface="Comic Sans MS" charset="0"/>
              <a:cs typeface="Comic Sans MS" charset="0"/>
            </a:endParaRPr>
          </a:p>
        </p:txBody>
      </p:sp>
      <p:sp>
        <p:nvSpPr>
          <p:cNvPr id="6" name="Rounded Rectangle 5"/>
          <p:cNvSpPr/>
          <p:nvPr/>
        </p:nvSpPr>
        <p:spPr>
          <a:xfrm>
            <a:off x="838200" y="1690688"/>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Morpheme Analyzer</a:t>
            </a:r>
            <a:endParaRPr lang="en-US" dirty="0">
              <a:solidFill>
                <a:schemeClr val="tx2"/>
              </a:solidFill>
              <a:latin typeface="Comic Sans MS" charset="0"/>
              <a:ea typeface="Comic Sans MS" charset="0"/>
              <a:cs typeface="Comic Sans MS" charset="0"/>
            </a:endParaRPr>
          </a:p>
        </p:txBody>
      </p:sp>
      <p:sp>
        <p:nvSpPr>
          <p:cNvPr id="7" name="Rounded Rectangle 6"/>
          <p:cNvSpPr/>
          <p:nvPr/>
        </p:nvSpPr>
        <p:spPr>
          <a:xfrm>
            <a:off x="838200" y="3094430"/>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Load Data</a:t>
            </a:r>
            <a:endParaRPr lang="en-US" dirty="0">
              <a:solidFill>
                <a:schemeClr val="tx2"/>
              </a:solidFill>
              <a:latin typeface="Comic Sans MS" charset="0"/>
              <a:ea typeface="Comic Sans MS" charset="0"/>
              <a:cs typeface="Comic Sans MS" charset="0"/>
            </a:endParaRPr>
          </a:p>
        </p:txBody>
      </p:sp>
      <p:sp>
        <p:nvSpPr>
          <p:cNvPr id="8" name="Rounded Rectangle 7"/>
          <p:cNvSpPr/>
          <p:nvPr/>
        </p:nvSpPr>
        <p:spPr>
          <a:xfrm>
            <a:off x="3491459" y="3094430"/>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Text Handling</a:t>
            </a:r>
          </a:p>
          <a:p>
            <a:pPr algn="ctr"/>
            <a:r>
              <a:rPr lang="en-US" dirty="0" smtClean="0">
                <a:solidFill>
                  <a:schemeClr val="tx2"/>
                </a:solidFill>
                <a:latin typeface="Comic Sans MS" charset="0"/>
                <a:ea typeface="Comic Sans MS" charset="0"/>
                <a:cs typeface="Comic Sans MS" charset="0"/>
              </a:rPr>
              <a:t>(Create Corpus)</a:t>
            </a:r>
            <a:endParaRPr lang="en-US" dirty="0">
              <a:solidFill>
                <a:schemeClr val="tx2"/>
              </a:solidFill>
              <a:latin typeface="Comic Sans MS" charset="0"/>
              <a:ea typeface="Comic Sans MS" charset="0"/>
              <a:cs typeface="Comic Sans MS" charset="0"/>
            </a:endParaRPr>
          </a:p>
        </p:txBody>
      </p:sp>
      <p:sp>
        <p:nvSpPr>
          <p:cNvPr id="9" name="Rounded Rectangle 8"/>
          <p:cNvSpPr/>
          <p:nvPr/>
        </p:nvSpPr>
        <p:spPr>
          <a:xfrm>
            <a:off x="6144718" y="3094430"/>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Create DTM</a:t>
            </a:r>
            <a:endParaRPr lang="en-US" dirty="0">
              <a:solidFill>
                <a:schemeClr val="tx2"/>
              </a:solidFill>
              <a:latin typeface="Comic Sans MS" charset="0"/>
              <a:ea typeface="Comic Sans MS" charset="0"/>
              <a:cs typeface="Comic Sans MS" charset="0"/>
            </a:endParaRPr>
          </a:p>
        </p:txBody>
      </p:sp>
      <p:sp>
        <p:nvSpPr>
          <p:cNvPr id="10" name="Rounded Rectangle 9"/>
          <p:cNvSpPr/>
          <p:nvPr/>
        </p:nvSpPr>
        <p:spPr>
          <a:xfrm>
            <a:off x="8797977" y="3094430"/>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Data</a:t>
            </a:r>
            <a:r>
              <a:rPr lang="ko-KR" altLang="en-US" dirty="0" smtClean="0">
                <a:solidFill>
                  <a:schemeClr val="tx2"/>
                </a:solidFill>
                <a:latin typeface="Comic Sans MS" charset="0"/>
                <a:ea typeface="Comic Sans MS" charset="0"/>
                <a:cs typeface="Comic Sans MS" charset="0"/>
              </a:rPr>
              <a:t> </a:t>
            </a:r>
            <a:r>
              <a:rPr lang="en-US" altLang="ko-KR" dirty="0" smtClean="0">
                <a:solidFill>
                  <a:schemeClr val="tx2"/>
                </a:solidFill>
                <a:latin typeface="Comic Sans MS" charset="0"/>
                <a:ea typeface="Comic Sans MS" charset="0"/>
                <a:cs typeface="Comic Sans MS" charset="0"/>
              </a:rPr>
              <a:t>Search</a:t>
            </a:r>
            <a:endParaRPr lang="en-US" dirty="0">
              <a:solidFill>
                <a:schemeClr val="tx2"/>
              </a:solidFill>
              <a:latin typeface="Comic Sans MS" charset="0"/>
              <a:ea typeface="Comic Sans MS" charset="0"/>
              <a:cs typeface="Comic Sans MS" charset="0"/>
            </a:endParaRPr>
          </a:p>
        </p:txBody>
      </p:sp>
      <p:sp>
        <p:nvSpPr>
          <p:cNvPr id="11" name="Rounded Rectangle 10"/>
          <p:cNvSpPr/>
          <p:nvPr/>
        </p:nvSpPr>
        <p:spPr>
          <a:xfrm>
            <a:off x="1351681" y="5049052"/>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Keyword Analysis</a:t>
            </a:r>
            <a:endParaRPr lang="en-US" dirty="0">
              <a:solidFill>
                <a:schemeClr val="tx2"/>
              </a:solidFill>
              <a:latin typeface="Comic Sans MS" charset="0"/>
              <a:ea typeface="Comic Sans MS" charset="0"/>
              <a:cs typeface="Comic Sans MS" charset="0"/>
            </a:endParaRPr>
          </a:p>
        </p:txBody>
      </p:sp>
      <p:sp>
        <p:nvSpPr>
          <p:cNvPr id="12" name="Rounded Rectangle 11"/>
          <p:cNvSpPr/>
          <p:nvPr/>
        </p:nvSpPr>
        <p:spPr>
          <a:xfrm>
            <a:off x="3671341" y="5049052"/>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Keyword Network</a:t>
            </a:r>
            <a:endParaRPr lang="en-US" dirty="0">
              <a:solidFill>
                <a:schemeClr val="tx2"/>
              </a:solidFill>
              <a:latin typeface="Comic Sans MS" charset="0"/>
              <a:ea typeface="Comic Sans MS" charset="0"/>
              <a:cs typeface="Comic Sans MS" charset="0"/>
            </a:endParaRPr>
          </a:p>
        </p:txBody>
      </p:sp>
      <p:sp>
        <p:nvSpPr>
          <p:cNvPr id="13" name="Rounded Rectangle 12"/>
          <p:cNvSpPr/>
          <p:nvPr/>
        </p:nvSpPr>
        <p:spPr>
          <a:xfrm>
            <a:off x="5991001" y="5049052"/>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Topic Analysis</a:t>
            </a:r>
            <a:endParaRPr lang="en-US" dirty="0">
              <a:solidFill>
                <a:schemeClr val="tx2"/>
              </a:solidFill>
              <a:latin typeface="Comic Sans MS" charset="0"/>
              <a:ea typeface="Comic Sans MS" charset="0"/>
              <a:cs typeface="Comic Sans MS" charset="0"/>
            </a:endParaRPr>
          </a:p>
        </p:txBody>
      </p:sp>
      <p:sp>
        <p:nvSpPr>
          <p:cNvPr id="14" name="Rounded Rectangle 13"/>
          <p:cNvSpPr/>
          <p:nvPr/>
        </p:nvSpPr>
        <p:spPr>
          <a:xfrm>
            <a:off x="8310661" y="5049052"/>
            <a:ext cx="2139778" cy="852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latin typeface="Comic Sans MS" charset="0"/>
                <a:ea typeface="Comic Sans MS" charset="0"/>
                <a:cs typeface="Comic Sans MS" charset="0"/>
              </a:rPr>
              <a:t>Classification</a:t>
            </a:r>
            <a:endParaRPr lang="en-US" dirty="0">
              <a:solidFill>
                <a:schemeClr val="tx2"/>
              </a:solidFill>
              <a:latin typeface="Comic Sans MS" charset="0"/>
              <a:ea typeface="Comic Sans MS" charset="0"/>
              <a:cs typeface="Comic Sans MS" charset="0"/>
            </a:endParaRPr>
          </a:p>
        </p:txBody>
      </p:sp>
      <p:cxnSp>
        <p:nvCxnSpPr>
          <p:cNvPr id="16" name="Straight Arrow Connector 15"/>
          <p:cNvCxnSpPr>
            <a:stCxn id="6" idx="2"/>
            <a:endCxn id="7" idx="0"/>
          </p:cNvCxnSpPr>
          <p:nvPr/>
        </p:nvCxnSpPr>
        <p:spPr>
          <a:xfrm>
            <a:off x="1908089" y="2543304"/>
            <a:ext cx="0" cy="55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8" idx="1"/>
          </p:cNvCxnSpPr>
          <p:nvPr/>
        </p:nvCxnSpPr>
        <p:spPr>
          <a:xfrm>
            <a:off x="2977978" y="3520738"/>
            <a:ext cx="513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1237" y="3520738"/>
            <a:ext cx="513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310661" y="3506296"/>
            <a:ext cx="513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p:cNvCxnSpPr>
          <p:nvPr/>
        </p:nvCxnSpPr>
        <p:spPr>
          <a:xfrm flipH="1">
            <a:off x="2421570" y="3947046"/>
            <a:ext cx="4793037" cy="110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flipH="1">
            <a:off x="4741230" y="3947046"/>
            <a:ext cx="2473377" cy="110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3" idx="0"/>
          </p:cNvCxnSpPr>
          <p:nvPr/>
        </p:nvCxnSpPr>
        <p:spPr>
          <a:xfrm flipH="1">
            <a:off x="7060890" y="3947046"/>
            <a:ext cx="153717" cy="110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4" idx="0"/>
          </p:cNvCxnSpPr>
          <p:nvPr/>
        </p:nvCxnSpPr>
        <p:spPr>
          <a:xfrm>
            <a:off x="7214607" y="3947046"/>
            <a:ext cx="2165943" cy="110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05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Read from R</a:t>
            </a:r>
            <a:endParaRPr lang="en-US"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099300" cy="2832100"/>
          </a:xfrm>
          <a:prstGeom prst="rect">
            <a:avLst/>
          </a:prstGeom>
        </p:spPr>
      </p:pic>
      <p:sp>
        <p:nvSpPr>
          <p:cNvPr id="5" name="TextBox 4"/>
          <p:cNvSpPr txBox="1"/>
          <p:nvPr/>
        </p:nvSpPr>
        <p:spPr>
          <a:xfrm>
            <a:off x="838200" y="4806422"/>
            <a:ext cx="4436533" cy="369332"/>
          </a:xfrm>
          <a:prstGeom prst="rect">
            <a:avLst/>
          </a:prstGeom>
          <a:noFill/>
        </p:spPr>
        <p:txBody>
          <a:bodyPr wrap="square" rtlCol="0">
            <a:spAutoFit/>
          </a:bodyPr>
          <a:lstStyle/>
          <a:p>
            <a:r>
              <a:rPr lang="en-US" dirty="0" smtClean="0"/>
              <a:t>Use package “</a:t>
            </a:r>
            <a:r>
              <a:rPr lang="en-US" dirty="0" err="1" smtClean="0"/>
              <a:t>readr</a:t>
            </a:r>
            <a:r>
              <a:rPr lang="en-US" dirty="0" smtClean="0"/>
              <a:t>” to read the file</a:t>
            </a:r>
            <a:endParaRPr lang="en-US" dirty="0"/>
          </a:p>
        </p:txBody>
      </p:sp>
    </p:spTree>
    <p:extLst>
      <p:ext uri="{BB962C8B-B14F-4D97-AF65-F5344CB8AC3E}">
        <p14:creationId xmlns:p14="http://schemas.microsoft.com/office/powerpoint/2010/main" val="76876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to call your file</a:t>
            </a:r>
            <a:endParaRPr lang="en-US"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38867"/>
            <a:ext cx="7518400" cy="2019300"/>
          </a:xfrm>
          <a:prstGeom prst="rect">
            <a:avLst/>
          </a:prstGeom>
        </p:spPr>
      </p:pic>
      <p:sp>
        <p:nvSpPr>
          <p:cNvPr id="4" name="TextBox 3"/>
          <p:cNvSpPr txBox="1"/>
          <p:nvPr/>
        </p:nvSpPr>
        <p:spPr>
          <a:xfrm>
            <a:off x="838200" y="4419600"/>
            <a:ext cx="7518400" cy="1200329"/>
          </a:xfrm>
          <a:prstGeom prst="rect">
            <a:avLst/>
          </a:prstGeom>
          <a:noFill/>
        </p:spPr>
        <p:txBody>
          <a:bodyPr wrap="square" rtlCol="0">
            <a:spAutoFit/>
          </a:bodyPr>
          <a:lstStyle/>
          <a:p>
            <a:pPr marL="285750" indent="-285750">
              <a:buFont typeface="Arial" charset="0"/>
              <a:buChar char="•"/>
            </a:pPr>
            <a:r>
              <a:rPr lang="en-US" dirty="0" smtClean="0"/>
              <a:t>Note that your data file should be located in the same directory folder within your project file.</a:t>
            </a:r>
          </a:p>
          <a:p>
            <a:pPr marL="285750" indent="-285750">
              <a:buFont typeface="Arial" charset="0"/>
              <a:buChar char="•"/>
            </a:pPr>
            <a:r>
              <a:rPr lang="en-US" dirty="0" smtClean="0"/>
              <a:t>This process takes some time depending on the file size (the number of words)</a:t>
            </a:r>
            <a:endParaRPr lang="en-US" dirty="0"/>
          </a:p>
        </p:txBody>
      </p:sp>
    </p:spTree>
    <p:extLst>
      <p:ext uri="{BB962C8B-B14F-4D97-AF65-F5344CB8AC3E}">
        <p14:creationId xmlns:p14="http://schemas.microsoft.com/office/powerpoint/2010/main" val="167595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What is tm package and how to use tm package?</a:t>
            </a:r>
            <a:endParaRPr lang="en-US" dirty="0">
              <a:solidFill>
                <a:srgbClr val="0070C0"/>
              </a:solidFill>
            </a:endParaRPr>
          </a:p>
        </p:txBody>
      </p:sp>
      <p:sp>
        <p:nvSpPr>
          <p:cNvPr id="3" name="Content Placeholder 2"/>
          <p:cNvSpPr>
            <a:spLocks noGrp="1"/>
          </p:cNvSpPr>
          <p:nvPr>
            <p:ph idx="1"/>
          </p:nvPr>
        </p:nvSpPr>
        <p:spPr>
          <a:xfrm>
            <a:off x="838200" y="1825625"/>
            <a:ext cx="5054600" cy="4351338"/>
          </a:xfrm>
        </p:spPr>
        <p:txBody>
          <a:bodyPr>
            <a:normAutofit/>
          </a:bodyPr>
          <a:lstStyle/>
          <a:p>
            <a:r>
              <a:rPr lang="en-US" sz="2000" dirty="0" smtClean="0"/>
              <a:t>tm package is used for </a:t>
            </a:r>
            <a:r>
              <a:rPr lang="en-US" sz="2000" b="1" dirty="0" smtClean="0"/>
              <a:t>text pre-processing</a:t>
            </a:r>
          </a:p>
          <a:p>
            <a:r>
              <a:rPr lang="en-US" sz="2000" dirty="0" smtClean="0"/>
              <a:t>The following is the necessary step you need to do for for text pre-processing:</a:t>
            </a:r>
          </a:p>
          <a:p>
            <a:pPr lvl="1"/>
            <a:r>
              <a:rPr lang="en-US" sz="2000" dirty="0" smtClean="0"/>
              <a:t>Create corpus</a:t>
            </a:r>
          </a:p>
          <a:p>
            <a:pPr lvl="1"/>
            <a:r>
              <a:rPr lang="en-US" sz="2000" dirty="0" smtClean="0"/>
              <a:t>Remove punctuation and special characters and numbers</a:t>
            </a:r>
          </a:p>
          <a:p>
            <a:pPr lvl="1"/>
            <a:r>
              <a:rPr lang="en-US" sz="2000" dirty="0" smtClean="0"/>
              <a:t>Change to lower case letters</a:t>
            </a:r>
          </a:p>
          <a:p>
            <a:pPr lvl="1"/>
            <a:r>
              <a:rPr lang="en-US" sz="2000" dirty="0" smtClean="0"/>
              <a:t>Remove particular words: such as is, the, or, and, </a:t>
            </a:r>
            <a:r>
              <a:rPr lang="en-US" sz="2000" dirty="0" err="1" smtClean="0"/>
              <a:t>etc</a:t>
            </a:r>
            <a:r>
              <a:rPr lang="en-US" sz="2000" dirty="0" smtClean="0"/>
              <a:t> (words that you don</a:t>
            </a:r>
            <a:r>
              <a:rPr lang="mr-IN" sz="2000" dirty="0" smtClean="0"/>
              <a:t>’</a:t>
            </a:r>
            <a:r>
              <a:rPr lang="en-US" sz="2000" dirty="0" smtClean="0"/>
              <a:t>t want to analyze or words that have no special context/meaning)</a:t>
            </a:r>
          </a:p>
          <a:p>
            <a:pPr lvl="1"/>
            <a:r>
              <a:rPr lang="en-US" sz="2000" dirty="0" smtClean="0"/>
              <a:t>Manage synonyms</a:t>
            </a:r>
          </a:p>
          <a:p>
            <a:pPr lvl="1"/>
            <a:endParaRPr lang="en-US" dirty="0" smtClean="0"/>
          </a:p>
          <a:p>
            <a:endParaRPr lang="en-US" dirty="0"/>
          </a:p>
        </p:txBody>
      </p:sp>
      <p:sp>
        <p:nvSpPr>
          <p:cNvPr id="4" name="Content Placeholder 2"/>
          <p:cNvSpPr txBox="1">
            <a:spLocks/>
          </p:cNvSpPr>
          <p:nvPr/>
        </p:nvSpPr>
        <p:spPr>
          <a:xfrm>
            <a:off x="5892800" y="1825625"/>
            <a:ext cx="5054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sz="2000" dirty="0" smtClean="0">
                <a:solidFill>
                  <a:srgbClr val="FF0000"/>
                </a:solidFill>
              </a:rPr>
              <a:t>Text pre-processing can be boring and complicating but it is a necessary process</a:t>
            </a:r>
          </a:p>
          <a:p>
            <a:pPr lvl="1"/>
            <a:r>
              <a:rPr lang="en-US" sz="2000" dirty="0" smtClean="0">
                <a:solidFill>
                  <a:srgbClr val="FF0000"/>
                </a:solidFill>
              </a:rPr>
              <a:t>Managing synonyms is particularly important</a:t>
            </a:r>
          </a:p>
          <a:p>
            <a:pPr lvl="1"/>
            <a:r>
              <a:rPr lang="en-US" sz="2000" dirty="0" smtClean="0">
                <a:solidFill>
                  <a:srgbClr val="FF0000"/>
                </a:solidFill>
              </a:rPr>
              <a:t>If the outcome of your analysis lacks something or if something went wrong, make sure your text pre-processing was done right</a:t>
            </a:r>
          </a:p>
          <a:p>
            <a:pPr lvl="1"/>
            <a:r>
              <a:rPr lang="en-US" sz="2000" dirty="0" smtClean="0">
                <a:solidFill>
                  <a:srgbClr val="FF0000"/>
                </a:solidFill>
              </a:rPr>
              <a:t>Text preprocessing is done with the tm package by creating a corpus (note the R script)</a:t>
            </a:r>
          </a:p>
          <a:p>
            <a:pPr lvl="1"/>
            <a:r>
              <a:rPr lang="en-US" sz="2000" dirty="0" smtClean="0">
                <a:solidFill>
                  <a:srgbClr val="FF0000"/>
                </a:solidFill>
              </a:rPr>
              <a:t>Make sure you don</a:t>
            </a:r>
            <a:r>
              <a:rPr lang="mr-IN" sz="2000" dirty="0" smtClean="0">
                <a:solidFill>
                  <a:srgbClr val="FF0000"/>
                </a:solidFill>
              </a:rPr>
              <a:t>’</a:t>
            </a:r>
            <a:r>
              <a:rPr lang="en-US" sz="2000" dirty="0" smtClean="0">
                <a:solidFill>
                  <a:srgbClr val="FF0000"/>
                </a:solidFill>
              </a:rPr>
              <a:t>t have any spaces in between letters</a:t>
            </a:r>
          </a:p>
          <a:p>
            <a:endParaRPr lang="en-US" dirty="0"/>
          </a:p>
        </p:txBody>
      </p:sp>
    </p:spTree>
    <p:extLst>
      <p:ext uri="{BB962C8B-B14F-4D97-AF65-F5344CB8AC3E}">
        <p14:creationId xmlns:p14="http://schemas.microsoft.com/office/powerpoint/2010/main" val="135040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tm package - Document Term Matric</a:t>
            </a:r>
            <a:endParaRPr lang="en-US" dirty="0">
              <a:solidFill>
                <a:srgbClr val="0070C0"/>
              </a:solidFill>
            </a:endParaRPr>
          </a:p>
        </p:txBody>
      </p:sp>
      <p:sp>
        <p:nvSpPr>
          <p:cNvPr id="5" name="Content Placeholder 4"/>
          <p:cNvSpPr>
            <a:spLocks noGrp="1"/>
          </p:cNvSpPr>
          <p:nvPr>
            <p:ph idx="1"/>
          </p:nvPr>
        </p:nvSpPr>
        <p:spPr>
          <a:xfrm>
            <a:off x="838200" y="3640667"/>
            <a:ext cx="10515600" cy="3098800"/>
          </a:xfrm>
        </p:spPr>
        <p:txBody>
          <a:bodyPr>
            <a:normAutofit/>
          </a:bodyPr>
          <a:lstStyle/>
          <a:p>
            <a:r>
              <a:rPr lang="en-US" sz="2000" dirty="0" smtClean="0"/>
              <a:t>In order to do text mining, we have to create a basic data set</a:t>
            </a:r>
          </a:p>
          <a:p>
            <a:r>
              <a:rPr lang="en-US" sz="2000" dirty="0" smtClean="0"/>
              <a:t>Document Term Matrix is a table that counts the number of used words in a particular document</a:t>
            </a:r>
          </a:p>
          <a:p>
            <a:r>
              <a:rPr lang="en-US" sz="2000" dirty="0" smtClean="0"/>
              <a:t>Each row represents the document and the column represents the words (when it is reversed, it is called Term Document Matrix)</a:t>
            </a:r>
          </a:p>
          <a:p>
            <a:r>
              <a:rPr lang="en-US" sz="2000" dirty="0" smtClean="0"/>
              <a:t>Document Term Matrix is an advanced level</a:t>
            </a:r>
            <a:r>
              <a:rPr lang="ko-KR" altLang="en-US" sz="2000" dirty="0" smtClean="0"/>
              <a:t> </a:t>
            </a:r>
            <a:r>
              <a:rPr lang="en-US" altLang="ko-KR" sz="2000" dirty="0" smtClean="0"/>
              <a:t>matrix; hence, words that appeared less frequently (also called as sparse term) should be deleted in order to shrink the size of the matrix</a:t>
            </a:r>
          </a:p>
          <a:p>
            <a:r>
              <a:rPr lang="en-US" sz="2000" dirty="0" smtClean="0"/>
              <a:t>You can also use </a:t>
            </a:r>
            <a:r>
              <a:rPr lang="en-US" sz="2000" dirty="0" err="1" smtClean="0"/>
              <a:t>tf-idf</a:t>
            </a:r>
            <a:r>
              <a:rPr lang="en-US" sz="2000" dirty="0" smtClean="0"/>
              <a:t> (a numerical statistics that reflect how important a word is to a document)  to lower the size of the matrix</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9943836" cy="1769533"/>
          </a:xfrm>
          <a:prstGeom prst="rect">
            <a:avLst/>
          </a:prstGeom>
        </p:spPr>
      </p:pic>
    </p:spTree>
    <p:extLst>
      <p:ext uri="{BB962C8B-B14F-4D97-AF65-F5344CB8AC3E}">
        <p14:creationId xmlns:p14="http://schemas.microsoft.com/office/powerpoint/2010/main" val="101328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3" y="128059"/>
            <a:ext cx="10515600" cy="887942"/>
          </a:xfrm>
        </p:spPr>
        <p:txBody>
          <a:bodyPr/>
          <a:lstStyle/>
          <a:p>
            <a:r>
              <a:rPr lang="en-US" dirty="0" smtClean="0">
                <a:solidFill>
                  <a:srgbClr val="0070C0"/>
                </a:solidFill>
              </a:rPr>
              <a:t>Example of Document Term Matrix</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793" y="1691620"/>
            <a:ext cx="8758008" cy="4811712"/>
          </a:xfrm>
        </p:spPr>
      </p:pic>
      <p:sp>
        <p:nvSpPr>
          <p:cNvPr id="5" name="TextBox 4"/>
          <p:cNvSpPr txBox="1"/>
          <p:nvPr/>
        </p:nvSpPr>
        <p:spPr>
          <a:xfrm>
            <a:off x="2048933" y="1168400"/>
            <a:ext cx="1811867" cy="523220"/>
          </a:xfrm>
          <a:prstGeom prst="rect">
            <a:avLst/>
          </a:prstGeom>
          <a:noFill/>
        </p:spPr>
        <p:txBody>
          <a:bodyPr wrap="square" rtlCol="0">
            <a:spAutoFit/>
          </a:bodyPr>
          <a:lstStyle/>
          <a:p>
            <a:r>
              <a:rPr lang="en-US" sz="1400" dirty="0" smtClean="0"/>
              <a:t>Word that appears in a particular document</a:t>
            </a:r>
            <a:endParaRPr lang="en-US" sz="1400" dirty="0"/>
          </a:p>
        </p:txBody>
      </p:sp>
      <p:sp>
        <p:nvSpPr>
          <p:cNvPr id="7" name="TextBox 6"/>
          <p:cNvSpPr txBox="1"/>
          <p:nvPr/>
        </p:nvSpPr>
        <p:spPr>
          <a:xfrm>
            <a:off x="4527296" y="1168400"/>
            <a:ext cx="1811867" cy="523220"/>
          </a:xfrm>
          <a:prstGeom prst="rect">
            <a:avLst/>
          </a:prstGeom>
          <a:noFill/>
        </p:spPr>
        <p:txBody>
          <a:bodyPr wrap="square" rtlCol="0">
            <a:spAutoFit/>
          </a:bodyPr>
          <a:lstStyle/>
          <a:p>
            <a:r>
              <a:rPr lang="en-US" sz="1400" dirty="0" smtClean="0"/>
              <a:t>Word that is not used that much</a:t>
            </a:r>
            <a:endParaRPr lang="en-US" sz="1400" dirty="0"/>
          </a:p>
        </p:txBody>
      </p:sp>
      <p:sp>
        <p:nvSpPr>
          <p:cNvPr id="8" name="TextBox 7"/>
          <p:cNvSpPr txBox="1"/>
          <p:nvPr/>
        </p:nvSpPr>
        <p:spPr>
          <a:xfrm>
            <a:off x="6502399" y="1168400"/>
            <a:ext cx="1811867" cy="307777"/>
          </a:xfrm>
          <a:prstGeom prst="rect">
            <a:avLst/>
          </a:prstGeom>
          <a:noFill/>
        </p:spPr>
        <p:txBody>
          <a:bodyPr wrap="square" rtlCol="0">
            <a:spAutoFit/>
          </a:bodyPr>
          <a:lstStyle/>
          <a:p>
            <a:r>
              <a:rPr lang="en-US" sz="1400" dirty="0" smtClean="0"/>
              <a:t>Common words</a:t>
            </a:r>
            <a:endParaRPr lang="en-US" sz="1400" dirty="0"/>
          </a:p>
        </p:txBody>
      </p:sp>
    </p:spTree>
    <p:extLst>
      <p:ext uri="{BB962C8B-B14F-4D97-AF65-F5344CB8AC3E}">
        <p14:creationId xmlns:p14="http://schemas.microsoft.com/office/powerpoint/2010/main" val="123733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tm package - Document Term </a:t>
            </a:r>
            <a:r>
              <a:rPr lang="en-US" dirty="0" smtClean="0">
                <a:solidFill>
                  <a:srgbClr val="0070C0"/>
                </a:solidFill>
              </a:rPr>
              <a:t>Matric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199" y="2548171"/>
            <a:ext cx="10556735" cy="2450306"/>
          </a:xfrm>
        </p:spPr>
      </p:pic>
      <p:sp>
        <p:nvSpPr>
          <p:cNvPr id="5" name="TextBox 4"/>
          <p:cNvSpPr txBox="1"/>
          <p:nvPr/>
        </p:nvSpPr>
        <p:spPr>
          <a:xfrm>
            <a:off x="584199" y="1490633"/>
            <a:ext cx="4326467" cy="400110"/>
          </a:xfrm>
          <a:prstGeom prst="rect">
            <a:avLst/>
          </a:prstGeom>
          <a:noFill/>
        </p:spPr>
        <p:txBody>
          <a:bodyPr wrap="square" rtlCol="0">
            <a:spAutoFit/>
          </a:bodyPr>
          <a:lstStyle/>
          <a:p>
            <a:r>
              <a:rPr lang="en-US" sz="2000" dirty="0" smtClean="0"/>
              <a:t>How to read DTM information?</a:t>
            </a:r>
            <a:endParaRPr lang="en-US" sz="2000" dirty="0"/>
          </a:p>
        </p:txBody>
      </p:sp>
      <p:sp>
        <p:nvSpPr>
          <p:cNvPr id="6" name="TextBox 5"/>
          <p:cNvSpPr txBox="1"/>
          <p:nvPr/>
        </p:nvSpPr>
        <p:spPr>
          <a:xfrm>
            <a:off x="584199" y="2019402"/>
            <a:ext cx="7205134" cy="400110"/>
          </a:xfrm>
          <a:prstGeom prst="rect">
            <a:avLst/>
          </a:prstGeom>
          <a:noFill/>
        </p:spPr>
        <p:txBody>
          <a:bodyPr wrap="square" rtlCol="0">
            <a:spAutoFit/>
          </a:bodyPr>
          <a:lstStyle/>
          <a:p>
            <a:r>
              <a:rPr lang="en-US" sz="2000" dirty="0" smtClean="0"/>
              <a:t>type </a:t>
            </a:r>
            <a:r>
              <a:rPr lang="en-US" sz="2000" dirty="0" err="1" smtClean="0"/>
              <a:t>dtm</a:t>
            </a:r>
            <a:r>
              <a:rPr lang="en-US" sz="2000" dirty="0" smtClean="0"/>
              <a:t> in the console and you will get the following information:</a:t>
            </a:r>
            <a:endParaRPr lang="en-US" sz="2000" dirty="0"/>
          </a:p>
        </p:txBody>
      </p:sp>
      <p:sp>
        <p:nvSpPr>
          <p:cNvPr id="7" name="TextBox 6"/>
          <p:cNvSpPr txBox="1"/>
          <p:nvPr/>
        </p:nvSpPr>
        <p:spPr>
          <a:xfrm>
            <a:off x="584198" y="5195560"/>
            <a:ext cx="10556735" cy="1477328"/>
          </a:xfrm>
          <a:prstGeom prst="rect">
            <a:avLst/>
          </a:prstGeom>
          <a:noFill/>
        </p:spPr>
        <p:txBody>
          <a:bodyPr wrap="square" rtlCol="0">
            <a:spAutoFit/>
          </a:bodyPr>
          <a:lstStyle/>
          <a:p>
            <a:pPr marL="285750" indent="-285750">
              <a:buFont typeface="Arial" charset="0"/>
              <a:buChar char="•"/>
            </a:pPr>
            <a:r>
              <a:rPr lang="en-US" dirty="0"/>
              <a:t>d</a:t>
            </a:r>
            <a:r>
              <a:rPr lang="en-US" dirty="0" smtClean="0"/>
              <a:t>ocuments: </a:t>
            </a:r>
            <a:r>
              <a:rPr lang="en-US" dirty="0" smtClean="0">
                <a:solidFill>
                  <a:srgbClr val="FF0000"/>
                </a:solidFill>
              </a:rPr>
              <a:t>913 (the total document number), terms: 1978 (the total number words)</a:t>
            </a:r>
          </a:p>
          <a:p>
            <a:pPr marL="285750" indent="-285750">
              <a:buFont typeface="Arial" charset="0"/>
              <a:buChar char="•"/>
            </a:pPr>
            <a:r>
              <a:rPr lang="en-US" dirty="0" smtClean="0"/>
              <a:t>Non-sparse entries: </a:t>
            </a:r>
            <a:r>
              <a:rPr lang="en-US" dirty="0" smtClean="0">
                <a:solidFill>
                  <a:srgbClr val="FF0000"/>
                </a:solidFill>
              </a:rPr>
              <a:t>The number of cells without 0 / The number of cells with 0</a:t>
            </a:r>
          </a:p>
          <a:p>
            <a:pPr marL="285750" indent="-285750">
              <a:buFont typeface="Arial" charset="0"/>
              <a:buChar char="•"/>
            </a:pPr>
            <a:r>
              <a:rPr lang="en-US" dirty="0" smtClean="0"/>
              <a:t>Sparsity: 99%: </a:t>
            </a:r>
            <a:r>
              <a:rPr lang="en-US" dirty="0" smtClean="0">
                <a:solidFill>
                  <a:srgbClr val="FF0000"/>
                </a:solidFill>
              </a:rPr>
              <a:t>The percentage of cells with 0</a:t>
            </a:r>
          </a:p>
          <a:p>
            <a:pPr marL="285750" indent="-285750">
              <a:buFont typeface="Arial" charset="0"/>
              <a:buChar char="•"/>
            </a:pPr>
            <a:r>
              <a:rPr lang="en-US" dirty="0" smtClean="0"/>
              <a:t>Maximal term length: </a:t>
            </a:r>
            <a:r>
              <a:rPr lang="en-US" dirty="0" smtClean="0">
                <a:solidFill>
                  <a:srgbClr val="FF0000"/>
                </a:solidFill>
              </a:rPr>
              <a:t>The longest number in length</a:t>
            </a:r>
          </a:p>
          <a:p>
            <a:pPr marL="285750" indent="-285750">
              <a:buFont typeface="Arial" charset="0"/>
              <a:buChar char="•"/>
            </a:pPr>
            <a:r>
              <a:rPr lang="en-US" dirty="0" smtClean="0"/>
              <a:t>Weighting: </a:t>
            </a:r>
            <a:r>
              <a:rPr lang="en-US" dirty="0" smtClean="0">
                <a:solidFill>
                  <a:srgbClr val="FF0000"/>
                </a:solidFill>
              </a:rPr>
              <a:t>The type of weight </a:t>
            </a:r>
            <a:r>
              <a:rPr lang="mr-IN" dirty="0" smtClean="0">
                <a:solidFill>
                  <a:srgbClr val="FF0000"/>
                </a:solidFill>
              </a:rPr>
              <a:t>–</a:t>
            </a:r>
            <a:r>
              <a:rPr lang="en-US" dirty="0" smtClean="0">
                <a:solidFill>
                  <a:srgbClr val="FF0000"/>
                </a:solidFill>
              </a:rPr>
              <a:t> either </a:t>
            </a:r>
            <a:r>
              <a:rPr lang="en-US" dirty="0" err="1" smtClean="0">
                <a:solidFill>
                  <a:srgbClr val="FF0000"/>
                </a:solidFill>
              </a:rPr>
              <a:t>tf</a:t>
            </a:r>
            <a:r>
              <a:rPr lang="en-US" dirty="0" smtClean="0">
                <a:solidFill>
                  <a:srgbClr val="FF0000"/>
                </a:solidFill>
              </a:rPr>
              <a:t> or </a:t>
            </a:r>
            <a:r>
              <a:rPr lang="en-US" dirty="0" err="1" smtClean="0">
                <a:solidFill>
                  <a:srgbClr val="FF0000"/>
                </a:solidFill>
              </a:rPr>
              <a:t>tfidf</a:t>
            </a:r>
            <a:endParaRPr lang="en-US" dirty="0">
              <a:solidFill>
                <a:srgbClr val="FF0000"/>
              </a:solidFill>
            </a:endParaRPr>
          </a:p>
        </p:txBody>
      </p:sp>
    </p:spTree>
    <p:extLst>
      <p:ext uri="{BB962C8B-B14F-4D97-AF65-F5344CB8AC3E}">
        <p14:creationId xmlns:p14="http://schemas.microsoft.com/office/powerpoint/2010/main" val="134845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tm package </a:t>
            </a:r>
            <a:r>
              <a:rPr lang="mr-IN" dirty="0" smtClean="0">
                <a:solidFill>
                  <a:srgbClr val="0070C0"/>
                </a:solidFill>
              </a:rPr>
              <a:t>–</a:t>
            </a:r>
            <a:r>
              <a:rPr lang="en-US" dirty="0" smtClean="0">
                <a:solidFill>
                  <a:srgbClr val="0070C0"/>
                </a:solidFill>
              </a:rPr>
              <a:t> Explore Text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70" y="1690688"/>
            <a:ext cx="8216900" cy="4025900"/>
          </a:xfrm>
        </p:spPr>
      </p:pic>
      <p:sp>
        <p:nvSpPr>
          <p:cNvPr id="5" name="TextBox 4"/>
          <p:cNvSpPr txBox="1"/>
          <p:nvPr/>
        </p:nvSpPr>
        <p:spPr>
          <a:xfrm>
            <a:off x="8605520" y="1690688"/>
            <a:ext cx="3394710" cy="3139321"/>
          </a:xfrm>
          <a:prstGeom prst="rect">
            <a:avLst/>
          </a:prstGeom>
          <a:noFill/>
        </p:spPr>
        <p:txBody>
          <a:bodyPr wrap="square" rtlCol="0">
            <a:spAutoFit/>
          </a:bodyPr>
          <a:lstStyle/>
          <a:p>
            <a:pPr marL="285750" indent="-285750">
              <a:buFont typeface="Arial" charset="0"/>
              <a:buChar char="•"/>
            </a:pPr>
            <a:r>
              <a:rPr lang="en-US" dirty="0" smtClean="0"/>
              <a:t>This is where we find the frequency using the </a:t>
            </a:r>
            <a:r>
              <a:rPr lang="en-US" dirty="0" err="1" smtClean="0"/>
              <a:t>freq</a:t>
            </a:r>
            <a:r>
              <a:rPr lang="en-US" dirty="0" smtClean="0"/>
              <a:t> function.</a:t>
            </a:r>
          </a:p>
          <a:p>
            <a:pPr marL="285750" indent="-285750">
              <a:buFont typeface="Arial" charset="0"/>
              <a:buChar char="•"/>
            </a:pPr>
            <a:r>
              <a:rPr lang="en-US" dirty="0" smtClean="0"/>
              <a:t>We explore the words’ frequency or words with high frequency</a:t>
            </a:r>
          </a:p>
          <a:p>
            <a:pPr marL="285750" indent="-285750">
              <a:buFont typeface="Arial" charset="0"/>
              <a:buChar char="•"/>
            </a:pPr>
            <a:r>
              <a:rPr lang="en-US" dirty="0" smtClean="0"/>
              <a:t>Check whether there are any useless words that needs to be taken away.</a:t>
            </a:r>
          </a:p>
          <a:p>
            <a:pPr marL="285750" indent="-285750">
              <a:buFont typeface="Arial" charset="0"/>
              <a:buChar char="•"/>
            </a:pPr>
            <a:r>
              <a:rPr lang="en-US" dirty="0" smtClean="0"/>
              <a:t>If there are any: we have to pre-process our text data</a:t>
            </a:r>
            <a:endParaRPr lang="en-US" dirty="0"/>
          </a:p>
        </p:txBody>
      </p:sp>
    </p:spTree>
    <p:extLst>
      <p:ext uri="{BB962C8B-B14F-4D97-AF65-F5344CB8AC3E}">
        <p14:creationId xmlns:p14="http://schemas.microsoft.com/office/powerpoint/2010/main" val="1748643357"/>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1105</Words>
  <Application>Microsoft Macintosh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Calibri Light</vt:lpstr>
      <vt:lpstr>Comic Sans MS</vt:lpstr>
      <vt:lpstr>Mangal</vt:lpstr>
      <vt:lpstr>맑은 고딕</vt:lpstr>
      <vt:lpstr>Arial</vt:lpstr>
      <vt:lpstr>Office Theme</vt:lpstr>
      <vt:lpstr>Text Handling</vt:lpstr>
      <vt:lpstr>The Process of Handling Data in R</vt:lpstr>
      <vt:lpstr>Read from R</vt:lpstr>
      <vt:lpstr>How to call your file</vt:lpstr>
      <vt:lpstr>What is tm package and how to use tm package?</vt:lpstr>
      <vt:lpstr>tm package - Document Term Matric</vt:lpstr>
      <vt:lpstr>Example of Document Term Matrix</vt:lpstr>
      <vt:lpstr>tm package - Document Term Matric 2</vt:lpstr>
      <vt:lpstr>tm package – Explore Text Data</vt:lpstr>
      <vt:lpstr>tm package – Explore Text Data: barChart</vt:lpstr>
      <vt:lpstr>tm package – Explore Text Data: barChart</vt:lpstr>
      <vt:lpstr>tm package – Explore Text Data: treeMap</vt:lpstr>
      <vt:lpstr>What is TF-IDF?</vt:lpstr>
      <vt:lpstr>Examples of TF-IDF:</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Handling</dc:title>
  <dc:creator>Microsoft Office User</dc:creator>
  <cp:lastModifiedBy>Microsoft Office User</cp:lastModifiedBy>
  <cp:revision>12</cp:revision>
  <dcterms:created xsi:type="dcterms:W3CDTF">2017-10-30T20:59:40Z</dcterms:created>
  <dcterms:modified xsi:type="dcterms:W3CDTF">2018-01-18T06:50:40Z</dcterms:modified>
</cp:coreProperties>
</file>