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p:restoredTop sz="94551"/>
  </p:normalViewPr>
  <p:slideViewPr>
    <p:cSldViewPr snapToGrid="0" snapToObjects="1">
      <p:cViewPr>
        <p:scale>
          <a:sx n="91" d="100"/>
          <a:sy n="91" d="100"/>
        </p:scale>
        <p:origin x="46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4E31F-E924-F34A-94FA-300A10E63116}"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CF4AE-C4EF-1E45-A587-BDB69F2F26C9}" type="slidenum">
              <a:rPr lang="en-US" smtClean="0"/>
              <a:t>‹#›</a:t>
            </a:fld>
            <a:endParaRPr lang="en-US"/>
          </a:p>
        </p:txBody>
      </p:sp>
    </p:spTree>
    <p:extLst>
      <p:ext uri="{BB962C8B-B14F-4D97-AF65-F5344CB8AC3E}">
        <p14:creationId xmlns:p14="http://schemas.microsoft.com/office/powerpoint/2010/main" val="88113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DEBD3D-A460-5C42-82B2-D2650D67CA11}"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38194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EBD3D-A460-5C42-82B2-D2650D67CA11}"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17226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EBD3D-A460-5C42-82B2-D2650D67CA11}"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51927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EBD3D-A460-5C42-82B2-D2650D67CA11}"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45714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EBD3D-A460-5C42-82B2-D2650D67CA11}"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167564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DEBD3D-A460-5C42-82B2-D2650D67CA11}"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51789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DEBD3D-A460-5C42-82B2-D2650D67CA11}" type="datetimeFigureOut">
              <a:rPr lang="en-US" smtClean="0"/>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48458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DEBD3D-A460-5C42-82B2-D2650D67CA11}" type="datetimeFigureOut">
              <a:rPr lang="en-US" smtClean="0"/>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109662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EBD3D-A460-5C42-82B2-D2650D67CA11}" type="datetimeFigureOut">
              <a:rPr lang="en-US" smtClean="0"/>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128018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EBD3D-A460-5C42-82B2-D2650D67CA11}"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46717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EBD3D-A460-5C42-82B2-D2650D67CA11}"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5953054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EBD3D-A460-5C42-82B2-D2650D67CA11}" type="datetimeFigureOut">
              <a:rPr lang="en-US" smtClean="0"/>
              <a:t>1/18/18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5175C-C5BA-1A4D-9F8D-A53BEA91A983}" type="slidenum">
              <a:rPr lang="en-US" smtClean="0"/>
              <a:t>‹#›</a:t>
            </a:fld>
            <a:endParaRPr lang="en-US"/>
          </a:p>
        </p:txBody>
      </p:sp>
    </p:spTree>
    <p:extLst>
      <p:ext uri="{BB962C8B-B14F-4D97-AF65-F5344CB8AC3E}">
        <p14:creationId xmlns:p14="http://schemas.microsoft.com/office/powerpoint/2010/main" val="127660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 Clustering</a:t>
            </a:r>
            <a:endParaRPr lang="en-US" dirty="0"/>
          </a:p>
        </p:txBody>
      </p:sp>
      <p:sp>
        <p:nvSpPr>
          <p:cNvPr id="3" name="Subtitle 2"/>
          <p:cNvSpPr>
            <a:spLocks noGrp="1"/>
          </p:cNvSpPr>
          <p:nvPr>
            <p:ph type="subTitle" idx="1"/>
          </p:nvPr>
        </p:nvSpPr>
        <p:spPr/>
        <p:txBody>
          <a:bodyPr/>
          <a:lstStyle/>
          <a:p>
            <a:r>
              <a:rPr lang="en-US" dirty="0" smtClean="0"/>
              <a:t>Brought to you by the Gould Library Data Services</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257800"/>
            <a:ext cx="7620000" cy="1587500"/>
          </a:xfrm>
          <a:prstGeom prst="rect">
            <a:avLst/>
          </a:prstGeom>
        </p:spPr>
      </p:pic>
    </p:spTree>
    <p:extLst>
      <p:ext uri="{BB962C8B-B14F-4D97-AF65-F5344CB8AC3E}">
        <p14:creationId xmlns:p14="http://schemas.microsoft.com/office/powerpoint/2010/main" val="13415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199"/>
            <a:ext cx="10515600" cy="5900237"/>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smtClean="0"/>
              <a:t>Topic Clustering</a:t>
            </a:r>
            <a:endParaRPr lang="en-US" sz="3600" dirty="0"/>
          </a:p>
        </p:txBody>
      </p:sp>
      <p:sp>
        <p:nvSpPr>
          <p:cNvPr id="4" name="Rectangle 3"/>
          <p:cNvSpPr/>
          <p:nvPr/>
        </p:nvSpPr>
        <p:spPr>
          <a:xfrm>
            <a:off x="838200" y="1070811"/>
            <a:ext cx="10515600" cy="96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1768645"/>
            <a:ext cx="10515600" cy="369332"/>
          </a:xfrm>
          <a:prstGeom prst="rect">
            <a:avLst/>
          </a:prstGeom>
          <a:noFill/>
        </p:spPr>
        <p:txBody>
          <a:bodyPr wrap="square" rtlCol="0">
            <a:spAutoFit/>
          </a:bodyPr>
          <a:lstStyle/>
          <a:p>
            <a:r>
              <a:rPr lang="en-US" dirty="0" smtClean="0"/>
              <a:t>In the previous slides, we learned how to </a:t>
            </a:r>
            <a:r>
              <a:rPr lang="en-US" dirty="0" smtClean="0"/>
              <a:t>do keyword analysis</a:t>
            </a:r>
            <a:endParaRPr lang="en-US" dirty="0" smtClean="0"/>
          </a:p>
        </p:txBody>
      </p:sp>
      <p:sp>
        <p:nvSpPr>
          <p:cNvPr id="6" name="TextBox 5"/>
          <p:cNvSpPr txBox="1"/>
          <p:nvPr/>
        </p:nvSpPr>
        <p:spPr>
          <a:xfrm>
            <a:off x="838200" y="2807152"/>
            <a:ext cx="10515600" cy="369332"/>
          </a:xfrm>
          <a:prstGeom prst="rect">
            <a:avLst/>
          </a:prstGeom>
          <a:noFill/>
        </p:spPr>
        <p:txBody>
          <a:bodyPr wrap="square" rtlCol="0">
            <a:spAutoFit/>
          </a:bodyPr>
          <a:lstStyle/>
          <a:p>
            <a:r>
              <a:rPr lang="en-US" dirty="0" smtClean="0"/>
              <a:t>This </a:t>
            </a:r>
            <a:r>
              <a:rPr lang="en-US" dirty="0" smtClean="0"/>
              <a:t>PowerPoint slide will introduce basic concepts of </a:t>
            </a:r>
            <a:r>
              <a:rPr lang="en-US" dirty="0" smtClean="0"/>
              <a:t>topic clustering. </a:t>
            </a:r>
            <a:endParaRPr lang="en-US" dirty="0"/>
          </a:p>
        </p:txBody>
      </p:sp>
    </p:spTree>
    <p:extLst>
      <p:ext uri="{BB962C8B-B14F-4D97-AF65-F5344CB8AC3E}">
        <p14:creationId xmlns:p14="http://schemas.microsoft.com/office/powerpoint/2010/main" val="85054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622"/>
            <a:ext cx="3621258" cy="1325563"/>
          </a:xfrm>
        </p:spPr>
        <p:txBody>
          <a:bodyPr/>
          <a:lstStyle/>
          <a:p>
            <a:r>
              <a:rPr lang="en-US" dirty="0" smtClean="0">
                <a:solidFill>
                  <a:srgbClr val="0070C0"/>
                </a:solidFill>
              </a:rPr>
              <a:t>What is LDA?</a:t>
            </a:r>
            <a:endParaRPr lang="en-US" dirty="0">
              <a:solidFill>
                <a:srgbClr val="0070C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562" y="2506662"/>
            <a:ext cx="10191595" cy="4351338"/>
          </a:xfrm>
        </p:spPr>
      </p:pic>
      <p:sp>
        <p:nvSpPr>
          <p:cNvPr id="9" name="Rectangle 8"/>
          <p:cNvSpPr/>
          <p:nvPr/>
        </p:nvSpPr>
        <p:spPr>
          <a:xfrm>
            <a:off x="3923738" y="2967335"/>
            <a:ext cx="4344523"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Your Text Here</a:t>
            </a:r>
          </a:p>
        </p:txBody>
      </p:sp>
      <p:sp>
        <p:nvSpPr>
          <p:cNvPr id="10" name="TextBox 9"/>
          <p:cNvSpPr txBox="1"/>
          <p:nvPr/>
        </p:nvSpPr>
        <p:spPr>
          <a:xfrm>
            <a:off x="4909625" y="843240"/>
            <a:ext cx="6372665" cy="1200329"/>
          </a:xfrm>
          <a:prstGeom prst="rect">
            <a:avLst/>
          </a:prstGeom>
          <a:noFill/>
        </p:spPr>
        <p:txBody>
          <a:bodyPr wrap="square" rtlCol="0">
            <a:spAutoFit/>
          </a:bodyPr>
          <a:lstStyle/>
          <a:p>
            <a:r>
              <a:rPr lang="en-US" dirty="0" smtClean="0"/>
              <a:t>In natural language processing, Latent Dirichlet Allocation is a statistical model that </a:t>
            </a:r>
            <a:r>
              <a:rPr lang="en-US" dirty="0"/>
              <a:t>that allows sets of observations to be explained by unobserved groups that explain why some parts of the data are </a:t>
            </a:r>
            <a:r>
              <a:rPr lang="en-US" dirty="0" smtClean="0"/>
              <a:t>similar (creating topics) in a given document</a:t>
            </a:r>
            <a:endParaRPr lang="en-US" dirty="0"/>
          </a:p>
        </p:txBody>
      </p:sp>
    </p:spTree>
    <p:extLst>
      <p:ext uri="{BB962C8B-B14F-4D97-AF65-F5344CB8AC3E}">
        <p14:creationId xmlns:p14="http://schemas.microsoft.com/office/powerpoint/2010/main" val="2104078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Using LDA for Topic Clustering</a:t>
            </a:r>
            <a:endParaRPr lang="en-US" dirty="0">
              <a:solidFill>
                <a:srgbClr val="0070C0"/>
              </a:solidFill>
            </a:endParaRPr>
          </a:p>
        </p:txBody>
      </p:sp>
      <p:sp>
        <p:nvSpPr>
          <p:cNvPr id="3" name="Content Placeholder 2"/>
          <p:cNvSpPr>
            <a:spLocks noGrp="1"/>
          </p:cNvSpPr>
          <p:nvPr>
            <p:ph idx="1"/>
          </p:nvPr>
        </p:nvSpPr>
        <p:spPr>
          <a:xfrm>
            <a:off x="838200" y="1825625"/>
            <a:ext cx="10515600" cy="481477"/>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LDA extracts important topics in a corpus</a:t>
            </a:r>
            <a:endParaRPr lang="en-US" sz="2000" dirty="0"/>
          </a:p>
        </p:txBody>
      </p:sp>
      <p:sp>
        <p:nvSpPr>
          <p:cNvPr id="4" name="Rectangle 3"/>
          <p:cNvSpPr/>
          <p:nvPr/>
        </p:nvSpPr>
        <p:spPr>
          <a:xfrm>
            <a:off x="838200" y="2461846"/>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Government</a:t>
            </a:r>
            <a:endParaRPr lang="en-US" sz="1000" dirty="0">
              <a:solidFill>
                <a:schemeClr val="tx1"/>
              </a:solidFill>
            </a:endParaRPr>
          </a:p>
        </p:txBody>
      </p:sp>
      <p:sp>
        <p:nvSpPr>
          <p:cNvPr id="5" name="Rectangle 4"/>
          <p:cNvSpPr/>
          <p:nvPr/>
        </p:nvSpPr>
        <p:spPr>
          <a:xfrm>
            <a:off x="1862797" y="2461846"/>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Internet</a:t>
            </a:r>
            <a:endParaRPr lang="en-US" sz="1000" dirty="0">
              <a:solidFill>
                <a:schemeClr val="tx1"/>
              </a:solidFill>
            </a:endParaRPr>
          </a:p>
        </p:txBody>
      </p:sp>
      <p:sp>
        <p:nvSpPr>
          <p:cNvPr id="6" name="Rectangle 5"/>
          <p:cNvSpPr/>
          <p:nvPr/>
        </p:nvSpPr>
        <p:spPr>
          <a:xfrm>
            <a:off x="2887394" y="2442039"/>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Robot</a:t>
            </a:r>
            <a:endParaRPr lang="en-US" sz="1000" dirty="0">
              <a:solidFill>
                <a:schemeClr val="tx1"/>
              </a:solidFill>
            </a:endParaRPr>
          </a:p>
        </p:txBody>
      </p:sp>
      <p:sp>
        <p:nvSpPr>
          <p:cNvPr id="7" name="Rectangle 6"/>
          <p:cNvSpPr/>
          <p:nvPr/>
        </p:nvSpPr>
        <p:spPr>
          <a:xfrm>
            <a:off x="838199" y="3414468"/>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Policy</a:t>
            </a:r>
            <a:endParaRPr lang="en-US" sz="1000" dirty="0">
              <a:solidFill>
                <a:schemeClr val="tx1"/>
              </a:solidFill>
            </a:endParaRPr>
          </a:p>
        </p:txBody>
      </p:sp>
      <p:sp>
        <p:nvSpPr>
          <p:cNvPr id="8" name="Rectangle 7"/>
          <p:cNvSpPr/>
          <p:nvPr/>
        </p:nvSpPr>
        <p:spPr>
          <a:xfrm>
            <a:off x="1862797" y="3414468"/>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President</a:t>
            </a:r>
            <a:endParaRPr lang="en-US" sz="1000" dirty="0">
              <a:solidFill>
                <a:schemeClr val="tx1"/>
              </a:solidFill>
            </a:endParaRPr>
          </a:p>
        </p:txBody>
      </p:sp>
      <p:sp>
        <p:nvSpPr>
          <p:cNvPr id="9" name="Rectangle 8"/>
          <p:cNvSpPr/>
          <p:nvPr/>
        </p:nvSpPr>
        <p:spPr>
          <a:xfrm>
            <a:off x="2887394" y="3440967"/>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Economy</a:t>
            </a:r>
            <a:endParaRPr lang="en-US" sz="1000" dirty="0">
              <a:solidFill>
                <a:schemeClr val="tx1"/>
              </a:solidFill>
            </a:endParaRPr>
          </a:p>
        </p:txBody>
      </p:sp>
      <p:sp>
        <p:nvSpPr>
          <p:cNvPr id="10" name="Rectangle 9"/>
          <p:cNvSpPr/>
          <p:nvPr/>
        </p:nvSpPr>
        <p:spPr>
          <a:xfrm>
            <a:off x="838198" y="4367090"/>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Apple</a:t>
            </a:r>
            <a:endParaRPr lang="en-US" sz="1000" dirty="0">
              <a:solidFill>
                <a:schemeClr val="tx1"/>
              </a:solidFill>
            </a:endParaRPr>
          </a:p>
        </p:txBody>
      </p:sp>
      <p:sp>
        <p:nvSpPr>
          <p:cNvPr id="11" name="Rectangle 10"/>
          <p:cNvSpPr/>
          <p:nvPr/>
        </p:nvSpPr>
        <p:spPr>
          <a:xfrm>
            <a:off x="1862797" y="4371315"/>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Fruit</a:t>
            </a:r>
            <a:endParaRPr lang="en-US" sz="1000" dirty="0">
              <a:solidFill>
                <a:schemeClr val="tx1"/>
              </a:solidFill>
            </a:endParaRPr>
          </a:p>
        </p:txBody>
      </p:sp>
      <p:sp>
        <p:nvSpPr>
          <p:cNvPr id="12" name="Rectangle 11"/>
          <p:cNvSpPr/>
          <p:nvPr/>
        </p:nvSpPr>
        <p:spPr>
          <a:xfrm>
            <a:off x="2887393" y="4393809"/>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Money</a:t>
            </a:r>
            <a:endParaRPr lang="en-US" sz="1000" dirty="0">
              <a:solidFill>
                <a:schemeClr val="tx1"/>
              </a:solidFill>
            </a:endParaRPr>
          </a:p>
        </p:txBody>
      </p:sp>
      <p:sp>
        <p:nvSpPr>
          <p:cNvPr id="13" name="Rectangle 12"/>
          <p:cNvSpPr/>
          <p:nvPr/>
        </p:nvSpPr>
        <p:spPr>
          <a:xfrm>
            <a:off x="838197" y="5319712"/>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Orange</a:t>
            </a:r>
            <a:endParaRPr lang="en-US" sz="1000" dirty="0">
              <a:solidFill>
                <a:schemeClr val="tx1"/>
              </a:solidFill>
            </a:endParaRPr>
          </a:p>
        </p:txBody>
      </p:sp>
      <p:sp>
        <p:nvSpPr>
          <p:cNvPr id="14" name="Rectangle 13"/>
          <p:cNvSpPr/>
          <p:nvPr/>
        </p:nvSpPr>
        <p:spPr>
          <a:xfrm>
            <a:off x="1862796" y="5319711"/>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Cherry</a:t>
            </a:r>
            <a:endParaRPr lang="en-US" sz="1000" dirty="0">
              <a:solidFill>
                <a:schemeClr val="tx1"/>
              </a:solidFill>
            </a:endParaRPr>
          </a:p>
        </p:txBody>
      </p:sp>
      <p:sp>
        <p:nvSpPr>
          <p:cNvPr id="15" name="Rectangle 14"/>
          <p:cNvSpPr/>
          <p:nvPr/>
        </p:nvSpPr>
        <p:spPr>
          <a:xfrm>
            <a:off x="2887392" y="5346651"/>
            <a:ext cx="863991" cy="863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Currency</a:t>
            </a:r>
            <a:endParaRPr lang="en-US" sz="1000" dirty="0">
              <a:solidFill>
                <a:schemeClr val="tx1"/>
              </a:solidFill>
            </a:endParaRPr>
          </a:p>
        </p:txBody>
      </p:sp>
      <p:sp>
        <p:nvSpPr>
          <p:cNvPr id="16" name="Right Arrow 15"/>
          <p:cNvSpPr/>
          <p:nvPr/>
        </p:nvSpPr>
        <p:spPr>
          <a:xfrm>
            <a:off x="3965917" y="4133496"/>
            <a:ext cx="970671" cy="52062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143188" y="1952479"/>
            <a:ext cx="863991" cy="863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Robot</a:t>
            </a:r>
            <a:endParaRPr lang="en-US" sz="1000" dirty="0">
              <a:solidFill>
                <a:schemeClr val="tx1"/>
              </a:solidFill>
            </a:endParaRPr>
          </a:p>
        </p:txBody>
      </p:sp>
      <p:sp>
        <p:nvSpPr>
          <p:cNvPr id="19" name="Rectangle 18"/>
          <p:cNvSpPr/>
          <p:nvPr/>
        </p:nvSpPr>
        <p:spPr>
          <a:xfrm>
            <a:off x="7901693" y="2874034"/>
            <a:ext cx="863991" cy="863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Internet</a:t>
            </a:r>
            <a:endParaRPr lang="en-US" sz="1000" dirty="0">
              <a:solidFill>
                <a:schemeClr val="tx1"/>
              </a:solidFill>
            </a:endParaRPr>
          </a:p>
        </p:txBody>
      </p:sp>
      <p:sp>
        <p:nvSpPr>
          <p:cNvPr id="20" name="Rectangle 19"/>
          <p:cNvSpPr/>
          <p:nvPr/>
        </p:nvSpPr>
        <p:spPr>
          <a:xfrm>
            <a:off x="5123076" y="2384474"/>
            <a:ext cx="863991" cy="86399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Government</a:t>
            </a:r>
            <a:endParaRPr lang="en-US" sz="1000" dirty="0">
              <a:solidFill>
                <a:schemeClr val="tx1"/>
              </a:solidFill>
            </a:endParaRPr>
          </a:p>
        </p:txBody>
      </p:sp>
      <p:sp>
        <p:nvSpPr>
          <p:cNvPr id="21" name="Rectangle 20"/>
          <p:cNvSpPr/>
          <p:nvPr/>
        </p:nvSpPr>
        <p:spPr>
          <a:xfrm>
            <a:off x="5315826" y="3306029"/>
            <a:ext cx="863991" cy="86399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Policy</a:t>
            </a:r>
            <a:endParaRPr lang="en-US" sz="1000" dirty="0">
              <a:solidFill>
                <a:schemeClr val="tx1"/>
              </a:solidFill>
            </a:endParaRPr>
          </a:p>
        </p:txBody>
      </p:sp>
      <p:sp>
        <p:nvSpPr>
          <p:cNvPr id="23" name="Rectangle 22"/>
          <p:cNvSpPr/>
          <p:nvPr/>
        </p:nvSpPr>
        <p:spPr>
          <a:xfrm>
            <a:off x="6080388" y="2384473"/>
            <a:ext cx="863991" cy="86399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President</a:t>
            </a:r>
            <a:endParaRPr lang="en-US" sz="1000" dirty="0">
              <a:solidFill>
                <a:schemeClr val="tx1"/>
              </a:solidFill>
            </a:endParaRPr>
          </a:p>
        </p:txBody>
      </p:sp>
      <p:sp>
        <p:nvSpPr>
          <p:cNvPr id="24" name="Rectangle 23"/>
          <p:cNvSpPr/>
          <p:nvPr/>
        </p:nvSpPr>
        <p:spPr>
          <a:xfrm>
            <a:off x="4777922" y="4736951"/>
            <a:ext cx="863991" cy="86399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Money</a:t>
            </a:r>
            <a:endParaRPr lang="en-US" sz="1000" dirty="0">
              <a:solidFill>
                <a:schemeClr val="tx1"/>
              </a:solidFill>
            </a:endParaRPr>
          </a:p>
        </p:txBody>
      </p:sp>
      <p:sp>
        <p:nvSpPr>
          <p:cNvPr id="25" name="Rectangle 24"/>
          <p:cNvSpPr/>
          <p:nvPr/>
        </p:nvSpPr>
        <p:spPr>
          <a:xfrm>
            <a:off x="5746154" y="4825804"/>
            <a:ext cx="863991" cy="86399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Currency</a:t>
            </a:r>
            <a:endParaRPr lang="en-US" sz="1000" dirty="0">
              <a:solidFill>
                <a:schemeClr val="tx1"/>
              </a:solidFill>
            </a:endParaRPr>
          </a:p>
        </p:txBody>
      </p:sp>
      <p:sp>
        <p:nvSpPr>
          <p:cNvPr id="26" name="Rectangle 25"/>
          <p:cNvSpPr/>
          <p:nvPr/>
        </p:nvSpPr>
        <p:spPr>
          <a:xfrm>
            <a:off x="4665381" y="5658506"/>
            <a:ext cx="863991" cy="86399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Economy</a:t>
            </a:r>
            <a:endParaRPr lang="en-US" sz="1000" dirty="0">
              <a:solidFill>
                <a:schemeClr val="tx1"/>
              </a:solidFill>
            </a:endParaRPr>
          </a:p>
        </p:txBody>
      </p:sp>
      <p:sp>
        <p:nvSpPr>
          <p:cNvPr id="28" name="Rectangle 27"/>
          <p:cNvSpPr/>
          <p:nvPr/>
        </p:nvSpPr>
        <p:spPr>
          <a:xfrm>
            <a:off x="7037702" y="4482660"/>
            <a:ext cx="863991" cy="86399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Fruit</a:t>
            </a:r>
            <a:endParaRPr lang="en-US" sz="1000" dirty="0">
              <a:solidFill>
                <a:schemeClr val="tx1"/>
              </a:solidFill>
            </a:endParaRPr>
          </a:p>
        </p:txBody>
      </p:sp>
      <p:sp>
        <p:nvSpPr>
          <p:cNvPr id="29" name="Rectangle 28"/>
          <p:cNvSpPr/>
          <p:nvPr/>
        </p:nvSpPr>
        <p:spPr>
          <a:xfrm>
            <a:off x="8003954" y="4654122"/>
            <a:ext cx="863991" cy="86399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Apple</a:t>
            </a:r>
            <a:endParaRPr lang="en-US" sz="1000" dirty="0">
              <a:solidFill>
                <a:schemeClr val="tx1"/>
              </a:solidFill>
            </a:endParaRPr>
          </a:p>
        </p:txBody>
      </p:sp>
      <p:sp>
        <p:nvSpPr>
          <p:cNvPr id="30" name="Rectangle 29"/>
          <p:cNvSpPr/>
          <p:nvPr/>
        </p:nvSpPr>
        <p:spPr>
          <a:xfrm>
            <a:off x="6984509" y="5518113"/>
            <a:ext cx="863991" cy="86399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Orange</a:t>
            </a:r>
            <a:endParaRPr lang="en-US" sz="1000" dirty="0">
              <a:solidFill>
                <a:schemeClr val="tx1"/>
              </a:solidFill>
            </a:endParaRPr>
          </a:p>
        </p:txBody>
      </p:sp>
      <p:sp>
        <p:nvSpPr>
          <p:cNvPr id="31" name="Rectangle 30"/>
          <p:cNvSpPr/>
          <p:nvPr/>
        </p:nvSpPr>
        <p:spPr>
          <a:xfrm>
            <a:off x="8003953" y="5658505"/>
            <a:ext cx="863991" cy="86399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Cherry</a:t>
            </a:r>
            <a:endParaRPr lang="en-US" sz="1000" dirty="0">
              <a:solidFill>
                <a:schemeClr val="tx1"/>
              </a:solidFill>
            </a:endParaRPr>
          </a:p>
        </p:txBody>
      </p:sp>
    </p:spTree>
    <p:extLst>
      <p:ext uri="{BB962C8B-B14F-4D97-AF65-F5344CB8AC3E}">
        <p14:creationId xmlns:p14="http://schemas.microsoft.com/office/powerpoint/2010/main" val="125156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70C0"/>
                </a:solidFill>
              </a:rPr>
              <a:t>Using LDA for Topic Clustering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868" y="1350498"/>
            <a:ext cx="1931573" cy="5232986"/>
          </a:xfrm>
          <a:prstGeom prst="rect">
            <a:avLst/>
          </a:prstGeom>
        </p:spPr>
      </p:pic>
      <p:sp>
        <p:nvSpPr>
          <p:cNvPr id="6" name="Right Arrow 5"/>
          <p:cNvSpPr/>
          <p:nvPr/>
        </p:nvSpPr>
        <p:spPr>
          <a:xfrm rot="19936120">
            <a:off x="3502856" y="2773687"/>
            <a:ext cx="1631852" cy="43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287947">
            <a:off x="3518308" y="3748941"/>
            <a:ext cx="1631852" cy="43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1140105" y="1915551"/>
            <a:ext cx="2324100" cy="3505200"/>
          </a:xfrm>
          <a:prstGeom prst="rect">
            <a:avLst/>
          </a:prstGeom>
        </p:spPr>
      </p:pic>
      <p:sp>
        <p:nvSpPr>
          <p:cNvPr id="9" name="TextBox 8"/>
          <p:cNvSpPr txBox="1"/>
          <p:nvPr/>
        </p:nvSpPr>
        <p:spPr>
          <a:xfrm>
            <a:off x="8004517" y="661182"/>
            <a:ext cx="3685735" cy="646331"/>
          </a:xfrm>
          <a:prstGeom prst="rect">
            <a:avLst/>
          </a:prstGeom>
          <a:noFill/>
        </p:spPr>
        <p:txBody>
          <a:bodyPr wrap="square" rtlCol="0">
            <a:spAutoFit/>
          </a:bodyPr>
          <a:lstStyle/>
          <a:p>
            <a:r>
              <a:rPr lang="en-US" dirty="0" smtClean="0"/>
              <a:t>What is the novel </a:t>
            </a:r>
            <a:r>
              <a:rPr lang="en-US" i="1" dirty="0" smtClean="0"/>
              <a:t>Me Before You </a:t>
            </a:r>
            <a:r>
              <a:rPr lang="en-US" dirty="0" smtClean="0"/>
              <a:t>more associated with? And why?</a:t>
            </a:r>
            <a:endParaRPr lang="en-US" dirty="0"/>
          </a:p>
        </p:txBody>
      </p:sp>
      <p:sp>
        <p:nvSpPr>
          <p:cNvPr id="10" name="TextBox 9"/>
          <p:cNvSpPr txBox="1"/>
          <p:nvPr/>
        </p:nvSpPr>
        <p:spPr>
          <a:xfrm>
            <a:off x="8004516" y="2376105"/>
            <a:ext cx="3685735" cy="646331"/>
          </a:xfrm>
          <a:prstGeom prst="rect">
            <a:avLst/>
          </a:prstGeom>
          <a:noFill/>
        </p:spPr>
        <p:txBody>
          <a:bodyPr wrap="square" rtlCol="0">
            <a:spAutoFit/>
          </a:bodyPr>
          <a:lstStyle/>
          <a:p>
            <a:r>
              <a:rPr lang="en-US" dirty="0" smtClean="0"/>
              <a:t>Computer, programming, data, error, bug, memory, CPU, DB, system</a:t>
            </a:r>
            <a:endParaRPr lang="en-US" dirty="0"/>
          </a:p>
        </p:txBody>
      </p:sp>
      <p:sp>
        <p:nvSpPr>
          <p:cNvPr id="11" name="TextBox 10"/>
          <p:cNvSpPr txBox="1"/>
          <p:nvPr/>
        </p:nvSpPr>
        <p:spPr>
          <a:xfrm>
            <a:off x="8004516" y="4468499"/>
            <a:ext cx="3685735" cy="923330"/>
          </a:xfrm>
          <a:prstGeom prst="rect">
            <a:avLst/>
          </a:prstGeom>
          <a:noFill/>
        </p:spPr>
        <p:txBody>
          <a:bodyPr wrap="square" rtlCol="0">
            <a:spAutoFit/>
          </a:bodyPr>
          <a:lstStyle/>
          <a:p>
            <a:r>
              <a:rPr lang="en-US" dirty="0" smtClean="0"/>
              <a:t>Love, kiss, tragedy, fight, oppose, marriage, death, letter, poison, promise</a:t>
            </a:r>
            <a:endParaRPr lang="en-US" dirty="0"/>
          </a:p>
        </p:txBody>
      </p:sp>
    </p:spTree>
    <p:extLst>
      <p:ext uri="{BB962C8B-B14F-4D97-AF65-F5344CB8AC3E}">
        <p14:creationId xmlns:p14="http://schemas.microsoft.com/office/powerpoint/2010/main" val="47263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What can you do with LDA?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Able to classify topics in a given corpus</a:t>
            </a:r>
          </a:p>
          <a:p>
            <a:r>
              <a:rPr lang="en-US" dirty="0" smtClean="0"/>
              <a:t>Able to extract the importance of each words in a particular topic</a:t>
            </a:r>
          </a:p>
          <a:p>
            <a:r>
              <a:rPr lang="en-US" dirty="0" smtClean="0"/>
              <a:t>Able to calculate the matching possibility &amp; matching value of each topics in a given document</a:t>
            </a:r>
          </a:p>
          <a:p>
            <a:r>
              <a:rPr lang="en-US" dirty="0" smtClean="0"/>
              <a:t>Able to classify a given document without learning the data (Unsupervised Learning)</a:t>
            </a:r>
          </a:p>
          <a:p>
            <a:r>
              <a:rPr lang="en-US" dirty="0" smtClean="0"/>
              <a:t>However, unable to name the topic</a:t>
            </a:r>
            <a:endParaRPr lang="en-US" dirty="0"/>
          </a:p>
        </p:txBody>
      </p:sp>
    </p:spTree>
    <p:extLst>
      <p:ext uri="{BB962C8B-B14F-4D97-AF65-F5344CB8AC3E}">
        <p14:creationId xmlns:p14="http://schemas.microsoft.com/office/powerpoint/2010/main" val="78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00" y="112542"/>
            <a:ext cx="10515600" cy="675249"/>
          </a:xfrm>
        </p:spPr>
        <p:txBody>
          <a:bodyPr>
            <a:normAutofit fontScale="90000"/>
          </a:bodyPr>
          <a:lstStyle/>
          <a:p>
            <a:r>
              <a:rPr lang="en-US" dirty="0" smtClean="0">
                <a:solidFill>
                  <a:srgbClr val="0070C0"/>
                </a:solidFill>
              </a:rPr>
              <a:t>Example of LDA</a:t>
            </a:r>
            <a:endParaRPr lang="en-US"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10063995"/>
              </p:ext>
            </p:extLst>
          </p:nvPr>
        </p:nvGraphicFramePr>
        <p:xfrm>
          <a:off x="520500" y="787791"/>
          <a:ext cx="11366700" cy="3840480"/>
        </p:xfrm>
        <a:graphic>
          <a:graphicData uri="http://schemas.openxmlformats.org/drawingml/2006/table">
            <a:tbl>
              <a:tblPr firstRow="1" bandRow="1">
                <a:tableStyleId>{5C22544A-7EE6-4342-B048-85BDC9FD1C3A}</a:tableStyleId>
              </a:tblPr>
              <a:tblGrid>
                <a:gridCol w="1136670"/>
                <a:gridCol w="1136670"/>
                <a:gridCol w="1136670"/>
                <a:gridCol w="1136670"/>
                <a:gridCol w="1136670"/>
                <a:gridCol w="1136670"/>
                <a:gridCol w="1136670"/>
                <a:gridCol w="1136670"/>
                <a:gridCol w="1136670"/>
                <a:gridCol w="1136670"/>
              </a:tblGrid>
              <a:tr h="256032">
                <a:tc>
                  <a:txBody>
                    <a:bodyPr/>
                    <a:lstStyle/>
                    <a:p>
                      <a:pPr algn="ctr"/>
                      <a:r>
                        <a:rPr lang="en-US" sz="1000" dirty="0" smtClean="0">
                          <a:solidFill>
                            <a:schemeClr val="tx1"/>
                          </a:solidFill>
                        </a:rPr>
                        <a:t>Topic</a:t>
                      </a:r>
                      <a:r>
                        <a:rPr lang="en-US" sz="1000" baseline="0" dirty="0" smtClean="0">
                          <a:solidFill>
                            <a:schemeClr val="tx1"/>
                          </a:solidFill>
                        </a:rPr>
                        <a:t> 1</a:t>
                      </a:r>
                      <a:endParaRPr lang="en-US" sz="1000" dirty="0">
                        <a:solidFill>
                          <a:schemeClr val="tx1"/>
                        </a:solidFill>
                      </a:endParaRPr>
                    </a:p>
                  </a:txBody>
                  <a:tcPr/>
                </a:tc>
                <a:tc>
                  <a:txBody>
                    <a:bodyPr/>
                    <a:lstStyle/>
                    <a:p>
                      <a:pPr algn="ctr"/>
                      <a:r>
                        <a:rPr lang="en-US" sz="1000" dirty="0" smtClean="0">
                          <a:solidFill>
                            <a:schemeClr val="tx1"/>
                          </a:solidFill>
                        </a:rPr>
                        <a:t>Topic 2</a:t>
                      </a:r>
                      <a:endParaRPr lang="en-US" sz="1000" dirty="0">
                        <a:solidFill>
                          <a:schemeClr val="tx1"/>
                        </a:solidFill>
                      </a:endParaRPr>
                    </a:p>
                  </a:txBody>
                  <a:tcPr/>
                </a:tc>
                <a:tc>
                  <a:txBody>
                    <a:bodyPr/>
                    <a:lstStyle/>
                    <a:p>
                      <a:pPr algn="ctr"/>
                      <a:r>
                        <a:rPr lang="en-US" sz="1000" dirty="0" smtClean="0">
                          <a:solidFill>
                            <a:schemeClr val="tx1"/>
                          </a:solidFill>
                        </a:rPr>
                        <a:t>Topic 3</a:t>
                      </a:r>
                      <a:endParaRPr lang="en-US" sz="1000" dirty="0">
                        <a:solidFill>
                          <a:schemeClr val="tx1"/>
                        </a:solidFill>
                      </a:endParaRPr>
                    </a:p>
                  </a:txBody>
                  <a:tcPr/>
                </a:tc>
                <a:tc>
                  <a:txBody>
                    <a:bodyPr/>
                    <a:lstStyle/>
                    <a:p>
                      <a:pPr algn="ctr"/>
                      <a:r>
                        <a:rPr lang="en-US" sz="1000" dirty="0" smtClean="0">
                          <a:solidFill>
                            <a:schemeClr val="tx1"/>
                          </a:solidFill>
                        </a:rPr>
                        <a:t>Topic 4</a:t>
                      </a:r>
                      <a:endParaRPr lang="en-US" sz="1000" dirty="0">
                        <a:solidFill>
                          <a:schemeClr val="tx1"/>
                        </a:solidFill>
                      </a:endParaRPr>
                    </a:p>
                  </a:txBody>
                  <a:tcPr/>
                </a:tc>
                <a:tc>
                  <a:txBody>
                    <a:bodyPr/>
                    <a:lstStyle/>
                    <a:p>
                      <a:pPr algn="ctr"/>
                      <a:r>
                        <a:rPr lang="en-US" sz="1000" dirty="0" smtClean="0">
                          <a:solidFill>
                            <a:schemeClr val="tx1"/>
                          </a:solidFill>
                        </a:rPr>
                        <a:t>Topic 5</a:t>
                      </a:r>
                      <a:endParaRPr lang="en-US" sz="1000" dirty="0">
                        <a:solidFill>
                          <a:schemeClr val="tx1"/>
                        </a:solidFill>
                      </a:endParaRPr>
                    </a:p>
                  </a:txBody>
                  <a:tcPr/>
                </a:tc>
                <a:tc>
                  <a:txBody>
                    <a:bodyPr/>
                    <a:lstStyle/>
                    <a:p>
                      <a:pPr algn="ctr"/>
                      <a:r>
                        <a:rPr lang="en-US" sz="1000" dirty="0" smtClean="0">
                          <a:solidFill>
                            <a:schemeClr val="tx1"/>
                          </a:solidFill>
                        </a:rPr>
                        <a:t>Topic 6</a:t>
                      </a:r>
                      <a:endParaRPr lang="en-US" sz="1000" dirty="0">
                        <a:solidFill>
                          <a:schemeClr val="tx1"/>
                        </a:solidFill>
                      </a:endParaRPr>
                    </a:p>
                  </a:txBody>
                  <a:tcPr/>
                </a:tc>
                <a:tc>
                  <a:txBody>
                    <a:bodyPr/>
                    <a:lstStyle/>
                    <a:p>
                      <a:pPr algn="ctr"/>
                      <a:r>
                        <a:rPr lang="en-US" sz="1000" dirty="0" smtClean="0">
                          <a:solidFill>
                            <a:schemeClr val="tx1"/>
                          </a:solidFill>
                        </a:rPr>
                        <a:t>Topic 7</a:t>
                      </a:r>
                      <a:endParaRPr lang="en-US" sz="1000" dirty="0">
                        <a:solidFill>
                          <a:schemeClr val="tx1"/>
                        </a:solidFill>
                      </a:endParaRPr>
                    </a:p>
                  </a:txBody>
                  <a:tcPr/>
                </a:tc>
                <a:tc>
                  <a:txBody>
                    <a:bodyPr/>
                    <a:lstStyle/>
                    <a:p>
                      <a:pPr algn="ctr"/>
                      <a:r>
                        <a:rPr lang="en-US" sz="1000" dirty="0" smtClean="0">
                          <a:solidFill>
                            <a:schemeClr val="tx1"/>
                          </a:solidFill>
                        </a:rPr>
                        <a:t>Topic 8</a:t>
                      </a:r>
                      <a:endParaRPr lang="en-US" sz="1000" dirty="0">
                        <a:solidFill>
                          <a:schemeClr val="tx1"/>
                        </a:solidFill>
                      </a:endParaRPr>
                    </a:p>
                  </a:txBody>
                  <a:tcPr/>
                </a:tc>
                <a:tc>
                  <a:txBody>
                    <a:bodyPr/>
                    <a:lstStyle/>
                    <a:p>
                      <a:pPr algn="ctr"/>
                      <a:r>
                        <a:rPr lang="en-US" sz="1000" dirty="0" smtClean="0">
                          <a:solidFill>
                            <a:schemeClr val="tx1"/>
                          </a:solidFill>
                        </a:rPr>
                        <a:t>Topic 9</a:t>
                      </a:r>
                      <a:endParaRPr lang="en-US" sz="1000" dirty="0">
                        <a:solidFill>
                          <a:schemeClr val="tx1"/>
                        </a:solidFill>
                      </a:endParaRPr>
                    </a:p>
                  </a:txBody>
                  <a:tcPr/>
                </a:tc>
                <a:tc>
                  <a:txBody>
                    <a:bodyPr/>
                    <a:lstStyle/>
                    <a:p>
                      <a:pPr algn="ctr"/>
                      <a:r>
                        <a:rPr lang="en-US" sz="1000" dirty="0" smtClean="0">
                          <a:solidFill>
                            <a:schemeClr val="tx1"/>
                          </a:solidFill>
                        </a:rPr>
                        <a:t>Topic 10</a:t>
                      </a:r>
                      <a:endParaRPr lang="en-US" sz="1000" dirty="0">
                        <a:solidFill>
                          <a:schemeClr val="tx1"/>
                        </a:solidFill>
                      </a:endParaRPr>
                    </a:p>
                  </a:txBody>
                  <a:tcPr/>
                </a:tc>
              </a:tr>
              <a:tr h="256032">
                <a:tc>
                  <a:txBody>
                    <a:bodyPr/>
                    <a:lstStyle/>
                    <a:p>
                      <a:pPr algn="ctr"/>
                      <a:r>
                        <a:rPr lang="en-US" sz="1000" dirty="0" smtClean="0">
                          <a:solidFill>
                            <a:schemeClr val="tx1"/>
                          </a:solidFill>
                        </a:rPr>
                        <a:t>Laundry</a:t>
                      </a:r>
                    </a:p>
                  </a:txBody>
                  <a:tcPr/>
                </a:tc>
                <a:tc>
                  <a:txBody>
                    <a:bodyPr/>
                    <a:lstStyle/>
                    <a:p>
                      <a:pPr algn="ctr"/>
                      <a:r>
                        <a:rPr lang="en-US" sz="1000" dirty="0" smtClean="0">
                          <a:solidFill>
                            <a:schemeClr val="tx1"/>
                          </a:solidFill>
                        </a:rPr>
                        <a:t>purifier</a:t>
                      </a:r>
                      <a:endParaRPr lang="en-US" sz="1000" dirty="0">
                        <a:solidFill>
                          <a:schemeClr val="tx1"/>
                        </a:solidFill>
                      </a:endParaRPr>
                    </a:p>
                  </a:txBody>
                  <a:tcPr/>
                </a:tc>
                <a:tc>
                  <a:txBody>
                    <a:bodyPr/>
                    <a:lstStyle/>
                    <a:p>
                      <a:pPr algn="ctr"/>
                      <a:r>
                        <a:rPr lang="en-US" sz="1000" dirty="0" smtClean="0">
                          <a:solidFill>
                            <a:schemeClr val="tx1"/>
                          </a:solidFill>
                        </a:rPr>
                        <a:t>sound</a:t>
                      </a:r>
                      <a:endParaRPr lang="en-US" sz="1000" dirty="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Use</a:t>
                      </a:r>
                      <a:endParaRPr lang="en-US" sz="1000" dirty="0">
                        <a:solidFill>
                          <a:schemeClr val="tx1"/>
                        </a:solidFill>
                      </a:endParaRPr>
                    </a:p>
                  </a:txBody>
                  <a:tcPr/>
                </a:tc>
                <a:tc>
                  <a:txBody>
                    <a:bodyPr/>
                    <a:lstStyle/>
                    <a:p>
                      <a:pPr algn="ctr"/>
                      <a:r>
                        <a:rPr lang="en-US" sz="1000" dirty="0" smtClean="0">
                          <a:solidFill>
                            <a:schemeClr val="tx1"/>
                          </a:solidFill>
                        </a:rPr>
                        <a:t>LG</a:t>
                      </a:r>
                      <a:endParaRPr lang="en-US" sz="1000" dirty="0">
                        <a:solidFill>
                          <a:schemeClr val="tx1"/>
                        </a:solidFill>
                      </a:endParaRPr>
                    </a:p>
                  </a:txBody>
                  <a:tcPr/>
                </a:tc>
                <a:tc>
                  <a:txBody>
                    <a:bodyPr/>
                    <a:lstStyle/>
                    <a:p>
                      <a:pPr algn="ctr"/>
                      <a:r>
                        <a:rPr lang="en-US" sz="1000" dirty="0" smtClean="0">
                          <a:solidFill>
                            <a:schemeClr val="tx1"/>
                          </a:solidFill>
                        </a:rPr>
                        <a:t>model</a:t>
                      </a:r>
                      <a:endParaRPr lang="en-US" sz="1000" dirty="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LG</a:t>
                      </a:r>
                      <a:endParaRPr lang="en-US" sz="1000" dirty="0">
                        <a:solidFill>
                          <a:schemeClr val="tx1"/>
                        </a:solidFill>
                      </a:endParaRPr>
                    </a:p>
                  </a:txBody>
                  <a:tcPr/>
                </a:tc>
                <a:tc>
                  <a:txBody>
                    <a:bodyPr/>
                    <a:lstStyle/>
                    <a:p>
                      <a:pPr algn="ctr"/>
                      <a:r>
                        <a:rPr lang="en-US" sz="1000" dirty="0" smtClean="0">
                          <a:solidFill>
                            <a:schemeClr val="tx1"/>
                          </a:solidFill>
                        </a:rPr>
                        <a:t>filter</a:t>
                      </a:r>
                      <a:endParaRPr lang="en-US" sz="1000" dirty="0">
                        <a:solidFill>
                          <a:schemeClr val="tx1"/>
                        </a:solidFill>
                      </a:endParaRPr>
                    </a:p>
                  </a:txBody>
                  <a:tcPr/>
                </a:tc>
                <a:tc>
                  <a:txBody>
                    <a:bodyPr/>
                    <a:lstStyle/>
                    <a:p>
                      <a:pPr algn="ctr"/>
                      <a:r>
                        <a:rPr lang="en-US" sz="1000" dirty="0" smtClean="0">
                          <a:solidFill>
                            <a:schemeClr val="tx1"/>
                          </a:solidFill>
                        </a:rPr>
                        <a:t>problem</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Samsung</a:t>
                      </a:r>
                      <a:endParaRPr lang="en-US" sz="1000" dirty="0">
                        <a:solidFill>
                          <a:schemeClr val="tx1"/>
                        </a:solidFill>
                      </a:endParaRPr>
                    </a:p>
                  </a:txBody>
                  <a:tcPr/>
                </a:tc>
                <a:tc>
                  <a:txBody>
                    <a:bodyPr/>
                    <a:lstStyle/>
                    <a:p>
                      <a:pPr algn="ctr"/>
                      <a:r>
                        <a:rPr lang="en-US" sz="1000" dirty="0" smtClean="0">
                          <a:solidFill>
                            <a:schemeClr val="tx1"/>
                          </a:solidFill>
                        </a:rPr>
                        <a:t>Brita</a:t>
                      </a:r>
                    </a:p>
                  </a:txBody>
                  <a:tcPr/>
                </a:tc>
                <a:tc>
                  <a:txBody>
                    <a:bodyPr/>
                    <a:lstStyle/>
                    <a:p>
                      <a:pPr algn="ctr"/>
                      <a:r>
                        <a:rPr lang="en-US" sz="1000" dirty="0" smtClean="0">
                          <a:solidFill>
                            <a:schemeClr val="tx1"/>
                          </a:solidFill>
                        </a:rPr>
                        <a:t>warranty</a:t>
                      </a:r>
                      <a:endParaRPr lang="en-US" sz="1000" dirty="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Time</a:t>
                      </a:r>
                      <a:endParaRPr lang="en-US" sz="1000" dirty="0">
                        <a:solidFill>
                          <a:schemeClr val="tx1"/>
                        </a:solidFill>
                      </a:endParaRPr>
                    </a:p>
                  </a:txBody>
                  <a:tcPr/>
                </a:tc>
                <a:tc>
                  <a:txBody>
                    <a:bodyPr/>
                    <a:lstStyle/>
                    <a:p>
                      <a:pPr algn="ctr"/>
                      <a:r>
                        <a:rPr lang="en-US" sz="1000" dirty="0" smtClean="0">
                          <a:solidFill>
                            <a:schemeClr val="tx1"/>
                          </a:solidFill>
                        </a:rPr>
                        <a:t>pure</a:t>
                      </a:r>
                      <a:endParaRPr lang="en-US" sz="1000" dirty="0">
                        <a:solidFill>
                          <a:schemeClr val="tx1"/>
                        </a:solidFill>
                      </a:endParaRPr>
                    </a:p>
                  </a:txBody>
                  <a:tcPr/>
                </a:tc>
                <a:tc>
                  <a:txBody>
                    <a:bodyPr/>
                    <a:lstStyle/>
                    <a:p>
                      <a:pPr algn="ctr"/>
                      <a:r>
                        <a:rPr lang="en-US" sz="1000" dirty="0" smtClean="0">
                          <a:solidFill>
                            <a:schemeClr val="tx1"/>
                          </a:solidFill>
                        </a:rPr>
                        <a:t>dust</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Laundry Machine</a:t>
                      </a:r>
                      <a:endParaRPr lang="en-US" sz="1000" dirty="0">
                        <a:solidFill>
                          <a:schemeClr val="tx1"/>
                        </a:solidFill>
                      </a:endParaRPr>
                    </a:p>
                  </a:txBody>
                  <a:tcPr/>
                </a:tc>
                <a:tc>
                  <a:txBody>
                    <a:bodyPr/>
                    <a:lstStyle/>
                    <a:p>
                      <a:pPr algn="ctr"/>
                      <a:r>
                        <a:rPr lang="en-US" sz="1000" dirty="0" smtClean="0">
                          <a:solidFill>
                            <a:schemeClr val="tx1"/>
                          </a:solidFill>
                        </a:rPr>
                        <a:t>Amazon</a:t>
                      </a:r>
                      <a:endParaRPr lang="en-US" sz="1000" dirty="0">
                        <a:solidFill>
                          <a:schemeClr val="tx1"/>
                        </a:solidFill>
                      </a:endParaRPr>
                    </a:p>
                  </a:txBody>
                  <a:tcPr/>
                </a:tc>
                <a:tc>
                  <a:txBody>
                    <a:bodyPr/>
                    <a:lstStyle/>
                    <a:p>
                      <a:pPr algn="ctr"/>
                      <a:r>
                        <a:rPr lang="en-US" sz="1000" dirty="0" smtClean="0">
                          <a:solidFill>
                            <a:schemeClr val="tx1"/>
                          </a:solidFill>
                        </a:rPr>
                        <a:t>change</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Clean</a:t>
                      </a:r>
                      <a:endParaRPr lang="en-US" sz="1000" dirty="0">
                        <a:solidFill>
                          <a:schemeClr val="tx1"/>
                        </a:solidFill>
                      </a:endParaRPr>
                    </a:p>
                  </a:txBody>
                  <a:tcPr/>
                </a:tc>
                <a:tc>
                  <a:txBody>
                    <a:bodyPr/>
                    <a:lstStyle/>
                    <a:p>
                      <a:pPr algn="ctr"/>
                      <a:r>
                        <a:rPr lang="en-US" sz="1000" dirty="0" smtClean="0">
                          <a:solidFill>
                            <a:schemeClr val="tx1"/>
                          </a:solidFill>
                        </a:rPr>
                        <a:t>rental</a:t>
                      </a:r>
                      <a:endParaRPr lang="en-US" sz="1000" dirty="0">
                        <a:solidFill>
                          <a:schemeClr val="tx1"/>
                        </a:solidFill>
                      </a:endParaRPr>
                    </a:p>
                  </a:txBody>
                  <a:tcPr/>
                </a:tc>
                <a:tc>
                  <a:txBody>
                    <a:bodyPr/>
                    <a:lstStyle/>
                    <a:p>
                      <a:pPr algn="ctr"/>
                      <a:r>
                        <a:rPr lang="en-US" sz="1000" dirty="0" smtClean="0">
                          <a:solidFill>
                            <a:schemeClr val="tx1"/>
                          </a:solidFill>
                        </a:rPr>
                        <a:t>laundry</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rubber</a:t>
                      </a:r>
                      <a:endParaRPr lang="en-US" sz="1000" dirty="0">
                        <a:solidFill>
                          <a:schemeClr val="tx1"/>
                        </a:solidFill>
                      </a:endParaRPr>
                    </a:p>
                  </a:txBody>
                  <a:tcPr/>
                </a:tc>
                <a:tc>
                  <a:txBody>
                    <a:bodyPr/>
                    <a:lstStyle/>
                    <a:p>
                      <a:pPr algn="ctr"/>
                      <a:r>
                        <a:rPr lang="en-US" sz="1000" dirty="0" smtClean="0">
                          <a:solidFill>
                            <a:schemeClr val="tx1"/>
                          </a:solidFill>
                        </a:rPr>
                        <a:t>care</a:t>
                      </a:r>
                      <a:endParaRPr lang="en-US" sz="1000" dirty="0">
                        <a:solidFill>
                          <a:schemeClr val="tx1"/>
                        </a:solidFill>
                      </a:endParaRPr>
                    </a:p>
                  </a:txBody>
                  <a:tcPr/>
                </a:tc>
                <a:tc>
                  <a:txBody>
                    <a:bodyPr/>
                    <a:lstStyle/>
                    <a:p>
                      <a:pPr algn="ctr"/>
                      <a:r>
                        <a:rPr lang="en-US" sz="1000" dirty="0" err="1" smtClean="0">
                          <a:solidFill>
                            <a:schemeClr val="tx1"/>
                          </a:solidFill>
                        </a:rPr>
                        <a:t>macbook</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plan</a:t>
                      </a:r>
                      <a:endParaRPr lang="en-US" sz="1000" dirty="0">
                        <a:solidFill>
                          <a:schemeClr val="tx1"/>
                        </a:solidFill>
                      </a:endParaRPr>
                    </a:p>
                  </a:txBody>
                  <a:tcPr/>
                </a:tc>
                <a:tc>
                  <a:txBody>
                    <a:bodyPr/>
                    <a:lstStyle/>
                    <a:p>
                      <a:pPr algn="ctr"/>
                      <a:r>
                        <a:rPr lang="en-US" sz="1000" dirty="0" smtClean="0">
                          <a:solidFill>
                            <a:schemeClr val="tx1"/>
                          </a:solidFill>
                        </a:rPr>
                        <a:t>support</a:t>
                      </a:r>
                      <a:endParaRPr lang="en-US" sz="1000" dirty="0">
                        <a:solidFill>
                          <a:schemeClr val="tx1"/>
                        </a:solidFill>
                      </a:endParaRPr>
                    </a:p>
                  </a:txBody>
                  <a:tcPr/>
                </a:tc>
                <a:tc>
                  <a:txBody>
                    <a:bodyPr/>
                    <a:lstStyle/>
                    <a:p>
                      <a:pPr algn="ctr"/>
                      <a:r>
                        <a:rPr lang="en-US" sz="1000" dirty="0" smtClean="0">
                          <a:solidFill>
                            <a:schemeClr val="tx1"/>
                          </a:solidFill>
                        </a:rPr>
                        <a:t>computer</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extra</a:t>
                      </a:r>
                      <a:endParaRPr lang="en-US" sz="1000" dirty="0">
                        <a:solidFill>
                          <a:schemeClr val="tx1"/>
                        </a:solidFill>
                      </a:endParaRPr>
                    </a:p>
                  </a:txBody>
                  <a:tcPr/>
                </a:tc>
                <a:tc>
                  <a:txBody>
                    <a:bodyPr/>
                    <a:lstStyle/>
                    <a:p>
                      <a:pPr algn="ctr"/>
                      <a:r>
                        <a:rPr lang="en-US" sz="1000" dirty="0" smtClean="0">
                          <a:solidFill>
                            <a:schemeClr val="tx1"/>
                          </a:solidFill>
                        </a:rPr>
                        <a:t>purchase</a:t>
                      </a:r>
                      <a:endParaRPr lang="en-US" sz="1000" dirty="0">
                        <a:solidFill>
                          <a:schemeClr val="tx1"/>
                        </a:solidFill>
                      </a:endParaRPr>
                    </a:p>
                  </a:txBody>
                  <a:tcPr/>
                </a:tc>
                <a:tc>
                  <a:txBody>
                    <a:bodyPr/>
                    <a:lstStyle/>
                    <a:p>
                      <a:pPr algn="ctr"/>
                      <a:r>
                        <a:rPr lang="en-US" sz="1000" dirty="0" smtClean="0">
                          <a:solidFill>
                            <a:schemeClr val="tx1"/>
                          </a:solidFill>
                        </a:rPr>
                        <a:t>monitor</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detergent</a:t>
                      </a:r>
                      <a:endParaRPr lang="en-US" sz="1000" dirty="0">
                        <a:solidFill>
                          <a:schemeClr val="tx1"/>
                        </a:solidFill>
                      </a:endParaRPr>
                    </a:p>
                  </a:txBody>
                  <a:tcPr/>
                </a:tc>
                <a:tc>
                  <a:txBody>
                    <a:bodyPr/>
                    <a:lstStyle/>
                    <a:p>
                      <a:pPr algn="ctr"/>
                      <a:r>
                        <a:rPr lang="en-US" sz="1000" dirty="0" smtClean="0">
                          <a:solidFill>
                            <a:schemeClr val="tx1"/>
                          </a:solidFill>
                        </a:rPr>
                        <a:t>sale</a:t>
                      </a:r>
                      <a:endParaRPr lang="en-US" sz="1000" dirty="0">
                        <a:solidFill>
                          <a:schemeClr val="tx1"/>
                        </a:solidFill>
                      </a:endParaRPr>
                    </a:p>
                  </a:txBody>
                  <a:tcPr/>
                </a:tc>
                <a:tc>
                  <a:txBody>
                    <a:bodyPr/>
                    <a:lstStyle/>
                    <a:p>
                      <a:pPr algn="ctr"/>
                      <a:r>
                        <a:rPr lang="en-US" sz="1000" dirty="0" smtClean="0">
                          <a:solidFill>
                            <a:schemeClr val="tx1"/>
                          </a:solidFill>
                        </a:rPr>
                        <a:t>Apple</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fresh</a:t>
                      </a:r>
                      <a:endParaRPr lang="en-US" sz="1000" dirty="0">
                        <a:solidFill>
                          <a:schemeClr val="tx1"/>
                        </a:solidFill>
                      </a:endParaRPr>
                    </a:p>
                  </a:txBody>
                  <a:tcPr/>
                </a:tc>
                <a:tc>
                  <a:txBody>
                    <a:bodyPr/>
                    <a:lstStyle/>
                    <a:p>
                      <a:pPr algn="ctr"/>
                      <a:r>
                        <a:rPr lang="en-US" sz="1000" dirty="0" smtClean="0">
                          <a:solidFill>
                            <a:schemeClr val="tx1"/>
                          </a:solidFill>
                        </a:rPr>
                        <a:t>Two-day shipping</a:t>
                      </a:r>
                      <a:endParaRPr lang="en-US" sz="1000" dirty="0">
                        <a:solidFill>
                          <a:schemeClr val="tx1"/>
                        </a:solidFill>
                      </a:endParaRPr>
                    </a:p>
                  </a:txBody>
                  <a:tcPr/>
                </a:tc>
                <a:tc>
                  <a:txBody>
                    <a:bodyPr/>
                    <a:lstStyle/>
                    <a:p>
                      <a:pPr algn="ctr"/>
                      <a:r>
                        <a:rPr lang="en-US" sz="1000" dirty="0" smtClean="0">
                          <a:solidFill>
                            <a:schemeClr val="tx1"/>
                          </a:solidFill>
                        </a:rPr>
                        <a:t>Samsung</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natural</a:t>
                      </a:r>
                      <a:endParaRPr lang="en-US" sz="1000" dirty="0">
                        <a:solidFill>
                          <a:schemeClr val="tx1"/>
                        </a:solidFill>
                      </a:endParaRPr>
                    </a:p>
                  </a:txBody>
                  <a:tcPr/>
                </a:tc>
                <a:tc>
                  <a:txBody>
                    <a:bodyPr/>
                    <a:lstStyle/>
                    <a:p>
                      <a:pPr algn="ctr"/>
                      <a:r>
                        <a:rPr lang="en-US" sz="1000" dirty="0" smtClean="0">
                          <a:solidFill>
                            <a:schemeClr val="tx1"/>
                          </a:solidFill>
                        </a:rPr>
                        <a:t>dispenser</a:t>
                      </a:r>
                      <a:endParaRPr lang="en-US" sz="1000" dirty="0">
                        <a:solidFill>
                          <a:schemeClr val="tx1"/>
                        </a:solidFill>
                      </a:endParaRPr>
                    </a:p>
                  </a:txBody>
                  <a:tcPr/>
                </a:tc>
                <a:tc>
                  <a:txBody>
                    <a:bodyPr/>
                    <a:lstStyle/>
                    <a:p>
                      <a:pPr algn="ctr"/>
                      <a:r>
                        <a:rPr lang="en-US" sz="1000" dirty="0" smtClean="0">
                          <a:solidFill>
                            <a:schemeClr val="tx1"/>
                          </a:solidFill>
                        </a:rPr>
                        <a:t>TV</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dirty="0">
                        <a:solidFill>
                          <a:schemeClr val="tx1"/>
                        </a:solidFill>
                      </a:endParaRPr>
                    </a:p>
                  </a:txBody>
                  <a:tcPr/>
                </a:tc>
                <a:tc>
                  <a:txBody>
                    <a:bodyPr/>
                    <a:lstStyle/>
                    <a:p>
                      <a:pPr algn="ctr"/>
                      <a:endParaRPr lang="en-US" sz="1000">
                        <a:solidFill>
                          <a:schemeClr val="tx1"/>
                        </a:solidFill>
                      </a:endParaRPr>
                    </a:p>
                  </a:txBody>
                  <a:tcPr/>
                </a:tc>
              </a:tr>
              <a:tr h="256032">
                <a:tc>
                  <a:txBody>
                    <a:bodyPr/>
                    <a:lstStyle/>
                    <a:p>
                      <a:pPr algn="ctr"/>
                      <a:r>
                        <a:rPr lang="en-US" sz="1000" dirty="0" smtClean="0">
                          <a:solidFill>
                            <a:schemeClr val="tx1"/>
                          </a:solidFill>
                        </a:rPr>
                        <a:t>lavender</a:t>
                      </a:r>
                      <a:endParaRPr lang="en-US" sz="1000" dirty="0">
                        <a:solidFill>
                          <a:schemeClr val="tx1"/>
                        </a:solidFill>
                      </a:endParaRPr>
                    </a:p>
                  </a:txBody>
                  <a:tcPr/>
                </a:tc>
                <a:tc>
                  <a:txBody>
                    <a:bodyPr/>
                    <a:lstStyle/>
                    <a:p>
                      <a:pPr algn="ctr"/>
                      <a:r>
                        <a:rPr lang="en-US" sz="1000" dirty="0" smtClean="0">
                          <a:solidFill>
                            <a:schemeClr val="tx1"/>
                          </a:solidFill>
                        </a:rPr>
                        <a:t>safe</a:t>
                      </a:r>
                      <a:endParaRPr lang="en-US" sz="1000" dirty="0">
                        <a:solidFill>
                          <a:schemeClr val="tx1"/>
                        </a:solidFill>
                      </a:endParaRPr>
                    </a:p>
                  </a:txBody>
                  <a:tcPr/>
                </a:tc>
                <a:tc>
                  <a:txBody>
                    <a:bodyPr/>
                    <a:lstStyle/>
                    <a:p>
                      <a:pPr algn="ctr"/>
                      <a:r>
                        <a:rPr lang="en-US" sz="1000" dirty="0" smtClean="0">
                          <a:solidFill>
                            <a:schemeClr val="tx1"/>
                          </a:solidFill>
                        </a:rPr>
                        <a:t>PS4</a:t>
                      </a:r>
                      <a:endParaRPr lang="en-US" sz="1000" dirty="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a:solidFill>
                          <a:schemeClr val="tx1"/>
                        </a:solidFill>
                      </a:endParaRPr>
                    </a:p>
                  </a:txBody>
                  <a:tcPr/>
                </a:tc>
                <a:tc>
                  <a:txBody>
                    <a:bodyPr/>
                    <a:lstStyle/>
                    <a:p>
                      <a:pPr algn="ctr"/>
                      <a:endParaRPr lang="en-US" sz="1000" dirty="0">
                        <a:solidFill>
                          <a:schemeClr val="tx1"/>
                        </a:solidFill>
                      </a:endParaRPr>
                    </a:p>
                  </a:txBody>
                  <a:tcPr/>
                </a:tc>
              </a:tr>
            </a:tbl>
          </a:graphicData>
        </a:graphic>
      </p:graphicFrame>
      <p:sp>
        <p:nvSpPr>
          <p:cNvPr id="5" name="TextBox 4"/>
          <p:cNvSpPr txBox="1"/>
          <p:nvPr/>
        </p:nvSpPr>
        <p:spPr>
          <a:xfrm>
            <a:off x="520500" y="4909625"/>
            <a:ext cx="10691451" cy="923330"/>
          </a:xfrm>
          <a:prstGeom prst="rect">
            <a:avLst/>
          </a:prstGeom>
          <a:noFill/>
        </p:spPr>
        <p:txBody>
          <a:bodyPr wrap="square" rtlCol="0">
            <a:spAutoFit/>
          </a:bodyPr>
          <a:lstStyle/>
          <a:p>
            <a:pPr marL="285750" indent="-285750">
              <a:buFont typeface="Arial" charset="0"/>
              <a:buChar char="•"/>
            </a:pPr>
            <a:r>
              <a:rPr lang="en-US" dirty="0" smtClean="0"/>
              <a:t>Topic 1: Laundry related document</a:t>
            </a:r>
          </a:p>
          <a:p>
            <a:pPr marL="285750" indent="-285750">
              <a:buFont typeface="Arial" charset="0"/>
              <a:buChar char="•"/>
            </a:pPr>
            <a:r>
              <a:rPr lang="en-US" dirty="0" smtClean="0"/>
              <a:t>Topic 2: Water purifier/rental related document</a:t>
            </a:r>
          </a:p>
          <a:p>
            <a:pPr marL="285750" indent="-285750">
              <a:buFont typeface="Arial" charset="0"/>
              <a:buChar char="•"/>
            </a:pPr>
            <a:r>
              <a:rPr lang="en-US" dirty="0" smtClean="0"/>
              <a:t>Topic 3: Raising problem with Electronic Products related document </a:t>
            </a:r>
            <a:endParaRPr lang="en-US" dirty="0"/>
          </a:p>
        </p:txBody>
      </p:sp>
    </p:spTree>
    <p:extLst>
      <p:ext uri="{BB962C8B-B14F-4D97-AF65-F5344CB8AC3E}">
        <p14:creationId xmlns:p14="http://schemas.microsoft.com/office/powerpoint/2010/main" val="34444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can you use LDA?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Able to understand similarity between different documents. LDA is highly used because of its accuracy</a:t>
            </a:r>
          </a:p>
          <a:p>
            <a:r>
              <a:rPr lang="en-US" dirty="0" smtClean="0"/>
              <a:t>Able to find words that were simultaneously used in different documents and can find the hidden correlation</a:t>
            </a:r>
          </a:p>
          <a:p>
            <a:r>
              <a:rPr lang="en-US" dirty="0" smtClean="0"/>
              <a:t>Able to find how topics have changed from past to present. For example, when we are looking at news text data, we can easily see what kind of topics were brought up, disappeared, and handled. </a:t>
            </a:r>
            <a:r>
              <a:rPr lang="en-US" dirty="0" smtClean="0">
                <a:solidFill>
                  <a:srgbClr val="FF0000"/>
                </a:solidFill>
              </a:rPr>
              <a:t>This method is particularly important for humanities majors who are interested in looking at news data. </a:t>
            </a:r>
          </a:p>
          <a:p>
            <a:endParaRPr lang="en-US" dirty="0"/>
          </a:p>
        </p:txBody>
      </p:sp>
    </p:spTree>
    <p:extLst>
      <p:ext uri="{BB962C8B-B14F-4D97-AF65-F5344CB8AC3E}">
        <p14:creationId xmlns:p14="http://schemas.microsoft.com/office/powerpoint/2010/main" val="206458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4 Different Outputs of LDA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Printing important words based on the topics</a:t>
            </a:r>
          </a:p>
          <a:p>
            <a:pPr lvl="1"/>
            <a:r>
              <a:rPr lang="en-US" dirty="0"/>
              <a:t>terms(</a:t>
            </a:r>
            <a:r>
              <a:rPr lang="en-US" dirty="0" err="1"/>
              <a:t>lda_tm</a:t>
            </a:r>
            <a:r>
              <a:rPr lang="en-US" dirty="0"/>
              <a:t>, 30</a:t>
            </a:r>
            <a:r>
              <a:rPr lang="en-US" dirty="0" smtClean="0"/>
              <a:t>)</a:t>
            </a:r>
          </a:p>
          <a:p>
            <a:r>
              <a:rPr lang="en-US" dirty="0" smtClean="0"/>
              <a:t>Printing topic numbers from each documents</a:t>
            </a:r>
          </a:p>
          <a:p>
            <a:pPr lvl="1"/>
            <a:r>
              <a:rPr lang="en-US" dirty="0" smtClean="0"/>
              <a:t>topics(</a:t>
            </a:r>
            <a:r>
              <a:rPr lang="en-US" dirty="0" err="1" smtClean="0"/>
              <a:t>lda_tm</a:t>
            </a:r>
            <a:r>
              <a:rPr lang="en-US" dirty="0" smtClean="0"/>
              <a:t>, 1)</a:t>
            </a:r>
          </a:p>
          <a:p>
            <a:r>
              <a:rPr lang="en-US" dirty="0" smtClean="0"/>
              <a:t>Printing topic possibility from each documents</a:t>
            </a:r>
          </a:p>
          <a:p>
            <a:pPr lvl="1"/>
            <a:r>
              <a:rPr lang="en-US" dirty="0" smtClean="0"/>
              <a:t>posterior(</a:t>
            </a:r>
            <a:r>
              <a:rPr lang="en-US" dirty="0" err="1" smtClean="0"/>
              <a:t>lda_tm</a:t>
            </a:r>
            <a:r>
              <a:rPr lang="en-US" dirty="0" smtClean="0"/>
              <a:t>)$topics</a:t>
            </a:r>
          </a:p>
          <a:p>
            <a:r>
              <a:rPr lang="en-US" dirty="0" smtClean="0"/>
              <a:t>Printing topic possibility based on the words</a:t>
            </a:r>
          </a:p>
          <a:p>
            <a:pPr lvl="1"/>
            <a:r>
              <a:rPr lang="en-US" dirty="0" smtClean="0"/>
              <a:t>posterior(</a:t>
            </a:r>
            <a:r>
              <a:rPr lang="en-US" dirty="0" err="1" smtClean="0"/>
              <a:t>lda_tm</a:t>
            </a:r>
            <a:r>
              <a:rPr lang="en-US" dirty="0" smtClean="0"/>
              <a:t>)$terms</a:t>
            </a:r>
          </a:p>
        </p:txBody>
      </p:sp>
    </p:spTree>
    <p:extLst>
      <p:ext uri="{BB962C8B-B14F-4D97-AF65-F5344CB8AC3E}">
        <p14:creationId xmlns:p14="http://schemas.microsoft.com/office/powerpoint/2010/main" val="1085683573"/>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472</Words>
  <Application>Microsoft Macintosh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Topic Clustering</vt:lpstr>
      <vt:lpstr>PowerPoint Presentation</vt:lpstr>
      <vt:lpstr>What is LDA?</vt:lpstr>
      <vt:lpstr>Using LDA for Topic Clustering</vt:lpstr>
      <vt:lpstr>Using LDA for Topic Clustering</vt:lpstr>
      <vt:lpstr>What can you do with LDA?</vt:lpstr>
      <vt:lpstr>Example of LDA</vt:lpstr>
      <vt:lpstr>How can you use LDA?</vt:lpstr>
      <vt:lpstr>4 Different Outputs of LDA</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Handling</dc:title>
  <dc:creator>Microsoft Office User</dc:creator>
  <cp:lastModifiedBy>Microsoft Office User</cp:lastModifiedBy>
  <cp:revision>24</cp:revision>
  <dcterms:created xsi:type="dcterms:W3CDTF">2017-10-30T20:59:40Z</dcterms:created>
  <dcterms:modified xsi:type="dcterms:W3CDTF">2018-01-18T16:50:29Z</dcterms:modified>
</cp:coreProperties>
</file>