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84C2F97-769D-4304-800B-6A844A09CD84}">
  <a:tblStyle styleId="{084C2F97-769D-4304-800B-6A844A09CD8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istill.pub/2016/misread-tsne/"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2e535887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2e535887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what these metrics mean.</a:t>
            </a:r>
            <a:endParaRPr/>
          </a:p>
          <a:p>
            <a:pPr indent="0" lvl="0" marL="0" rtl="0" algn="l">
              <a:spcBef>
                <a:spcPts val="0"/>
              </a:spcBef>
              <a:spcAft>
                <a:spcPts val="0"/>
              </a:spcAft>
              <a:buNone/>
            </a:pPr>
            <a:r>
              <a:rPr lang="en"/>
              <a:t>The first is how much more a label/cluster is if we know it is in a particular label/cluster, normalized to one.</a:t>
            </a:r>
            <a:endParaRPr/>
          </a:p>
          <a:p>
            <a:pPr indent="0" lvl="0" marL="0" rtl="0" algn="l">
              <a:spcBef>
                <a:spcPts val="0"/>
              </a:spcBef>
              <a:spcAft>
                <a:spcPts val="0"/>
              </a:spcAft>
              <a:buNone/>
            </a:pPr>
            <a:r>
              <a:rPr lang="en"/>
              <a:t>The second is a relative measure of precision and recall.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2e535887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2e535887a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41ec9a0ea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41ec9a0ea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 a brief overview of </a:t>
            </a:r>
            <a:r>
              <a:rPr lang="en" u="sng">
                <a:solidFill>
                  <a:schemeClr val="hlink"/>
                </a:solidFill>
                <a:hlinkClick r:id="rId2"/>
              </a:rPr>
              <a:t>https://distill.pub/2016/misread-tsne/</a:t>
            </a:r>
            <a:r>
              <a:rPr lang="en"/>
              <a:t>, which discusses the nuances of interpreting tSNE projections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41ec9a0ea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41ec9a0ea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41ec9a0ea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41ec9a0ea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 this slide and the previous one.</a:t>
            </a:r>
            <a:endParaRPr/>
          </a:p>
          <a:p>
            <a:pPr indent="0" lvl="0" marL="0" rtl="0" algn="l">
              <a:spcBef>
                <a:spcPts val="0"/>
              </a:spcBef>
              <a:spcAft>
                <a:spcPts val="0"/>
              </a:spcAft>
              <a:buNone/>
            </a:pPr>
            <a:r>
              <a:rPr lang="en"/>
              <a:t>The previous slide more strongly weights the global structure (perplexity=10), this one more strongly weights the local structure (perplexity=45). This is reflected in a number of ways, e.g. the linearity/non-linearity of the path amazon takes over time.</a:t>
            </a:r>
            <a:endParaRPr/>
          </a:p>
          <a:p>
            <a:pPr indent="0" lvl="0" marL="0" rtl="0" algn="l">
              <a:spcBef>
                <a:spcPts val="0"/>
              </a:spcBef>
              <a:spcAft>
                <a:spcPts val="0"/>
              </a:spcAft>
              <a:buNone/>
            </a:pPr>
            <a:r>
              <a:rPr lang="en"/>
              <a:t>Also note how these two lend themselves to two different stories, and how the paper we implement this baseline from perhaps delves a bit too deep into what is probably and artefact of the tSNE projection.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41ec9a0ea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41ec9a0ea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Apple shifts to being a tech giant after 2006, which is probably related to the release of the iphone in 2008. (Note, this is a different story than what the paper tells, which is an earlier inflection when Jobs returns to microsoft; however, they focus more on the local structure, we focus more on the global structure. This difference leads to the different stories.)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841ec9a0ea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41ec9a0ea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do actually get a similar story to the paper!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841ec9a0ea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41ec9a0ea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Exactly the same story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most important thing to note here is that the method for generating embeddings is so powerful that it can capture these changes over time. Even if the precise story differs based on the parameters for visualization, it does encode a lot of temporal information, so it’s a very successful method.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841ec9a0e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41ec9a0e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2e53588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2e53588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2e535887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2e53588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2e535887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2e535887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2e535887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2e535887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2e535887a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2e535887a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2e535887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2e535887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fe5d5ab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fe5d5ab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2e535887a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2e535887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ub.com/danieljkim0118/doc-word2ve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349575" y="1578400"/>
            <a:ext cx="54378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Feature-based Word Embeddings</a:t>
            </a:r>
            <a:endParaRPr/>
          </a:p>
        </p:txBody>
      </p:sp>
      <p:sp>
        <p:nvSpPr>
          <p:cNvPr id="135" name="Google Shape;135;p13"/>
          <p:cNvSpPr txBox="1"/>
          <p:nvPr>
            <p:ph idx="1" type="subTitle"/>
          </p:nvPr>
        </p:nvSpPr>
        <p:spPr>
          <a:xfrm>
            <a:off x="5083950" y="3924925"/>
            <a:ext cx="3703500" cy="8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CIS 530 - Computational Linguistics</a:t>
            </a:r>
            <a:endParaRPr b="1"/>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Baseline: Quantitative Analysis</a:t>
            </a:r>
            <a:endParaRPr/>
          </a:p>
        </p:txBody>
      </p:sp>
      <p:sp>
        <p:nvSpPr>
          <p:cNvPr id="193" name="Google Shape;193;p22"/>
          <p:cNvSpPr txBox="1"/>
          <p:nvPr>
            <p:ph idx="1" type="body"/>
          </p:nvPr>
        </p:nvSpPr>
        <p:spPr>
          <a:xfrm>
            <a:off x="1297500" y="1388700"/>
            <a:ext cx="7038900" cy="3462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Baseline word embeddings were directly extracted from PPMI matrices.</a:t>
            </a:r>
            <a:endParaRPr sz="1400"/>
          </a:p>
          <a:p>
            <a:pPr indent="-317500" lvl="0" marL="457200" rtl="0" algn="l">
              <a:spcBef>
                <a:spcPts val="0"/>
              </a:spcBef>
              <a:spcAft>
                <a:spcPts val="0"/>
              </a:spcAft>
              <a:buSzPts val="1400"/>
              <a:buChar char="●"/>
            </a:pPr>
            <a:r>
              <a:rPr lang="en" sz="1400"/>
              <a:t>Create triples of (word, time, topic)</a:t>
            </a:r>
            <a:endParaRPr sz="1400"/>
          </a:p>
          <a:p>
            <a:pPr indent="-317500" lvl="0" marL="457200" rtl="0" algn="l">
              <a:spcBef>
                <a:spcPts val="0"/>
              </a:spcBef>
              <a:spcAft>
                <a:spcPts val="0"/>
              </a:spcAft>
              <a:buSzPts val="1400"/>
              <a:buChar char="●"/>
            </a:pPr>
            <a:r>
              <a:rPr lang="en" sz="1400"/>
              <a:t>Use spherical k-means to cluster the words</a:t>
            </a:r>
            <a:endParaRPr sz="1400"/>
          </a:p>
          <a:p>
            <a:pPr indent="-317500" lvl="0" marL="457200" rtl="0" algn="l">
              <a:spcBef>
                <a:spcPts val="0"/>
              </a:spcBef>
              <a:spcAft>
                <a:spcPts val="0"/>
              </a:spcAft>
              <a:buSzPts val="1400"/>
              <a:buChar char="●"/>
            </a:pPr>
            <a:r>
              <a:rPr lang="en" sz="1400"/>
              <a:t>How well do clusters based on embedding and time match the topic labels?</a:t>
            </a:r>
            <a:endParaRPr sz="1400"/>
          </a:p>
          <a:p>
            <a:pPr indent="-317500" lvl="1" marL="914400" rtl="0" algn="l">
              <a:spcBef>
                <a:spcPts val="0"/>
              </a:spcBef>
              <a:spcAft>
                <a:spcPts val="0"/>
              </a:spcAft>
              <a:buSzPts val="1400"/>
              <a:buChar char="○"/>
            </a:pPr>
            <a:r>
              <a:rPr lang="en" sz="1400"/>
              <a:t>Normalized Mutual Information</a:t>
            </a:r>
            <a:endParaRPr sz="1400"/>
          </a:p>
          <a:p>
            <a:pPr indent="0" lvl="0" marL="0" rtl="0" algn="l">
              <a:spcBef>
                <a:spcPts val="1600"/>
              </a:spcBef>
              <a:spcAft>
                <a:spcPts val="0"/>
              </a:spcAft>
              <a:buNone/>
            </a:pPr>
            <a:r>
              <a:rPr lang="en" sz="1400"/>
              <a:t>	</a:t>
            </a:r>
            <a:endParaRPr sz="1400"/>
          </a:p>
          <a:p>
            <a:pPr indent="-317500" lvl="1" marL="914400" rtl="0" algn="l">
              <a:spcBef>
                <a:spcPts val="1600"/>
              </a:spcBef>
              <a:spcAft>
                <a:spcPts val="0"/>
              </a:spcAft>
              <a:buSzPts val="1400"/>
              <a:buChar char="○"/>
            </a:pPr>
            <a:r>
              <a:rPr lang="en" sz="1400"/>
              <a:t>Fᵦ</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NMF: 0.0922</a:t>
            </a:r>
            <a:endParaRPr sz="1400"/>
          </a:p>
          <a:p>
            <a:pPr indent="-317500" lvl="0" marL="457200" rtl="0" algn="l">
              <a:spcBef>
                <a:spcPts val="0"/>
              </a:spcBef>
              <a:spcAft>
                <a:spcPts val="0"/>
              </a:spcAft>
              <a:buSzPts val="1400"/>
              <a:buChar char="●"/>
            </a:pPr>
            <a:r>
              <a:rPr lang="en" sz="1400"/>
              <a:t>F_beta: 24.15</a:t>
            </a:r>
            <a:endParaRPr sz="1400"/>
          </a:p>
        </p:txBody>
      </p:sp>
      <p:pic>
        <p:nvPicPr>
          <p:cNvPr id="194" name="Google Shape;194;p22"/>
          <p:cNvPicPr preferRelativeResize="0"/>
          <p:nvPr/>
        </p:nvPicPr>
        <p:blipFill rotWithShape="1">
          <a:blip r:embed="rId3">
            <a:alphaModFix/>
          </a:blip>
          <a:srcRect b="43750" l="19807" r="59612" t="47407"/>
          <a:stretch/>
        </p:blipFill>
        <p:spPr>
          <a:xfrm>
            <a:off x="4876475" y="2724150"/>
            <a:ext cx="1881773" cy="454774"/>
          </a:xfrm>
          <a:prstGeom prst="rect">
            <a:avLst/>
          </a:prstGeom>
          <a:noFill/>
          <a:ln>
            <a:noFill/>
          </a:ln>
        </p:spPr>
      </p:pic>
      <p:pic>
        <p:nvPicPr>
          <p:cNvPr id="195" name="Google Shape;195;p22"/>
          <p:cNvPicPr preferRelativeResize="0"/>
          <p:nvPr/>
        </p:nvPicPr>
        <p:blipFill rotWithShape="1">
          <a:blip r:embed="rId4">
            <a:alphaModFix/>
          </a:blip>
          <a:srcRect b="12924" l="24092" r="63987" t="77286"/>
          <a:stretch/>
        </p:blipFill>
        <p:spPr>
          <a:xfrm>
            <a:off x="2610950" y="3434225"/>
            <a:ext cx="1089874" cy="5035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Published Baseline: Qualitative Analysis</a:t>
            </a:r>
            <a:endParaRPr/>
          </a:p>
        </p:txBody>
      </p:sp>
      <p:sp>
        <p:nvSpPr>
          <p:cNvPr id="201" name="Google Shape;201;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labels for the NYT dataset are not available</a:t>
            </a:r>
            <a:endParaRPr sz="1400"/>
          </a:p>
          <a:p>
            <a:pPr indent="-317500" lvl="1" marL="914400" rtl="0" algn="l">
              <a:spcBef>
                <a:spcPts val="0"/>
              </a:spcBef>
              <a:spcAft>
                <a:spcPts val="0"/>
              </a:spcAft>
              <a:buSzPts val="1400"/>
              <a:buChar char="○"/>
            </a:pPr>
            <a:r>
              <a:rPr lang="en" sz="1400"/>
              <a:t>However, the PPMI matrices are, so we could still train embeddings</a:t>
            </a:r>
            <a:endParaRPr sz="1400"/>
          </a:p>
          <a:p>
            <a:pPr indent="-317500" lvl="1" marL="914400" rtl="0" algn="l">
              <a:spcBef>
                <a:spcPts val="0"/>
              </a:spcBef>
              <a:spcAft>
                <a:spcPts val="0"/>
              </a:spcAft>
              <a:buSzPts val="1400"/>
              <a:buChar char="○"/>
            </a:pPr>
            <a:r>
              <a:rPr lang="en" sz="1400"/>
              <a:t>We evaluated using the qualitative Metric instead</a:t>
            </a:r>
            <a:endParaRPr sz="1400"/>
          </a:p>
          <a:p>
            <a:pPr indent="-317500" lvl="0" marL="457200" rtl="0" algn="l">
              <a:spcBef>
                <a:spcPts val="0"/>
              </a:spcBef>
              <a:spcAft>
                <a:spcPts val="0"/>
              </a:spcAft>
              <a:buSzPts val="1400"/>
              <a:buChar char="●"/>
            </a:pPr>
            <a:r>
              <a:rPr lang="en" sz="1400"/>
              <a:t>Trajectory Visualization</a:t>
            </a:r>
            <a:endParaRPr sz="1400"/>
          </a:p>
          <a:p>
            <a:pPr indent="-317500" lvl="1" marL="914400" rtl="0" algn="l">
              <a:spcBef>
                <a:spcPts val="0"/>
              </a:spcBef>
              <a:spcAft>
                <a:spcPts val="0"/>
              </a:spcAft>
              <a:buSzPts val="1400"/>
              <a:buChar char="○"/>
            </a:pPr>
            <a:r>
              <a:rPr lang="en" sz="1400"/>
              <a:t>Shows how word meaning evolves over time</a:t>
            </a:r>
            <a:endParaRPr sz="1400"/>
          </a:p>
          <a:p>
            <a:pPr indent="-317500" lvl="1" marL="914400" rtl="0" algn="l">
              <a:spcBef>
                <a:spcPts val="0"/>
              </a:spcBef>
              <a:spcAft>
                <a:spcPts val="0"/>
              </a:spcAft>
              <a:buSzPts val="1400"/>
              <a:buChar char="○"/>
            </a:pPr>
            <a:r>
              <a:rPr lang="en" sz="1400"/>
              <a:t>Find the nearest neighbors at each time slice</a:t>
            </a:r>
            <a:endParaRPr sz="1400"/>
          </a:p>
          <a:p>
            <a:pPr indent="-317500" lvl="1" marL="914400" rtl="0" algn="l">
              <a:spcBef>
                <a:spcPts val="0"/>
              </a:spcBef>
              <a:spcAft>
                <a:spcPts val="0"/>
              </a:spcAft>
              <a:buSzPts val="1400"/>
              <a:buChar char="○"/>
            </a:pPr>
            <a:r>
              <a:rPr lang="en" sz="1400"/>
              <a:t>Plot 2D t-SNE projection</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-distributed Stochastic Neighbor Embedding (tSNE)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7" name="Google Shape;207;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 visualization algorithm that balances between global and local structure</a:t>
            </a:r>
            <a:endParaRPr sz="1400"/>
          </a:p>
          <a:p>
            <a:pPr indent="-317500" lvl="0" marL="457200" rtl="0" algn="l">
              <a:spcBef>
                <a:spcPts val="0"/>
              </a:spcBef>
              <a:spcAft>
                <a:spcPts val="0"/>
              </a:spcAft>
              <a:buSzPts val="1400"/>
              <a:buChar char="●"/>
            </a:pPr>
            <a:r>
              <a:rPr lang="en" sz="1400"/>
              <a:t>Takes a parameter, perplexity, which governs that trade-off</a:t>
            </a:r>
            <a:endParaRPr sz="1400"/>
          </a:p>
          <a:p>
            <a:pPr indent="-317500" lvl="1" marL="914400" rtl="0" algn="l">
              <a:spcBef>
                <a:spcPts val="0"/>
              </a:spcBef>
              <a:spcAft>
                <a:spcPts val="0"/>
              </a:spcAft>
              <a:buSzPts val="1400"/>
              <a:buChar char="○"/>
            </a:pPr>
            <a:r>
              <a:rPr lang="en" sz="1400"/>
              <a:t>Usually between 5-50</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4" name="Google Shape;214;p25"/>
          <p:cNvPicPr preferRelativeResize="0"/>
          <p:nvPr/>
        </p:nvPicPr>
        <p:blipFill>
          <a:blip r:embed="rId3">
            <a:alphaModFix/>
          </a:blip>
          <a:stretch>
            <a:fillRect/>
          </a:stretch>
        </p:blipFill>
        <p:spPr>
          <a:xfrm>
            <a:off x="-220325" y="-199700"/>
            <a:ext cx="9584626" cy="5451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1" name="Google Shape;221;p26"/>
          <p:cNvPicPr preferRelativeResize="0"/>
          <p:nvPr/>
        </p:nvPicPr>
        <p:blipFill>
          <a:blip r:embed="rId3">
            <a:alphaModFix/>
          </a:blip>
          <a:stretch>
            <a:fillRect/>
          </a:stretch>
        </p:blipFill>
        <p:spPr>
          <a:xfrm>
            <a:off x="-177087" y="0"/>
            <a:ext cx="9498175" cy="54020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8" name="Google Shape;228;p27"/>
          <p:cNvPicPr preferRelativeResize="0"/>
          <p:nvPr/>
        </p:nvPicPr>
        <p:blipFill>
          <a:blip r:embed="rId3">
            <a:alphaModFix/>
          </a:blip>
          <a:stretch>
            <a:fillRect/>
          </a:stretch>
        </p:blipFill>
        <p:spPr>
          <a:xfrm>
            <a:off x="-126150" y="-100325"/>
            <a:ext cx="9396299" cy="53441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5" name="Google Shape;235;p28"/>
          <p:cNvPicPr preferRelativeResize="0"/>
          <p:nvPr/>
        </p:nvPicPr>
        <p:blipFill>
          <a:blip r:embed="rId3">
            <a:alphaModFix/>
          </a:blip>
          <a:stretch>
            <a:fillRect/>
          </a:stretch>
        </p:blipFill>
        <p:spPr>
          <a:xfrm>
            <a:off x="-131550" y="-103400"/>
            <a:ext cx="9407124" cy="5350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2" name="Google Shape;242;p29"/>
          <p:cNvPicPr preferRelativeResize="0"/>
          <p:nvPr/>
        </p:nvPicPr>
        <p:blipFill>
          <a:blip r:embed="rId3">
            <a:alphaModFix/>
          </a:blip>
          <a:stretch>
            <a:fillRect/>
          </a:stretch>
        </p:blipFill>
        <p:spPr>
          <a:xfrm>
            <a:off x="-72125" y="-69600"/>
            <a:ext cx="9288248" cy="5282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to Github repo</a:t>
            </a:r>
            <a:endParaRPr/>
          </a:p>
        </p:txBody>
      </p:sp>
      <p:sp>
        <p:nvSpPr>
          <p:cNvPr id="248" name="Google Shape;248;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Arial"/>
                <a:ea typeface="Arial"/>
                <a:cs typeface="Arial"/>
                <a:sym typeface="Arial"/>
                <a:hlinkClick r:id="rId3"/>
              </a:rPr>
              <a:t>https://github.com/danieljkim0118/doc-word2vec</a:t>
            </a:r>
            <a:endParaRPr/>
          </a:p>
          <a:p>
            <a:pPr indent="0" lvl="0" marL="0" rtl="0" algn="l">
              <a:spcBef>
                <a:spcPts val="1600"/>
              </a:spcBef>
              <a:spcAft>
                <a:spcPts val="1600"/>
              </a:spcAft>
              <a:buNone/>
            </a:pPr>
            <a:r>
              <a:rPr lang="en"/>
              <a:t>The instructions to run the baseline evaluation are in baseline.md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lang="en"/>
              <a:t>e want to measure how the semantic information of words varies with the document attributes, such as publication date, topic and writer's age.</a:t>
            </a:r>
            <a:endParaRPr/>
          </a:p>
          <a:p>
            <a:pPr indent="0" lvl="0" marL="0" rtl="0" algn="l">
              <a:spcBef>
                <a:spcPts val="1600"/>
              </a:spcBef>
              <a:spcAft>
                <a:spcPts val="0"/>
              </a:spcAft>
              <a:buNone/>
            </a:pPr>
            <a:r>
              <a:rPr lang="en"/>
              <a:t>So in t</a:t>
            </a:r>
            <a:r>
              <a:rPr lang="en"/>
              <a:t>his project we  implement a method to train dynamic word embeddings based on document attributes, thereby training three-dimensional word embeddings that capture specific features of each word in the context of the input dataset.</a:t>
            </a:r>
            <a:endParaRPr/>
          </a:p>
          <a:p>
            <a:pPr indent="0" lvl="0" marL="0" rtl="0" algn="l">
              <a:spcBef>
                <a:spcPts val="1600"/>
              </a:spcBef>
              <a:spcAft>
                <a:spcPts val="0"/>
              </a:spcAft>
              <a:buNone/>
            </a:pPr>
            <a:r>
              <a:rPr lang="en"/>
              <a:t>We extend some previous work(year-specific word embeddings) and train word embeddings based on novel features on a blog authorship corpus.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Significance and Relevance</a:t>
            </a:r>
            <a:endParaRPr/>
          </a:p>
        </p:txBody>
      </p:sp>
      <p:sp>
        <p:nvSpPr>
          <p:cNvPr id="147" name="Google Shape;147;p15"/>
          <p:cNvSpPr txBox="1"/>
          <p:nvPr>
            <p:ph idx="1" type="body"/>
          </p:nvPr>
        </p:nvSpPr>
        <p:spPr>
          <a:xfrm>
            <a:off x="1211250" y="12316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What makes this project interesting?</a:t>
            </a:r>
            <a:endParaRPr sz="1400"/>
          </a:p>
          <a:p>
            <a:pPr indent="0" lvl="0" marL="457200" rtl="0" algn="l">
              <a:spcBef>
                <a:spcPts val="1600"/>
              </a:spcBef>
              <a:spcAft>
                <a:spcPts val="0"/>
              </a:spcAft>
              <a:buNone/>
            </a:pPr>
            <a:r>
              <a:rPr lang="en" sz="1400"/>
              <a:t>The general purpose word embeddings can be useful in many applications, such as searching engine, recommendation system, machine translation, etc.</a:t>
            </a:r>
            <a:endParaRPr sz="1400"/>
          </a:p>
          <a:p>
            <a:pPr indent="0" lvl="0" marL="457200" rtl="0" algn="l">
              <a:spcBef>
                <a:spcPts val="1600"/>
              </a:spcBef>
              <a:spcAft>
                <a:spcPts val="0"/>
              </a:spcAft>
              <a:buNone/>
            </a:pPr>
            <a:r>
              <a:rPr lang="en" sz="1400"/>
              <a:t>E.g.  by training word embedding on the blog dataset, we can find how the meaning of word 'amazon' change from the forest to the company and how the popularity of a celebrity changes with time or author's age</a:t>
            </a:r>
            <a:endParaRPr sz="1400"/>
          </a:p>
          <a:p>
            <a:pPr indent="-317500" lvl="0" marL="457200" rtl="0" algn="l">
              <a:spcBef>
                <a:spcPts val="1600"/>
              </a:spcBef>
              <a:spcAft>
                <a:spcPts val="0"/>
              </a:spcAft>
              <a:buSzPts val="1400"/>
              <a:buChar char="●"/>
            </a:pPr>
            <a:r>
              <a:rPr lang="en" sz="1400"/>
              <a:t>H</a:t>
            </a:r>
            <a:r>
              <a:rPr lang="en" sz="1400"/>
              <a:t>ow this project is related to CIS 530 content?</a:t>
            </a:r>
            <a:endParaRPr sz="1400"/>
          </a:p>
          <a:p>
            <a:pPr indent="0" lvl="0" marL="457200" rtl="0" algn="l">
              <a:spcBef>
                <a:spcPts val="1600"/>
              </a:spcBef>
              <a:spcAft>
                <a:spcPts val="0"/>
              </a:spcAft>
              <a:buNone/>
            </a:pPr>
            <a:r>
              <a:rPr lang="en" sz="1400"/>
              <a:t>We implemented methods and algorithms introduced in the class during training and evaluation. In HW4, we implemented term-context and PPMI matrices. We’ve also worked with other word embeddings. The paper we are implementing was introduced in class.</a:t>
            </a:r>
            <a:endParaRPr sz="1400"/>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Previous Works</a:t>
            </a:r>
            <a:endParaRPr/>
          </a:p>
        </p:txBody>
      </p:sp>
      <p:sp>
        <p:nvSpPr>
          <p:cNvPr id="153" name="Google Shape;153;p16"/>
          <p:cNvSpPr txBox="1"/>
          <p:nvPr>
            <p:ph idx="1" type="body"/>
          </p:nvPr>
        </p:nvSpPr>
        <p:spPr>
          <a:xfrm>
            <a:off x="1297500" y="950650"/>
            <a:ext cx="7448400" cy="35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Word embeddings have been studied from the perspective of semantic changes over time:</a:t>
            </a:r>
            <a:endParaRPr sz="1400"/>
          </a:p>
          <a:p>
            <a:pPr indent="-317500" lvl="0" marL="457200" rtl="0" algn="l">
              <a:spcBef>
                <a:spcPts val="1600"/>
              </a:spcBef>
              <a:spcAft>
                <a:spcPts val="0"/>
              </a:spcAft>
              <a:buSzPts val="1400"/>
              <a:buChar char="●"/>
            </a:pPr>
            <a:r>
              <a:rPr lang="en" sz="1400"/>
              <a:t>    Yao et al. (2018): a dynamic model that learns time-aware word vector representation (NYT 1990 - 2016, PPMI, block coordinate descent)</a:t>
            </a:r>
            <a:endParaRPr sz="1400"/>
          </a:p>
          <a:p>
            <a:pPr indent="-317500" lvl="0" marL="457200" rtl="0" algn="l">
              <a:spcBef>
                <a:spcPts val="0"/>
              </a:spcBef>
              <a:spcAft>
                <a:spcPts val="0"/>
              </a:spcAft>
              <a:buSzPts val="1400"/>
              <a:buChar char="●"/>
            </a:pPr>
            <a:r>
              <a:rPr lang="en" sz="1400"/>
              <a:t>    Garg et al. (2018): </a:t>
            </a:r>
            <a:r>
              <a:rPr lang="en" sz="1400">
                <a:latin typeface="Arial"/>
                <a:ea typeface="Arial"/>
                <a:cs typeface="Arial"/>
                <a:sym typeface="Arial"/>
              </a:rPr>
              <a:t>temporal dynamics of embeddings quantifies changes in gender and ethnic stereotypes (Google News word2vec, Google Books/COHA, NYT GLoVe; occupation, adjectives)</a:t>
            </a:r>
            <a:endParaRPr sz="1400">
              <a:latin typeface="Arial"/>
              <a:ea typeface="Arial"/>
              <a:cs typeface="Arial"/>
              <a:sym typeface="Arial"/>
            </a:endParaRPr>
          </a:p>
          <a:p>
            <a:pPr indent="0" lvl="0" marL="0" rtl="0" algn="l">
              <a:spcBef>
                <a:spcPts val="1600"/>
              </a:spcBef>
              <a:spcAft>
                <a:spcPts val="0"/>
              </a:spcAft>
              <a:buNone/>
            </a:pPr>
            <a:r>
              <a:rPr lang="en" sz="1400"/>
              <a:t>And domain-specific word embeddings:</a:t>
            </a:r>
            <a:endParaRPr sz="1400"/>
          </a:p>
          <a:p>
            <a:pPr indent="-317500" lvl="0" marL="457200" rtl="0" algn="l">
              <a:spcBef>
                <a:spcPts val="1600"/>
              </a:spcBef>
              <a:spcAft>
                <a:spcPts val="0"/>
              </a:spcAft>
              <a:buSzPts val="1400"/>
              <a:buChar char="●"/>
            </a:pPr>
            <a:r>
              <a:rPr lang="en" sz="1400"/>
              <a:t>Lee et al. (2019): adapted BERT for biomedical corpora</a:t>
            </a:r>
            <a:endParaRPr sz="1400"/>
          </a:p>
          <a:p>
            <a:pPr indent="-317500" lvl="0" marL="457200" rtl="0" algn="l">
              <a:spcBef>
                <a:spcPts val="0"/>
              </a:spcBef>
              <a:spcAft>
                <a:spcPts val="0"/>
              </a:spcAft>
              <a:buSzPts val="1400"/>
              <a:buChar char="●"/>
            </a:pPr>
            <a:r>
              <a:rPr lang="en" sz="1400"/>
              <a:t>Zhang et al. 2019): subword embedding model for biomedical word vectors</a:t>
            </a:r>
            <a:endParaRPr sz="1400"/>
          </a:p>
          <a:p>
            <a:pPr indent="-317500" lvl="0" marL="457200" rtl="0" algn="l">
              <a:spcBef>
                <a:spcPts val="0"/>
              </a:spcBef>
              <a:spcAft>
                <a:spcPts val="0"/>
              </a:spcAft>
              <a:buSzPts val="1400"/>
              <a:buChar char="●"/>
            </a:pPr>
            <a:r>
              <a:rPr lang="en" sz="1400"/>
              <a:t>Dollah et al. (2019): used Convolutional Neural Network to perform classification of biomedical text</a:t>
            </a:r>
            <a:endParaRPr sz="1400"/>
          </a:p>
          <a:p>
            <a:pPr indent="0" lvl="0" marL="0" rtl="0" algn="l">
              <a:spcBef>
                <a:spcPts val="1600"/>
              </a:spcBef>
              <a:spcAft>
                <a:spcPts val="1600"/>
              </a:spcAft>
              <a:buNone/>
            </a:pPr>
            <a:r>
              <a:rPr lang="en" sz="1400"/>
              <a:t>But semantic change over domains/topics has been relatively under-studied.</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a:t>
            </a:r>
            <a:endParaRPr/>
          </a:p>
        </p:txBody>
      </p:sp>
      <p:sp>
        <p:nvSpPr>
          <p:cNvPr id="159" name="Google Shape;159;p17"/>
          <p:cNvSpPr txBox="1"/>
          <p:nvPr>
            <p:ph idx="1" type="body"/>
          </p:nvPr>
        </p:nvSpPr>
        <p:spPr>
          <a:xfrm>
            <a:off x="1297500" y="1307850"/>
            <a:ext cx="7038900" cy="344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a:t>
            </a:r>
            <a:r>
              <a:rPr b="1" lang="en" sz="1400"/>
              <a:t>Blog Authorship Corpus</a:t>
            </a:r>
            <a:r>
              <a:rPr lang="en" sz="1400"/>
              <a:t> contains </a:t>
            </a:r>
            <a:r>
              <a:rPr lang="en" sz="1400"/>
              <a:t>over 680,000 posts from 19,320 different bloggers spanning ages between 13 to 47, topics ranging from banking to technology.</a:t>
            </a:r>
            <a:endParaRPr sz="1400"/>
          </a:p>
          <a:p>
            <a:pPr indent="0" lvl="0" marL="0" rtl="0" algn="l">
              <a:spcBef>
                <a:spcPts val="1600"/>
              </a:spcBef>
              <a:spcAft>
                <a:spcPts val="0"/>
              </a:spcAft>
              <a:buNone/>
            </a:pPr>
            <a:r>
              <a:rPr lang="en" sz="1400"/>
              <a:t>Each row contains the post ID, gender and age of the blogger, topic of the post, publication date and the raw blog text.</a:t>
            </a:r>
            <a:endParaRPr sz="1400"/>
          </a:p>
          <a:p>
            <a:pPr indent="0" lvl="0" marL="0" rtl="0" algn="l">
              <a:spcBef>
                <a:spcPts val="1600"/>
              </a:spcBef>
              <a:spcAft>
                <a:spcPts val="0"/>
              </a:spcAft>
              <a:buNone/>
            </a:pPr>
            <a:r>
              <a:rPr lang="en" sz="1400"/>
              <a:t>Sample table format</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rPr lang="en" sz="1400"/>
              <a:t>The data was obtained at Kaggle.com and saved as a .csv file for further preprocessing.</a:t>
            </a:r>
            <a:endParaRPr sz="1400"/>
          </a:p>
        </p:txBody>
      </p:sp>
      <p:graphicFrame>
        <p:nvGraphicFramePr>
          <p:cNvPr id="160" name="Google Shape;160;p17"/>
          <p:cNvGraphicFramePr/>
          <p:nvPr/>
        </p:nvGraphicFramePr>
        <p:xfrm>
          <a:off x="1297500" y="3129725"/>
          <a:ext cx="3000000" cy="3000000"/>
        </p:xfrm>
        <a:graphic>
          <a:graphicData uri="http://schemas.openxmlformats.org/drawingml/2006/table">
            <a:tbl>
              <a:tblPr>
                <a:noFill/>
                <a:tableStyleId>{084C2F97-769D-4304-800B-6A844A09CD84}</a:tableStyleId>
              </a:tblPr>
              <a:tblGrid>
                <a:gridCol w="795900"/>
                <a:gridCol w="908000"/>
                <a:gridCol w="697800"/>
                <a:gridCol w="795875"/>
                <a:gridCol w="795875"/>
                <a:gridCol w="1272450"/>
                <a:gridCol w="1973150"/>
              </a:tblGrid>
              <a:tr h="381000">
                <a:tc>
                  <a:txBody>
                    <a:bodyPr/>
                    <a:lstStyle/>
                    <a:p>
                      <a:pPr indent="0" lvl="0" marL="0" rtl="0" algn="l">
                        <a:spcBef>
                          <a:spcPts val="0"/>
                        </a:spcBef>
                        <a:spcAft>
                          <a:spcPts val="0"/>
                        </a:spcAft>
                        <a:buNone/>
                      </a:pPr>
                      <a:r>
                        <a:rPr lang="en">
                          <a:solidFill>
                            <a:srgbClr val="FFFFFF"/>
                          </a:solidFill>
                        </a:rPr>
                        <a:t>ID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gender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age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topic</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sign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date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text</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0012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female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24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food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Aries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14,May,2004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I ate pizza today and...</a:t>
                      </a:r>
                      <a:endParaRPr>
                        <a:solidFill>
                          <a:srgbClr val="FFFFFF"/>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166" name="Google Shape;166;p18"/>
          <p:cNvSpPr txBox="1"/>
          <p:nvPr>
            <p:ph idx="1" type="body"/>
          </p:nvPr>
        </p:nvSpPr>
        <p:spPr>
          <a:xfrm>
            <a:off x="1297500" y="1247325"/>
            <a:ext cx="7038900" cy="3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blog corpus contains lots of noisy data that must be pre-processed to generate a PPMI matrix </a:t>
            </a:r>
            <a:r>
              <a:rPr lang="en" sz="1400"/>
              <a:t>over the vocabulary set.</a:t>
            </a:r>
            <a:endParaRPr sz="1400"/>
          </a:p>
          <a:p>
            <a:pPr indent="-317500" lvl="0" marL="457200" rtl="0" algn="l">
              <a:spcBef>
                <a:spcPts val="1600"/>
              </a:spcBef>
              <a:spcAft>
                <a:spcPts val="0"/>
              </a:spcAft>
              <a:buSzPts val="1400"/>
              <a:buAutoNum type="arabicPeriod"/>
            </a:pPr>
            <a:r>
              <a:rPr lang="en" sz="1400"/>
              <a:t>Removal of null values, short posts, foreign languages, ill-formatted data</a:t>
            </a:r>
            <a:endParaRPr sz="1400"/>
          </a:p>
          <a:p>
            <a:pPr indent="-317500" lvl="0" marL="457200" rtl="0" algn="l">
              <a:spcBef>
                <a:spcPts val="0"/>
              </a:spcBef>
              <a:spcAft>
                <a:spcPts val="0"/>
              </a:spcAft>
              <a:buSzPts val="1400"/>
              <a:buAutoNum type="arabicPeriod"/>
            </a:pPr>
            <a:r>
              <a:rPr lang="en" sz="1400"/>
              <a:t>Extraction of date/age information</a:t>
            </a:r>
            <a:endParaRPr sz="1400"/>
          </a:p>
          <a:p>
            <a:pPr indent="-317500" lvl="0" marL="457200" rtl="0" algn="l">
              <a:spcBef>
                <a:spcPts val="0"/>
              </a:spcBef>
              <a:spcAft>
                <a:spcPts val="0"/>
              </a:spcAft>
              <a:buSzPts val="1400"/>
              <a:buAutoNum type="arabicPeriod"/>
            </a:pPr>
            <a:r>
              <a:rPr lang="en" sz="1400"/>
              <a:t>Removal of posts within under-represented categories (date, age, topic)</a:t>
            </a:r>
            <a:endParaRPr sz="1400"/>
          </a:p>
          <a:p>
            <a:pPr indent="-317500" lvl="0" marL="457200" rtl="0" algn="l">
              <a:spcBef>
                <a:spcPts val="0"/>
              </a:spcBef>
              <a:spcAft>
                <a:spcPts val="0"/>
              </a:spcAft>
              <a:buSzPts val="1400"/>
              <a:buAutoNum type="arabicPeriod"/>
            </a:pPr>
            <a:r>
              <a:rPr lang="en" sz="1400"/>
              <a:t>Tokenization and Lemmatization using perceptron-based POS taggers and WordNet from NLTK</a:t>
            </a:r>
            <a:endParaRPr sz="1400"/>
          </a:p>
          <a:p>
            <a:pPr indent="-317500" lvl="0" marL="457200" rtl="0" algn="l">
              <a:spcBef>
                <a:spcPts val="0"/>
              </a:spcBef>
              <a:spcAft>
                <a:spcPts val="0"/>
              </a:spcAft>
              <a:buSzPts val="1400"/>
              <a:buAutoNum type="arabicPeriod"/>
            </a:pPr>
            <a:r>
              <a:rPr lang="en" sz="1400"/>
              <a:t>Construction of vocabulary set, filtering outlier words in terms of frequency</a:t>
            </a:r>
            <a:endParaRPr sz="1400"/>
          </a:p>
          <a:p>
            <a:pPr indent="-317500" lvl="0" marL="457200" rtl="0" algn="l">
              <a:spcBef>
                <a:spcPts val="0"/>
              </a:spcBef>
              <a:spcAft>
                <a:spcPts val="0"/>
              </a:spcAft>
              <a:buSzPts val="1400"/>
              <a:buAutoNum type="arabicPeriod"/>
            </a:pPr>
            <a:r>
              <a:rPr lang="en" sz="1400"/>
              <a:t>Generation of term-context matrix using a sliding window</a:t>
            </a:r>
            <a:endParaRPr sz="1400"/>
          </a:p>
          <a:p>
            <a:pPr indent="-317500" lvl="0" marL="457200" rtl="0" algn="l">
              <a:spcBef>
                <a:spcPts val="0"/>
              </a:spcBef>
              <a:spcAft>
                <a:spcPts val="0"/>
              </a:spcAft>
              <a:buSzPts val="1400"/>
              <a:buAutoNum type="arabicPeriod"/>
            </a:pPr>
            <a:r>
              <a:rPr lang="en" sz="1400"/>
              <a:t>Computation of PPMI matrix over different values of user-defined feature</a:t>
            </a:r>
            <a:endParaRPr sz="1400"/>
          </a:p>
          <a:p>
            <a:pPr indent="0" lvl="0" marL="0" rtl="0" algn="l">
              <a:spcBef>
                <a:spcPts val="1600"/>
              </a:spcBef>
              <a:spcAft>
                <a:spcPts val="1600"/>
              </a:spcAft>
              <a:buNone/>
            </a:pPr>
            <a:r>
              <a:rPr lang="en" sz="1400"/>
              <a:t>The PPMI matrix is used as an input to a customized loss function that trains feature-dependent word embeddings.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Algorithm</a:t>
            </a:r>
            <a:endParaRPr/>
          </a:p>
        </p:txBody>
      </p:sp>
      <p:sp>
        <p:nvSpPr>
          <p:cNvPr id="172" name="Google Shape;172;p19"/>
          <p:cNvSpPr txBox="1"/>
          <p:nvPr>
            <p:ph idx="1" type="body"/>
          </p:nvPr>
        </p:nvSpPr>
        <p:spPr>
          <a:xfrm>
            <a:off x="1297500" y="11946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Basic: PPMI matrix</a:t>
            </a:r>
            <a:endParaRPr b="1" sz="1400"/>
          </a:p>
          <a:p>
            <a:pPr indent="0" lvl="0" marL="0" rtl="0" algn="l">
              <a:spcBef>
                <a:spcPts val="1600"/>
              </a:spcBef>
              <a:spcAft>
                <a:spcPts val="0"/>
              </a:spcAft>
              <a:buNone/>
            </a:pPr>
            <a:r>
              <a:rPr b="1" lang="en" sz="1400"/>
              <a:t>Cross-time model: solution for the optimization problem</a:t>
            </a:r>
            <a:endParaRPr b="1" sz="1400"/>
          </a:p>
          <a:p>
            <a:pPr indent="0" lvl="0" marL="0" rtl="0" algn="l">
              <a:spcBef>
                <a:spcPts val="1600"/>
              </a:spcBef>
              <a:spcAft>
                <a:spcPts val="0"/>
              </a:spcAft>
              <a:buNone/>
            </a:pPr>
            <a:r>
              <a:t/>
            </a:r>
            <a:endParaRPr b="1" sz="1400"/>
          </a:p>
          <a:p>
            <a:pPr indent="0" lvl="0" marL="0" rtl="0" algn="l">
              <a:spcBef>
                <a:spcPts val="1600"/>
              </a:spcBef>
              <a:spcAft>
                <a:spcPts val="0"/>
              </a:spcAft>
              <a:buNone/>
            </a:pPr>
            <a:r>
              <a:t/>
            </a:r>
            <a:endParaRPr b="1" sz="1400"/>
          </a:p>
          <a:p>
            <a:pPr indent="0" lvl="0" marL="0" rtl="0" algn="l">
              <a:spcBef>
                <a:spcPts val="1600"/>
              </a:spcBef>
              <a:spcAft>
                <a:spcPts val="0"/>
              </a:spcAft>
              <a:buNone/>
            </a:pPr>
            <a:r>
              <a:rPr b="1" lang="en" sz="1400"/>
              <a:t>Intuition: </a:t>
            </a:r>
            <a:endParaRPr b="1" sz="1400"/>
          </a:p>
          <a:p>
            <a:pPr indent="-317500" lvl="0" marL="457200" rtl="0" algn="l">
              <a:spcBef>
                <a:spcPts val="1600"/>
              </a:spcBef>
              <a:spcAft>
                <a:spcPts val="0"/>
              </a:spcAft>
              <a:buSzPts val="1400"/>
              <a:buAutoNum type="arabicPeriod"/>
            </a:pPr>
            <a:r>
              <a:rPr b="1" lang="en" sz="1400"/>
              <a:t>Penalty in the optimization function: Word embedding for a specific time should not be too different from adjacent times</a:t>
            </a:r>
            <a:endParaRPr b="1" sz="1400"/>
          </a:p>
          <a:p>
            <a:pPr indent="-317500" lvl="0" marL="457200" rtl="0" algn="l">
              <a:spcBef>
                <a:spcPts val="0"/>
              </a:spcBef>
              <a:spcAft>
                <a:spcPts val="0"/>
              </a:spcAft>
              <a:buSzPts val="1400"/>
              <a:buAutoNum type="arabicPeriod"/>
            </a:pPr>
            <a:r>
              <a:rPr b="1" lang="en" sz="1400"/>
              <a:t>The word embedding in a certain context is close to its PPMI matrix</a:t>
            </a:r>
            <a:endParaRPr b="1" sz="1400"/>
          </a:p>
          <a:p>
            <a:pPr indent="0" lvl="0" marL="0" rtl="0" algn="l">
              <a:spcBef>
                <a:spcPts val="1600"/>
              </a:spcBef>
              <a:spcAft>
                <a:spcPts val="1600"/>
              </a:spcAft>
              <a:buNone/>
            </a:pPr>
            <a:r>
              <a:rPr b="1" lang="en" sz="1400"/>
              <a:t>Challenges: how do we set the penalty function for cross-topic word embeddings? </a:t>
            </a:r>
            <a:endParaRPr b="1" sz="1400"/>
          </a:p>
        </p:txBody>
      </p:sp>
      <p:pic>
        <p:nvPicPr>
          <p:cNvPr id="173" name="Google Shape;173;p19"/>
          <p:cNvPicPr preferRelativeResize="0"/>
          <p:nvPr/>
        </p:nvPicPr>
        <p:blipFill>
          <a:blip r:embed="rId3">
            <a:alphaModFix/>
          </a:blip>
          <a:stretch>
            <a:fillRect/>
          </a:stretch>
        </p:blipFill>
        <p:spPr>
          <a:xfrm>
            <a:off x="2165450" y="2139375"/>
            <a:ext cx="4813095" cy="619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Algorithm</a:t>
            </a:r>
            <a:endParaRPr/>
          </a:p>
        </p:txBody>
      </p:sp>
      <p:sp>
        <p:nvSpPr>
          <p:cNvPr id="179" name="Google Shape;179;p20"/>
          <p:cNvSpPr txBox="1"/>
          <p:nvPr>
            <p:ph idx="1" type="body"/>
          </p:nvPr>
        </p:nvSpPr>
        <p:spPr>
          <a:xfrm>
            <a:off x="1297500" y="1307850"/>
            <a:ext cx="7038900" cy="35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Block coordinate descent (BCD): fast but not guaranteed to converge</a:t>
            </a:r>
            <a:endParaRPr b="1" sz="1400"/>
          </a:p>
          <a:p>
            <a:pPr indent="0" lvl="0" marL="0" rtl="0" algn="l">
              <a:spcBef>
                <a:spcPts val="1600"/>
              </a:spcBef>
              <a:spcAft>
                <a:spcPts val="0"/>
              </a:spcAft>
              <a:buNone/>
            </a:pPr>
            <a:r>
              <a:rPr b="1" lang="en" sz="1400"/>
              <a:t>Stochastic gradient descent (SGD): slow but </a:t>
            </a:r>
            <a:r>
              <a:rPr b="1" lang="en" sz="1400"/>
              <a:t>guaranteed to converge</a:t>
            </a:r>
            <a:endParaRPr b="1" sz="1400"/>
          </a:p>
          <a:p>
            <a:pPr indent="0" lvl="0" marL="0" rtl="0" algn="l">
              <a:spcBef>
                <a:spcPts val="1600"/>
              </a:spcBef>
              <a:spcAft>
                <a:spcPts val="0"/>
              </a:spcAft>
              <a:buNone/>
            </a:pPr>
            <a:r>
              <a:rPr b="1" lang="en" sz="1400"/>
              <a:t>We used BCD to speed up the training process, updating two arrays U(t) and W(t) simultaneously and used U(t) for the word embeddings over time.</a:t>
            </a:r>
            <a:endParaRPr b="1" sz="1400"/>
          </a:p>
          <a:p>
            <a:pPr indent="0" lvl="0" marL="0" rtl="0" algn="l">
              <a:spcBef>
                <a:spcPts val="1600"/>
              </a:spcBef>
              <a:spcAft>
                <a:spcPts val="0"/>
              </a:spcAft>
              <a:buNone/>
            </a:pPr>
            <a:r>
              <a:t/>
            </a:r>
            <a:endParaRPr b="1" sz="1400"/>
          </a:p>
          <a:p>
            <a:pPr indent="0" lvl="0" marL="0" rtl="0" algn="l">
              <a:spcBef>
                <a:spcPts val="1600"/>
              </a:spcBef>
              <a:spcAft>
                <a:spcPts val="0"/>
              </a:spcAft>
              <a:buNone/>
            </a:pPr>
            <a:r>
              <a:t/>
            </a:r>
            <a:endParaRPr b="1" sz="1400"/>
          </a:p>
          <a:p>
            <a:pPr indent="0" lvl="0" marL="0" rtl="0" algn="l">
              <a:spcBef>
                <a:spcPts val="1600"/>
              </a:spcBef>
              <a:spcAft>
                <a:spcPts val="0"/>
              </a:spcAft>
              <a:buNone/>
            </a:pPr>
            <a:r>
              <a:t/>
            </a:r>
            <a:endParaRPr b="1" sz="1400"/>
          </a:p>
          <a:p>
            <a:pPr indent="0" lvl="0" marL="0" rtl="0" algn="l">
              <a:spcBef>
                <a:spcPts val="1600"/>
              </a:spcBef>
              <a:spcAft>
                <a:spcPts val="1600"/>
              </a:spcAft>
              <a:buNone/>
            </a:pPr>
            <a:r>
              <a:rPr b="1" lang="en" sz="1400"/>
              <a:t>Both U(t) and W(t) were initialized to contain random numbers between 0 and 1, with shape |vocab| x |new embedding dimension|.</a:t>
            </a:r>
            <a:endParaRPr b="1" sz="1400"/>
          </a:p>
        </p:txBody>
      </p:sp>
      <p:pic>
        <p:nvPicPr>
          <p:cNvPr id="180" name="Google Shape;180;p20"/>
          <p:cNvPicPr preferRelativeResize="0"/>
          <p:nvPr/>
        </p:nvPicPr>
        <p:blipFill>
          <a:blip r:embed="rId3">
            <a:alphaModFix/>
          </a:blip>
          <a:stretch>
            <a:fillRect/>
          </a:stretch>
        </p:blipFill>
        <p:spPr>
          <a:xfrm>
            <a:off x="2576500" y="2957425"/>
            <a:ext cx="3990975" cy="1104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Methods</a:t>
            </a:r>
            <a:endParaRPr/>
          </a:p>
        </p:txBody>
      </p:sp>
      <p:sp>
        <p:nvSpPr>
          <p:cNvPr id="186" name="Google Shape;186;p21"/>
          <p:cNvSpPr txBox="1"/>
          <p:nvPr>
            <p:ph idx="1" type="body"/>
          </p:nvPr>
        </p:nvSpPr>
        <p:spPr>
          <a:xfrm>
            <a:off x="1297500" y="1391000"/>
            <a:ext cx="7038900" cy="3064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Quantitative: Semantic similarity</a:t>
            </a:r>
            <a:endParaRPr sz="1400"/>
          </a:p>
          <a:p>
            <a:pPr indent="-317500" lvl="1" marL="914400" rtl="0" algn="l">
              <a:spcBef>
                <a:spcPts val="0"/>
              </a:spcBef>
              <a:spcAft>
                <a:spcPts val="0"/>
              </a:spcAft>
              <a:buSzPts val="1400"/>
              <a:buAutoNum type="alphaLcPeriod"/>
            </a:pPr>
            <a:r>
              <a:rPr lang="en" sz="1400"/>
              <a:t>Are similar words close together?</a:t>
            </a:r>
            <a:endParaRPr sz="1400"/>
          </a:p>
          <a:p>
            <a:pPr indent="-317500" lvl="0" marL="457200" rtl="0" algn="l">
              <a:spcBef>
                <a:spcPts val="0"/>
              </a:spcBef>
              <a:spcAft>
                <a:spcPts val="0"/>
              </a:spcAft>
              <a:buSzPts val="1400"/>
              <a:buAutoNum type="arabicPeriod"/>
            </a:pPr>
            <a:r>
              <a:rPr lang="en" sz="1400"/>
              <a:t>Qualitative: Trajectory visualization</a:t>
            </a:r>
            <a:endParaRPr sz="1400"/>
          </a:p>
        </p:txBody>
      </p:sp>
      <p:pic>
        <p:nvPicPr>
          <p:cNvPr id="187" name="Google Shape;187;p21"/>
          <p:cNvPicPr preferRelativeResize="0"/>
          <p:nvPr/>
        </p:nvPicPr>
        <p:blipFill rotWithShape="1">
          <a:blip r:embed="rId3">
            <a:alphaModFix/>
          </a:blip>
          <a:srcRect b="0" l="0" r="0" t="38567"/>
          <a:stretch/>
        </p:blipFill>
        <p:spPr>
          <a:xfrm>
            <a:off x="1479863" y="2366762"/>
            <a:ext cx="6674174" cy="23063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