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87" r:id="rId2"/>
    <p:sldId id="388" r:id="rId3"/>
    <p:sldId id="389" r:id="rId4"/>
    <p:sldId id="390" r:id="rId5"/>
    <p:sldId id="275" r:id="rId6"/>
    <p:sldId id="276" r:id="rId7"/>
    <p:sldId id="277" r:id="rId8"/>
    <p:sldId id="278" r:id="rId9"/>
    <p:sldId id="279" r:id="rId10"/>
    <p:sldId id="392" r:id="rId11"/>
    <p:sldId id="285" r:id="rId12"/>
    <p:sldId id="287" r:id="rId13"/>
    <p:sldId id="288" r:id="rId14"/>
    <p:sldId id="290" r:id="rId15"/>
    <p:sldId id="282" r:id="rId16"/>
    <p:sldId id="289" r:id="rId17"/>
    <p:sldId id="283" r:id="rId18"/>
    <p:sldId id="391" r:id="rId19"/>
    <p:sldId id="291" r:id="rId20"/>
    <p:sldId id="292" r:id="rId21"/>
  </p:sldIdLst>
  <p:sldSz cx="9144000" cy="6858000" type="screen4x3"/>
  <p:notesSz cx="6856413" cy="9142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>
      <p:cViewPr varScale="1">
        <p:scale>
          <a:sx n="71" d="100"/>
          <a:sy n="71" d="100"/>
        </p:scale>
        <p:origin x="15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648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Rectangle 1027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23556" name="Rectangle 1028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1030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Rectangle 1031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23560" name="Rectangle 1032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1" name="Rectangle 1033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Rectangle 1034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cap="flat"/>
        </p:spPr>
      </p:sp>
      <p:sp>
        <p:nvSpPr>
          <p:cNvPr id="23563" name="Rectangle 1035"/>
          <p:cNvSpPr>
            <a:spLocks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7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8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8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17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15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02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80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5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18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16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6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59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7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89032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14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4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61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19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5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9761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15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14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2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2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7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3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225786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7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609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1027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1030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3" name="Rectangle 1031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24584" name="Rectangle 1032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5" name="Rectangle 1033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Rectangle 1034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cap="flat"/>
        </p:spPr>
      </p:sp>
      <p:sp>
        <p:nvSpPr>
          <p:cNvPr id="24587" name="Rectangle 1035"/>
          <p:cNvSpPr>
            <a:spLocks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8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098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4099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25604" name="Rectangle 4100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410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4102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Rectangle 4103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25608" name="Rectangle 4104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Rectangle 4105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10" name="Rectangle 410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cap="flat"/>
        </p:spPr>
      </p:sp>
      <p:sp>
        <p:nvSpPr>
          <p:cNvPr id="25611" name="Rectangle 4107"/>
          <p:cNvSpPr>
            <a:spLocks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3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cap="flat"/>
        </p:spPr>
      </p:sp>
      <p:sp>
        <p:nvSpPr>
          <p:cNvPr id="26635" name="Rectangle 11"/>
          <p:cNvSpPr>
            <a:spLocks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0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2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8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0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703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8096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0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3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883025" y="-3175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-1588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-1588" y="-317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4" name="Rectangle 10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7613" cy="4113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4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8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0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1981200"/>
            <a:ext cx="7162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7112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54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89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72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11150" y="387350"/>
            <a:ext cx="8597900" cy="60833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6840538" y="6178550"/>
            <a:ext cx="1458912" cy="2921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970713" y="6137275"/>
            <a:ext cx="12033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Statistics I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00" y="6524625"/>
            <a:ext cx="38544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i="1"/>
              <a:t>Copyright © 2004 by Bruce Ankenman.  All rights reserved.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529513" y="6524625"/>
            <a:ext cx="4730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i="1"/>
              <a:t>1.</a:t>
            </a:r>
            <a:fld id="{78E4677D-688E-49DC-A0EB-76AFD69BF803}" type="slidenum">
              <a:rPr lang="en-US" altLang="en-US" sz="1200" i="1"/>
              <a:pPr/>
              <a:t>‹#›</a:t>
            </a:fld>
            <a:endParaRPr lang="en-US" altLang="en-US" sz="1200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96200" cy="1143000"/>
          </a:xfrm>
          <a:noFill/>
        </p:spPr>
        <p:txBody>
          <a:bodyPr anchor="b"/>
          <a:lstStyle/>
          <a:p>
            <a:r>
              <a:rPr lang="en-US" altLang="en-US" smtClean="0"/>
              <a:t>Process and Statistical Thinking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0" y="1752600"/>
            <a:ext cx="6781800" cy="4191000"/>
          </a:xfrm>
          <a:noFill/>
        </p:spPr>
        <p:txBody>
          <a:bodyPr/>
          <a:lstStyle/>
          <a:p>
            <a:pPr algn="ctr">
              <a:buFontTx/>
              <a:buNone/>
            </a:pPr>
            <a:r>
              <a:rPr lang="en-US" altLang="en-US" sz="3200" smtClean="0"/>
              <a:t>Almost any activity can be thought of as a process</a:t>
            </a: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1893888" y="3587750"/>
            <a:ext cx="6275387" cy="1435100"/>
            <a:chOff x="1193" y="2260"/>
            <a:chExt cx="3953" cy="904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116" y="2260"/>
              <a:ext cx="2104" cy="9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2631" y="2478"/>
              <a:ext cx="94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1"/>
                <a:t>Process</a:t>
              </a:r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1348" y="2688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4228" y="2688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193" y="2391"/>
              <a:ext cx="64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/>
                <a:t>Inputs</a:t>
              </a: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4359" y="2391"/>
              <a:ext cx="78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/>
                <a:t>Outputs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162800" cy="762000"/>
          </a:xfrm>
          <a:noFill/>
        </p:spPr>
        <p:txBody>
          <a:bodyPr anchor="b"/>
          <a:lstStyle/>
          <a:p>
            <a:r>
              <a:rPr lang="en-US" altLang="en-US" smtClean="0"/>
              <a:t>Run Chart with Annotation</a:t>
            </a:r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2708275" y="1919288"/>
            <a:ext cx="5065713" cy="3557587"/>
          </a:xfrm>
          <a:custGeom>
            <a:avLst/>
            <a:gdLst>
              <a:gd name="T0" fmla="*/ 0 w 3191"/>
              <a:gd name="T1" fmla="*/ 2147483647 h 2241"/>
              <a:gd name="T2" fmla="*/ 2147483647 w 3191"/>
              <a:gd name="T3" fmla="*/ 2147483647 h 2241"/>
              <a:gd name="T4" fmla="*/ 2147483647 w 3191"/>
              <a:gd name="T5" fmla="*/ 0 h 2241"/>
              <a:gd name="T6" fmla="*/ 0 w 3191"/>
              <a:gd name="T7" fmla="*/ 0 h 2241"/>
              <a:gd name="T8" fmla="*/ 0 w 3191"/>
              <a:gd name="T9" fmla="*/ 2147483647 h 2241"/>
              <a:gd name="T10" fmla="*/ 0 w 3191"/>
              <a:gd name="T11" fmla="*/ 2147483647 h 2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1"/>
              <a:gd name="T19" fmla="*/ 0 h 2241"/>
              <a:gd name="T20" fmla="*/ 3191 w 3191"/>
              <a:gd name="T21" fmla="*/ 2241 h 2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1" h="2241">
                <a:moveTo>
                  <a:pt x="0" y="2240"/>
                </a:moveTo>
                <a:lnTo>
                  <a:pt x="3190" y="2240"/>
                </a:lnTo>
                <a:lnTo>
                  <a:pt x="3190" y="0"/>
                </a:lnTo>
                <a:lnTo>
                  <a:pt x="0" y="0"/>
                </a:lnTo>
                <a:lnTo>
                  <a:pt x="0" y="224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732588" y="5481638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375275" y="5481638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017963" y="5481638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1931988" y="17081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2044700" y="17081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154238" y="17081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931988" y="22669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044700" y="22669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2154238" y="22669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931988" y="28257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2044700" y="28257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2154238" y="28257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1931988" y="338137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2044700" y="338137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2154238" y="338137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1931988" y="39385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044700" y="39385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154238" y="39385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931988" y="44973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2044700" y="44973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2154238" y="44973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1931988" y="50561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044700" y="50561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2154238" y="50561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>
            <a:off x="2541588" y="1982788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2541588" y="2541588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2541588" y="3100388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>
            <a:off x="2541588" y="3659188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H="1">
            <a:off x="2541588" y="4214813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flipH="1">
            <a:off x="2541588" y="4773613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H="1">
            <a:off x="2541588" y="5332413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2794000" y="5475288"/>
            <a:ext cx="4892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2708275" y="1976438"/>
            <a:ext cx="0" cy="344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7523163" y="41910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7250113" y="4746625"/>
            <a:ext cx="68262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07" name="Oval 43"/>
          <p:cNvSpPr>
            <a:spLocks noChangeArrowheads="1"/>
          </p:cNvSpPr>
          <p:nvPr/>
        </p:nvSpPr>
        <p:spPr bwMode="auto">
          <a:xfrm>
            <a:off x="6980238" y="5305425"/>
            <a:ext cx="66675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08" name="Oval 44"/>
          <p:cNvSpPr>
            <a:spLocks noChangeArrowheads="1"/>
          </p:cNvSpPr>
          <p:nvPr/>
        </p:nvSpPr>
        <p:spPr bwMode="auto">
          <a:xfrm>
            <a:off x="6708775" y="4746625"/>
            <a:ext cx="66675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09" name="Oval 45"/>
          <p:cNvSpPr>
            <a:spLocks noChangeArrowheads="1"/>
          </p:cNvSpPr>
          <p:nvPr/>
        </p:nvSpPr>
        <p:spPr bwMode="auto">
          <a:xfrm>
            <a:off x="6435725" y="3902075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0" name="Oval 46"/>
          <p:cNvSpPr>
            <a:spLocks noChangeArrowheads="1"/>
          </p:cNvSpPr>
          <p:nvPr/>
        </p:nvSpPr>
        <p:spPr bwMode="auto">
          <a:xfrm>
            <a:off x="6162675" y="5019675"/>
            <a:ext cx="69850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5892800" y="4746625"/>
            <a:ext cx="68263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2" name="Oval 48"/>
          <p:cNvSpPr>
            <a:spLocks noChangeArrowheads="1"/>
          </p:cNvSpPr>
          <p:nvPr/>
        </p:nvSpPr>
        <p:spPr bwMode="auto">
          <a:xfrm>
            <a:off x="5621338" y="41910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5348288" y="4746625"/>
            <a:ext cx="66675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5078413" y="36322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806950" y="2786063"/>
            <a:ext cx="66675" cy="682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4533900" y="3344863"/>
            <a:ext cx="66675" cy="682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4264025" y="36322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3990975" y="3632200"/>
            <a:ext cx="68263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19" name="Oval 55"/>
          <p:cNvSpPr>
            <a:spLocks noChangeArrowheads="1"/>
          </p:cNvSpPr>
          <p:nvPr/>
        </p:nvSpPr>
        <p:spPr bwMode="auto">
          <a:xfrm>
            <a:off x="3719513" y="2227263"/>
            <a:ext cx="66675" cy="682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20" name="Oval 56"/>
          <p:cNvSpPr>
            <a:spLocks noChangeArrowheads="1"/>
          </p:cNvSpPr>
          <p:nvPr/>
        </p:nvSpPr>
        <p:spPr bwMode="auto">
          <a:xfrm>
            <a:off x="3449638" y="3902075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21" name="Oval 57"/>
          <p:cNvSpPr>
            <a:spLocks noChangeArrowheads="1"/>
          </p:cNvSpPr>
          <p:nvPr/>
        </p:nvSpPr>
        <p:spPr bwMode="auto">
          <a:xfrm>
            <a:off x="3176588" y="30734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2905125" y="36322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23" name="Freeform 59"/>
          <p:cNvSpPr>
            <a:spLocks/>
          </p:cNvSpPr>
          <p:nvPr/>
        </p:nvSpPr>
        <p:spPr bwMode="auto">
          <a:xfrm>
            <a:off x="2930525" y="2254250"/>
            <a:ext cx="4619625" cy="3079750"/>
          </a:xfrm>
          <a:custGeom>
            <a:avLst/>
            <a:gdLst>
              <a:gd name="T0" fmla="*/ 0 w 2910"/>
              <a:gd name="T1" fmla="*/ 2147483647 h 1940"/>
              <a:gd name="T2" fmla="*/ 2147483647 w 2910"/>
              <a:gd name="T3" fmla="*/ 2147483647 h 1940"/>
              <a:gd name="T4" fmla="*/ 2147483647 w 2910"/>
              <a:gd name="T5" fmla="*/ 2147483647 h 1940"/>
              <a:gd name="T6" fmla="*/ 2147483647 w 2910"/>
              <a:gd name="T7" fmla="*/ 0 h 1940"/>
              <a:gd name="T8" fmla="*/ 2147483647 w 2910"/>
              <a:gd name="T9" fmla="*/ 2147483647 h 1940"/>
              <a:gd name="T10" fmla="*/ 2147483647 w 2910"/>
              <a:gd name="T11" fmla="*/ 2147483647 h 1940"/>
              <a:gd name="T12" fmla="*/ 2147483647 w 2910"/>
              <a:gd name="T13" fmla="*/ 2147483647 h 1940"/>
              <a:gd name="T14" fmla="*/ 2147483647 w 2910"/>
              <a:gd name="T15" fmla="*/ 2147483647 h 1940"/>
              <a:gd name="T16" fmla="*/ 2147483647 w 2910"/>
              <a:gd name="T17" fmla="*/ 2147483647 h 1940"/>
              <a:gd name="T18" fmla="*/ 2147483647 w 2910"/>
              <a:gd name="T19" fmla="*/ 2147483647 h 1940"/>
              <a:gd name="T20" fmla="*/ 2147483647 w 2910"/>
              <a:gd name="T21" fmla="*/ 2147483647 h 1940"/>
              <a:gd name="T22" fmla="*/ 2147483647 w 2910"/>
              <a:gd name="T23" fmla="*/ 2147483647 h 1940"/>
              <a:gd name="T24" fmla="*/ 2147483647 w 2910"/>
              <a:gd name="T25" fmla="*/ 2147483647 h 1940"/>
              <a:gd name="T26" fmla="*/ 2147483647 w 2910"/>
              <a:gd name="T27" fmla="*/ 2147483647 h 1940"/>
              <a:gd name="T28" fmla="*/ 2147483647 w 2910"/>
              <a:gd name="T29" fmla="*/ 2147483647 h 1940"/>
              <a:gd name="T30" fmla="*/ 2147483647 w 2910"/>
              <a:gd name="T31" fmla="*/ 2147483647 h 1940"/>
              <a:gd name="T32" fmla="*/ 2147483647 w 2910"/>
              <a:gd name="T33" fmla="*/ 2147483647 h 1940"/>
              <a:gd name="T34" fmla="*/ 2147483647 w 2910"/>
              <a:gd name="T35" fmla="*/ 2147483647 h 194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910"/>
              <a:gd name="T55" fmla="*/ 0 h 1940"/>
              <a:gd name="T56" fmla="*/ 2910 w 2910"/>
              <a:gd name="T57" fmla="*/ 1940 h 194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910" h="1940">
                <a:moveTo>
                  <a:pt x="0" y="884"/>
                </a:moveTo>
                <a:lnTo>
                  <a:pt x="171" y="532"/>
                </a:lnTo>
                <a:lnTo>
                  <a:pt x="341" y="1054"/>
                </a:lnTo>
                <a:lnTo>
                  <a:pt x="513" y="0"/>
                </a:lnTo>
                <a:lnTo>
                  <a:pt x="684" y="884"/>
                </a:lnTo>
                <a:lnTo>
                  <a:pt x="854" y="884"/>
                </a:lnTo>
                <a:lnTo>
                  <a:pt x="1026" y="702"/>
                </a:lnTo>
                <a:lnTo>
                  <a:pt x="1197" y="352"/>
                </a:lnTo>
                <a:lnTo>
                  <a:pt x="1367" y="884"/>
                </a:lnTo>
                <a:lnTo>
                  <a:pt x="1539" y="1586"/>
                </a:lnTo>
                <a:lnTo>
                  <a:pt x="1711" y="1234"/>
                </a:lnTo>
                <a:lnTo>
                  <a:pt x="1881" y="1586"/>
                </a:lnTo>
                <a:lnTo>
                  <a:pt x="2052" y="1757"/>
                </a:lnTo>
                <a:lnTo>
                  <a:pt x="2224" y="1054"/>
                </a:lnTo>
                <a:lnTo>
                  <a:pt x="2394" y="1586"/>
                </a:lnTo>
                <a:lnTo>
                  <a:pt x="2565" y="1939"/>
                </a:lnTo>
                <a:lnTo>
                  <a:pt x="2737" y="1586"/>
                </a:lnTo>
                <a:lnTo>
                  <a:pt x="2909" y="1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596900" y="3194050"/>
            <a:ext cx="1406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Volume (ml)</a:t>
            </a:r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4483100" y="5784850"/>
            <a:ext cx="688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Time</a:t>
            </a:r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5257800" y="1682750"/>
            <a:ext cx="0" cy="4102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3111500" y="1511300"/>
            <a:ext cx="18081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Arial" panose="020B0604020202020204" pitchFamily="34" charset="0"/>
              </a:rPr>
              <a:t>Operator #1</a:t>
            </a: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5472113" y="1511300"/>
            <a:ext cx="18081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Arial" panose="020B0604020202020204" pitchFamily="34" charset="0"/>
              </a:rPr>
              <a:t>Operator #2</a:t>
            </a:r>
          </a:p>
        </p:txBody>
      </p:sp>
      <p:sp>
        <p:nvSpPr>
          <p:cNvPr id="11329" name="Oval 92"/>
          <p:cNvSpPr>
            <a:spLocks noChangeArrowheads="1"/>
          </p:cNvSpPr>
          <p:nvPr/>
        </p:nvSpPr>
        <p:spPr bwMode="auto">
          <a:xfrm>
            <a:off x="5307013" y="4722813"/>
            <a:ext cx="166687" cy="13811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0" name="Oval 92"/>
          <p:cNvSpPr>
            <a:spLocks noChangeArrowheads="1"/>
          </p:cNvSpPr>
          <p:nvPr/>
        </p:nvSpPr>
        <p:spPr bwMode="auto">
          <a:xfrm>
            <a:off x="5849938" y="4711700"/>
            <a:ext cx="166687" cy="138113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1" name="Oval 92"/>
          <p:cNvSpPr>
            <a:spLocks noChangeArrowheads="1"/>
          </p:cNvSpPr>
          <p:nvPr/>
        </p:nvSpPr>
        <p:spPr bwMode="auto">
          <a:xfrm>
            <a:off x="6113463" y="4983163"/>
            <a:ext cx="166687" cy="13811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2" name="Oval 92"/>
          <p:cNvSpPr>
            <a:spLocks noChangeArrowheads="1"/>
          </p:cNvSpPr>
          <p:nvPr/>
        </p:nvSpPr>
        <p:spPr bwMode="auto">
          <a:xfrm>
            <a:off x="6673850" y="4722813"/>
            <a:ext cx="166688" cy="13811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3" name="Oval 92"/>
          <p:cNvSpPr>
            <a:spLocks noChangeArrowheads="1"/>
          </p:cNvSpPr>
          <p:nvPr/>
        </p:nvSpPr>
        <p:spPr bwMode="auto">
          <a:xfrm>
            <a:off x="6932613" y="5265738"/>
            <a:ext cx="166687" cy="13811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4" name="Oval 96"/>
          <p:cNvSpPr>
            <a:spLocks noChangeArrowheads="1"/>
          </p:cNvSpPr>
          <p:nvPr/>
        </p:nvSpPr>
        <p:spPr bwMode="auto">
          <a:xfrm>
            <a:off x="5611813" y="4159250"/>
            <a:ext cx="168275" cy="1381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5" name="Oval 96"/>
          <p:cNvSpPr>
            <a:spLocks noChangeArrowheads="1"/>
          </p:cNvSpPr>
          <p:nvPr/>
        </p:nvSpPr>
        <p:spPr bwMode="auto">
          <a:xfrm>
            <a:off x="7226300" y="4702175"/>
            <a:ext cx="168275" cy="1381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6" name="Oval 96"/>
          <p:cNvSpPr>
            <a:spLocks noChangeArrowheads="1"/>
          </p:cNvSpPr>
          <p:nvPr/>
        </p:nvSpPr>
        <p:spPr bwMode="auto">
          <a:xfrm>
            <a:off x="3940175" y="3576638"/>
            <a:ext cx="168275" cy="1381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7" name="Oval 96"/>
          <p:cNvSpPr>
            <a:spLocks noChangeArrowheads="1"/>
          </p:cNvSpPr>
          <p:nvPr/>
        </p:nvSpPr>
        <p:spPr bwMode="auto">
          <a:xfrm>
            <a:off x="4224338" y="3571875"/>
            <a:ext cx="168275" cy="1381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8" name="Oval 96"/>
          <p:cNvSpPr>
            <a:spLocks noChangeArrowheads="1"/>
          </p:cNvSpPr>
          <p:nvPr/>
        </p:nvSpPr>
        <p:spPr bwMode="auto">
          <a:xfrm>
            <a:off x="3681413" y="2184400"/>
            <a:ext cx="168275" cy="1381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39" name="Oval 96"/>
          <p:cNvSpPr>
            <a:spLocks noChangeArrowheads="1"/>
          </p:cNvSpPr>
          <p:nvPr/>
        </p:nvSpPr>
        <p:spPr bwMode="auto">
          <a:xfrm>
            <a:off x="4787900" y="2759075"/>
            <a:ext cx="168275" cy="1381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40" name="Oval 92"/>
          <p:cNvSpPr>
            <a:spLocks noChangeArrowheads="1"/>
          </p:cNvSpPr>
          <p:nvPr/>
        </p:nvSpPr>
        <p:spPr bwMode="auto">
          <a:xfrm>
            <a:off x="3398838" y="3865563"/>
            <a:ext cx="168275" cy="13811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41" name="Oval 106"/>
          <p:cNvSpPr>
            <a:spLocks noChangeArrowheads="1"/>
          </p:cNvSpPr>
          <p:nvPr/>
        </p:nvSpPr>
        <p:spPr bwMode="auto">
          <a:xfrm>
            <a:off x="2835275" y="3640138"/>
            <a:ext cx="168275" cy="138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42" name="Oval 106"/>
          <p:cNvSpPr>
            <a:spLocks noChangeArrowheads="1"/>
          </p:cNvSpPr>
          <p:nvPr/>
        </p:nvSpPr>
        <p:spPr bwMode="auto">
          <a:xfrm>
            <a:off x="4454525" y="3314700"/>
            <a:ext cx="168275" cy="138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43" name="Oval 103"/>
          <p:cNvSpPr>
            <a:spLocks noChangeArrowheads="1"/>
          </p:cNvSpPr>
          <p:nvPr/>
        </p:nvSpPr>
        <p:spPr bwMode="auto">
          <a:xfrm>
            <a:off x="5003800" y="3586163"/>
            <a:ext cx="168275" cy="138112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44" name="Oval 103"/>
          <p:cNvSpPr>
            <a:spLocks noChangeArrowheads="1"/>
          </p:cNvSpPr>
          <p:nvPr/>
        </p:nvSpPr>
        <p:spPr bwMode="auto">
          <a:xfrm>
            <a:off x="3103563" y="3055938"/>
            <a:ext cx="168275" cy="138112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45" name="Oval 103"/>
          <p:cNvSpPr>
            <a:spLocks noChangeArrowheads="1"/>
          </p:cNvSpPr>
          <p:nvPr/>
        </p:nvSpPr>
        <p:spPr bwMode="auto">
          <a:xfrm>
            <a:off x="6384925" y="3892550"/>
            <a:ext cx="168275" cy="138113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46" name="Oval 106"/>
          <p:cNvSpPr>
            <a:spLocks noChangeArrowheads="1"/>
          </p:cNvSpPr>
          <p:nvPr/>
        </p:nvSpPr>
        <p:spPr bwMode="auto">
          <a:xfrm>
            <a:off x="7472363" y="4189413"/>
            <a:ext cx="16827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Confounding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When two causes are changed simultaneously such that it is impossible to determine which cause produced the effect.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altLang="en-US" smtClean="0"/>
              <a:t>Check Sheet</a:t>
            </a:r>
          </a:p>
        </p:txBody>
      </p:sp>
      <p:grpSp>
        <p:nvGrpSpPr>
          <p:cNvPr id="13319" name="Group 28"/>
          <p:cNvGrpSpPr>
            <a:grpSpLocks/>
          </p:cNvGrpSpPr>
          <p:nvPr/>
        </p:nvGrpSpPr>
        <p:grpSpPr bwMode="auto">
          <a:xfrm>
            <a:off x="1835150" y="2212975"/>
            <a:ext cx="5778500" cy="2809875"/>
            <a:chOff x="1156" y="1394"/>
            <a:chExt cx="3640" cy="1770"/>
          </a:xfrm>
        </p:grpSpPr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1156" y="1396"/>
              <a:ext cx="3640" cy="1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>
              <a:off x="2208" y="1396"/>
              <a:ext cx="0" cy="1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3168" y="1396"/>
              <a:ext cx="0" cy="1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0"/>
            <p:cNvSpPr>
              <a:spLocks noChangeShapeType="1"/>
            </p:cNvSpPr>
            <p:nvPr/>
          </p:nvSpPr>
          <p:spPr bwMode="auto">
            <a:xfrm>
              <a:off x="1156" y="1680"/>
              <a:ext cx="3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1"/>
            <p:cNvSpPr>
              <a:spLocks noChangeShapeType="1"/>
            </p:cNvSpPr>
            <p:nvPr/>
          </p:nvSpPr>
          <p:spPr bwMode="auto">
            <a:xfrm>
              <a:off x="1156" y="2544"/>
              <a:ext cx="3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12"/>
            <p:cNvSpPr>
              <a:spLocks noChangeShapeType="1"/>
            </p:cNvSpPr>
            <p:nvPr/>
          </p:nvSpPr>
          <p:spPr bwMode="auto">
            <a:xfrm>
              <a:off x="1156" y="2832"/>
              <a:ext cx="3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3"/>
            <p:cNvSpPr>
              <a:spLocks noChangeShapeType="1"/>
            </p:cNvSpPr>
            <p:nvPr/>
          </p:nvSpPr>
          <p:spPr bwMode="auto">
            <a:xfrm>
              <a:off x="1156" y="1968"/>
              <a:ext cx="3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4"/>
            <p:cNvSpPr>
              <a:spLocks noChangeShapeType="1"/>
            </p:cNvSpPr>
            <p:nvPr/>
          </p:nvSpPr>
          <p:spPr bwMode="auto">
            <a:xfrm>
              <a:off x="1156" y="2256"/>
              <a:ext cx="3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Rectangle 15"/>
            <p:cNvSpPr>
              <a:spLocks noChangeArrowheads="1"/>
            </p:cNvSpPr>
            <p:nvPr/>
          </p:nvSpPr>
          <p:spPr bwMode="auto">
            <a:xfrm>
              <a:off x="1184" y="1549"/>
              <a:ext cx="12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30" name="Rectangle 16"/>
            <p:cNvSpPr>
              <a:spLocks noChangeArrowheads="1"/>
            </p:cNvSpPr>
            <p:nvPr/>
          </p:nvSpPr>
          <p:spPr bwMode="auto">
            <a:xfrm>
              <a:off x="1336" y="2583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Blue</a:t>
              </a:r>
            </a:p>
          </p:txBody>
        </p:sp>
        <p:sp>
          <p:nvSpPr>
            <p:cNvPr id="13331" name="Rectangle 17"/>
            <p:cNvSpPr>
              <a:spLocks noChangeArrowheads="1"/>
            </p:cNvSpPr>
            <p:nvPr/>
          </p:nvSpPr>
          <p:spPr bwMode="auto">
            <a:xfrm>
              <a:off x="1312" y="2295"/>
              <a:ext cx="68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Yellow</a:t>
              </a:r>
            </a:p>
          </p:txBody>
        </p:sp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>
              <a:off x="3984" y="1396"/>
              <a:ext cx="0" cy="1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19"/>
            <p:cNvSpPr>
              <a:spLocks noChangeArrowheads="1"/>
            </p:cNvSpPr>
            <p:nvPr/>
          </p:nvSpPr>
          <p:spPr bwMode="auto">
            <a:xfrm>
              <a:off x="1288" y="2871"/>
              <a:ext cx="6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Green</a:t>
              </a:r>
            </a:p>
          </p:txBody>
        </p:sp>
        <p:sp>
          <p:nvSpPr>
            <p:cNvPr id="13334" name="Rectangle 20"/>
            <p:cNvSpPr>
              <a:spLocks noChangeArrowheads="1"/>
            </p:cNvSpPr>
            <p:nvPr/>
          </p:nvSpPr>
          <p:spPr bwMode="auto">
            <a:xfrm>
              <a:off x="1336" y="1960"/>
              <a:ext cx="58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Red</a:t>
              </a:r>
            </a:p>
          </p:txBody>
        </p:sp>
        <p:sp>
          <p:nvSpPr>
            <p:cNvPr id="13335" name="Rectangle 21"/>
            <p:cNvSpPr>
              <a:spLocks noChangeArrowheads="1"/>
            </p:cNvSpPr>
            <p:nvPr/>
          </p:nvSpPr>
          <p:spPr bwMode="auto">
            <a:xfrm>
              <a:off x="2306" y="1394"/>
              <a:ext cx="76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Defects</a:t>
              </a:r>
            </a:p>
          </p:txBody>
        </p:sp>
        <p:sp>
          <p:nvSpPr>
            <p:cNvPr id="13336" name="Rectangle 22"/>
            <p:cNvSpPr>
              <a:spLocks noChangeArrowheads="1"/>
            </p:cNvSpPr>
            <p:nvPr/>
          </p:nvSpPr>
          <p:spPr bwMode="auto">
            <a:xfrm>
              <a:off x="1384" y="1673"/>
              <a:ext cx="48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Pink</a:t>
              </a:r>
            </a:p>
          </p:txBody>
        </p:sp>
        <p:sp>
          <p:nvSpPr>
            <p:cNvPr id="13337" name="Rectangle 23"/>
            <p:cNvSpPr>
              <a:spLocks noChangeArrowheads="1"/>
            </p:cNvSpPr>
            <p:nvPr/>
          </p:nvSpPr>
          <p:spPr bwMode="auto">
            <a:xfrm>
              <a:off x="2344" y="2248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||||</a:t>
              </a:r>
            </a:p>
          </p:txBody>
        </p:sp>
        <p:sp>
          <p:nvSpPr>
            <p:cNvPr id="13338" name="Line 24"/>
            <p:cNvSpPr>
              <a:spLocks noChangeShapeType="1"/>
            </p:cNvSpPr>
            <p:nvPr/>
          </p:nvSpPr>
          <p:spPr bwMode="auto">
            <a:xfrm>
              <a:off x="2360" y="2360"/>
              <a:ext cx="272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25"/>
            <p:cNvSpPr>
              <a:spLocks noChangeArrowheads="1"/>
            </p:cNvSpPr>
            <p:nvPr/>
          </p:nvSpPr>
          <p:spPr bwMode="auto">
            <a:xfrm>
              <a:off x="2344" y="1961"/>
              <a:ext cx="21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||</a:t>
              </a:r>
            </a:p>
          </p:txBody>
        </p:sp>
        <p:sp>
          <p:nvSpPr>
            <p:cNvPr id="13340" name="Rectangle 26"/>
            <p:cNvSpPr>
              <a:spLocks noChangeArrowheads="1"/>
            </p:cNvSpPr>
            <p:nvPr/>
          </p:nvSpPr>
          <p:spPr bwMode="auto">
            <a:xfrm>
              <a:off x="2344" y="2535"/>
              <a:ext cx="16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13341" name="Rectangle 27"/>
            <p:cNvSpPr>
              <a:spLocks noChangeArrowheads="1"/>
            </p:cNvSpPr>
            <p:nvPr/>
          </p:nvSpPr>
          <p:spPr bwMode="auto">
            <a:xfrm>
              <a:off x="2344" y="2871"/>
              <a:ext cx="16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|</a:t>
              </a:r>
            </a:p>
          </p:txBody>
        </p:sp>
      </p:grpSp>
      <p:sp>
        <p:nvSpPr>
          <p:cNvPr id="13320" name="Rectangle 29"/>
          <p:cNvSpPr>
            <a:spLocks noChangeArrowheads="1"/>
          </p:cNvSpPr>
          <p:nvPr/>
        </p:nvSpPr>
        <p:spPr bwMode="auto">
          <a:xfrm>
            <a:off x="4208463" y="3570288"/>
            <a:ext cx="263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Arial" panose="020B0604020202020204" pitchFamily="34" charset="0"/>
              </a:rPr>
              <a:t>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162800" cy="609600"/>
          </a:xfrm>
          <a:noFill/>
        </p:spPr>
        <p:txBody>
          <a:bodyPr anchor="b"/>
          <a:lstStyle/>
          <a:p>
            <a:r>
              <a:rPr lang="en-US" altLang="en-US" smtClean="0"/>
              <a:t>Pareto Diagram</a:t>
            </a:r>
          </a:p>
        </p:txBody>
      </p:sp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61007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81000" y="579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895600" y="5791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162800" cy="533400"/>
          </a:xfrm>
          <a:noFill/>
        </p:spPr>
        <p:txBody>
          <a:bodyPr anchor="b"/>
          <a:lstStyle/>
          <a:p>
            <a:r>
              <a:rPr lang="en-US" altLang="en-US" smtClean="0"/>
              <a:t>Cause and Effect Diagram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114550" y="126682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305050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439988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576513" y="126682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713038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862263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930525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3065463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201988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352800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419475" y="126682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597275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3678238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3760788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910013" y="126682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046538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113213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183063" y="126682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373563" y="1266825"/>
            <a:ext cx="231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424363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4562475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711700" y="1266825"/>
            <a:ext cx="257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4792663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4929188" y="1266825"/>
            <a:ext cx="371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5146675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5214938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297488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45125" y="1266825"/>
            <a:ext cx="257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5527675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5595938" y="126682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5773738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5908675" y="1266825"/>
            <a:ext cx="231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5962650" y="1266825"/>
            <a:ext cx="231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6018213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6167438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6318250" y="12668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6453188" y="1266825"/>
            <a:ext cx="244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6521450" y="1266825"/>
            <a:ext cx="320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6686550" y="1266825"/>
            <a:ext cx="231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6738938" y="1266825"/>
            <a:ext cx="231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6794500" y="1266825"/>
            <a:ext cx="231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6848475" y="1266825"/>
            <a:ext cx="231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918325" y="1281113"/>
            <a:ext cx="434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ng</a:t>
            </a:r>
          </a:p>
        </p:txBody>
      </p:sp>
      <p:grpSp>
        <p:nvGrpSpPr>
          <p:cNvPr id="15410" name="Group 216"/>
          <p:cNvGrpSpPr>
            <a:grpSpLocks/>
          </p:cNvGrpSpPr>
          <p:nvPr/>
        </p:nvGrpSpPr>
        <p:grpSpPr bwMode="auto">
          <a:xfrm>
            <a:off x="1433513" y="2025650"/>
            <a:ext cx="7196137" cy="3952875"/>
            <a:chOff x="903" y="1276"/>
            <a:chExt cx="4533" cy="2490"/>
          </a:xfrm>
        </p:grpSpPr>
        <p:sp>
          <p:nvSpPr>
            <p:cNvPr id="15412" name="Rectangle 50"/>
            <p:cNvSpPr>
              <a:spLocks noChangeArrowheads="1"/>
            </p:cNvSpPr>
            <p:nvPr/>
          </p:nvSpPr>
          <p:spPr bwMode="auto">
            <a:xfrm>
              <a:off x="1529" y="2772"/>
              <a:ext cx="1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413" name="Rectangle 51"/>
            <p:cNvSpPr>
              <a:spLocks noChangeArrowheads="1"/>
            </p:cNvSpPr>
            <p:nvPr/>
          </p:nvSpPr>
          <p:spPr bwMode="auto">
            <a:xfrm>
              <a:off x="1579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14" name="Rectangle 52"/>
            <p:cNvSpPr>
              <a:spLocks noChangeArrowheads="1"/>
            </p:cNvSpPr>
            <p:nvPr/>
          </p:nvSpPr>
          <p:spPr bwMode="auto">
            <a:xfrm>
              <a:off x="1614" y="2772"/>
              <a:ext cx="1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15415" name="Rectangle 53"/>
            <p:cNvSpPr>
              <a:spLocks noChangeArrowheads="1"/>
            </p:cNvSpPr>
            <p:nvPr/>
          </p:nvSpPr>
          <p:spPr bwMode="auto">
            <a:xfrm>
              <a:off x="1649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16" name="Rectangle 54"/>
            <p:cNvSpPr>
              <a:spLocks noChangeArrowheads="1"/>
            </p:cNvSpPr>
            <p:nvPr/>
          </p:nvSpPr>
          <p:spPr bwMode="auto">
            <a:xfrm>
              <a:off x="1683" y="2772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5417" name="Rectangle 55"/>
            <p:cNvSpPr>
              <a:spLocks noChangeArrowheads="1"/>
            </p:cNvSpPr>
            <p:nvPr/>
          </p:nvSpPr>
          <p:spPr bwMode="auto">
            <a:xfrm>
              <a:off x="1699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15418" name="Rectangle 56"/>
            <p:cNvSpPr>
              <a:spLocks noChangeArrowheads="1"/>
            </p:cNvSpPr>
            <p:nvPr/>
          </p:nvSpPr>
          <p:spPr bwMode="auto">
            <a:xfrm>
              <a:off x="1734" y="2772"/>
              <a:ext cx="13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419" name="Rectangle 57"/>
            <p:cNvSpPr>
              <a:spLocks noChangeArrowheads="1"/>
            </p:cNvSpPr>
            <p:nvPr/>
          </p:nvSpPr>
          <p:spPr bwMode="auto">
            <a:xfrm>
              <a:off x="1751" y="2772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420" name="Rectangle 58"/>
            <p:cNvSpPr>
              <a:spLocks noChangeArrowheads="1"/>
            </p:cNvSpPr>
            <p:nvPr/>
          </p:nvSpPr>
          <p:spPr bwMode="auto">
            <a:xfrm>
              <a:off x="1768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21" name="Rectangle 59"/>
            <p:cNvSpPr>
              <a:spLocks noChangeArrowheads="1"/>
            </p:cNvSpPr>
            <p:nvPr/>
          </p:nvSpPr>
          <p:spPr bwMode="auto">
            <a:xfrm>
              <a:off x="1803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422" name="Rectangle 60"/>
            <p:cNvSpPr>
              <a:spLocks noChangeArrowheads="1"/>
            </p:cNvSpPr>
            <p:nvPr/>
          </p:nvSpPr>
          <p:spPr bwMode="auto">
            <a:xfrm>
              <a:off x="1357" y="3277"/>
              <a:ext cx="16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23" name="Rectangle 61"/>
            <p:cNvSpPr>
              <a:spLocks noChangeArrowheads="1"/>
            </p:cNvSpPr>
            <p:nvPr/>
          </p:nvSpPr>
          <p:spPr bwMode="auto">
            <a:xfrm>
              <a:off x="1400" y="3277"/>
              <a:ext cx="1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5424" name="Rectangle 62"/>
            <p:cNvSpPr>
              <a:spLocks noChangeArrowheads="1"/>
            </p:cNvSpPr>
            <p:nvPr/>
          </p:nvSpPr>
          <p:spPr bwMode="auto">
            <a:xfrm>
              <a:off x="1434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425" name="Rectangle 63"/>
            <p:cNvSpPr>
              <a:spLocks noChangeArrowheads="1"/>
            </p:cNvSpPr>
            <p:nvPr/>
          </p:nvSpPr>
          <p:spPr bwMode="auto">
            <a:xfrm>
              <a:off x="1469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5426" name="Rectangle 64"/>
            <p:cNvSpPr>
              <a:spLocks noChangeArrowheads="1"/>
            </p:cNvSpPr>
            <p:nvPr/>
          </p:nvSpPr>
          <p:spPr bwMode="auto">
            <a:xfrm>
              <a:off x="1502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27" name="Rectangle 65"/>
            <p:cNvSpPr>
              <a:spLocks noChangeArrowheads="1"/>
            </p:cNvSpPr>
            <p:nvPr/>
          </p:nvSpPr>
          <p:spPr bwMode="auto">
            <a:xfrm>
              <a:off x="1537" y="3277"/>
              <a:ext cx="1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428" name="Rectangle 66"/>
            <p:cNvSpPr>
              <a:spLocks noChangeArrowheads="1"/>
            </p:cNvSpPr>
            <p:nvPr/>
          </p:nvSpPr>
          <p:spPr bwMode="auto">
            <a:xfrm>
              <a:off x="1562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429" name="Rectangle 67"/>
            <p:cNvSpPr>
              <a:spLocks noChangeArrowheads="1"/>
            </p:cNvSpPr>
            <p:nvPr/>
          </p:nvSpPr>
          <p:spPr bwMode="auto">
            <a:xfrm>
              <a:off x="1597" y="3277"/>
              <a:ext cx="13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430" name="Rectangle 68"/>
            <p:cNvSpPr>
              <a:spLocks noChangeArrowheads="1"/>
            </p:cNvSpPr>
            <p:nvPr/>
          </p:nvSpPr>
          <p:spPr bwMode="auto">
            <a:xfrm>
              <a:off x="1614" y="3277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431" name="Rectangle 69"/>
            <p:cNvSpPr>
              <a:spLocks noChangeArrowheads="1"/>
            </p:cNvSpPr>
            <p:nvPr/>
          </p:nvSpPr>
          <p:spPr bwMode="auto">
            <a:xfrm>
              <a:off x="1631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32" name="Rectangle 70"/>
            <p:cNvSpPr>
              <a:spLocks noChangeArrowheads="1"/>
            </p:cNvSpPr>
            <p:nvPr/>
          </p:nvSpPr>
          <p:spPr bwMode="auto">
            <a:xfrm>
              <a:off x="1666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433" name="Rectangle 71"/>
            <p:cNvSpPr>
              <a:spLocks noChangeArrowheads="1"/>
            </p:cNvSpPr>
            <p:nvPr/>
          </p:nvSpPr>
          <p:spPr bwMode="auto">
            <a:xfrm>
              <a:off x="1442" y="1866"/>
              <a:ext cx="15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434" name="Rectangle 72"/>
            <p:cNvSpPr>
              <a:spLocks noChangeArrowheads="1"/>
            </p:cNvSpPr>
            <p:nvPr/>
          </p:nvSpPr>
          <p:spPr bwMode="auto">
            <a:xfrm>
              <a:off x="1485" y="186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35" name="Rectangle 73"/>
            <p:cNvSpPr>
              <a:spLocks noChangeArrowheads="1"/>
            </p:cNvSpPr>
            <p:nvPr/>
          </p:nvSpPr>
          <p:spPr bwMode="auto">
            <a:xfrm>
              <a:off x="1520" y="1866"/>
              <a:ext cx="17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5436" name="Rectangle 74"/>
            <p:cNvSpPr>
              <a:spLocks noChangeArrowheads="1"/>
            </p:cNvSpPr>
            <p:nvPr/>
          </p:nvSpPr>
          <p:spPr bwMode="auto">
            <a:xfrm>
              <a:off x="1579" y="186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5437" name="Rectangle 75"/>
            <p:cNvSpPr>
              <a:spLocks noChangeArrowheads="1"/>
            </p:cNvSpPr>
            <p:nvPr/>
          </p:nvSpPr>
          <p:spPr bwMode="auto">
            <a:xfrm>
              <a:off x="1614" y="186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38" name="Rectangle 76"/>
            <p:cNvSpPr>
              <a:spLocks noChangeArrowheads="1"/>
            </p:cNvSpPr>
            <p:nvPr/>
          </p:nvSpPr>
          <p:spPr bwMode="auto">
            <a:xfrm>
              <a:off x="1649" y="1866"/>
              <a:ext cx="1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439" name="Rectangle 77"/>
            <p:cNvSpPr>
              <a:spLocks noChangeArrowheads="1"/>
            </p:cNvSpPr>
            <p:nvPr/>
          </p:nvSpPr>
          <p:spPr bwMode="auto">
            <a:xfrm>
              <a:off x="1674" y="186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440" name="Rectangle 78"/>
            <p:cNvSpPr>
              <a:spLocks noChangeArrowheads="1"/>
            </p:cNvSpPr>
            <p:nvPr/>
          </p:nvSpPr>
          <p:spPr bwMode="auto">
            <a:xfrm>
              <a:off x="1709" y="1866"/>
              <a:ext cx="13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441" name="Rectangle 79"/>
            <p:cNvSpPr>
              <a:spLocks noChangeArrowheads="1"/>
            </p:cNvSpPr>
            <p:nvPr/>
          </p:nvSpPr>
          <p:spPr bwMode="auto">
            <a:xfrm>
              <a:off x="1726" y="186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15442" name="Rectangle 80"/>
            <p:cNvSpPr>
              <a:spLocks noChangeArrowheads="1"/>
            </p:cNvSpPr>
            <p:nvPr/>
          </p:nvSpPr>
          <p:spPr bwMode="auto">
            <a:xfrm>
              <a:off x="1760" y="1866"/>
              <a:ext cx="1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443" name="Rectangle 81"/>
            <p:cNvSpPr>
              <a:spLocks noChangeArrowheads="1"/>
            </p:cNvSpPr>
            <p:nvPr/>
          </p:nvSpPr>
          <p:spPr bwMode="auto">
            <a:xfrm>
              <a:off x="1786" y="186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44" name="Rectangle 82"/>
            <p:cNvSpPr>
              <a:spLocks noChangeArrowheads="1"/>
            </p:cNvSpPr>
            <p:nvPr/>
          </p:nvSpPr>
          <p:spPr bwMode="auto">
            <a:xfrm>
              <a:off x="2471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5445" name="Rectangle 83"/>
            <p:cNvSpPr>
              <a:spLocks noChangeArrowheads="1"/>
            </p:cNvSpPr>
            <p:nvPr/>
          </p:nvSpPr>
          <p:spPr bwMode="auto">
            <a:xfrm>
              <a:off x="2506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46" name="Rectangle 84"/>
            <p:cNvSpPr>
              <a:spLocks noChangeArrowheads="1"/>
            </p:cNvSpPr>
            <p:nvPr/>
          </p:nvSpPr>
          <p:spPr bwMode="auto">
            <a:xfrm>
              <a:off x="2541" y="2772"/>
              <a:ext cx="1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447" name="Rectangle 85"/>
            <p:cNvSpPr>
              <a:spLocks noChangeArrowheads="1"/>
            </p:cNvSpPr>
            <p:nvPr/>
          </p:nvSpPr>
          <p:spPr bwMode="auto">
            <a:xfrm>
              <a:off x="2574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448" name="Rectangle 86"/>
            <p:cNvSpPr>
              <a:spLocks noChangeArrowheads="1"/>
            </p:cNvSpPr>
            <p:nvPr/>
          </p:nvSpPr>
          <p:spPr bwMode="auto">
            <a:xfrm>
              <a:off x="2609" y="2772"/>
              <a:ext cx="13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449" name="Rectangle 87"/>
            <p:cNvSpPr>
              <a:spLocks noChangeArrowheads="1"/>
            </p:cNvSpPr>
            <p:nvPr/>
          </p:nvSpPr>
          <p:spPr bwMode="auto">
            <a:xfrm>
              <a:off x="2626" y="2772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450" name="Rectangle 88"/>
            <p:cNvSpPr>
              <a:spLocks noChangeArrowheads="1"/>
            </p:cNvSpPr>
            <p:nvPr/>
          </p:nvSpPr>
          <p:spPr bwMode="auto">
            <a:xfrm>
              <a:off x="2643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51" name="Rectangle 89"/>
            <p:cNvSpPr>
              <a:spLocks noChangeArrowheads="1"/>
            </p:cNvSpPr>
            <p:nvPr/>
          </p:nvSpPr>
          <p:spPr bwMode="auto">
            <a:xfrm>
              <a:off x="2678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452" name="Rectangle 90"/>
            <p:cNvSpPr>
              <a:spLocks noChangeArrowheads="1"/>
            </p:cNvSpPr>
            <p:nvPr/>
          </p:nvSpPr>
          <p:spPr bwMode="auto">
            <a:xfrm>
              <a:off x="2300" y="3277"/>
              <a:ext cx="16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15453" name="Rectangle 91"/>
            <p:cNvSpPr>
              <a:spLocks noChangeArrowheads="1"/>
            </p:cNvSpPr>
            <p:nvPr/>
          </p:nvSpPr>
          <p:spPr bwMode="auto">
            <a:xfrm>
              <a:off x="2343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5454" name="Rectangle 92"/>
            <p:cNvSpPr>
              <a:spLocks noChangeArrowheads="1"/>
            </p:cNvSpPr>
            <p:nvPr/>
          </p:nvSpPr>
          <p:spPr bwMode="auto">
            <a:xfrm>
              <a:off x="2377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55" name="Rectangle 93"/>
            <p:cNvSpPr>
              <a:spLocks noChangeArrowheads="1"/>
            </p:cNvSpPr>
            <p:nvPr/>
          </p:nvSpPr>
          <p:spPr bwMode="auto">
            <a:xfrm>
              <a:off x="2411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56" name="Rectangle 94"/>
            <p:cNvSpPr>
              <a:spLocks noChangeArrowheads="1"/>
            </p:cNvSpPr>
            <p:nvPr/>
          </p:nvSpPr>
          <p:spPr bwMode="auto">
            <a:xfrm>
              <a:off x="2446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457" name="Rectangle 95"/>
            <p:cNvSpPr>
              <a:spLocks noChangeArrowheads="1"/>
            </p:cNvSpPr>
            <p:nvPr/>
          </p:nvSpPr>
          <p:spPr bwMode="auto">
            <a:xfrm>
              <a:off x="2471" y="2121"/>
              <a:ext cx="15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5458" name="Rectangle 96"/>
            <p:cNvSpPr>
              <a:spLocks noChangeArrowheads="1"/>
            </p:cNvSpPr>
            <p:nvPr/>
          </p:nvSpPr>
          <p:spPr bwMode="auto">
            <a:xfrm>
              <a:off x="2514" y="2121"/>
              <a:ext cx="1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459" name="Rectangle 97"/>
            <p:cNvSpPr>
              <a:spLocks noChangeArrowheads="1"/>
            </p:cNvSpPr>
            <p:nvPr/>
          </p:nvSpPr>
          <p:spPr bwMode="auto">
            <a:xfrm>
              <a:off x="2541" y="2121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460" name="Rectangle 98"/>
            <p:cNvSpPr>
              <a:spLocks noChangeArrowheads="1"/>
            </p:cNvSpPr>
            <p:nvPr/>
          </p:nvSpPr>
          <p:spPr bwMode="auto">
            <a:xfrm>
              <a:off x="2558" y="2121"/>
              <a:ext cx="1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461" name="Rectangle 99"/>
            <p:cNvSpPr>
              <a:spLocks noChangeArrowheads="1"/>
            </p:cNvSpPr>
            <p:nvPr/>
          </p:nvSpPr>
          <p:spPr bwMode="auto">
            <a:xfrm>
              <a:off x="2591" y="2121"/>
              <a:ext cx="13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462" name="Rectangle 100"/>
            <p:cNvSpPr>
              <a:spLocks noChangeArrowheads="1"/>
            </p:cNvSpPr>
            <p:nvPr/>
          </p:nvSpPr>
          <p:spPr bwMode="auto">
            <a:xfrm>
              <a:off x="2609" y="2121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463" name="Rectangle 101"/>
            <p:cNvSpPr>
              <a:spLocks noChangeArrowheads="1"/>
            </p:cNvSpPr>
            <p:nvPr/>
          </p:nvSpPr>
          <p:spPr bwMode="auto">
            <a:xfrm>
              <a:off x="2626" y="2121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64" name="Rectangle 102"/>
            <p:cNvSpPr>
              <a:spLocks noChangeArrowheads="1"/>
            </p:cNvSpPr>
            <p:nvPr/>
          </p:nvSpPr>
          <p:spPr bwMode="auto">
            <a:xfrm>
              <a:off x="2660" y="2121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465" name="Rectangle 103"/>
            <p:cNvSpPr>
              <a:spLocks noChangeArrowheads="1"/>
            </p:cNvSpPr>
            <p:nvPr/>
          </p:nvSpPr>
          <p:spPr bwMode="auto">
            <a:xfrm>
              <a:off x="2300" y="1617"/>
              <a:ext cx="1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466" name="Rectangle 104"/>
            <p:cNvSpPr>
              <a:spLocks noChangeArrowheads="1"/>
            </p:cNvSpPr>
            <p:nvPr/>
          </p:nvSpPr>
          <p:spPr bwMode="auto">
            <a:xfrm>
              <a:off x="2352" y="1617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5467" name="Rectangle 105"/>
            <p:cNvSpPr>
              <a:spLocks noChangeArrowheads="1"/>
            </p:cNvSpPr>
            <p:nvPr/>
          </p:nvSpPr>
          <p:spPr bwMode="auto">
            <a:xfrm>
              <a:off x="2369" y="161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68" name="Rectangle 106"/>
            <p:cNvSpPr>
              <a:spLocks noChangeArrowheads="1"/>
            </p:cNvSpPr>
            <p:nvPr/>
          </p:nvSpPr>
          <p:spPr bwMode="auto">
            <a:xfrm>
              <a:off x="2403" y="161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469" name="Rectangle 107"/>
            <p:cNvSpPr>
              <a:spLocks noChangeArrowheads="1"/>
            </p:cNvSpPr>
            <p:nvPr/>
          </p:nvSpPr>
          <p:spPr bwMode="auto">
            <a:xfrm>
              <a:off x="2437" y="1617"/>
              <a:ext cx="1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470" name="Rectangle 108"/>
            <p:cNvSpPr>
              <a:spLocks noChangeArrowheads="1"/>
            </p:cNvSpPr>
            <p:nvPr/>
          </p:nvSpPr>
          <p:spPr bwMode="auto">
            <a:xfrm>
              <a:off x="2463" y="161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471" name="Rectangle 109"/>
            <p:cNvSpPr>
              <a:spLocks noChangeArrowheads="1"/>
            </p:cNvSpPr>
            <p:nvPr/>
          </p:nvSpPr>
          <p:spPr bwMode="auto">
            <a:xfrm>
              <a:off x="2497" y="161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472" name="Rectangle 110"/>
            <p:cNvSpPr>
              <a:spLocks noChangeArrowheads="1"/>
            </p:cNvSpPr>
            <p:nvPr/>
          </p:nvSpPr>
          <p:spPr bwMode="auto">
            <a:xfrm>
              <a:off x="2531" y="1617"/>
              <a:ext cx="1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473" name="Rectangle 111"/>
            <p:cNvSpPr>
              <a:spLocks noChangeArrowheads="1"/>
            </p:cNvSpPr>
            <p:nvPr/>
          </p:nvSpPr>
          <p:spPr bwMode="auto">
            <a:xfrm>
              <a:off x="2566" y="161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74" name="Rectangle 112"/>
            <p:cNvSpPr>
              <a:spLocks noChangeArrowheads="1"/>
            </p:cNvSpPr>
            <p:nvPr/>
          </p:nvSpPr>
          <p:spPr bwMode="auto">
            <a:xfrm>
              <a:off x="3414" y="2772"/>
              <a:ext cx="16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5475" name="Rectangle 113"/>
            <p:cNvSpPr>
              <a:spLocks noChangeArrowheads="1"/>
            </p:cNvSpPr>
            <p:nvPr/>
          </p:nvSpPr>
          <p:spPr bwMode="auto">
            <a:xfrm>
              <a:off x="3457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476" name="Rectangle 114"/>
            <p:cNvSpPr>
              <a:spLocks noChangeArrowheads="1"/>
            </p:cNvSpPr>
            <p:nvPr/>
          </p:nvSpPr>
          <p:spPr bwMode="auto">
            <a:xfrm>
              <a:off x="3491" y="2772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5477" name="Rectangle 115"/>
            <p:cNvSpPr>
              <a:spLocks noChangeArrowheads="1"/>
            </p:cNvSpPr>
            <p:nvPr/>
          </p:nvSpPr>
          <p:spPr bwMode="auto">
            <a:xfrm>
              <a:off x="3508" y="2772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5478" name="Rectangle 116"/>
            <p:cNvSpPr>
              <a:spLocks noChangeArrowheads="1"/>
            </p:cNvSpPr>
            <p:nvPr/>
          </p:nvSpPr>
          <p:spPr bwMode="auto">
            <a:xfrm>
              <a:off x="3525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79" name="Rectangle 117"/>
            <p:cNvSpPr>
              <a:spLocks noChangeArrowheads="1"/>
            </p:cNvSpPr>
            <p:nvPr/>
          </p:nvSpPr>
          <p:spPr bwMode="auto">
            <a:xfrm>
              <a:off x="3559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80" name="Rectangle 118"/>
            <p:cNvSpPr>
              <a:spLocks noChangeArrowheads="1"/>
            </p:cNvSpPr>
            <p:nvPr/>
          </p:nvSpPr>
          <p:spPr bwMode="auto">
            <a:xfrm>
              <a:off x="3594" y="2772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481" name="Rectangle 119"/>
            <p:cNvSpPr>
              <a:spLocks noChangeArrowheads="1"/>
            </p:cNvSpPr>
            <p:nvPr/>
          </p:nvSpPr>
          <p:spPr bwMode="auto">
            <a:xfrm>
              <a:off x="3233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5482" name="Rectangle 120"/>
            <p:cNvSpPr>
              <a:spLocks noChangeArrowheads="1"/>
            </p:cNvSpPr>
            <p:nvPr/>
          </p:nvSpPr>
          <p:spPr bwMode="auto">
            <a:xfrm>
              <a:off x="3268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15483" name="Rectangle 121"/>
            <p:cNvSpPr>
              <a:spLocks noChangeArrowheads="1"/>
            </p:cNvSpPr>
            <p:nvPr/>
          </p:nvSpPr>
          <p:spPr bwMode="auto">
            <a:xfrm>
              <a:off x="3302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5484" name="Rectangle 122"/>
            <p:cNvSpPr>
              <a:spLocks noChangeArrowheads="1"/>
            </p:cNvSpPr>
            <p:nvPr/>
          </p:nvSpPr>
          <p:spPr bwMode="auto">
            <a:xfrm>
              <a:off x="3337" y="3277"/>
              <a:ext cx="1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485" name="Rectangle 123"/>
            <p:cNvSpPr>
              <a:spLocks noChangeArrowheads="1"/>
            </p:cNvSpPr>
            <p:nvPr/>
          </p:nvSpPr>
          <p:spPr bwMode="auto">
            <a:xfrm>
              <a:off x="3362" y="3277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486" name="Rectangle 124"/>
            <p:cNvSpPr>
              <a:spLocks noChangeArrowheads="1"/>
            </p:cNvSpPr>
            <p:nvPr/>
          </p:nvSpPr>
          <p:spPr bwMode="auto">
            <a:xfrm>
              <a:off x="3380" y="3277"/>
              <a:ext cx="1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487" name="Rectangle 125"/>
            <p:cNvSpPr>
              <a:spLocks noChangeArrowheads="1"/>
            </p:cNvSpPr>
            <p:nvPr/>
          </p:nvSpPr>
          <p:spPr bwMode="auto">
            <a:xfrm>
              <a:off x="3414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488" name="Rectangle 126"/>
            <p:cNvSpPr>
              <a:spLocks noChangeArrowheads="1"/>
            </p:cNvSpPr>
            <p:nvPr/>
          </p:nvSpPr>
          <p:spPr bwMode="auto">
            <a:xfrm>
              <a:off x="3448" y="3277"/>
              <a:ext cx="13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489" name="Rectangle 127"/>
            <p:cNvSpPr>
              <a:spLocks noChangeArrowheads="1"/>
            </p:cNvSpPr>
            <p:nvPr/>
          </p:nvSpPr>
          <p:spPr bwMode="auto">
            <a:xfrm>
              <a:off x="3465" y="3277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490" name="Rectangle 128"/>
            <p:cNvSpPr>
              <a:spLocks noChangeArrowheads="1"/>
            </p:cNvSpPr>
            <p:nvPr/>
          </p:nvSpPr>
          <p:spPr bwMode="auto">
            <a:xfrm>
              <a:off x="3482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491" name="Rectangle 129"/>
            <p:cNvSpPr>
              <a:spLocks noChangeArrowheads="1"/>
            </p:cNvSpPr>
            <p:nvPr/>
          </p:nvSpPr>
          <p:spPr bwMode="auto">
            <a:xfrm>
              <a:off x="3517" y="3277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492" name="Rectangle 130"/>
            <p:cNvSpPr>
              <a:spLocks noChangeArrowheads="1"/>
            </p:cNvSpPr>
            <p:nvPr/>
          </p:nvSpPr>
          <p:spPr bwMode="auto">
            <a:xfrm>
              <a:off x="3370" y="1994"/>
              <a:ext cx="16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93" name="Rectangle 131"/>
            <p:cNvSpPr>
              <a:spLocks noChangeArrowheads="1"/>
            </p:cNvSpPr>
            <p:nvPr/>
          </p:nvSpPr>
          <p:spPr bwMode="auto">
            <a:xfrm>
              <a:off x="3414" y="1994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494" name="Rectangle 132"/>
            <p:cNvSpPr>
              <a:spLocks noChangeArrowheads="1"/>
            </p:cNvSpPr>
            <p:nvPr/>
          </p:nvSpPr>
          <p:spPr bwMode="auto">
            <a:xfrm>
              <a:off x="3448" y="1994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495" name="Rectangle 133"/>
            <p:cNvSpPr>
              <a:spLocks noChangeArrowheads="1"/>
            </p:cNvSpPr>
            <p:nvPr/>
          </p:nvSpPr>
          <p:spPr bwMode="auto">
            <a:xfrm>
              <a:off x="3482" y="1994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15496" name="Rectangle 134"/>
            <p:cNvSpPr>
              <a:spLocks noChangeArrowheads="1"/>
            </p:cNvSpPr>
            <p:nvPr/>
          </p:nvSpPr>
          <p:spPr bwMode="auto">
            <a:xfrm>
              <a:off x="3517" y="1994"/>
              <a:ext cx="1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497" name="Rectangle 135"/>
            <p:cNvSpPr>
              <a:spLocks noChangeArrowheads="1"/>
            </p:cNvSpPr>
            <p:nvPr/>
          </p:nvSpPr>
          <p:spPr bwMode="auto">
            <a:xfrm>
              <a:off x="3542" y="1994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498" name="Rectangle 136"/>
            <p:cNvSpPr>
              <a:spLocks noChangeArrowheads="1"/>
            </p:cNvSpPr>
            <p:nvPr/>
          </p:nvSpPr>
          <p:spPr bwMode="auto">
            <a:xfrm>
              <a:off x="3577" y="1994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499" name="Rectangle 137"/>
            <p:cNvSpPr>
              <a:spLocks noChangeArrowheads="1"/>
            </p:cNvSpPr>
            <p:nvPr/>
          </p:nvSpPr>
          <p:spPr bwMode="auto">
            <a:xfrm>
              <a:off x="3611" y="1994"/>
              <a:ext cx="15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500" name="Rectangle 138"/>
            <p:cNvSpPr>
              <a:spLocks noChangeArrowheads="1"/>
            </p:cNvSpPr>
            <p:nvPr/>
          </p:nvSpPr>
          <p:spPr bwMode="auto">
            <a:xfrm>
              <a:off x="3645" y="1994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01" name="Rectangle 139"/>
            <p:cNvSpPr>
              <a:spLocks noChangeArrowheads="1"/>
            </p:cNvSpPr>
            <p:nvPr/>
          </p:nvSpPr>
          <p:spPr bwMode="auto">
            <a:xfrm>
              <a:off x="3277" y="1746"/>
              <a:ext cx="16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15502" name="Rectangle 140"/>
            <p:cNvSpPr>
              <a:spLocks noChangeArrowheads="1"/>
            </p:cNvSpPr>
            <p:nvPr/>
          </p:nvSpPr>
          <p:spPr bwMode="auto">
            <a:xfrm>
              <a:off x="3320" y="1746"/>
              <a:ext cx="13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503" name="Rectangle 141"/>
            <p:cNvSpPr>
              <a:spLocks noChangeArrowheads="1"/>
            </p:cNvSpPr>
            <p:nvPr/>
          </p:nvSpPr>
          <p:spPr bwMode="auto">
            <a:xfrm>
              <a:off x="3337" y="1746"/>
              <a:ext cx="1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504" name="Rectangle 142"/>
            <p:cNvSpPr>
              <a:spLocks noChangeArrowheads="1"/>
            </p:cNvSpPr>
            <p:nvPr/>
          </p:nvSpPr>
          <p:spPr bwMode="auto">
            <a:xfrm>
              <a:off x="3362" y="174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05" name="Rectangle 143"/>
            <p:cNvSpPr>
              <a:spLocks noChangeArrowheads="1"/>
            </p:cNvSpPr>
            <p:nvPr/>
          </p:nvSpPr>
          <p:spPr bwMode="auto">
            <a:xfrm>
              <a:off x="3397" y="174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506" name="Rectangle 144"/>
            <p:cNvSpPr>
              <a:spLocks noChangeArrowheads="1"/>
            </p:cNvSpPr>
            <p:nvPr/>
          </p:nvSpPr>
          <p:spPr bwMode="auto">
            <a:xfrm>
              <a:off x="3430" y="174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5507" name="Rectangle 145"/>
            <p:cNvSpPr>
              <a:spLocks noChangeArrowheads="1"/>
            </p:cNvSpPr>
            <p:nvPr/>
          </p:nvSpPr>
          <p:spPr bwMode="auto">
            <a:xfrm>
              <a:off x="3465" y="1746"/>
              <a:ext cx="13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508" name="Rectangle 146"/>
            <p:cNvSpPr>
              <a:spLocks noChangeArrowheads="1"/>
            </p:cNvSpPr>
            <p:nvPr/>
          </p:nvSpPr>
          <p:spPr bwMode="auto">
            <a:xfrm>
              <a:off x="3482" y="1746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5509" name="Rectangle 147"/>
            <p:cNvSpPr>
              <a:spLocks noChangeArrowheads="1"/>
            </p:cNvSpPr>
            <p:nvPr/>
          </p:nvSpPr>
          <p:spPr bwMode="auto">
            <a:xfrm>
              <a:off x="3191" y="1489"/>
              <a:ext cx="16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5510" name="Rectangle 148"/>
            <p:cNvSpPr>
              <a:spLocks noChangeArrowheads="1"/>
            </p:cNvSpPr>
            <p:nvPr/>
          </p:nvSpPr>
          <p:spPr bwMode="auto">
            <a:xfrm>
              <a:off x="3242" y="1489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11" name="Rectangle 149"/>
            <p:cNvSpPr>
              <a:spLocks noChangeArrowheads="1"/>
            </p:cNvSpPr>
            <p:nvPr/>
          </p:nvSpPr>
          <p:spPr bwMode="auto">
            <a:xfrm>
              <a:off x="3277" y="1489"/>
              <a:ext cx="13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512" name="Rectangle 150"/>
            <p:cNvSpPr>
              <a:spLocks noChangeArrowheads="1"/>
            </p:cNvSpPr>
            <p:nvPr/>
          </p:nvSpPr>
          <p:spPr bwMode="auto">
            <a:xfrm>
              <a:off x="3293" y="1489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5513" name="Rectangle 151"/>
            <p:cNvSpPr>
              <a:spLocks noChangeArrowheads="1"/>
            </p:cNvSpPr>
            <p:nvPr/>
          </p:nvSpPr>
          <p:spPr bwMode="auto">
            <a:xfrm>
              <a:off x="3328" y="1489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5514" name="Rectangle 152"/>
            <p:cNvSpPr>
              <a:spLocks noChangeArrowheads="1"/>
            </p:cNvSpPr>
            <p:nvPr/>
          </p:nvSpPr>
          <p:spPr bwMode="auto">
            <a:xfrm>
              <a:off x="3362" y="1489"/>
              <a:ext cx="13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515" name="Rectangle 153"/>
            <p:cNvSpPr>
              <a:spLocks noChangeArrowheads="1"/>
            </p:cNvSpPr>
            <p:nvPr/>
          </p:nvSpPr>
          <p:spPr bwMode="auto">
            <a:xfrm>
              <a:off x="2864" y="1276"/>
              <a:ext cx="18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516" name="Rectangle 154"/>
            <p:cNvSpPr>
              <a:spLocks noChangeArrowheads="1"/>
            </p:cNvSpPr>
            <p:nvPr/>
          </p:nvSpPr>
          <p:spPr bwMode="auto">
            <a:xfrm>
              <a:off x="2942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5517" name="Rectangle 155"/>
            <p:cNvSpPr>
              <a:spLocks noChangeArrowheads="1"/>
            </p:cNvSpPr>
            <p:nvPr/>
          </p:nvSpPr>
          <p:spPr bwMode="auto">
            <a:xfrm>
              <a:off x="3002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18" name="Rectangle 156"/>
            <p:cNvSpPr>
              <a:spLocks noChangeArrowheads="1"/>
            </p:cNvSpPr>
            <p:nvPr/>
          </p:nvSpPr>
          <p:spPr bwMode="auto">
            <a:xfrm>
              <a:off x="3063" y="1276"/>
              <a:ext cx="14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519" name="Rectangle 157"/>
            <p:cNvSpPr>
              <a:spLocks noChangeArrowheads="1"/>
            </p:cNvSpPr>
            <p:nvPr/>
          </p:nvSpPr>
          <p:spPr bwMode="auto">
            <a:xfrm>
              <a:off x="3096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520" name="Rectangle 158"/>
            <p:cNvSpPr>
              <a:spLocks noChangeArrowheads="1"/>
            </p:cNvSpPr>
            <p:nvPr/>
          </p:nvSpPr>
          <p:spPr bwMode="auto">
            <a:xfrm>
              <a:off x="3156" y="1276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521" name="Rectangle 159"/>
            <p:cNvSpPr>
              <a:spLocks noChangeArrowheads="1"/>
            </p:cNvSpPr>
            <p:nvPr/>
          </p:nvSpPr>
          <p:spPr bwMode="auto">
            <a:xfrm>
              <a:off x="3183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522" name="Rectangle 160"/>
            <p:cNvSpPr>
              <a:spLocks noChangeArrowheads="1"/>
            </p:cNvSpPr>
            <p:nvPr/>
          </p:nvSpPr>
          <p:spPr bwMode="auto">
            <a:xfrm>
              <a:off x="3242" y="1276"/>
              <a:ext cx="14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523" name="Rectangle 161"/>
            <p:cNvSpPr>
              <a:spLocks noChangeArrowheads="1"/>
            </p:cNvSpPr>
            <p:nvPr/>
          </p:nvSpPr>
          <p:spPr bwMode="auto">
            <a:xfrm>
              <a:off x="3277" y="1276"/>
              <a:ext cx="16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15524" name="Rectangle 162"/>
            <p:cNvSpPr>
              <a:spLocks noChangeArrowheads="1"/>
            </p:cNvSpPr>
            <p:nvPr/>
          </p:nvSpPr>
          <p:spPr bwMode="auto">
            <a:xfrm>
              <a:off x="2891" y="3595"/>
              <a:ext cx="19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5525" name="Rectangle 163"/>
            <p:cNvSpPr>
              <a:spLocks noChangeArrowheads="1"/>
            </p:cNvSpPr>
            <p:nvPr/>
          </p:nvSpPr>
          <p:spPr bwMode="auto">
            <a:xfrm>
              <a:off x="2968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526" name="Rectangle 164"/>
            <p:cNvSpPr>
              <a:spLocks noChangeArrowheads="1"/>
            </p:cNvSpPr>
            <p:nvPr/>
          </p:nvSpPr>
          <p:spPr bwMode="auto">
            <a:xfrm>
              <a:off x="3028" y="3595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527" name="Rectangle 165"/>
            <p:cNvSpPr>
              <a:spLocks noChangeArrowheads="1"/>
            </p:cNvSpPr>
            <p:nvPr/>
          </p:nvSpPr>
          <p:spPr bwMode="auto">
            <a:xfrm>
              <a:off x="3053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28" name="Rectangle 166"/>
            <p:cNvSpPr>
              <a:spLocks noChangeArrowheads="1"/>
            </p:cNvSpPr>
            <p:nvPr/>
          </p:nvSpPr>
          <p:spPr bwMode="auto">
            <a:xfrm>
              <a:off x="3113" y="3595"/>
              <a:ext cx="14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529" name="Rectangle 167"/>
            <p:cNvSpPr>
              <a:spLocks noChangeArrowheads="1"/>
            </p:cNvSpPr>
            <p:nvPr/>
          </p:nvSpPr>
          <p:spPr bwMode="auto">
            <a:xfrm>
              <a:off x="3148" y="3595"/>
              <a:ext cx="13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530" name="Rectangle 168"/>
            <p:cNvSpPr>
              <a:spLocks noChangeArrowheads="1"/>
            </p:cNvSpPr>
            <p:nvPr/>
          </p:nvSpPr>
          <p:spPr bwMode="auto">
            <a:xfrm>
              <a:off x="3173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531" name="Rectangle 169"/>
            <p:cNvSpPr>
              <a:spLocks noChangeArrowheads="1"/>
            </p:cNvSpPr>
            <p:nvPr/>
          </p:nvSpPr>
          <p:spPr bwMode="auto">
            <a:xfrm>
              <a:off x="3233" y="3595"/>
              <a:ext cx="13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5532" name="Rectangle 170"/>
            <p:cNvSpPr>
              <a:spLocks noChangeArrowheads="1"/>
            </p:cNvSpPr>
            <p:nvPr/>
          </p:nvSpPr>
          <p:spPr bwMode="auto">
            <a:xfrm>
              <a:off x="3260" y="3595"/>
              <a:ext cx="16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15533" name="Rectangle 171"/>
            <p:cNvSpPr>
              <a:spLocks noChangeArrowheads="1"/>
            </p:cNvSpPr>
            <p:nvPr/>
          </p:nvSpPr>
          <p:spPr bwMode="auto">
            <a:xfrm>
              <a:off x="1965" y="1276"/>
              <a:ext cx="19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5534" name="Rectangle 172"/>
            <p:cNvSpPr>
              <a:spLocks noChangeArrowheads="1"/>
            </p:cNvSpPr>
            <p:nvPr/>
          </p:nvSpPr>
          <p:spPr bwMode="auto">
            <a:xfrm>
              <a:off x="2043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535" name="Rectangle 173"/>
            <p:cNvSpPr>
              <a:spLocks noChangeArrowheads="1"/>
            </p:cNvSpPr>
            <p:nvPr/>
          </p:nvSpPr>
          <p:spPr bwMode="auto">
            <a:xfrm>
              <a:off x="2103" y="1276"/>
              <a:ext cx="16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536" name="Rectangle 174"/>
            <p:cNvSpPr>
              <a:spLocks noChangeArrowheads="1"/>
            </p:cNvSpPr>
            <p:nvPr/>
          </p:nvSpPr>
          <p:spPr bwMode="auto">
            <a:xfrm>
              <a:off x="2154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5537" name="Rectangle 175"/>
            <p:cNvSpPr>
              <a:spLocks noChangeArrowheads="1"/>
            </p:cNvSpPr>
            <p:nvPr/>
          </p:nvSpPr>
          <p:spPr bwMode="auto">
            <a:xfrm>
              <a:off x="2214" y="1276"/>
              <a:ext cx="13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538" name="Rectangle 176"/>
            <p:cNvSpPr>
              <a:spLocks noChangeArrowheads="1"/>
            </p:cNvSpPr>
            <p:nvPr/>
          </p:nvSpPr>
          <p:spPr bwMode="auto">
            <a:xfrm>
              <a:off x="2240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539" name="Rectangle 177"/>
            <p:cNvSpPr>
              <a:spLocks noChangeArrowheads="1"/>
            </p:cNvSpPr>
            <p:nvPr/>
          </p:nvSpPr>
          <p:spPr bwMode="auto">
            <a:xfrm>
              <a:off x="2300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40" name="Rectangle 178"/>
            <p:cNvSpPr>
              <a:spLocks noChangeArrowheads="1"/>
            </p:cNvSpPr>
            <p:nvPr/>
          </p:nvSpPr>
          <p:spPr bwMode="auto">
            <a:xfrm>
              <a:off x="1991" y="3595"/>
              <a:ext cx="19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5541" name="Rectangle 179"/>
            <p:cNvSpPr>
              <a:spLocks noChangeArrowheads="1"/>
            </p:cNvSpPr>
            <p:nvPr/>
          </p:nvSpPr>
          <p:spPr bwMode="auto">
            <a:xfrm>
              <a:off x="2068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42" name="Rectangle 180"/>
            <p:cNvSpPr>
              <a:spLocks noChangeArrowheads="1"/>
            </p:cNvSpPr>
            <p:nvPr/>
          </p:nvSpPr>
          <p:spPr bwMode="auto">
            <a:xfrm>
              <a:off x="2129" y="3595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543" name="Rectangle 181"/>
            <p:cNvSpPr>
              <a:spLocks noChangeArrowheads="1"/>
            </p:cNvSpPr>
            <p:nvPr/>
          </p:nvSpPr>
          <p:spPr bwMode="auto">
            <a:xfrm>
              <a:off x="2154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5544" name="Rectangle 182"/>
            <p:cNvSpPr>
              <a:spLocks noChangeArrowheads="1"/>
            </p:cNvSpPr>
            <p:nvPr/>
          </p:nvSpPr>
          <p:spPr bwMode="auto">
            <a:xfrm>
              <a:off x="2214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545" name="Rectangle 183"/>
            <p:cNvSpPr>
              <a:spLocks noChangeArrowheads="1"/>
            </p:cNvSpPr>
            <p:nvPr/>
          </p:nvSpPr>
          <p:spPr bwMode="auto">
            <a:xfrm>
              <a:off x="2274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546" name="Rectangle 184"/>
            <p:cNvSpPr>
              <a:spLocks noChangeArrowheads="1"/>
            </p:cNvSpPr>
            <p:nvPr/>
          </p:nvSpPr>
          <p:spPr bwMode="auto">
            <a:xfrm>
              <a:off x="928" y="1276"/>
              <a:ext cx="1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47" name="Rectangle 185"/>
            <p:cNvSpPr>
              <a:spLocks noChangeArrowheads="1"/>
            </p:cNvSpPr>
            <p:nvPr/>
          </p:nvSpPr>
          <p:spPr bwMode="auto">
            <a:xfrm>
              <a:off x="996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548" name="Rectangle 186"/>
            <p:cNvSpPr>
              <a:spLocks noChangeArrowheads="1"/>
            </p:cNvSpPr>
            <p:nvPr/>
          </p:nvSpPr>
          <p:spPr bwMode="auto">
            <a:xfrm>
              <a:off x="1056" y="1276"/>
              <a:ext cx="16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5549" name="Rectangle 187"/>
            <p:cNvSpPr>
              <a:spLocks noChangeArrowheads="1"/>
            </p:cNvSpPr>
            <p:nvPr/>
          </p:nvSpPr>
          <p:spPr bwMode="auto">
            <a:xfrm>
              <a:off x="1100" y="1276"/>
              <a:ext cx="13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550" name="Rectangle 188"/>
            <p:cNvSpPr>
              <a:spLocks noChangeArrowheads="1"/>
            </p:cNvSpPr>
            <p:nvPr/>
          </p:nvSpPr>
          <p:spPr bwMode="auto">
            <a:xfrm>
              <a:off x="1125" y="1276"/>
              <a:ext cx="14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551" name="Rectangle 189"/>
            <p:cNvSpPr>
              <a:spLocks noChangeArrowheads="1"/>
            </p:cNvSpPr>
            <p:nvPr/>
          </p:nvSpPr>
          <p:spPr bwMode="auto">
            <a:xfrm>
              <a:off x="1160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5552" name="Rectangle 190"/>
            <p:cNvSpPr>
              <a:spLocks noChangeArrowheads="1"/>
            </p:cNvSpPr>
            <p:nvPr/>
          </p:nvSpPr>
          <p:spPr bwMode="auto">
            <a:xfrm>
              <a:off x="1220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553" name="Rectangle 191"/>
            <p:cNvSpPr>
              <a:spLocks noChangeArrowheads="1"/>
            </p:cNvSpPr>
            <p:nvPr/>
          </p:nvSpPr>
          <p:spPr bwMode="auto">
            <a:xfrm>
              <a:off x="1280" y="1276"/>
              <a:ext cx="19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5554" name="Rectangle 192"/>
            <p:cNvSpPr>
              <a:spLocks noChangeArrowheads="1"/>
            </p:cNvSpPr>
            <p:nvPr/>
          </p:nvSpPr>
          <p:spPr bwMode="auto">
            <a:xfrm>
              <a:off x="1374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55" name="Rectangle 193"/>
            <p:cNvSpPr>
              <a:spLocks noChangeArrowheads="1"/>
            </p:cNvSpPr>
            <p:nvPr/>
          </p:nvSpPr>
          <p:spPr bwMode="auto">
            <a:xfrm>
              <a:off x="1434" y="127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556" name="Rectangle 194"/>
            <p:cNvSpPr>
              <a:spLocks noChangeArrowheads="1"/>
            </p:cNvSpPr>
            <p:nvPr/>
          </p:nvSpPr>
          <p:spPr bwMode="auto">
            <a:xfrm>
              <a:off x="1494" y="1276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557" name="Rectangle 195"/>
            <p:cNvSpPr>
              <a:spLocks noChangeArrowheads="1"/>
            </p:cNvSpPr>
            <p:nvPr/>
          </p:nvSpPr>
          <p:spPr bwMode="auto">
            <a:xfrm>
              <a:off x="903" y="3595"/>
              <a:ext cx="19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5558" name="Rectangle 196"/>
            <p:cNvSpPr>
              <a:spLocks noChangeArrowheads="1"/>
            </p:cNvSpPr>
            <p:nvPr/>
          </p:nvSpPr>
          <p:spPr bwMode="auto">
            <a:xfrm>
              <a:off x="979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59" name="Rectangle 197"/>
            <p:cNvSpPr>
              <a:spLocks noChangeArrowheads="1"/>
            </p:cNvSpPr>
            <p:nvPr/>
          </p:nvSpPr>
          <p:spPr bwMode="auto">
            <a:xfrm>
              <a:off x="1040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560" name="Rectangle 198"/>
            <p:cNvSpPr>
              <a:spLocks noChangeArrowheads="1"/>
            </p:cNvSpPr>
            <p:nvPr/>
          </p:nvSpPr>
          <p:spPr bwMode="auto">
            <a:xfrm>
              <a:off x="1100" y="3595"/>
              <a:ext cx="16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15561" name="Rectangle 199"/>
            <p:cNvSpPr>
              <a:spLocks noChangeArrowheads="1"/>
            </p:cNvSpPr>
            <p:nvPr/>
          </p:nvSpPr>
          <p:spPr bwMode="auto">
            <a:xfrm>
              <a:off x="1160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15562" name="Rectangle 200"/>
            <p:cNvSpPr>
              <a:spLocks noChangeArrowheads="1"/>
            </p:cNvSpPr>
            <p:nvPr/>
          </p:nvSpPr>
          <p:spPr bwMode="auto">
            <a:xfrm>
              <a:off x="1220" y="3595"/>
              <a:ext cx="14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5563" name="Rectangle 201"/>
            <p:cNvSpPr>
              <a:spLocks noChangeArrowheads="1"/>
            </p:cNvSpPr>
            <p:nvPr/>
          </p:nvSpPr>
          <p:spPr bwMode="auto">
            <a:xfrm>
              <a:off x="1254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64" name="Rectangle 202"/>
            <p:cNvSpPr>
              <a:spLocks noChangeArrowheads="1"/>
            </p:cNvSpPr>
            <p:nvPr/>
          </p:nvSpPr>
          <p:spPr bwMode="auto">
            <a:xfrm>
              <a:off x="1314" y="3595"/>
              <a:ext cx="19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5565" name="Rectangle 203"/>
            <p:cNvSpPr>
              <a:spLocks noChangeArrowheads="1"/>
            </p:cNvSpPr>
            <p:nvPr/>
          </p:nvSpPr>
          <p:spPr bwMode="auto">
            <a:xfrm>
              <a:off x="1409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566" name="Rectangle 204"/>
            <p:cNvSpPr>
              <a:spLocks noChangeArrowheads="1"/>
            </p:cNvSpPr>
            <p:nvPr/>
          </p:nvSpPr>
          <p:spPr bwMode="auto">
            <a:xfrm>
              <a:off x="1469" y="35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5567" name="Rectangle 205"/>
            <p:cNvSpPr>
              <a:spLocks noChangeArrowheads="1"/>
            </p:cNvSpPr>
            <p:nvPr/>
          </p:nvSpPr>
          <p:spPr bwMode="auto">
            <a:xfrm>
              <a:off x="1529" y="3595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5568" name="Line 206"/>
            <p:cNvSpPr>
              <a:spLocks noChangeShapeType="1"/>
            </p:cNvSpPr>
            <p:nvPr/>
          </p:nvSpPr>
          <p:spPr bwMode="auto">
            <a:xfrm flipH="1" flipV="1">
              <a:off x="3175" y="1445"/>
              <a:ext cx="385" cy="1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" name="Line 207"/>
            <p:cNvSpPr>
              <a:spLocks noChangeShapeType="1"/>
            </p:cNvSpPr>
            <p:nvPr/>
          </p:nvSpPr>
          <p:spPr bwMode="auto">
            <a:xfrm flipH="1">
              <a:off x="3175" y="2532"/>
              <a:ext cx="385" cy="10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208"/>
            <p:cNvSpPr>
              <a:spLocks noChangeShapeType="1"/>
            </p:cNvSpPr>
            <p:nvPr/>
          </p:nvSpPr>
          <p:spPr bwMode="auto">
            <a:xfrm flipH="1" flipV="1">
              <a:off x="2232" y="1445"/>
              <a:ext cx="386" cy="1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09"/>
            <p:cNvSpPr>
              <a:spLocks noChangeShapeType="1"/>
            </p:cNvSpPr>
            <p:nvPr/>
          </p:nvSpPr>
          <p:spPr bwMode="auto">
            <a:xfrm flipH="1">
              <a:off x="2232" y="2532"/>
              <a:ext cx="386" cy="10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2" name="Line 210"/>
            <p:cNvSpPr>
              <a:spLocks noChangeShapeType="1"/>
            </p:cNvSpPr>
            <p:nvPr/>
          </p:nvSpPr>
          <p:spPr bwMode="auto">
            <a:xfrm flipH="1" flipV="1">
              <a:off x="1297" y="1445"/>
              <a:ext cx="377" cy="1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3" name="Line 211"/>
            <p:cNvSpPr>
              <a:spLocks noChangeShapeType="1"/>
            </p:cNvSpPr>
            <p:nvPr/>
          </p:nvSpPr>
          <p:spPr bwMode="auto">
            <a:xfrm flipH="1">
              <a:off x="1297" y="2532"/>
              <a:ext cx="377" cy="10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4" name="Line 212"/>
            <p:cNvSpPr>
              <a:spLocks noChangeShapeType="1"/>
            </p:cNvSpPr>
            <p:nvPr/>
          </p:nvSpPr>
          <p:spPr bwMode="auto">
            <a:xfrm>
              <a:off x="928" y="2528"/>
              <a:ext cx="299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5" name="Freeform 213"/>
            <p:cNvSpPr>
              <a:spLocks/>
            </p:cNvSpPr>
            <p:nvPr/>
          </p:nvSpPr>
          <p:spPr bwMode="auto">
            <a:xfrm>
              <a:off x="3873" y="2511"/>
              <a:ext cx="53" cy="43"/>
            </a:xfrm>
            <a:custGeom>
              <a:avLst/>
              <a:gdLst>
                <a:gd name="T0" fmla="*/ 0 w 53"/>
                <a:gd name="T1" fmla="*/ 0 h 43"/>
                <a:gd name="T2" fmla="*/ 52 w 53"/>
                <a:gd name="T3" fmla="*/ 17 h 43"/>
                <a:gd name="T4" fmla="*/ 0 w 53"/>
                <a:gd name="T5" fmla="*/ 42 h 43"/>
                <a:gd name="T6" fmla="*/ 0 w 5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43"/>
                <a:gd name="T14" fmla="*/ 53 w 5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43">
                  <a:moveTo>
                    <a:pt x="0" y="0"/>
                  </a:moveTo>
                  <a:lnTo>
                    <a:pt x="52" y="17"/>
                  </a:ln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6" name="Freeform 214"/>
            <p:cNvSpPr>
              <a:spLocks/>
            </p:cNvSpPr>
            <p:nvPr/>
          </p:nvSpPr>
          <p:spPr bwMode="auto">
            <a:xfrm>
              <a:off x="3873" y="2511"/>
              <a:ext cx="53" cy="43"/>
            </a:xfrm>
            <a:custGeom>
              <a:avLst/>
              <a:gdLst>
                <a:gd name="T0" fmla="*/ 0 w 53"/>
                <a:gd name="T1" fmla="*/ 0 h 43"/>
                <a:gd name="T2" fmla="*/ 52 w 53"/>
                <a:gd name="T3" fmla="*/ 17 h 43"/>
                <a:gd name="T4" fmla="*/ 0 w 53"/>
                <a:gd name="T5" fmla="*/ 42 h 43"/>
                <a:gd name="T6" fmla="*/ 0 w 53"/>
                <a:gd name="T7" fmla="*/ 0 h 43"/>
                <a:gd name="T8" fmla="*/ 0 w 53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3"/>
                <a:gd name="T17" fmla="*/ 53 w 53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3">
                  <a:moveTo>
                    <a:pt x="0" y="0"/>
                  </a:moveTo>
                  <a:lnTo>
                    <a:pt x="52" y="17"/>
                  </a:ln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Rectangle 215"/>
            <p:cNvSpPr>
              <a:spLocks noChangeArrowheads="1"/>
            </p:cNvSpPr>
            <p:nvPr/>
          </p:nvSpPr>
          <p:spPr bwMode="auto">
            <a:xfrm>
              <a:off x="3975" y="2392"/>
              <a:ext cx="146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>
                  <a:latin typeface="Arial" panose="020B0604020202020204" pitchFamily="34" charset="0"/>
                </a:rPr>
                <a:t>Balloon Volume</a:t>
              </a:r>
            </a:p>
          </p:txBody>
        </p:sp>
      </p:grpSp>
      <p:sp>
        <p:nvSpPr>
          <p:cNvPr id="15411" name="Text Box 217"/>
          <p:cNvSpPr txBox="1">
            <a:spLocks noChangeArrowheads="1"/>
          </p:cNvSpPr>
          <p:nvPr/>
        </p:nvSpPr>
        <p:spPr bwMode="auto">
          <a:xfrm>
            <a:off x="3863975" y="4838700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hlink"/>
                </a:solidFill>
              </a:rPr>
              <a:t>Height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162800" cy="609600"/>
          </a:xfrm>
          <a:noFill/>
        </p:spPr>
        <p:txBody>
          <a:bodyPr anchor="b"/>
          <a:lstStyle/>
          <a:p>
            <a:r>
              <a:rPr lang="en-US" altLang="en-US" smtClean="0"/>
              <a:t>Scatter Plot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990600" y="1828800"/>
            <a:ext cx="77533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990600" y="1828800"/>
            <a:ext cx="77533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154238" y="4403725"/>
            <a:ext cx="739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  750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154238" y="3089275"/>
            <a:ext cx="739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  780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815975" y="3697288"/>
            <a:ext cx="18145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Volume (ml)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976563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0.975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141788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0.990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5227638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1.005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316663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1.020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7327900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1.035</a:t>
            </a:r>
          </a:p>
        </p:txBody>
      </p:sp>
      <p:grpSp>
        <p:nvGrpSpPr>
          <p:cNvPr id="16401" name="Group 44"/>
          <p:cNvGrpSpPr>
            <a:grpSpLocks/>
          </p:cNvGrpSpPr>
          <p:nvPr/>
        </p:nvGrpSpPr>
        <p:grpSpPr bwMode="auto">
          <a:xfrm>
            <a:off x="2960688" y="2203450"/>
            <a:ext cx="5414962" cy="3159125"/>
            <a:chOff x="1865" y="1388"/>
            <a:chExt cx="3411" cy="1990"/>
          </a:xfrm>
        </p:grpSpPr>
        <p:sp>
          <p:nvSpPr>
            <p:cNvPr id="16403" name="Line 17"/>
            <p:cNvSpPr>
              <a:spLocks noChangeShapeType="1"/>
            </p:cNvSpPr>
            <p:nvPr/>
          </p:nvSpPr>
          <p:spPr bwMode="auto">
            <a:xfrm flipV="1">
              <a:off x="1895" y="1388"/>
              <a:ext cx="0" cy="1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>
              <a:off x="1865" y="2852"/>
              <a:ext cx="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>
              <a:off x="1865" y="2018"/>
              <a:ext cx="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>
              <a:off x="1992" y="3352"/>
              <a:ext cx="32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>
              <a:off x="2170" y="331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>
              <a:off x="2855" y="331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>
              <a:off x="3541" y="331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4"/>
            <p:cNvSpPr>
              <a:spLocks noChangeShapeType="1"/>
            </p:cNvSpPr>
            <p:nvPr/>
          </p:nvSpPr>
          <p:spPr bwMode="auto">
            <a:xfrm>
              <a:off x="4227" y="331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5"/>
            <p:cNvSpPr>
              <a:spLocks noChangeShapeType="1"/>
            </p:cNvSpPr>
            <p:nvPr/>
          </p:nvSpPr>
          <p:spPr bwMode="auto">
            <a:xfrm>
              <a:off x="4912" y="331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Rectangle 26"/>
            <p:cNvSpPr>
              <a:spLocks noChangeArrowheads="1"/>
            </p:cNvSpPr>
            <p:nvPr/>
          </p:nvSpPr>
          <p:spPr bwMode="auto">
            <a:xfrm>
              <a:off x="3523" y="3002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13" name="Rectangle 27"/>
            <p:cNvSpPr>
              <a:spLocks noChangeArrowheads="1"/>
            </p:cNvSpPr>
            <p:nvPr/>
          </p:nvSpPr>
          <p:spPr bwMode="auto">
            <a:xfrm>
              <a:off x="3484" y="2871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14" name="Rectangle 28"/>
            <p:cNvSpPr>
              <a:spLocks noChangeArrowheads="1"/>
            </p:cNvSpPr>
            <p:nvPr/>
          </p:nvSpPr>
          <p:spPr bwMode="auto">
            <a:xfrm>
              <a:off x="2399" y="2727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15" name="Rectangle 29"/>
            <p:cNvSpPr>
              <a:spLocks noChangeArrowheads="1"/>
            </p:cNvSpPr>
            <p:nvPr/>
          </p:nvSpPr>
          <p:spPr bwMode="auto">
            <a:xfrm>
              <a:off x="2857" y="2727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16" name="Rectangle 30"/>
            <p:cNvSpPr>
              <a:spLocks noChangeArrowheads="1"/>
            </p:cNvSpPr>
            <p:nvPr/>
          </p:nvSpPr>
          <p:spPr bwMode="auto">
            <a:xfrm>
              <a:off x="4934" y="2727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17" name="Rectangle 31"/>
            <p:cNvSpPr>
              <a:spLocks noChangeArrowheads="1"/>
            </p:cNvSpPr>
            <p:nvPr/>
          </p:nvSpPr>
          <p:spPr bwMode="auto">
            <a:xfrm>
              <a:off x="4983" y="2727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18" name="Rectangle 32"/>
            <p:cNvSpPr>
              <a:spLocks noChangeArrowheads="1"/>
            </p:cNvSpPr>
            <p:nvPr/>
          </p:nvSpPr>
          <p:spPr bwMode="auto">
            <a:xfrm>
              <a:off x="3474" y="2454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19" name="Rectangle 33"/>
            <p:cNvSpPr>
              <a:spLocks noChangeArrowheads="1"/>
            </p:cNvSpPr>
            <p:nvPr/>
          </p:nvSpPr>
          <p:spPr bwMode="auto">
            <a:xfrm>
              <a:off x="4229" y="2457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0" name="Rectangle 34"/>
            <p:cNvSpPr>
              <a:spLocks noChangeArrowheads="1"/>
            </p:cNvSpPr>
            <p:nvPr/>
          </p:nvSpPr>
          <p:spPr bwMode="auto">
            <a:xfrm>
              <a:off x="2056" y="2310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1" name="Rectangle 35"/>
            <p:cNvSpPr>
              <a:spLocks noChangeArrowheads="1"/>
            </p:cNvSpPr>
            <p:nvPr/>
          </p:nvSpPr>
          <p:spPr bwMode="auto">
            <a:xfrm>
              <a:off x="3827" y="2310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2" name="Rectangle 36"/>
            <p:cNvSpPr>
              <a:spLocks noChangeArrowheads="1"/>
            </p:cNvSpPr>
            <p:nvPr/>
          </p:nvSpPr>
          <p:spPr bwMode="auto">
            <a:xfrm>
              <a:off x="2925" y="2168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3" name="Rectangle 37"/>
            <p:cNvSpPr>
              <a:spLocks noChangeArrowheads="1"/>
            </p:cNvSpPr>
            <p:nvPr/>
          </p:nvSpPr>
          <p:spPr bwMode="auto">
            <a:xfrm>
              <a:off x="3837" y="2168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4" name="Rectangle 38"/>
            <p:cNvSpPr>
              <a:spLocks noChangeArrowheads="1"/>
            </p:cNvSpPr>
            <p:nvPr/>
          </p:nvSpPr>
          <p:spPr bwMode="auto">
            <a:xfrm>
              <a:off x="3925" y="2168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5" name="Rectangle 39"/>
            <p:cNvSpPr>
              <a:spLocks noChangeArrowheads="1"/>
            </p:cNvSpPr>
            <p:nvPr/>
          </p:nvSpPr>
          <p:spPr bwMode="auto">
            <a:xfrm>
              <a:off x="4022" y="2168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6" name="Rectangle 40"/>
            <p:cNvSpPr>
              <a:spLocks noChangeArrowheads="1"/>
            </p:cNvSpPr>
            <p:nvPr/>
          </p:nvSpPr>
          <p:spPr bwMode="auto">
            <a:xfrm>
              <a:off x="3013" y="2039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3553" y="1895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4620" y="1753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29" name="Rectangle 43"/>
            <p:cNvSpPr>
              <a:spLocks noChangeArrowheads="1"/>
            </p:cNvSpPr>
            <p:nvPr/>
          </p:nvSpPr>
          <p:spPr bwMode="auto">
            <a:xfrm>
              <a:off x="4288" y="1478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16402" name="Rectangle 45"/>
          <p:cNvSpPr>
            <a:spLocks noChangeArrowheads="1"/>
          </p:cNvSpPr>
          <p:nvPr/>
        </p:nvSpPr>
        <p:spPr bwMode="auto">
          <a:xfrm>
            <a:off x="4700588" y="5622925"/>
            <a:ext cx="1543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Height (ft)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430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657600" y="5867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162800" cy="685800"/>
          </a:xfrm>
          <a:noFill/>
        </p:spPr>
        <p:txBody>
          <a:bodyPr anchor="b"/>
          <a:lstStyle/>
          <a:p>
            <a:r>
              <a:rPr lang="en-US" altLang="en-US" smtClean="0"/>
              <a:t>Flow Chart</a:t>
            </a:r>
          </a:p>
        </p:txBody>
      </p:sp>
      <p:grpSp>
        <p:nvGrpSpPr>
          <p:cNvPr id="17415" name="Group 32"/>
          <p:cNvGrpSpPr>
            <a:grpSpLocks/>
          </p:cNvGrpSpPr>
          <p:nvPr/>
        </p:nvGrpSpPr>
        <p:grpSpPr bwMode="auto">
          <a:xfrm>
            <a:off x="1835150" y="1377950"/>
            <a:ext cx="6007100" cy="4635500"/>
            <a:chOff x="1156" y="868"/>
            <a:chExt cx="3784" cy="2920"/>
          </a:xfrm>
        </p:grpSpPr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1348" y="868"/>
              <a:ext cx="1816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 rot="2760000">
              <a:off x="1855" y="2219"/>
              <a:ext cx="803" cy="8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1420" y="899"/>
              <a:ext cx="16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>
                  <a:latin typeface="Arial" panose="020B0604020202020204" pitchFamily="34" charset="0"/>
                </a:rPr>
                <a:t>Place Balloon on Nozzle</a:t>
              </a: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1444" y="1252"/>
              <a:ext cx="1624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1624" y="1283"/>
              <a:ext cx="12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>
                  <a:latin typeface="Arial" panose="020B0604020202020204" pitchFamily="34" charset="0"/>
                </a:rPr>
                <a:t>Lift Piston to Mark</a:t>
              </a:r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1856" y="2242"/>
              <a:ext cx="80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i="1">
                  <a:latin typeface="Arial" panose="020B0604020202020204" pitchFamily="34" charset="0"/>
                </a:rPr>
                <a:t>Does</a:t>
              </a:r>
            </a:p>
            <a:p>
              <a:pPr algn="ctr"/>
              <a:r>
                <a:rPr lang="en-US" altLang="en-US" sz="1800" i="1">
                  <a:latin typeface="Arial" panose="020B0604020202020204" pitchFamily="34" charset="0"/>
                </a:rPr>
                <a:t>balloon </a:t>
              </a:r>
            </a:p>
            <a:p>
              <a:pPr algn="ctr"/>
              <a:r>
                <a:rPr lang="en-US" altLang="en-US" sz="1800" i="1">
                  <a:latin typeface="Arial" panose="020B0604020202020204" pitchFamily="34" charset="0"/>
                </a:rPr>
                <a:t>need more</a:t>
              </a:r>
            </a:p>
            <a:p>
              <a:pPr algn="ctr"/>
              <a:r>
                <a:rPr lang="en-US" altLang="en-US" sz="1800" i="1">
                  <a:latin typeface="Arial" panose="020B0604020202020204" pitchFamily="34" charset="0"/>
                </a:rPr>
                <a:t>air?</a:t>
              </a:r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2854" y="2650"/>
              <a:ext cx="9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4"/>
            <p:cNvSpPr>
              <a:spLocks noChangeArrowheads="1"/>
            </p:cNvSpPr>
            <p:nvPr/>
          </p:nvSpPr>
          <p:spPr bwMode="auto">
            <a:xfrm>
              <a:off x="2775" y="2434"/>
              <a:ext cx="36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V="1">
              <a:off x="3790" y="2156"/>
              <a:ext cx="2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H="1" flipV="1">
              <a:off x="3076" y="1386"/>
              <a:ext cx="720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7"/>
            <p:cNvSpPr>
              <a:spLocks noChangeArrowheads="1"/>
            </p:cNvSpPr>
            <p:nvPr/>
          </p:nvSpPr>
          <p:spPr bwMode="auto">
            <a:xfrm>
              <a:off x="1528" y="1620"/>
              <a:ext cx="1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>
                  <a:latin typeface="Arial" panose="020B0604020202020204" pitchFamily="34" charset="0"/>
                </a:rPr>
                <a:t>Quickly Lower Piston</a:t>
              </a:r>
            </a:p>
          </p:txBody>
        </p:sp>
        <p:sp>
          <p:nvSpPr>
            <p:cNvPr id="17427" name="Rectangle 18"/>
            <p:cNvSpPr>
              <a:spLocks noChangeArrowheads="1"/>
            </p:cNvSpPr>
            <p:nvPr/>
          </p:nvSpPr>
          <p:spPr bwMode="auto">
            <a:xfrm>
              <a:off x="1444" y="1636"/>
              <a:ext cx="1624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2236" y="322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Rectangle 20"/>
            <p:cNvSpPr>
              <a:spLocks noChangeArrowheads="1"/>
            </p:cNvSpPr>
            <p:nvPr/>
          </p:nvSpPr>
          <p:spPr bwMode="auto">
            <a:xfrm>
              <a:off x="1156" y="3460"/>
              <a:ext cx="2200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0" name="Rectangle 21"/>
            <p:cNvSpPr>
              <a:spLocks noChangeArrowheads="1"/>
            </p:cNvSpPr>
            <p:nvPr/>
          </p:nvSpPr>
          <p:spPr bwMode="auto">
            <a:xfrm>
              <a:off x="1236" y="3490"/>
              <a:ext cx="20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>
                  <a:latin typeface="Arial" panose="020B0604020202020204" pitchFamily="34" charset="0"/>
                </a:rPr>
                <a:t>Release air until it seems right</a:t>
              </a:r>
            </a:p>
          </p:txBody>
        </p:sp>
        <p:sp>
          <p:nvSpPr>
            <p:cNvPr id="17431" name="Oval 22"/>
            <p:cNvSpPr>
              <a:spLocks noChangeArrowheads="1"/>
            </p:cNvSpPr>
            <p:nvPr/>
          </p:nvSpPr>
          <p:spPr bwMode="auto">
            <a:xfrm>
              <a:off x="4084" y="3364"/>
              <a:ext cx="856" cy="4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2" name="Rectangle 23"/>
            <p:cNvSpPr>
              <a:spLocks noChangeArrowheads="1"/>
            </p:cNvSpPr>
            <p:nvPr/>
          </p:nvSpPr>
          <p:spPr bwMode="auto">
            <a:xfrm>
              <a:off x="4263" y="3490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>
              <a:off x="3364" y="3600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5"/>
            <p:cNvSpPr>
              <a:spLocks noChangeShapeType="1"/>
            </p:cNvSpPr>
            <p:nvPr/>
          </p:nvSpPr>
          <p:spPr bwMode="auto">
            <a:xfrm>
              <a:off x="2256" y="115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6"/>
            <p:cNvSpPr>
              <a:spLocks noChangeShapeType="1"/>
            </p:cNvSpPr>
            <p:nvPr/>
          </p:nvSpPr>
          <p:spPr bwMode="auto">
            <a:xfrm>
              <a:off x="2256" y="1492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7"/>
            <p:cNvSpPr>
              <a:spLocks noChangeShapeType="1"/>
            </p:cNvSpPr>
            <p:nvPr/>
          </p:nvSpPr>
          <p:spPr bwMode="auto">
            <a:xfrm>
              <a:off x="2256" y="1876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2392" y="3202"/>
              <a:ext cx="29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3351" y="1907"/>
              <a:ext cx="8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>
                  <a:latin typeface="Arial" panose="020B0604020202020204" pitchFamily="34" charset="0"/>
                </a:rPr>
                <a:t>Release Air</a:t>
              </a:r>
            </a:p>
          </p:txBody>
        </p: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3268" y="1876"/>
              <a:ext cx="1048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0" name="Line 31"/>
            <p:cNvSpPr>
              <a:spLocks noChangeShapeType="1"/>
            </p:cNvSpPr>
            <p:nvPr/>
          </p:nvSpPr>
          <p:spPr bwMode="auto">
            <a:xfrm flipV="1">
              <a:off x="3792" y="1388"/>
              <a:ext cx="0" cy="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96200" cy="1143000"/>
          </a:xfrm>
          <a:noFill/>
        </p:spPr>
        <p:txBody>
          <a:bodyPr anchor="b"/>
          <a:lstStyle/>
          <a:p>
            <a:r>
              <a:rPr lang="en-US" altLang="en-US" smtClean="0"/>
              <a:t>Scatter Plot with Stratification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990600" y="1828800"/>
            <a:ext cx="77533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154238" y="4403725"/>
            <a:ext cx="739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  750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154238" y="3089275"/>
            <a:ext cx="739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  780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815975" y="3697288"/>
            <a:ext cx="18145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Volume (ml)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3008313" y="2203450"/>
            <a:ext cx="0" cy="2982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960688" y="4527550"/>
            <a:ext cx="809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960688" y="3203575"/>
            <a:ext cx="809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3162300" y="5321300"/>
            <a:ext cx="5213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444875" y="5260975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2976563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0.975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532313" y="5260975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141788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0.990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621338" y="5260975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5227638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1.005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6710363" y="5260975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6316663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1.020</a:t>
            </a: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7797800" y="5260975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7327900" y="53657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   1.035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5592763" y="4741863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5530850" y="45339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3808413" y="43053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4535488" y="43053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7832725" y="43053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7910513" y="43053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5514975" y="3871913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6713538" y="3900488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263900" y="36433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6075363" y="3643313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4643438" y="3417888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6091238" y="3417888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6230938" y="3417888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6384925" y="3417888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4783138" y="32131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5640388" y="29845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7334250" y="2759075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6807200" y="23225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4776788" y="5546725"/>
            <a:ext cx="1543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Height (ft)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4024313" y="1731963"/>
            <a:ext cx="1400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>
                <a:latin typeface="Arial" panose="020B0604020202020204" pitchFamily="34" charset="0"/>
              </a:rPr>
              <a:t>Operator #1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3736975" y="17637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3763963" y="20447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4024313" y="2036763"/>
            <a:ext cx="1400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>
                <a:latin typeface="Arial" panose="020B0604020202020204" pitchFamily="34" charset="0"/>
              </a:rPr>
              <a:t>Operator #2</a:t>
            </a: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3663950" y="1758950"/>
            <a:ext cx="18923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/>
          <p:cNvSpPr>
            <a:spLocks/>
          </p:cNvSpPr>
          <p:nvPr/>
        </p:nvSpPr>
        <p:spPr bwMode="auto">
          <a:xfrm>
            <a:off x="3162300" y="2755900"/>
            <a:ext cx="2971800" cy="1638300"/>
          </a:xfrm>
          <a:custGeom>
            <a:avLst/>
            <a:gdLst>
              <a:gd name="T0" fmla="*/ 2147483647 w 1872"/>
              <a:gd name="T1" fmla="*/ 2147483647 h 1032"/>
              <a:gd name="T2" fmla="*/ 0 w 1872"/>
              <a:gd name="T3" fmla="*/ 2147483647 h 1032"/>
              <a:gd name="T4" fmla="*/ 2147483647 w 1872"/>
              <a:gd name="T5" fmla="*/ 2147483647 h 1032"/>
              <a:gd name="T6" fmla="*/ 2147483647 w 1872"/>
              <a:gd name="T7" fmla="*/ 0 h 1032"/>
              <a:gd name="T8" fmla="*/ 2147483647 w 1872"/>
              <a:gd name="T9" fmla="*/ 2147483647 h 1032"/>
              <a:gd name="T10" fmla="*/ 2147483647 w 1872"/>
              <a:gd name="T11" fmla="*/ 2147483647 h 1032"/>
              <a:gd name="T12" fmla="*/ 2147483647 w 1872"/>
              <a:gd name="T13" fmla="*/ 2147483647 h 1032"/>
              <a:gd name="T14" fmla="*/ 2147483647 w 1872"/>
              <a:gd name="T15" fmla="*/ 2147483647 h 1032"/>
              <a:gd name="T16" fmla="*/ 2147483647 w 1872"/>
              <a:gd name="T17" fmla="*/ 2147483647 h 1032"/>
              <a:gd name="T18" fmla="*/ 2147483647 w 1872"/>
              <a:gd name="T19" fmla="*/ 2147483647 h 1032"/>
              <a:gd name="T20" fmla="*/ 2147483647 w 1872"/>
              <a:gd name="T21" fmla="*/ 2147483647 h 1032"/>
              <a:gd name="T22" fmla="*/ 2147483647 w 1872"/>
              <a:gd name="T23" fmla="*/ 2147483647 h 1032"/>
              <a:gd name="T24" fmla="*/ 2147483647 w 1872"/>
              <a:gd name="T25" fmla="*/ 2147483647 h 1032"/>
              <a:gd name="T26" fmla="*/ 2147483647 w 1872"/>
              <a:gd name="T27" fmla="*/ 2147483647 h 1032"/>
              <a:gd name="T28" fmla="*/ 2147483647 w 1872"/>
              <a:gd name="T29" fmla="*/ 2147483647 h 1032"/>
              <a:gd name="T30" fmla="*/ 2147483647 w 1872"/>
              <a:gd name="T31" fmla="*/ 2147483647 h 1032"/>
              <a:gd name="T32" fmla="*/ 2147483647 w 1872"/>
              <a:gd name="T33" fmla="*/ 2147483647 h 1032"/>
              <a:gd name="T34" fmla="*/ 2147483647 w 1872"/>
              <a:gd name="T35" fmla="*/ 2147483647 h 1032"/>
              <a:gd name="T36" fmla="*/ 2147483647 w 1872"/>
              <a:gd name="T37" fmla="*/ 2147483647 h 1032"/>
              <a:gd name="T38" fmla="*/ 2147483647 w 1872"/>
              <a:gd name="T39" fmla="*/ 2147483647 h 103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72"/>
              <a:gd name="T61" fmla="*/ 0 h 1032"/>
              <a:gd name="T62" fmla="*/ 1872 w 1872"/>
              <a:gd name="T63" fmla="*/ 1032 h 103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72" h="1032">
                <a:moveTo>
                  <a:pt x="56" y="592"/>
                </a:moveTo>
                <a:lnTo>
                  <a:pt x="0" y="288"/>
                </a:lnTo>
                <a:lnTo>
                  <a:pt x="32" y="64"/>
                </a:lnTo>
                <a:lnTo>
                  <a:pt x="144" y="0"/>
                </a:lnTo>
                <a:lnTo>
                  <a:pt x="288" y="56"/>
                </a:lnTo>
                <a:lnTo>
                  <a:pt x="392" y="192"/>
                </a:lnTo>
                <a:lnTo>
                  <a:pt x="400" y="328"/>
                </a:lnTo>
                <a:lnTo>
                  <a:pt x="360" y="400"/>
                </a:lnTo>
                <a:lnTo>
                  <a:pt x="816" y="464"/>
                </a:lnTo>
                <a:lnTo>
                  <a:pt x="1504" y="576"/>
                </a:lnTo>
                <a:lnTo>
                  <a:pt x="1688" y="648"/>
                </a:lnTo>
                <a:lnTo>
                  <a:pt x="1808" y="760"/>
                </a:lnTo>
                <a:lnTo>
                  <a:pt x="1872" y="872"/>
                </a:lnTo>
                <a:lnTo>
                  <a:pt x="1816" y="992"/>
                </a:lnTo>
                <a:lnTo>
                  <a:pt x="1584" y="1032"/>
                </a:lnTo>
                <a:lnTo>
                  <a:pt x="1384" y="1024"/>
                </a:lnTo>
                <a:lnTo>
                  <a:pt x="1144" y="976"/>
                </a:lnTo>
                <a:lnTo>
                  <a:pt x="512" y="792"/>
                </a:lnTo>
                <a:lnTo>
                  <a:pt x="248" y="680"/>
                </a:lnTo>
                <a:lnTo>
                  <a:pt x="56" y="592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Where do you put the armor plating?</a:t>
            </a:r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4025900" y="3822700"/>
            <a:ext cx="1130300" cy="1778000"/>
          </a:xfrm>
          <a:custGeom>
            <a:avLst/>
            <a:gdLst>
              <a:gd name="T0" fmla="*/ 2147483647 w 712"/>
              <a:gd name="T1" fmla="*/ 2147483647 h 1120"/>
              <a:gd name="T2" fmla="*/ 2147483647 w 712"/>
              <a:gd name="T3" fmla="*/ 2147483647 h 1120"/>
              <a:gd name="T4" fmla="*/ 2147483647 w 712"/>
              <a:gd name="T5" fmla="*/ 2147483647 h 1120"/>
              <a:gd name="T6" fmla="*/ 2147483647 w 712"/>
              <a:gd name="T7" fmla="*/ 2147483647 h 1120"/>
              <a:gd name="T8" fmla="*/ 2147483647 w 712"/>
              <a:gd name="T9" fmla="*/ 2147483647 h 1120"/>
              <a:gd name="T10" fmla="*/ 2147483647 w 712"/>
              <a:gd name="T11" fmla="*/ 2147483647 h 1120"/>
              <a:gd name="T12" fmla="*/ 2147483647 w 712"/>
              <a:gd name="T13" fmla="*/ 2147483647 h 1120"/>
              <a:gd name="T14" fmla="*/ 2147483647 w 712"/>
              <a:gd name="T15" fmla="*/ 2147483647 h 1120"/>
              <a:gd name="T16" fmla="*/ 2147483647 w 712"/>
              <a:gd name="T17" fmla="*/ 2147483647 h 1120"/>
              <a:gd name="T18" fmla="*/ 2147483647 w 712"/>
              <a:gd name="T19" fmla="*/ 2147483647 h 1120"/>
              <a:gd name="T20" fmla="*/ 2147483647 w 712"/>
              <a:gd name="T21" fmla="*/ 2147483647 h 1120"/>
              <a:gd name="T22" fmla="*/ 2147483647 w 712"/>
              <a:gd name="T23" fmla="*/ 2147483647 h 1120"/>
              <a:gd name="T24" fmla="*/ 0 w 712"/>
              <a:gd name="T25" fmla="*/ 2147483647 h 1120"/>
              <a:gd name="T26" fmla="*/ 0 w 712"/>
              <a:gd name="T27" fmla="*/ 2147483647 h 1120"/>
              <a:gd name="T28" fmla="*/ 2147483647 w 712"/>
              <a:gd name="T29" fmla="*/ 2147483647 h 1120"/>
              <a:gd name="T30" fmla="*/ 2147483647 w 712"/>
              <a:gd name="T31" fmla="*/ 2147483647 h 1120"/>
              <a:gd name="T32" fmla="*/ 2147483647 w 712"/>
              <a:gd name="T33" fmla="*/ 0 h 1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12"/>
              <a:gd name="T52" fmla="*/ 0 h 1120"/>
              <a:gd name="T53" fmla="*/ 712 w 712"/>
              <a:gd name="T54" fmla="*/ 1120 h 11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12" h="1120">
                <a:moveTo>
                  <a:pt x="640" y="112"/>
                </a:moveTo>
                <a:lnTo>
                  <a:pt x="576" y="432"/>
                </a:lnTo>
                <a:lnTo>
                  <a:pt x="704" y="480"/>
                </a:lnTo>
                <a:lnTo>
                  <a:pt x="712" y="536"/>
                </a:lnTo>
                <a:lnTo>
                  <a:pt x="688" y="592"/>
                </a:lnTo>
                <a:lnTo>
                  <a:pt x="632" y="608"/>
                </a:lnTo>
                <a:lnTo>
                  <a:pt x="536" y="616"/>
                </a:lnTo>
                <a:lnTo>
                  <a:pt x="472" y="832"/>
                </a:lnTo>
                <a:lnTo>
                  <a:pt x="384" y="1000"/>
                </a:lnTo>
                <a:lnTo>
                  <a:pt x="272" y="1096"/>
                </a:lnTo>
                <a:lnTo>
                  <a:pt x="120" y="1120"/>
                </a:lnTo>
                <a:lnTo>
                  <a:pt x="40" y="1072"/>
                </a:lnTo>
                <a:lnTo>
                  <a:pt x="0" y="952"/>
                </a:lnTo>
                <a:lnTo>
                  <a:pt x="0" y="784"/>
                </a:lnTo>
                <a:lnTo>
                  <a:pt x="56" y="376"/>
                </a:lnTo>
                <a:lnTo>
                  <a:pt x="144" y="128"/>
                </a:lnTo>
                <a:lnTo>
                  <a:pt x="200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4406900" y="2171700"/>
            <a:ext cx="1104900" cy="1409700"/>
          </a:xfrm>
          <a:custGeom>
            <a:avLst/>
            <a:gdLst>
              <a:gd name="T0" fmla="*/ 0 w 696"/>
              <a:gd name="T1" fmla="*/ 2147483647 h 888"/>
              <a:gd name="T2" fmla="*/ 2147483647 w 696"/>
              <a:gd name="T3" fmla="*/ 2147483647 h 888"/>
              <a:gd name="T4" fmla="*/ 2147483647 w 696"/>
              <a:gd name="T5" fmla="*/ 2147483647 h 888"/>
              <a:gd name="T6" fmla="*/ 2147483647 w 696"/>
              <a:gd name="T7" fmla="*/ 2147483647 h 888"/>
              <a:gd name="T8" fmla="*/ 2147483647 w 696"/>
              <a:gd name="T9" fmla="*/ 0 h 888"/>
              <a:gd name="T10" fmla="*/ 2147483647 w 696"/>
              <a:gd name="T11" fmla="*/ 0 h 888"/>
              <a:gd name="T12" fmla="*/ 2147483647 w 696"/>
              <a:gd name="T13" fmla="*/ 2147483647 h 888"/>
              <a:gd name="T14" fmla="*/ 2147483647 w 696"/>
              <a:gd name="T15" fmla="*/ 2147483647 h 888"/>
              <a:gd name="T16" fmla="*/ 2147483647 w 696"/>
              <a:gd name="T17" fmla="*/ 2147483647 h 888"/>
              <a:gd name="T18" fmla="*/ 2147483647 w 696"/>
              <a:gd name="T19" fmla="*/ 2147483647 h 888"/>
              <a:gd name="T20" fmla="*/ 2147483647 w 696"/>
              <a:gd name="T21" fmla="*/ 2147483647 h 888"/>
              <a:gd name="T22" fmla="*/ 2147483647 w 696"/>
              <a:gd name="T23" fmla="*/ 2147483647 h 888"/>
              <a:gd name="T24" fmla="*/ 2147483647 w 696"/>
              <a:gd name="T25" fmla="*/ 2147483647 h 888"/>
              <a:gd name="T26" fmla="*/ 2147483647 w 696"/>
              <a:gd name="T27" fmla="*/ 2147483647 h 888"/>
              <a:gd name="T28" fmla="*/ 2147483647 w 696"/>
              <a:gd name="T29" fmla="*/ 2147483647 h 888"/>
              <a:gd name="T30" fmla="*/ 2147483647 w 696"/>
              <a:gd name="T31" fmla="*/ 2147483647 h 888"/>
              <a:gd name="T32" fmla="*/ 2147483647 w 696"/>
              <a:gd name="T33" fmla="*/ 2147483647 h 8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96"/>
              <a:gd name="T52" fmla="*/ 0 h 888"/>
              <a:gd name="T53" fmla="*/ 696 w 696"/>
              <a:gd name="T54" fmla="*/ 888 h 88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96" h="888">
                <a:moveTo>
                  <a:pt x="0" y="808"/>
                </a:moveTo>
                <a:lnTo>
                  <a:pt x="56" y="496"/>
                </a:lnTo>
                <a:lnTo>
                  <a:pt x="160" y="216"/>
                </a:lnTo>
                <a:lnTo>
                  <a:pt x="240" y="64"/>
                </a:lnTo>
                <a:lnTo>
                  <a:pt x="344" y="0"/>
                </a:lnTo>
                <a:lnTo>
                  <a:pt x="440" y="0"/>
                </a:lnTo>
                <a:lnTo>
                  <a:pt x="512" y="64"/>
                </a:lnTo>
                <a:lnTo>
                  <a:pt x="560" y="192"/>
                </a:lnTo>
                <a:lnTo>
                  <a:pt x="544" y="360"/>
                </a:lnTo>
                <a:lnTo>
                  <a:pt x="552" y="432"/>
                </a:lnTo>
                <a:lnTo>
                  <a:pt x="648" y="456"/>
                </a:lnTo>
                <a:lnTo>
                  <a:pt x="696" y="512"/>
                </a:lnTo>
                <a:lnTo>
                  <a:pt x="680" y="584"/>
                </a:lnTo>
                <a:lnTo>
                  <a:pt x="616" y="608"/>
                </a:lnTo>
                <a:lnTo>
                  <a:pt x="544" y="608"/>
                </a:lnTo>
                <a:lnTo>
                  <a:pt x="496" y="776"/>
                </a:lnTo>
                <a:lnTo>
                  <a:pt x="480" y="8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683000" y="37084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3835400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3987800" y="3733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962400" y="35306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860800" y="37084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771900" y="35814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5067300" y="4152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321300" y="4241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5270500" y="40132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5181600" y="38100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5181600" y="4114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092700" y="3987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4102100" y="5257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4356100" y="534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4216400" y="5219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4838700" y="22606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5092700" y="23495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4953000" y="22225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5029200" y="24130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4851400" y="2463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162300" y="2628900"/>
            <a:ext cx="2984500" cy="2438400"/>
            <a:chOff x="1992" y="1656"/>
            <a:chExt cx="1880" cy="1536"/>
          </a:xfrm>
        </p:grpSpPr>
        <p:sp>
          <p:nvSpPr>
            <p:cNvPr id="19483" name="Freeform 27"/>
            <p:cNvSpPr>
              <a:spLocks/>
            </p:cNvSpPr>
            <p:nvPr/>
          </p:nvSpPr>
          <p:spPr bwMode="auto">
            <a:xfrm>
              <a:off x="2552" y="2496"/>
              <a:ext cx="696" cy="696"/>
            </a:xfrm>
            <a:custGeom>
              <a:avLst/>
              <a:gdLst>
                <a:gd name="T0" fmla="*/ 464 w 696"/>
                <a:gd name="T1" fmla="*/ 696 h 696"/>
                <a:gd name="T2" fmla="*/ 0 w 696"/>
                <a:gd name="T3" fmla="*/ 576 h 696"/>
                <a:gd name="T4" fmla="*/ 136 w 696"/>
                <a:gd name="T5" fmla="*/ 0 h 696"/>
                <a:gd name="T6" fmla="*/ 616 w 696"/>
                <a:gd name="T7" fmla="*/ 136 h 696"/>
                <a:gd name="T8" fmla="*/ 560 w 696"/>
                <a:gd name="T9" fmla="*/ 352 h 696"/>
                <a:gd name="T10" fmla="*/ 696 w 696"/>
                <a:gd name="T11" fmla="*/ 400 h 696"/>
                <a:gd name="T12" fmla="*/ 680 w 696"/>
                <a:gd name="T13" fmla="*/ 480 h 696"/>
                <a:gd name="T14" fmla="*/ 632 w 696"/>
                <a:gd name="T15" fmla="*/ 528 h 696"/>
                <a:gd name="T16" fmla="*/ 512 w 696"/>
                <a:gd name="T17" fmla="*/ 528 h 696"/>
                <a:gd name="T18" fmla="*/ 464 w 696"/>
                <a:gd name="T19" fmla="*/ 696 h 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6"/>
                <a:gd name="T31" fmla="*/ 0 h 696"/>
                <a:gd name="T32" fmla="*/ 696 w 696"/>
                <a:gd name="T33" fmla="*/ 696 h 6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6" h="696">
                  <a:moveTo>
                    <a:pt x="464" y="696"/>
                  </a:moveTo>
                  <a:lnTo>
                    <a:pt x="0" y="576"/>
                  </a:lnTo>
                  <a:lnTo>
                    <a:pt x="136" y="0"/>
                  </a:lnTo>
                  <a:lnTo>
                    <a:pt x="616" y="136"/>
                  </a:lnTo>
                  <a:lnTo>
                    <a:pt x="560" y="352"/>
                  </a:lnTo>
                  <a:lnTo>
                    <a:pt x="696" y="400"/>
                  </a:lnTo>
                  <a:lnTo>
                    <a:pt x="680" y="480"/>
                  </a:lnTo>
                  <a:lnTo>
                    <a:pt x="632" y="528"/>
                  </a:lnTo>
                  <a:lnTo>
                    <a:pt x="512" y="528"/>
                  </a:lnTo>
                  <a:lnTo>
                    <a:pt x="464" y="696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Freeform 28"/>
            <p:cNvSpPr>
              <a:spLocks/>
            </p:cNvSpPr>
            <p:nvPr/>
          </p:nvSpPr>
          <p:spPr bwMode="auto">
            <a:xfrm>
              <a:off x="1992" y="1736"/>
              <a:ext cx="400" cy="664"/>
            </a:xfrm>
            <a:custGeom>
              <a:avLst/>
              <a:gdLst>
                <a:gd name="T0" fmla="*/ 400 w 400"/>
                <a:gd name="T1" fmla="*/ 408 h 664"/>
                <a:gd name="T2" fmla="*/ 256 w 400"/>
                <a:gd name="T3" fmla="*/ 664 h 664"/>
                <a:gd name="T4" fmla="*/ 56 w 400"/>
                <a:gd name="T5" fmla="*/ 584 h 664"/>
                <a:gd name="T6" fmla="*/ 0 w 400"/>
                <a:gd name="T7" fmla="*/ 264 h 664"/>
                <a:gd name="T8" fmla="*/ 40 w 400"/>
                <a:gd name="T9" fmla="*/ 48 h 664"/>
                <a:gd name="T10" fmla="*/ 168 w 400"/>
                <a:gd name="T11" fmla="*/ 0 h 664"/>
                <a:gd name="T12" fmla="*/ 304 w 400"/>
                <a:gd name="T13" fmla="*/ 56 h 664"/>
                <a:gd name="T14" fmla="*/ 400 w 400"/>
                <a:gd name="T15" fmla="*/ 192 h 664"/>
                <a:gd name="T16" fmla="*/ 392 w 400"/>
                <a:gd name="T17" fmla="*/ 344 h 664"/>
                <a:gd name="T18" fmla="*/ 400 w 400"/>
                <a:gd name="T19" fmla="*/ 408 h 6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0"/>
                <a:gd name="T31" fmla="*/ 0 h 664"/>
                <a:gd name="T32" fmla="*/ 400 w 400"/>
                <a:gd name="T33" fmla="*/ 664 h 6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0" h="664">
                  <a:moveTo>
                    <a:pt x="400" y="408"/>
                  </a:moveTo>
                  <a:lnTo>
                    <a:pt x="256" y="664"/>
                  </a:lnTo>
                  <a:lnTo>
                    <a:pt x="56" y="584"/>
                  </a:lnTo>
                  <a:lnTo>
                    <a:pt x="0" y="264"/>
                  </a:lnTo>
                  <a:lnTo>
                    <a:pt x="40" y="48"/>
                  </a:lnTo>
                  <a:lnTo>
                    <a:pt x="168" y="0"/>
                  </a:lnTo>
                  <a:lnTo>
                    <a:pt x="304" y="56"/>
                  </a:lnTo>
                  <a:lnTo>
                    <a:pt x="400" y="192"/>
                  </a:lnTo>
                  <a:lnTo>
                    <a:pt x="392" y="344"/>
                  </a:lnTo>
                  <a:lnTo>
                    <a:pt x="400" y="408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Freeform 29"/>
            <p:cNvSpPr>
              <a:spLocks/>
            </p:cNvSpPr>
            <p:nvPr/>
          </p:nvSpPr>
          <p:spPr bwMode="auto">
            <a:xfrm>
              <a:off x="2768" y="1656"/>
              <a:ext cx="688" cy="616"/>
            </a:xfrm>
            <a:custGeom>
              <a:avLst/>
              <a:gdLst>
                <a:gd name="T0" fmla="*/ 152 w 688"/>
                <a:gd name="T1" fmla="*/ 0 h 616"/>
                <a:gd name="T2" fmla="*/ 552 w 688"/>
                <a:gd name="T3" fmla="*/ 0 h 616"/>
                <a:gd name="T4" fmla="*/ 568 w 688"/>
                <a:gd name="T5" fmla="*/ 144 h 616"/>
                <a:gd name="T6" fmla="*/ 688 w 688"/>
                <a:gd name="T7" fmla="*/ 200 h 616"/>
                <a:gd name="T8" fmla="*/ 680 w 688"/>
                <a:gd name="T9" fmla="*/ 288 h 616"/>
                <a:gd name="T10" fmla="*/ 632 w 688"/>
                <a:gd name="T11" fmla="*/ 320 h 616"/>
                <a:gd name="T12" fmla="*/ 544 w 688"/>
                <a:gd name="T13" fmla="*/ 320 h 616"/>
                <a:gd name="T14" fmla="*/ 488 w 688"/>
                <a:gd name="T15" fmla="*/ 616 h 616"/>
                <a:gd name="T16" fmla="*/ 0 w 688"/>
                <a:gd name="T17" fmla="*/ 528 h 616"/>
                <a:gd name="T18" fmla="*/ 72 w 688"/>
                <a:gd name="T19" fmla="*/ 200 h 616"/>
                <a:gd name="T20" fmla="*/ 152 w 688"/>
                <a:gd name="T21" fmla="*/ 0 h 6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8"/>
                <a:gd name="T34" fmla="*/ 0 h 616"/>
                <a:gd name="T35" fmla="*/ 688 w 688"/>
                <a:gd name="T36" fmla="*/ 616 h 6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8" h="616">
                  <a:moveTo>
                    <a:pt x="152" y="0"/>
                  </a:moveTo>
                  <a:lnTo>
                    <a:pt x="552" y="0"/>
                  </a:lnTo>
                  <a:lnTo>
                    <a:pt x="568" y="144"/>
                  </a:lnTo>
                  <a:lnTo>
                    <a:pt x="688" y="200"/>
                  </a:lnTo>
                  <a:lnTo>
                    <a:pt x="680" y="288"/>
                  </a:lnTo>
                  <a:lnTo>
                    <a:pt x="632" y="320"/>
                  </a:lnTo>
                  <a:lnTo>
                    <a:pt x="544" y="320"/>
                  </a:lnTo>
                  <a:lnTo>
                    <a:pt x="488" y="616"/>
                  </a:lnTo>
                  <a:lnTo>
                    <a:pt x="0" y="528"/>
                  </a:lnTo>
                  <a:lnTo>
                    <a:pt x="72" y="20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Freeform 30"/>
            <p:cNvSpPr>
              <a:spLocks/>
            </p:cNvSpPr>
            <p:nvPr/>
          </p:nvSpPr>
          <p:spPr bwMode="auto">
            <a:xfrm>
              <a:off x="3432" y="2312"/>
              <a:ext cx="440" cy="456"/>
            </a:xfrm>
            <a:custGeom>
              <a:avLst/>
              <a:gdLst>
                <a:gd name="T0" fmla="*/ 0 w 440"/>
                <a:gd name="T1" fmla="*/ 16 h 456"/>
                <a:gd name="T2" fmla="*/ 24 w 440"/>
                <a:gd name="T3" fmla="*/ 456 h 456"/>
                <a:gd name="T4" fmla="*/ 376 w 440"/>
                <a:gd name="T5" fmla="*/ 424 h 456"/>
                <a:gd name="T6" fmla="*/ 440 w 440"/>
                <a:gd name="T7" fmla="*/ 272 h 456"/>
                <a:gd name="T8" fmla="*/ 232 w 440"/>
                <a:gd name="T9" fmla="*/ 64 h 456"/>
                <a:gd name="T10" fmla="*/ 88 w 440"/>
                <a:gd name="T11" fmla="*/ 0 h 456"/>
                <a:gd name="T12" fmla="*/ 0 w 440"/>
                <a:gd name="T13" fmla="*/ 16 h 4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"/>
                <a:gd name="T22" fmla="*/ 0 h 456"/>
                <a:gd name="T23" fmla="*/ 440 w 440"/>
                <a:gd name="T24" fmla="*/ 456 h 4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" h="456">
                  <a:moveTo>
                    <a:pt x="0" y="16"/>
                  </a:moveTo>
                  <a:lnTo>
                    <a:pt x="24" y="456"/>
                  </a:lnTo>
                  <a:lnTo>
                    <a:pt x="376" y="424"/>
                  </a:lnTo>
                  <a:lnTo>
                    <a:pt x="440" y="272"/>
                  </a:lnTo>
                  <a:lnTo>
                    <a:pt x="232" y="64"/>
                  </a:lnTo>
                  <a:lnTo>
                    <a:pt x="8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altLang="en-US" smtClean="0"/>
              <a:t>The Tools are the Detectors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66725" y="3486150"/>
            <a:ext cx="814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6000" b="1" i="1">
                <a:solidFill>
                  <a:schemeClr val="tx2"/>
                </a:solidFill>
              </a:rPr>
              <a:t>People are the Detectives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96200" cy="1143000"/>
          </a:xfrm>
          <a:noFill/>
        </p:spPr>
        <p:txBody>
          <a:bodyPr anchor="b"/>
          <a:lstStyle/>
          <a:p>
            <a:r>
              <a:rPr lang="en-US" altLang="en-US" smtClean="0"/>
              <a:t>Variation in the Process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2209800"/>
            <a:ext cx="7162800" cy="4114800"/>
          </a:xfrm>
          <a:noFill/>
        </p:spPr>
        <p:txBody>
          <a:bodyPr/>
          <a:lstStyle/>
          <a:p>
            <a:r>
              <a:rPr lang="en-US" altLang="en-US" sz="3200" smtClean="0"/>
              <a:t>There will almost always be variation in any process.</a:t>
            </a:r>
          </a:p>
          <a:p>
            <a:r>
              <a:rPr lang="en-US" altLang="en-US" sz="3200" smtClean="0"/>
              <a:t>Our goal is to learn about the process, so that we can improve it.</a:t>
            </a:r>
          </a:p>
          <a:p>
            <a:r>
              <a:rPr lang="en-US" altLang="en-US" sz="3200" smtClean="0"/>
              <a:t>Information is just variation that has a pattern.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162800" cy="700088"/>
          </a:xfrm>
          <a:noFill/>
        </p:spPr>
        <p:txBody>
          <a:bodyPr anchor="b"/>
          <a:lstStyle/>
          <a:p>
            <a:r>
              <a:rPr lang="en-US" altLang="en-US" smtClean="0"/>
              <a:t>What have we learned?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57263" y="1552575"/>
            <a:ext cx="7162800" cy="4114800"/>
          </a:xfrm>
          <a:noFill/>
        </p:spPr>
        <p:txBody>
          <a:bodyPr/>
          <a:lstStyle/>
          <a:p>
            <a:r>
              <a:rPr lang="en-US" altLang="en-US" smtClean="0"/>
              <a:t>A group of balloons seem to have a smaller volume.</a:t>
            </a:r>
          </a:p>
          <a:p>
            <a:r>
              <a:rPr lang="en-US" altLang="en-US" smtClean="0"/>
              <a:t>Most of the small balloons are yellow.</a:t>
            </a:r>
          </a:p>
          <a:p>
            <a:r>
              <a:rPr lang="en-US" altLang="en-US" smtClean="0"/>
              <a:t>Most of the small balloons were filled by Operator #2.</a:t>
            </a:r>
          </a:p>
          <a:p>
            <a:r>
              <a:rPr lang="en-US" altLang="en-US" smtClean="0"/>
              <a:t>Most of the small balloons were filled later in time.</a:t>
            </a:r>
          </a:p>
          <a:p>
            <a:r>
              <a:rPr lang="en-US" altLang="en-US" smtClean="0"/>
              <a:t>There appears to be a relationship between the height of the piston being raised and the volume ONLY for the large balloons.</a:t>
            </a:r>
          </a:p>
          <a:p>
            <a:r>
              <a:rPr lang="en-US" altLang="en-US" smtClean="0"/>
              <a:t>There is confounding so we can’t be sure what is causing the smaller balloons, but the flow chart suggests that the operator may be the critical difference.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07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307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0" name="Rectangle 307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1" name="Rectangle 3077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2" name="Rectangle 3078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96200" cy="1143000"/>
          </a:xfrm>
          <a:noFill/>
        </p:spPr>
        <p:txBody>
          <a:bodyPr anchor="b"/>
          <a:lstStyle/>
          <a:p>
            <a:r>
              <a:rPr lang="en-US" altLang="en-US" smtClean="0"/>
              <a:t>Variation Radiates Information</a:t>
            </a:r>
          </a:p>
        </p:txBody>
      </p:sp>
      <p:sp>
        <p:nvSpPr>
          <p:cNvPr id="4103" name="Line 3079"/>
          <p:cNvSpPr>
            <a:spLocks noChangeShapeType="1"/>
          </p:cNvSpPr>
          <p:nvPr/>
        </p:nvSpPr>
        <p:spPr bwMode="auto">
          <a:xfrm>
            <a:off x="2139950" y="3962400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3080"/>
          <p:cNvSpPr>
            <a:spLocks noChangeShapeType="1"/>
          </p:cNvSpPr>
          <p:nvPr/>
        </p:nvSpPr>
        <p:spPr bwMode="auto">
          <a:xfrm>
            <a:off x="6711950" y="3962400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3081"/>
          <p:cNvSpPr>
            <a:spLocks noChangeArrowheads="1"/>
          </p:cNvSpPr>
          <p:nvPr/>
        </p:nvSpPr>
        <p:spPr bwMode="auto">
          <a:xfrm>
            <a:off x="1970088" y="3414713"/>
            <a:ext cx="1030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Inputs</a:t>
            </a:r>
          </a:p>
        </p:txBody>
      </p:sp>
      <p:sp>
        <p:nvSpPr>
          <p:cNvPr id="4106" name="Rectangle 3082"/>
          <p:cNvSpPr>
            <a:spLocks noChangeArrowheads="1"/>
          </p:cNvSpPr>
          <p:nvPr/>
        </p:nvSpPr>
        <p:spPr bwMode="auto">
          <a:xfrm>
            <a:off x="6996113" y="3414713"/>
            <a:ext cx="12493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Outputs</a:t>
            </a:r>
          </a:p>
        </p:txBody>
      </p:sp>
      <p:sp>
        <p:nvSpPr>
          <p:cNvPr id="4107" name="Line 3083"/>
          <p:cNvSpPr>
            <a:spLocks noChangeShapeType="1"/>
          </p:cNvSpPr>
          <p:nvPr/>
        </p:nvSpPr>
        <p:spPr bwMode="auto">
          <a:xfrm flipV="1">
            <a:off x="5105400" y="2279650"/>
            <a:ext cx="0" cy="359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3084"/>
          <p:cNvSpPr>
            <a:spLocks noChangeShapeType="1"/>
          </p:cNvSpPr>
          <p:nvPr/>
        </p:nvSpPr>
        <p:spPr bwMode="auto">
          <a:xfrm flipV="1">
            <a:off x="4121150" y="2355850"/>
            <a:ext cx="1968500" cy="35179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3085"/>
          <p:cNvSpPr>
            <a:spLocks noChangeShapeType="1"/>
          </p:cNvSpPr>
          <p:nvPr/>
        </p:nvSpPr>
        <p:spPr bwMode="auto">
          <a:xfrm flipV="1">
            <a:off x="2825750" y="2965450"/>
            <a:ext cx="4559300" cy="19939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3086"/>
          <p:cNvSpPr>
            <a:spLocks noChangeShapeType="1"/>
          </p:cNvSpPr>
          <p:nvPr/>
        </p:nvSpPr>
        <p:spPr bwMode="auto">
          <a:xfrm>
            <a:off x="3397250" y="2673350"/>
            <a:ext cx="3416300" cy="280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3087"/>
          <p:cNvSpPr>
            <a:spLocks noChangeShapeType="1"/>
          </p:cNvSpPr>
          <p:nvPr/>
        </p:nvSpPr>
        <p:spPr bwMode="auto">
          <a:xfrm>
            <a:off x="2825750" y="3054350"/>
            <a:ext cx="4559300" cy="19685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3088"/>
          <p:cNvSpPr>
            <a:spLocks noChangeShapeType="1"/>
          </p:cNvSpPr>
          <p:nvPr/>
        </p:nvSpPr>
        <p:spPr bwMode="auto">
          <a:xfrm>
            <a:off x="4121150" y="2368550"/>
            <a:ext cx="1968500" cy="34925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3089"/>
          <p:cNvSpPr>
            <a:spLocks noChangeShapeType="1"/>
          </p:cNvSpPr>
          <p:nvPr/>
        </p:nvSpPr>
        <p:spPr bwMode="auto">
          <a:xfrm flipV="1">
            <a:off x="3397250" y="2660650"/>
            <a:ext cx="3416300" cy="2832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3090"/>
          <p:cNvSpPr>
            <a:spLocks noChangeArrowheads="1"/>
          </p:cNvSpPr>
          <p:nvPr/>
        </p:nvSpPr>
        <p:spPr bwMode="auto">
          <a:xfrm>
            <a:off x="3397250" y="3282950"/>
            <a:ext cx="3416300" cy="14351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5" name="Rectangle 3091"/>
          <p:cNvSpPr>
            <a:spLocks noChangeArrowheads="1"/>
          </p:cNvSpPr>
          <p:nvPr/>
        </p:nvSpPr>
        <p:spPr bwMode="auto">
          <a:xfrm>
            <a:off x="4360863" y="3713163"/>
            <a:ext cx="1492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/>
              <a:t>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7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3" name="Rectangle 307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4" name="Rectangle 3076"/>
          <p:cNvSpPr>
            <a:spLocks noChangeArrowheads="1"/>
          </p:cNvSpPr>
          <p:nvPr/>
        </p:nvSpPr>
        <p:spPr bwMode="auto">
          <a:xfrm>
            <a:off x="381000" y="5638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Rectangle 3077"/>
          <p:cNvSpPr>
            <a:spLocks noChangeArrowheads="1"/>
          </p:cNvSpPr>
          <p:nvPr/>
        </p:nvSpPr>
        <p:spPr bwMode="auto">
          <a:xfrm>
            <a:off x="2895600" y="5638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Rectangle 307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762000"/>
          </a:xfrm>
          <a:noFill/>
        </p:spPr>
        <p:txBody>
          <a:bodyPr anchor="b"/>
          <a:lstStyle/>
          <a:p>
            <a:r>
              <a:rPr lang="en-US" altLang="en-US" smtClean="0"/>
              <a:t>We Need Pattern Detectors</a:t>
            </a:r>
          </a:p>
        </p:txBody>
      </p:sp>
      <p:sp>
        <p:nvSpPr>
          <p:cNvPr id="5127" name="Line 3079"/>
          <p:cNvSpPr>
            <a:spLocks noChangeShapeType="1"/>
          </p:cNvSpPr>
          <p:nvPr/>
        </p:nvSpPr>
        <p:spPr bwMode="auto">
          <a:xfrm>
            <a:off x="1758950" y="3352800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3080"/>
          <p:cNvSpPr>
            <a:spLocks noChangeShapeType="1"/>
          </p:cNvSpPr>
          <p:nvPr/>
        </p:nvSpPr>
        <p:spPr bwMode="auto">
          <a:xfrm>
            <a:off x="6330950" y="3352800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3081"/>
          <p:cNvSpPr>
            <a:spLocks noChangeArrowheads="1"/>
          </p:cNvSpPr>
          <p:nvPr/>
        </p:nvSpPr>
        <p:spPr bwMode="auto">
          <a:xfrm>
            <a:off x="1589088" y="2806700"/>
            <a:ext cx="1030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Inputs</a:t>
            </a:r>
          </a:p>
        </p:txBody>
      </p:sp>
      <p:sp>
        <p:nvSpPr>
          <p:cNvPr id="5130" name="Rectangle 3082"/>
          <p:cNvSpPr>
            <a:spLocks noChangeArrowheads="1"/>
          </p:cNvSpPr>
          <p:nvPr/>
        </p:nvSpPr>
        <p:spPr bwMode="auto">
          <a:xfrm>
            <a:off x="6615113" y="2806700"/>
            <a:ext cx="12493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Outputs</a:t>
            </a:r>
          </a:p>
        </p:txBody>
      </p:sp>
      <p:sp>
        <p:nvSpPr>
          <p:cNvPr id="5131" name="Line 3083"/>
          <p:cNvSpPr>
            <a:spLocks noChangeShapeType="1"/>
          </p:cNvSpPr>
          <p:nvPr/>
        </p:nvSpPr>
        <p:spPr bwMode="auto">
          <a:xfrm flipV="1">
            <a:off x="4724400" y="1670050"/>
            <a:ext cx="0" cy="359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3084"/>
          <p:cNvSpPr>
            <a:spLocks noChangeShapeType="1"/>
          </p:cNvSpPr>
          <p:nvPr/>
        </p:nvSpPr>
        <p:spPr bwMode="auto">
          <a:xfrm flipV="1">
            <a:off x="3740150" y="1746250"/>
            <a:ext cx="1968500" cy="35179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3085"/>
          <p:cNvSpPr>
            <a:spLocks noChangeShapeType="1"/>
          </p:cNvSpPr>
          <p:nvPr/>
        </p:nvSpPr>
        <p:spPr bwMode="auto">
          <a:xfrm flipV="1">
            <a:off x="2444750" y="2355850"/>
            <a:ext cx="4559300" cy="19939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3086"/>
          <p:cNvSpPr>
            <a:spLocks noChangeShapeType="1"/>
          </p:cNvSpPr>
          <p:nvPr/>
        </p:nvSpPr>
        <p:spPr bwMode="auto">
          <a:xfrm>
            <a:off x="3016250" y="2063750"/>
            <a:ext cx="3416300" cy="280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3087"/>
          <p:cNvSpPr>
            <a:spLocks noChangeShapeType="1"/>
          </p:cNvSpPr>
          <p:nvPr/>
        </p:nvSpPr>
        <p:spPr bwMode="auto">
          <a:xfrm>
            <a:off x="2444750" y="2444750"/>
            <a:ext cx="4559300" cy="19685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3088"/>
          <p:cNvSpPr>
            <a:spLocks noChangeShapeType="1"/>
          </p:cNvSpPr>
          <p:nvPr/>
        </p:nvSpPr>
        <p:spPr bwMode="auto">
          <a:xfrm>
            <a:off x="3740150" y="1758950"/>
            <a:ext cx="1968500" cy="34925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3089"/>
          <p:cNvSpPr>
            <a:spLocks noChangeShapeType="1"/>
          </p:cNvSpPr>
          <p:nvPr/>
        </p:nvSpPr>
        <p:spPr bwMode="auto">
          <a:xfrm flipV="1">
            <a:off x="3016250" y="2051050"/>
            <a:ext cx="3416300" cy="2832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Rectangle 3090"/>
          <p:cNvSpPr>
            <a:spLocks noChangeArrowheads="1"/>
          </p:cNvSpPr>
          <p:nvPr/>
        </p:nvSpPr>
        <p:spPr bwMode="auto">
          <a:xfrm>
            <a:off x="3016250" y="2673350"/>
            <a:ext cx="3416300" cy="14351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9" name="Rectangle 3091"/>
          <p:cNvSpPr>
            <a:spLocks noChangeArrowheads="1"/>
          </p:cNvSpPr>
          <p:nvPr/>
        </p:nvSpPr>
        <p:spPr bwMode="auto">
          <a:xfrm>
            <a:off x="3979863" y="3105150"/>
            <a:ext cx="14922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/>
              <a:t>Process</a:t>
            </a:r>
          </a:p>
        </p:txBody>
      </p:sp>
      <p:grpSp>
        <p:nvGrpSpPr>
          <p:cNvPr id="5140" name="Group 3092"/>
          <p:cNvGrpSpPr>
            <a:grpSpLocks/>
          </p:cNvGrpSpPr>
          <p:nvPr/>
        </p:nvGrpSpPr>
        <p:grpSpPr bwMode="auto">
          <a:xfrm>
            <a:off x="1104900" y="1905000"/>
            <a:ext cx="1165225" cy="349250"/>
            <a:chOff x="696" y="1200"/>
            <a:chExt cx="734" cy="220"/>
          </a:xfrm>
        </p:grpSpPr>
        <p:sp>
          <p:nvSpPr>
            <p:cNvPr id="5431" name="Oval 3093"/>
            <p:cNvSpPr>
              <a:spLocks noChangeArrowheads="1"/>
            </p:cNvSpPr>
            <p:nvPr/>
          </p:nvSpPr>
          <p:spPr bwMode="auto">
            <a:xfrm>
              <a:off x="711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2" name="Oval 3094"/>
            <p:cNvSpPr>
              <a:spLocks noChangeArrowheads="1"/>
            </p:cNvSpPr>
            <p:nvPr/>
          </p:nvSpPr>
          <p:spPr bwMode="auto">
            <a:xfrm>
              <a:off x="771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3" name="Oval 3095"/>
            <p:cNvSpPr>
              <a:spLocks noChangeArrowheads="1"/>
            </p:cNvSpPr>
            <p:nvPr/>
          </p:nvSpPr>
          <p:spPr bwMode="auto">
            <a:xfrm>
              <a:off x="833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4" name="Oval 3096"/>
            <p:cNvSpPr>
              <a:spLocks noChangeArrowheads="1"/>
            </p:cNvSpPr>
            <p:nvPr/>
          </p:nvSpPr>
          <p:spPr bwMode="auto">
            <a:xfrm>
              <a:off x="833" y="1303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5" name="Oval 3097"/>
            <p:cNvSpPr>
              <a:spLocks noChangeArrowheads="1"/>
            </p:cNvSpPr>
            <p:nvPr/>
          </p:nvSpPr>
          <p:spPr bwMode="auto">
            <a:xfrm>
              <a:off x="833" y="1252"/>
              <a:ext cx="8" cy="2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6" name="Oval 3098"/>
            <p:cNvSpPr>
              <a:spLocks noChangeArrowheads="1"/>
            </p:cNvSpPr>
            <p:nvPr/>
          </p:nvSpPr>
          <p:spPr bwMode="auto">
            <a:xfrm>
              <a:off x="833" y="1200"/>
              <a:ext cx="8" cy="2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7" name="Oval 3099"/>
            <p:cNvSpPr>
              <a:spLocks noChangeArrowheads="1"/>
            </p:cNvSpPr>
            <p:nvPr/>
          </p:nvSpPr>
          <p:spPr bwMode="auto">
            <a:xfrm>
              <a:off x="953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8" name="Oval 3100"/>
            <p:cNvSpPr>
              <a:spLocks noChangeArrowheads="1"/>
            </p:cNvSpPr>
            <p:nvPr/>
          </p:nvSpPr>
          <p:spPr bwMode="auto">
            <a:xfrm>
              <a:off x="953" y="1303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9" name="Oval 3101"/>
            <p:cNvSpPr>
              <a:spLocks noChangeArrowheads="1"/>
            </p:cNvSpPr>
            <p:nvPr/>
          </p:nvSpPr>
          <p:spPr bwMode="auto">
            <a:xfrm>
              <a:off x="1014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0" name="Oval 3102"/>
            <p:cNvSpPr>
              <a:spLocks noChangeArrowheads="1"/>
            </p:cNvSpPr>
            <p:nvPr/>
          </p:nvSpPr>
          <p:spPr bwMode="auto">
            <a:xfrm>
              <a:off x="1014" y="1303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1" name="Oval 3103"/>
            <p:cNvSpPr>
              <a:spLocks noChangeArrowheads="1"/>
            </p:cNvSpPr>
            <p:nvPr/>
          </p:nvSpPr>
          <p:spPr bwMode="auto">
            <a:xfrm>
              <a:off x="1075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2" name="Oval 3104"/>
            <p:cNvSpPr>
              <a:spLocks noChangeArrowheads="1"/>
            </p:cNvSpPr>
            <p:nvPr/>
          </p:nvSpPr>
          <p:spPr bwMode="auto">
            <a:xfrm>
              <a:off x="1075" y="1303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3" name="Oval 3105"/>
            <p:cNvSpPr>
              <a:spLocks noChangeArrowheads="1"/>
            </p:cNvSpPr>
            <p:nvPr/>
          </p:nvSpPr>
          <p:spPr bwMode="auto">
            <a:xfrm>
              <a:off x="1075" y="1252"/>
              <a:ext cx="8" cy="2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4" name="Oval 3106"/>
            <p:cNvSpPr>
              <a:spLocks noChangeArrowheads="1"/>
            </p:cNvSpPr>
            <p:nvPr/>
          </p:nvSpPr>
          <p:spPr bwMode="auto">
            <a:xfrm>
              <a:off x="1075" y="1200"/>
              <a:ext cx="8" cy="2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5" name="Oval 3107"/>
            <p:cNvSpPr>
              <a:spLocks noChangeArrowheads="1"/>
            </p:cNvSpPr>
            <p:nvPr/>
          </p:nvSpPr>
          <p:spPr bwMode="auto">
            <a:xfrm>
              <a:off x="1135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6" name="Oval 3108"/>
            <p:cNvSpPr>
              <a:spLocks noChangeArrowheads="1"/>
            </p:cNvSpPr>
            <p:nvPr/>
          </p:nvSpPr>
          <p:spPr bwMode="auto">
            <a:xfrm>
              <a:off x="1196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7" name="Oval 3109"/>
            <p:cNvSpPr>
              <a:spLocks noChangeArrowheads="1"/>
            </p:cNvSpPr>
            <p:nvPr/>
          </p:nvSpPr>
          <p:spPr bwMode="auto">
            <a:xfrm>
              <a:off x="1256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8" name="Oval 3110"/>
            <p:cNvSpPr>
              <a:spLocks noChangeArrowheads="1"/>
            </p:cNvSpPr>
            <p:nvPr/>
          </p:nvSpPr>
          <p:spPr bwMode="auto">
            <a:xfrm>
              <a:off x="1378" y="1355"/>
              <a:ext cx="8" cy="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9" name="Line 3111"/>
            <p:cNvSpPr>
              <a:spLocks noChangeShapeType="1"/>
            </p:cNvSpPr>
            <p:nvPr/>
          </p:nvSpPr>
          <p:spPr bwMode="auto">
            <a:xfrm>
              <a:off x="696" y="1420"/>
              <a:ext cx="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0" name="Line 3112"/>
            <p:cNvSpPr>
              <a:spLocks noChangeShapeType="1"/>
            </p:cNvSpPr>
            <p:nvPr/>
          </p:nvSpPr>
          <p:spPr bwMode="auto">
            <a:xfrm>
              <a:off x="715" y="1407"/>
              <a:ext cx="0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1" name="Line 3113"/>
            <p:cNvSpPr>
              <a:spLocks noChangeShapeType="1"/>
            </p:cNvSpPr>
            <p:nvPr/>
          </p:nvSpPr>
          <p:spPr bwMode="auto">
            <a:xfrm>
              <a:off x="835" y="1407"/>
              <a:ext cx="0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2" name="Line 3114"/>
            <p:cNvSpPr>
              <a:spLocks noChangeShapeType="1"/>
            </p:cNvSpPr>
            <p:nvPr/>
          </p:nvSpPr>
          <p:spPr bwMode="auto">
            <a:xfrm>
              <a:off x="1078" y="1407"/>
              <a:ext cx="0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3" name="Line 3115"/>
            <p:cNvSpPr>
              <a:spLocks noChangeShapeType="1"/>
            </p:cNvSpPr>
            <p:nvPr/>
          </p:nvSpPr>
          <p:spPr bwMode="auto">
            <a:xfrm>
              <a:off x="957" y="1407"/>
              <a:ext cx="0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4" name="Line 3116"/>
            <p:cNvSpPr>
              <a:spLocks noChangeShapeType="1"/>
            </p:cNvSpPr>
            <p:nvPr/>
          </p:nvSpPr>
          <p:spPr bwMode="auto">
            <a:xfrm>
              <a:off x="1200" y="1407"/>
              <a:ext cx="0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5" name="Line 3117"/>
            <p:cNvSpPr>
              <a:spLocks noChangeShapeType="1"/>
            </p:cNvSpPr>
            <p:nvPr/>
          </p:nvSpPr>
          <p:spPr bwMode="auto">
            <a:xfrm>
              <a:off x="1320" y="1407"/>
              <a:ext cx="0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41" name="Group 3118"/>
          <p:cNvGrpSpPr>
            <a:grpSpLocks/>
          </p:cNvGrpSpPr>
          <p:nvPr/>
        </p:nvGrpSpPr>
        <p:grpSpPr bwMode="auto">
          <a:xfrm>
            <a:off x="2020888" y="1093788"/>
            <a:ext cx="942975" cy="663575"/>
            <a:chOff x="1273" y="689"/>
            <a:chExt cx="594" cy="418"/>
          </a:xfrm>
        </p:grpSpPr>
        <p:sp>
          <p:nvSpPr>
            <p:cNvPr id="5424" name="Freeform 3119"/>
            <p:cNvSpPr>
              <a:spLocks/>
            </p:cNvSpPr>
            <p:nvPr/>
          </p:nvSpPr>
          <p:spPr bwMode="auto">
            <a:xfrm>
              <a:off x="1273" y="689"/>
              <a:ext cx="594" cy="418"/>
            </a:xfrm>
            <a:custGeom>
              <a:avLst/>
              <a:gdLst>
                <a:gd name="T0" fmla="*/ 0 w 594"/>
                <a:gd name="T1" fmla="*/ 417 h 418"/>
                <a:gd name="T2" fmla="*/ 593 w 594"/>
                <a:gd name="T3" fmla="*/ 417 h 418"/>
                <a:gd name="T4" fmla="*/ 593 w 594"/>
                <a:gd name="T5" fmla="*/ 0 h 418"/>
                <a:gd name="T6" fmla="*/ 0 w 594"/>
                <a:gd name="T7" fmla="*/ 0 h 418"/>
                <a:gd name="T8" fmla="*/ 0 w 594"/>
                <a:gd name="T9" fmla="*/ 417 h 418"/>
                <a:gd name="T10" fmla="*/ 0 w 594"/>
                <a:gd name="T11" fmla="*/ 417 h 4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4"/>
                <a:gd name="T19" fmla="*/ 0 h 418"/>
                <a:gd name="T20" fmla="*/ 594 w 594"/>
                <a:gd name="T21" fmla="*/ 418 h 4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4" h="418">
                  <a:moveTo>
                    <a:pt x="0" y="417"/>
                  </a:moveTo>
                  <a:lnTo>
                    <a:pt x="593" y="417"/>
                  </a:lnTo>
                  <a:lnTo>
                    <a:pt x="593" y="0"/>
                  </a:lnTo>
                  <a:lnTo>
                    <a:pt x="0" y="0"/>
                  </a:lnTo>
                  <a:lnTo>
                    <a:pt x="0" y="4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5" name="Freeform 3120"/>
            <p:cNvSpPr>
              <a:spLocks/>
            </p:cNvSpPr>
            <p:nvPr/>
          </p:nvSpPr>
          <p:spPr bwMode="auto">
            <a:xfrm>
              <a:off x="1759" y="960"/>
              <a:ext cx="97" cy="129"/>
            </a:xfrm>
            <a:custGeom>
              <a:avLst/>
              <a:gdLst>
                <a:gd name="T0" fmla="*/ 0 w 97"/>
                <a:gd name="T1" fmla="*/ 128 h 129"/>
                <a:gd name="T2" fmla="*/ 96 w 97"/>
                <a:gd name="T3" fmla="*/ 128 h 129"/>
                <a:gd name="T4" fmla="*/ 96 w 97"/>
                <a:gd name="T5" fmla="*/ 0 h 129"/>
                <a:gd name="T6" fmla="*/ 0 w 97"/>
                <a:gd name="T7" fmla="*/ 0 h 129"/>
                <a:gd name="T8" fmla="*/ 0 w 97"/>
                <a:gd name="T9" fmla="*/ 128 h 129"/>
                <a:gd name="T10" fmla="*/ 0 w 97"/>
                <a:gd name="T11" fmla="*/ 128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129"/>
                <a:gd name="T20" fmla="*/ 97 w 97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129">
                  <a:moveTo>
                    <a:pt x="0" y="128"/>
                  </a:moveTo>
                  <a:lnTo>
                    <a:pt x="96" y="12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12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Freeform 3121"/>
            <p:cNvSpPr>
              <a:spLocks/>
            </p:cNvSpPr>
            <p:nvPr/>
          </p:nvSpPr>
          <p:spPr bwMode="auto">
            <a:xfrm>
              <a:off x="1666" y="960"/>
              <a:ext cx="94" cy="129"/>
            </a:xfrm>
            <a:custGeom>
              <a:avLst/>
              <a:gdLst>
                <a:gd name="T0" fmla="*/ 0 w 94"/>
                <a:gd name="T1" fmla="*/ 128 h 129"/>
                <a:gd name="T2" fmla="*/ 93 w 94"/>
                <a:gd name="T3" fmla="*/ 128 h 129"/>
                <a:gd name="T4" fmla="*/ 93 w 94"/>
                <a:gd name="T5" fmla="*/ 0 h 129"/>
                <a:gd name="T6" fmla="*/ 0 w 94"/>
                <a:gd name="T7" fmla="*/ 0 h 129"/>
                <a:gd name="T8" fmla="*/ 0 w 94"/>
                <a:gd name="T9" fmla="*/ 128 h 129"/>
                <a:gd name="T10" fmla="*/ 0 w 94"/>
                <a:gd name="T11" fmla="*/ 128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"/>
                <a:gd name="T19" fmla="*/ 0 h 129"/>
                <a:gd name="T20" fmla="*/ 94 w 94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" h="129">
                  <a:moveTo>
                    <a:pt x="0" y="128"/>
                  </a:moveTo>
                  <a:lnTo>
                    <a:pt x="93" y="128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2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Freeform 3122"/>
            <p:cNvSpPr>
              <a:spLocks/>
            </p:cNvSpPr>
            <p:nvPr/>
          </p:nvSpPr>
          <p:spPr bwMode="auto">
            <a:xfrm>
              <a:off x="1570" y="708"/>
              <a:ext cx="97" cy="381"/>
            </a:xfrm>
            <a:custGeom>
              <a:avLst/>
              <a:gdLst>
                <a:gd name="T0" fmla="*/ 0 w 97"/>
                <a:gd name="T1" fmla="*/ 380 h 381"/>
                <a:gd name="T2" fmla="*/ 96 w 97"/>
                <a:gd name="T3" fmla="*/ 380 h 381"/>
                <a:gd name="T4" fmla="*/ 96 w 97"/>
                <a:gd name="T5" fmla="*/ 0 h 381"/>
                <a:gd name="T6" fmla="*/ 0 w 97"/>
                <a:gd name="T7" fmla="*/ 0 h 381"/>
                <a:gd name="T8" fmla="*/ 0 w 97"/>
                <a:gd name="T9" fmla="*/ 380 h 381"/>
                <a:gd name="T10" fmla="*/ 0 w 97"/>
                <a:gd name="T11" fmla="*/ 380 h 3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381"/>
                <a:gd name="T20" fmla="*/ 97 w 97"/>
                <a:gd name="T21" fmla="*/ 381 h 3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381">
                  <a:moveTo>
                    <a:pt x="0" y="380"/>
                  </a:moveTo>
                  <a:lnTo>
                    <a:pt x="96" y="38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3123"/>
            <p:cNvSpPr>
              <a:spLocks/>
            </p:cNvSpPr>
            <p:nvPr/>
          </p:nvSpPr>
          <p:spPr bwMode="auto">
            <a:xfrm>
              <a:off x="1475" y="960"/>
              <a:ext cx="96" cy="129"/>
            </a:xfrm>
            <a:custGeom>
              <a:avLst/>
              <a:gdLst>
                <a:gd name="T0" fmla="*/ 0 w 96"/>
                <a:gd name="T1" fmla="*/ 128 h 129"/>
                <a:gd name="T2" fmla="*/ 95 w 96"/>
                <a:gd name="T3" fmla="*/ 128 h 129"/>
                <a:gd name="T4" fmla="*/ 95 w 96"/>
                <a:gd name="T5" fmla="*/ 0 h 129"/>
                <a:gd name="T6" fmla="*/ 0 w 96"/>
                <a:gd name="T7" fmla="*/ 0 h 129"/>
                <a:gd name="T8" fmla="*/ 0 w 96"/>
                <a:gd name="T9" fmla="*/ 128 h 129"/>
                <a:gd name="T10" fmla="*/ 0 w 96"/>
                <a:gd name="T11" fmla="*/ 128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129"/>
                <a:gd name="T20" fmla="*/ 96 w 96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129">
                  <a:moveTo>
                    <a:pt x="0" y="128"/>
                  </a:moveTo>
                  <a:lnTo>
                    <a:pt x="95" y="128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12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3124"/>
            <p:cNvSpPr>
              <a:spLocks/>
            </p:cNvSpPr>
            <p:nvPr/>
          </p:nvSpPr>
          <p:spPr bwMode="auto">
            <a:xfrm>
              <a:off x="1379" y="772"/>
              <a:ext cx="97" cy="317"/>
            </a:xfrm>
            <a:custGeom>
              <a:avLst/>
              <a:gdLst>
                <a:gd name="T0" fmla="*/ 0 w 97"/>
                <a:gd name="T1" fmla="*/ 316 h 317"/>
                <a:gd name="T2" fmla="*/ 96 w 97"/>
                <a:gd name="T3" fmla="*/ 316 h 317"/>
                <a:gd name="T4" fmla="*/ 96 w 97"/>
                <a:gd name="T5" fmla="*/ 0 h 317"/>
                <a:gd name="T6" fmla="*/ 0 w 97"/>
                <a:gd name="T7" fmla="*/ 0 h 317"/>
                <a:gd name="T8" fmla="*/ 0 w 97"/>
                <a:gd name="T9" fmla="*/ 316 h 317"/>
                <a:gd name="T10" fmla="*/ 0 w 97"/>
                <a:gd name="T11" fmla="*/ 316 h 3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317"/>
                <a:gd name="T20" fmla="*/ 97 w 97"/>
                <a:gd name="T21" fmla="*/ 317 h 3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317">
                  <a:moveTo>
                    <a:pt x="0" y="316"/>
                  </a:moveTo>
                  <a:lnTo>
                    <a:pt x="96" y="316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3125"/>
            <p:cNvSpPr>
              <a:spLocks/>
            </p:cNvSpPr>
            <p:nvPr/>
          </p:nvSpPr>
          <p:spPr bwMode="auto">
            <a:xfrm>
              <a:off x="1284" y="1024"/>
              <a:ext cx="96" cy="65"/>
            </a:xfrm>
            <a:custGeom>
              <a:avLst/>
              <a:gdLst>
                <a:gd name="T0" fmla="*/ 0 w 96"/>
                <a:gd name="T1" fmla="*/ 64 h 65"/>
                <a:gd name="T2" fmla="*/ 95 w 96"/>
                <a:gd name="T3" fmla="*/ 64 h 65"/>
                <a:gd name="T4" fmla="*/ 95 w 96"/>
                <a:gd name="T5" fmla="*/ 0 h 65"/>
                <a:gd name="T6" fmla="*/ 0 w 96"/>
                <a:gd name="T7" fmla="*/ 0 h 65"/>
                <a:gd name="T8" fmla="*/ 0 w 96"/>
                <a:gd name="T9" fmla="*/ 64 h 65"/>
                <a:gd name="T10" fmla="*/ 0 w 96"/>
                <a:gd name="T11" fmla="*/ 64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65"/>
                <a:gd name="T20" fmla="*/ 96 w 96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65">
                  <a:moveTo>
                    <a:pt x="0" y="64"/>
                  </a:moveTo>
                  <a:lnTo>
                    <a:pt x="95" y="64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2" name="Group 3126"/>
          <p:cNvGrpSpPr>
            <a:grpSpLocks/>
          </p:cNvGrpSpPr>
          <p:nvPr/>
        </p:nvGrpSpPr>
        <p:grpSpPr bwMode="auto">
          <a:xfrm>
            <a:off x="6732588" y="1157288"/>
            <a:ext cx="1393825" cy="969962"/>
            <a:chOff x="4241" y="729"/>
            <a:chExt cx="878" cy="611"/>
          </a:xfrm>
        </p:grpSpPr>
        <p:sp>
          <p:nvSpPr>
            <p:cNvPr id="5392" name="Freeform 3127"/>
            <p:cNvSpPr>
              <a:spLocks/>
            </p:cNvSpPr>
            <p:nvPr/>
          </p:nvSpPr>
          <p:spPr bwMode="auto">
            <a:xfrm>
              <a:off x="4272" y="729"/>
              <a:ext cx="847" cy="594"/>
            </a:xfrm>
            <a:custGeom>
              <a:avLst/>
              <a:gdLst>
                <a:gd name="T0" fmla="*/ 0 w 847"/>
                <a:gd name="T1" fmla="*/ 593 h 594"/>
                <a:gd name="T2" fmla="*/ 846 w 847"/>
                <a:gd name="T3" fmla="*/ 593 h 594"/>
                <a:gd name="T4" fmla="*/ 846 w 847"/>
                <a:gd name="T5" fmla="*/ 0 h 594"/>
                <a:gd name="T6" fmla="*/ 0 w 847"/>
                <a:gd name="T7" fmla="*/ 0 h 594"/>
                <a:gd name="T8" fmla="*/ 0 w 847"/>
                <a:gd name="T9" fmla="*/ 593 h 594"/>
                <a:gd name="T10" fmla="*/ 0 w 847"/>
                <a:gd name="T11" fmla="*/ 593 h 5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7"/>
                <a:gd name="T19" fmla="*/ 0 h 594"/>
                <a:gd name="T20" fmla="*/ 847 w 847"/>
                <a:gd name="T21" fmla="*/ 594 h 5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7" h="594">
                  <a:moveTo>
                    <a:pt x="0" y="593"/>
                  </a:moveTo>
                  <a:lnTo>
                    <a:pt x="846" y="593"/>
                  </a:lnTo>
                  <a:lnTo>
                    <a:pt x="846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3" name="Line 3128"/>
            <p:cNvSpPr>
              <a:spLocks noChangeShapeType="1"/>
            </p:cNvSpPr>
            <p:nvPr/>
          </p:nvSpPr>
          <p:spPr bwMode="auto">
            <a:xfrm>
              <a:off x="4944" y="1326"/>
              <a:ext cx="0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4" name="Line 3129"/>
            <p:cNvSpPr>
              <a:spLocks noChangeShapeType="1"/>
            </p:cNvSpPr>
            <p:nvPr/>
          </p:nvSpPr>
          <p:spPr bwMode="auto">
            <a:xfrm>
              <a:off x="4718" y="1326"/>
              <a:ext cx="0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5" name="Line 3130"/>
            <p:cNvSpPr>
              <a:spLocks noChangeShapeType="1"/>
            </p:cNvSpPr>
            <p:nvPr/>
          </p:nvSpPr>
          <p:spPr bwMode="auto">
            <a:xfrm>
              <a:off x="4491" y="1326"/>
              <a:ext cx="0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" name="Line 3131"/>
            <p:cNvSpPr>
              <a:spLocks noChangeShapeType="1"/>
            </p:cNvSpPr>
            <p:nvPr/>
          </p:nvSpPr>
          <p:spPr bwMode="auto">
            <a:xfrm flipH="1">
              <a:off x="4241" y="739"/>
              <a:ext cx="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7" name="Line 3132"/>
            <p:cNvSpPr>
              <a:spLocks noChangeShapeType="1"/>
            </p:cNvSpPr>
            <p:nvPr/>
          </p:nvSpPr>
          <p:spPr bwMode="auto">
            <a:xfrm flipH="1">
              <a:off x="4241" y="833"/>
              <a:ext cx="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8" name="Line 3133"/>
            <p:cNvSpPr>
              <a:spLocks noChangeShapeType="1"/>
            </p:cNvSpPr>
            <p:nvPr/>
          </p:nvSpPr>
          <p:spPr bwMode="auto">
            <a:xfrm flipH="1">
              <a:off x="4241" y="926"/>
              <a:ext cx="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9" name="Line 3134"/>
            <p:cNvSpPr>
              <a:spLocks noChangeShapeType="1"/>
            </p:cNvSpPr>
            <p:nvPr/>
          </p:nvSpPr>
          <p:spPr bwMode="auto">
            <a:xfrm flipH="1">
              <a:off x="4241" y="1020"/>
              <a:ext cx="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0" name="Line 3135"/>
            <p:cNvSpPr>
              <a:spLocks noChangeShapeType="1"/>
            </p:cNvSpPr>
            <p:nvPr/>
          </p:nvSpPr>
          <p:spPr bwMode="auto">
            <a:xfrm flipH="1">
              <a:off x="4241" y="1112"/>
              <a:ext cx="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1" name="Line 3136"/>
            <p:cNvSpPr>
              <a:spLocks noChangeShapeType="1"/>
            </p:cNvSpPr>
            <p:nvPr/>
          </p:nvSpPr>
          <p:spPr bwMode="auto">
            <a:xfrm flipH="1">
              <a:off x="4241" y="1206"/>
              <a:ext cx="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2" name="Line 3137"/>
            <p:cNvSpPr>
              <a:spLocks noChangeShapeType="1"/>
            </p:cNvSpPr>
            <p:nvPr/>
          </p:nvSpPr>
          <p:spPr bwMode="auto">
            <a:xfrm flipH="1">
              <a:off x="4241" y="1299"/>
              <a:ext cx="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3" name="Line 3138"/>
            <p:cNvSpPr>
              <a:spLocks noChangeShapeType="1"/>
            </p:cNvSpPr>
            <p:nvPr/>
          </p:nvSpPr>
          <p:spPr bwMode="auto">
            <a:xfrm>
              <a:off x="4289" y="1322"/>
              <a:ext cx="8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4" name="Line 3139"/>
            <p:cNvSpPr>
              <a:spLocks noChangeShapeType="1"/>
            </p:cNvSpPr>
            <p:nvPr/>
          </p:nvSpPr>
          <p:spPr bwMode="auto">
            <a:xfrm flipV="1">
              <a:off x="4272" y="735"/>
              <a:ext cx="0" cy="5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5" name="Oval 3140"/>
            <p:cNvSpPr>
              <a:spLocks noChangeArrowheads="1"/>
            </p:cNvSpPr>
            <p:nvPr/>
          </p:nvSpPr>
          <p:spPr bwMode="auto">
            <a:xfrm>
              <a:off x="5080" y="1111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06" name="Oval 3141"/>
            <p:cNvSpPr>
              <a:spLocks noChangeArrowheads="1"/>
            </p:cNvSpPr>
            <p:nvPr/>
          </p:nvSpPr>
          <p:spPr bwMode="auto">
            <a:xfrm>
              <a:off x="5034" y="1204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07" name="Oval 3142"/>
            <p:cNvSpPr>
              <a:spLocks noChangeArrowheads="1"/>
            </p:cNvSpPr>
            <p:nvPr/>
          </p:nvSpPr>
          <p:spPr bwMode="auto">
            <a:xfrm>
              <a:off x="4989" y="1297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08" name="Oval 3143"/>
            <p:cNvSpPr>
              <a:spLocks noChangeArrowheads="1"/>
            </p:cNvSpPr>
            <p:nvPr/>
          </p:nvSpPr>
          <p:spPr bwMode="auto">
            <a:xfrm>
              <a:off x="4944" y="1204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09" name="Oval 3144"/>
            <p:cNvSpPr>
              <a:spLocks noChangeArrowheads="1"/>
            </p:cNvSpPr>
            <p:nvPr/>
          </p:nvSpPr>
          <p:spPr bwMode="auto">
            <a:xfrm>
              <a:off x="4898" y="1063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0" name="Oval 3145"/>
            <p:cNvSpPr>
              <a:spLocks noChangeArrowheads="1"/>
            </p:cNvSpPr>
            <p:nvPr/>
          </p:nvSpPr>
          <p:spPr bwMode="auto">
            <a:xfrm>
              <a:off x="4852" y="1249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1" name="Oval 3146"/>
            <p:cNvSpPr>
              <a:spLocks noChangeArrowheads="1"/>
            </p:cNvSpPr>
            <p:nvPr/>
          </p:nvSpPr>
          <p:spPr bwMode="auto">
            <a:xfrm>
              <a:off x="4807" y="1204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2" name="Oval 3147"/>
            <p:cNvSpPr>
              <a:spLocks noChangeArrowheads="1"/>
            </p:cNvSpPr>
            <p:nvPr/>
          </p:nvSpPr>
          <p:spPr bwMode="auto">
            <a:xfrm>
              <a:off x="4762" y="1111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3" name="Oval 3148"/>
            <p:cNvSpPr>
              <a:spLocks noChangeArrowheads="1"/>
            </p:cNvSpPr>
            <p:nvPr/>
          </p:nvSpPr>
          <p:spPr bwMode="auto">
            <a:xfrm>
              <a:off x="4716" y="1204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4" name="Oval 3149"/>
            <p:cNvSpPr>
              <a:spLocks noChangeArrowheads="1"/>
            </p:cNvSpPr>
            <p:nvPr/>
          </p:nvSpPr>
          <p:spPr bwMode="auto">
            <a:xfrm>
              <a:off x="4671" y="1018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5" name="Oval 3150"/>
            <p:cNvSpPr>
              <a:spLocks noChangeArrowheads="1"/>
            </p:cNvSpPr>
            <p:nvPr/>
          </p:nvSpPr>
          <p:spPr bwMode="auto">
            <a:xfrm>
              <a:off x="4626" y="877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6" name="Oval 3151"/>
            <p:cNvSpPr>
              <a:spLocks noChangeArrowheads="1"/>
            </p:cNvSpPr>
            <p:nvPr/>
          </p:nvSpPr>
          <p:spPr bwMode="auto">
            <a:xfrm>
              <a:off x="4580" y="970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7" name="Oval 3152"/>
            <p:cNvSpPr>
              <a:spLocks noChangeArrowheads="1"/>
            </p:cNvSpPr>
            <p:nvPr/>
          </p:nvSpPr>
          <p:spPr bwMode="auto">
            <a:xfrm>
              <a:off x="4535" y="1018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8" name="Oval 3153"/>
            <p:cNvSpPr>
              <a:spLocks noChangeArrowheads="1"/>
            </p:cNvSpPr>
            <p:nvPr/>
          </p:nvSpPr>
          <p:spPr bwMode="auto">
            <a:xfrm>
              <a:off x="4489" y="1018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19" name="Oval 3154"/>
            <p:cNvSpPr>
              <a:spLocks noChangeArrowheads="1"/>
            </p:cNvSpPr>
            <p:nvPr/>
          </p:nvSpPr>
          <p:spPr bwMode="auto">
            <a:xfrm>
              <a:off x="4444" y="783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0" name="Oval 3155"/>
            <p:cNvSpPr>
              <a:spLocks noChangeArrowheads="1"/>
            </p:cNvSpPr>
            <p:nvPr/>
          </p:nvSpPr>
          <p:spPr bwMode="auto">
            <a:xfrm>
              <a:off x="4399" y="1063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1" name="Oval 3156"/>
            <p:cNvSpPr>
              <a:spLocks noChangeArrowheads="1"/>
            </p:cNvSpPr>
            <p:nvPr/>
          </p:nvSpPr>
          <p:spPr bwMode="auto">
            <a:xfrm>
              <a:off x="4353" y="925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2" name="Oval 3157"/>
            <p:cNvSpPr>
              <a:spLocks noChangeArrowheads="1"/>
            </p:cNvSpPr>
            <p:nvPr/>
          </p:nvSpPr>
          <p:spPr bwMode="auto">
            <a:xfrm>
              <a:off x="4308" y="1018"/>
              <a:ext cx="8" cy="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3" name="Freeform 3158"/>
            <p:cNvSpPr>
              <a:spLocks/>
            </p:cNvSpPr>
            <p:nvPr/>
          </p:nvSpPr>
          <p:spPr bwMode="auto">
            <a:xfrm>
              <a:off x="4309" y="785"/>
              <a:ext cx="773" cy="515"/>
            </a:xfrm>
            <a:custGeom>
              <a:avLst/>
              <a:gdLst>
                <a:gd name="T0" fmla="*/ 0 w 773"/>
                <a:gd name="T1" fmla="*/ 234 h 515"/>
                <a:gd name="T2" fmla="*/ 45 w 773"/>
                <a:gd name="T3" fmla="*/ 141 h 515"/>
                <a:gd name="T4" fmla="*/ 90 w 773"/>
                <a:gd name="T5" fmla="*/ 279 h 515"/>
                <a:gd name="T6" fmla="*/ 136 w 773"/>
                <a:gd name="T7" fmla="*/ 0 h 515"/>
                <a:gd name="T8" fmla="*/ 181 w 773"/>
                <a:gd name="T9" fmla="*/ 234 h 515"/>
                <a:gd name="T10" fmla="*/ 226 w 773"/>
                <a:gd name="T11" fmla="*/ 234 h 515"/>
                <a:gd name="T12" fmla="*/ 272 w 773"/>
                <a:gd name="T13" fmla="*/ 186 h 515"/>
                <a:gd name="T14" fmla="*/ 317 w 773"/>
                <a:gd name="T15" fmla="*/ 93 h 515"/>
                <a:gd name="T16" fmla="*/ 363 w 773"/>
                <a:gd name="T17" fmla="*/ 234 h 515"/>
                <a:gd name="T18" fmla="*/ 408 w 773"/>
                <a:gd name="T19" fmla="*/ 420 h 515"/>
                <a:gd name="T20" fmla="*/ 454 w 773"/>
                <a:gd name="T21" fmla="*/ 327 h 515"/>
                <a:gd name="T22" fmla="*/ 499 w 773"/>
                <a:gd name="T23" fmla="*/ 420 h 515"/>
                <a:gd name="T24" fmla="*/ 544 w 773"/>
                <a:gd name="T25" fmla="*/ 465 h 515"/>
                <a:gd name="T26" fmla="*/ 590 w 773"/>
                <a:gd name="T27" fmla="*/ 279 h 515"/>
                <a:gd name="T28" fmla="*/ 635 w 773"/>
                <a:gd name="T29" fmla="*/ 420 h 515"/>
                <a:gd name="T30" fmla="*/ 680 w 773"/>
                <a:gd name="T31" fmla="*/ 514 h 515"/>
                <a:gd name="T32" fmla="*/ 726 w 773"/>
                <a:gd name="T33" fmla="*/ 420 h 515"/>
                <a:gd name="T34" fmla="*/ 772 w 773"/>
                <a:gd name="T35" fmla="*/ 327 h 5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3"/>
                <a:gd name="T55" fmla="*/ 0 h 515"/>
                <a:gd name="T56" fmla="*/ 773 w 773"/>
                <a:gd name="T57" fmla="*/ 515 h 51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3" h="515">
                  <a:moveTo>
                    <a:pt x="0" y="234"/>
                  </a:moveTo>
                  <a:lnTo>
                    <a:pt x="45" y="141"/>
                  </a:lnTo>
                  <a:lnTo>
                    <a:pt x="90" y="279"/>
                  </a:lnTo>
                  <a:lnTo>
                    <a:pt x="136" y="0"/>
                  </a:lnTo>
                  <a:lnTo>
                    <a:pt x="181" y="234"/>
                  </a:lnTo>
                  <a:lnTo>
                    <a:pt x="226" y="234"/>
                  </a:lnTo>
                  <a:lnTo>
                    <a:pt x="272" y="186"/>
                  </a:lnTo>
                  <a:lnTo>
                    <a:pt x="317" y="93"/>
                  </a:lnTo>
                  <a:lnTo>
                    <a:pt x="363" y="234"/>
                  </a:lnTo>
                  <a:lnTo>
                    <a:pt x="408" y="420"/>
                  </a:lnTo>
                  <a:lnTo>
                    <a:pt x="454" y="327"/>
                  </a:lnTo>
                  <a:lnTo>
                    <a:pt x="499" y="420"/>
                  </a:lnTo>
                  <a:lnTo>
                    <a:pt x="544" y="465"/>
                  </a:lnTo>
                  <a:lnTo>
                    <a:pt x="590" y="279"/>
                  </a:lnTo>
                  <a:lnTo>
                    <a:pt x="635" y="420"/>
                  </a:lnTo>
                  <a:lnTo>
                    <a:pt x="680" y="514"/>
                  </a:lnTo>
                  <a:lnTo>
                    <a:pt x="726" y="420"/>
                  </a:lnTo>
                  <a:lnTo>
                    <a:pt x="772" y="3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3" name="Group 3159"/>
          <p:cNvGrpSpPr>
            <a:grpSpLocks/>
          </p:cNvGrpSpPr>
          <p:nvPr/>
        </p:nvGrpSpPr>
        <p:grpSpPr bwMode="auto">
          <a:xfrm>
            <a:off x="744538" y="4103688"/>
            <a:ext cx="1358900" cy="903287"/>
            <a:chOff x="469" y="2585"/>
            <a:chExt cx="856" cy="569"/>
          </a:xfrm>
        </p:grpSpPr>
        <p:sp>
          <p:nvSpPr>
            <p:cNvPr id="5365" name="Line 3160"/>
            <p:cNvSpPr>
              <a:spLocks noChangeShapeType="1"/>
            </p:cNvSpPr>
            <p:nvPr/>
          </p:nvSpPr>
          <p:spPr bwMode="auto">
            <a:xfrm flipV="1">
              <a:off x="473" y="2585"/>
              <a:ext cx="0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" name="Line 3161"/>
            <p:cNvSpPr>
              <a:spLocks noChangeShapeType="1"/>
            </p:cNvSpPr>
            <p:nvPr/>
          </p:nvSpPr>
          <p:spPr bwMode="auto">
            <a:xfrm>
              <a:off x="469" y="2927"/>
              <a:ext cx="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7" name="Line 3162"/>
            <p:cNvSpPr>
              <a:spLocks noChangeShapeType="1"/>
            </p:cNvSpPr>
            <p:nvPr/>
          </p:nvSpPr>
          <p:spPr bwMode="auto">
            <a:xfrm>
              <a:off x="469" y="2734"/>
              <a:ext cx="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8" name="Line 3163"/>
            <p:cNvSpPr>
              <a:spLocks noChangeShapeType="1"/>
            </p:cNvSpPr>
            <p:nvPr/>
          </p:nvSpPr>
          <p:spPr bwMode="auto">
            <a:xfrm>
              <a:off x="499" y="3043"/>
              <a:ext cx="7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9" name="Line 3164"/>
            <p:cNvSpPr>
              <a:spLocks noChangeShapeType="1"/>
            </p:cNvSpPr>
            <p:nvPr/>
          </p:nvSpPr>
          <p:spPr bwMode="auto">
            <a:xfrm>
              <a:off x="536" y="303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0" name="Line 3165"/>
            <p:cNvSpPr>
              <a:spLocks noChangeShapeType="1"/>
            </p:cNvSpPr>
            <p:nvPr/>
          </p:nvSpPr>
          <p:spPr bwMode="auto">
            <a:xfrm>
              <a:off x="695" y="303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1" name="Line 3166"/>
            <p:cNvSpPr>
              <a:spLocks noChangeShapeType="1"/>
            </p:cNvSpPr>
            <p:nvPr/>
          </p:nvSpPr>
          <p:spPr bwMode="auto">
            <a:xfrm>
              <a:off x="854" y="303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2" name="Line 3167"/>
            <p:cNvSpPr>
              <a:spLocks noChangeShapeType="1"/>
            </p:cNvSpPr>
            <p:nvPr/>
          </p:nvSpPr>
          <p:spPr bwMode="auto">
            <a:xfrm>
              <a:off x="1012" y="303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3" name="Line 3168"/>
            <p:cNvSpPr>
              <a:spLocks noChangeShapeType="1"/>
            </p:cNvSpPr>
            <p:nvPr/>
          </p:nvSpPr>
          <p:spPr bwMode="auto">
            <a:xfrm>
              <a:off x="1171" y="303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4" name="Rectangle 3169"/>
            <p:cNvSpPr>
              <a:spLocks noChangeArrowheads="1"/>
            </p:cNvSpPr>
            <p:nvPr/>
          </p:nvSpPr>
          <p:spPr bwMode="auto">
            <a:xfrm>
              <a:off x="820" y="2962"/>
              <a:ext cx="1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75" name="Rectangle 3170"/>
            <p:cNvSpPr>
              <a:spLocks noChangeArrowheads="1"/>
            </p:cNvSpPr>
            <p:nvPr/>
          </p:nvSpPr>
          <p:spPr bwMode="auto">
            <a:xfrm>
              <a:off x="811" y="2931"/>
              <a:ext cx="1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76" name="Rectangle 3171"/>
            <p:cNvSpPr>
              <a:spLocks noChangeArrowheads="1"/>
            </p:cNvSpPr>
            <p:nvPr/>
          </p:nvSpPr>
          <p:spPr bwMode="auto">
            <a:xfrm>
              <a:off x="568" y="2899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77" name="Rectangle 3172"/>
            <p:cNvSpPr>
              <a:spLocks noChangeArrowheads="1"/>
            </p:cNvSpPr>
            <p:nvPr/>
          </p:nvSpPr>
          <p:spPr bwMode="auto">
            <a:xfrm>
              <a:off x="674" y="2899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78" name="Rectangle 3173"/>
            <p:cNvSpPr>
              <a:spLocks noChangeArrowheads="1"/>
            </p:cNvSpPr>
            <p:nvPr/>
          </p:nvSpPr>
          <p:spPr bwMode="auto">
            <a:xfrm>
              <a:off x="1155" y="2899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79" name="Rectangle 3174"/>
            <p:cNvSpPr>
              <a:spLocks noChangeArrowheads="1"/>
            </p:cNvSpPr>
            <p:nvPr/>
          </p:nvSpPr>
          <p:spPr bwMode="auto">
            <a:xfrm>
              <a:off x="1158" y="2898"/>
              <a:ext cx="1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80" name="Rectangle 3175"/>
            <p:cNvSpPr>
              <a:spLocks noChangeArrowheads="1"/>
            </p:cNvSpPr>
            <p:nvPr/>
          </p:nvSpPr>
          <p:spPr bwMode="auto">
            <a:xfrm>
              <a:off x="817" y="2836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81" name="Rectangle 3176"/>
            <p:cNvSpPr>
              <a:spLocks noChangeArrowheads="1"/>
            </p:cNvSpPr>
            <p:nvPr/>
          </p:nvSpPr>
          <p:spPr bwMode="auto">
            <a:xfrm>
              <a:off x="991" y="2836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82" name="Rectangle 3177"/>
            <p:cNvSpPr>
              <a:spLocks noChangeArrowheads="1"/>
            </p:cNvSpPr>
            <p:nvPr/>
          </p:nvSpPr>
          <p:spPr bwMode="auto">
            <a:xfrm>
              <a:off x="489" y="2802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83" name="Rectangle 3178"/>
            <p:cNvSpPr>
              <a:spLocks noChangeArrowheads="1"/>
            </p:cNvSpPr>
            <p:nvPr/>
          </p:nvSpPr>
          <p:spPr bwMode="auto">
            <a:xfrm>
              <a:off x="899" y="2802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84" name="Rectangle 3179"/>
            <p:cNvSpPr>
              <a:spLocks noChangeArrowheads="1"/>
            </p:cNvSpPr>
            <p:nvPr/>
          </p:nvSpPr>
          <p:spPr bwMode="auto">
            <a:xfrm>
              <a:off x="690" y="2770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85" name="Rectangle 3180"/>
            <p:cNvSpPr>
              <a:spLocks noChangeArrowheads="1"/>
            </p:cNvSpPr>
            <p:nvPr/>
          </p:nvSpPr>
          <p:spPr bwMode="auto">
            <a:xfrm>
              <a:off x="901" y="2770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86" name="Rectangle 3181"/>
            <p:cNvSpPr>
              <a:spLocks noChangeArrowheads="1"/>
            </p:cNvSpPr>
            <p:nvPr/>
          </p:nvSpPr>
          <p:spPr bwMode="auto">
            <a:xfrm>
              <a:off x="921" y="2770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87" name="Rectangle 3182"/>
            <p:cNvSpPr>
              <a:spLocks noChangeArrowheads="1"/>
            </p:cNvSpPr>
            <p:nvPr/>
          </p:nvSpPr>
          <p:spPr bwMode="auto">
            <a:xfrm>
              <a:off x="944" y="2770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88" name="Rectangle 3183"/>
            <p:cNvSpPr>
              <a:spLocks noChangeArrowheads="1"/>
            </p:cNvSpPr>
            <p:nvPr/>
          </p:nvSpPr>
          <p:spPr bwMode="auto">
            <a:xfrm>
              <a:off x="710" y="2739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89" name="Rectangle 3184"/>
            <p:cNvSpPr>
              <a:spLocks noChangeArrowheads="1"/>
            </p:cNvSpPr>
            <p:nvPr/>
          </p:nvSpPr>
          <p:spPr bwMode="auto">
            <a:xfrm>
              <a:off x="835" y="2706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90" name="Rectangle 3185"/>
            <p:cNvSpPr>
              <a:spLocks noChangeArrowheads="1"/>
            </p:cNvSpPr>
            <p:nvPr/>
          </p:nvSpPr>
          <p:spPr bwMode="auto">
            <a:xfrm>
              <a:off x="1082" y="2673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91" name="Rectangle 3186"/>
            <p:cNvSpPr>
              <a:spLocks noChangeArrowheads="1"/>
            </p:cNvSpPr>
            <p:nvPr/>
          </p:nvSpPr>
          <p:spPr bwMode="auto">
            <a:xfrm>
              <a:off x="1005" y="2609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</a:p>
          </p:txBody>
        </p:sp>
      </p:grpSp>
      <p:grpSp>
        <p:nvGrpSpPr>
          <p:cNvPr id="5144" name="Group 3187"/>
          <p:cNvGrpSpPr>
            <a:grpSpLocks/>
          </p:cNvGrpSpPr>
          <p:nvPr/>
        </p:nvGrpSpPr>
        <p:grpSpPr bwMode="auto">
          <a:xfrm>
            <a:off x="5635625" y="5287963"/>
            <a:ext cx="1479550" cy="725487"/>
            <a:chOff x="3550" y="3331"/>
            <a:chExt cx="932" cy="457"/>
          </a:xfrm>
        </p:grpSpPr>
        <p:sp>
          <p:nvSpPr>
            <p:cNvPr id="5345" name="Rectangle 3188"/>
            <p:cNvSpPr>
              <a:spLocks noChangeArrowheads="1"/>
            </p:cNvSpPr>
            <p:nvPr/>
          </p:nvSpPr>
          <p:spPr bwMode="auto">
            <a:xfrm>
              <a:off x="3553" y="3331"/>
              <a:ext cx="929" cy="4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46" name="Line 3189"/>
            <p:cNvSpPr>
              <a:spLocks noChangeShapeType="1"/>
            </p:cNvSpPr>
            <p:nvPr/>
          </p:nvSpPr>
          <p:spPr bwMode="auto">
            <a:xfrm>
              <a:off x="3818" y="3334"/>
              <a:ext cx="0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7" name="Line 3190"/>
            <p:cNvSpPr>
              <a:spLocks noChangeShapeType="1"/>
            </p:cNvSpPr>
            <p:nvPr/>
          </p:nvSpPr>
          <p:spPr bwMode="auto">
            <a:xfrm>
              <a:off x="4064" y="3334"/>
              <a:ext cx="0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8" name="Line 3191"/>
            <p:cNvSpPr>
              <a:spLocks noChangeShapeType="1"/>
            </p:cNvSpPr>
            <p:nvPr/>
          </p:nvSpPr>
          <p:spPr bwMode="auto">
            <a:xfrm>
              <a:off x="3550" y="3404"/>
              <a:ext cx="9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9" name="Line 3192"/>
            <p:cNvSpPr>
              <a:spLocks noChangeShapeType="1"/>
            </p:cNvSpPr>
            <p:nvPr/>
          </p:nvSpPr>
          <p:spPr bwMode="auto">
            <a:xfrm>
              <a:off x="3550" y="3626"/>
              <a:ext cx="9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0" name="Line 3193"/>
            <p:cNvSpPr>
              <a:spLocks noChangeShapeType="1"/>
            </p:cNvSpPr>
            <p:nvPr/>
          </p:nvSpPr>
          <p:spPr bwMode="auto">
            <a:xfrm>
              <a:off x="3550" y="3700"/>
              <a:ext cx="9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1" name="Line 3194"/>
            <p:cNvSpPr>
              <a:spLocks noChangeShapeType="1"/>
            </p:cNvSpPr>
            <p:nvPr/>
          </p:nvSpPr>
          <p:spPr bwMode="auto">
            <a:xfrm>
              <a:off x="3550" y="3478"/>
              <a:ext cx="9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2" name="Line 3195"/>
            <p:cNvSpPr>
              <a:spLocks noChangeShapeType="1"/>
            </p:cNvSpPr>
            <p:nvPr/>
          </p:nvSpPr>
          <p:spPr bwMode="auto">
            <a:xfrm>
              <a:off x="3550" y="3552"/>
              <a:ext cx="9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3" name="Rectangle 3196"/>
            <p:cNvSpPr>
              <a:spLocks noChangeArrowheads="1"/>
            </p:cNvSpPr>
            <p:nvPr/>
          </p:nvSpPr>
          <p:spPr bwMode="auto">
            <a:xfrm>
              <a:off x="3597" y="3614"/>
              <a:ext cx="17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Blue</a:t>
              </a:r>
            </a:p>
          </p:txBody>
        </p:sp>
        <p:sp>
          <p:nvSpPr>
            <p:cNvPr id="5354" name="Rectangle 3197"/>
            <p:cNvSpPr>
              <a:spLocks noChangeArrowheads="1"/>
            </p:cNvSpPr>
            <p:nvPr/>
          </p:nvSpPr>
          <p:spPr bwMode="auto">
            <a:xfrm>
              <a:off x="3591" y="3540"/>
              <a:ext cx="20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Yellow</a:t>
              </a:r>
            </a:p>
          </p:txBody>
        </p:sp>
        <p:sp>
          <p:nvSpPr>
            <p:cNvPr id="5355" name="Line 3198"/>
            <p:cNvSpPr>
              <a:spLocks noChangeShapeType="1"/>
            </p:cNvSpPr>
            <p:nvPr/>
          </p:nvSpPr>
          <p:spPr bwMode="auto">
            <a:xfrm>
              <a:off x="4274" y="3334"/>
              <a:ext cx="0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" name="Rectangle 3199"/>
            <p:cNvSpPr>
              <a:spLocks noChangeArrowheads="1"/>
            </p:cNvSpPr>
            <p:nvPr/>
          </p:nvSpPr>
          <p:spPr bwMode="auto">
            <a:xfrm>
              <a:off x="3581" y="3691"/>
              <a:ext cx="204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Green</a:t>
              </a:r>
            </a:p>
          </p:txBody>
        </p:sp>
        <p:sp>
          <p:nvSpPr>
            <p:cNvPr id="5357" name="Rectangle 3200"/>
            <p:cNvSpPr>
              <a:spLocks noChangeArrowheads="1"/>
            </p:cNvSpPr>
            <p:nvPr/>
          </p:nvSpPr>
          <p:spPr bwMode="auto">
            <a:xfrm>
              <a:off x="3594" y="3477"/>
              <a:ext cx="3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Red</a:t>
              </a:r>
            </a:p>
          </p:txBody>
        </p:sp>
        <p:sp>
          <p:nvSpPr>
            <p:cNvPr id="5358" name="Rectangle 3201"/>
            <p:cNvSpPr>
              <a:spLocks noChangeArrowheads="1"/>
            </p:cNvSpPr>
            <p:nvPr/>
          </p:nvSpPr>
          <p:spPr bwMode="auto">
            <a:xfrm>
              <a:off x="3843" y="3332"/>
              <a:ext cx="223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Defects</a:t>
              </a:r>
            </a:p>
          </p:txBody>
        </p:sp>
        <p:sp>
          <p:nvSpPr>
            <p:cNvPr id="5359" name="Rectangle 3202"/>
            <p:cNvSpPr>
              <a:spLocks noChangeArrowheads="1"/>
            </p:cNvSpPr>
            <p:nvPr/>
          </p:nvSpPr>
          <p:spPr bwMode="auto">
            <a:xfrm>
              <a:off x="3606" y="3404"/>
              <a:ext cx="176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Pink</a:t>
              </a:r>
            </a:p>
          </p:txBody>
        </p:sp>
        <p:sp>
          <p:nvSpPr>
            <p:cNvPr id="5360" name="Rectangle 3203"/>
            <p:cNvSpPr>
              <a:spLocks noChangeArrowheads="1"/>
            </p:cNvSpPr>
            <p:nvPr/>
          </p:nvSpPr>
          <p:spPr bwMode="auto">
            <a:xfrm>
              <a:off x="3816" y="3543"/>
              <a:ext cx="146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||||</a:t>
              </a:r>
            </a:p>
          </p:txBody>
        </p:sp>
        <p:sp>
          <p:nvSpPr>
            <p:cNvPr id="5361" name="Line 3204"/>
            <p:cNvSpPr>
              <a:spLocks noChangeShapeType="1"/>
            </p:cNvSpPr>
            <p:nvPr/>
          </p:nvSpPr>
          <p:spPr bwMode="auto">
            <a:xfrm>
              <a:off x="3858" y="3581"/>
              <a:ext cx="6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2" name="Rectangle 3205"/>
            <p:cNvSpPr>
              <a:spLocks noChangeArrowheads="1"/>
            </p:cNvSpPr>
            <p:nvPr/>
          </p:nvSpPr>
          <p:spPr bwMode="auto">
            <a:xfrm>
              <a:off x="3815" y="3478"/>
              <a:ext cx="1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5363" name="Rectangle 3206"/>
            <p:cNvSpPr>
              <a:spLocks noChangeArrowheads="1"/>
            </p:cNvSpPr>
            <p:nvPr/>
          </p:nvSpPr>
          <p:spPr bwMode="auto">
            <a:xfrm>
              <a:off x="3818" y="3614"/>
              <a:ext cx="1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|</a:t>
              </a:r>
            </a:p>
          </p:txBody>
        </p:sp>
        <p:sp>
          <p:nvSpPr>
            <p:cNvPr id="5364" name="Rectangle 3207"/>
            <p:cNvSpPr>
              <a:spLocks noChangeArrowheads="1"/>
            </p:cNvSpPr>
            <p:nvPr/>
          </p:nvSpPr>
          <p:spPr bwMode="auto">
            <a:xfrm>
              <a:off x="3818" y="3694"/>
              <a:ext cx="1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|</a:t>
              </a:r>
            </a:p>
          </p:txBody>
        </p:sp>
      </p:grpSp>
      <p:pic>
        <p:nvPicPr>
          <p:cNvPr id="5145" name="Picture 320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4725988"/>
            <a:ext cx="1447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46" name="Group 3209"/>
          <p:cNvGrpSpPr>
            <a:grpSpLocks/>
          </p:cNvGrpSpPr>
          <p:nvPr/>
        </p:nvGrpSpPr>
        <p:grpSpPr bwMode="auto">
          <a:xfrm>
            <a:off x="7159625" y="3521075"/>
            <a:ext cx="1373188" cy="1062038"/>
            <a:chOff x="4510" y="2218"/>
            <a:chExt cx="865" cy="669"/>
          </a:xfrm>
        </p:grpSpPr>
        <p:sp>
          <p:nvSpPr>
            <p:cNvPr id="5320" name="Rectangle 3210"/>
            <p:cNvSpPr>
              <a:spLocks noChangeArrowheads="1"/>
            </p:cNvSpPr>
            <p:nvPr/>
          </p:nvSpPr>
          <p:spPr bwMode="auto">
            <a:xfrm>
              <a:off x="4588" y="2234"/>
              <a:ext cx="395" cy="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1" name="Rectangle 3211"/>
            <p:cNvSpPr>
              <a:spLocks noChangeArrowheads="1"/>
            </p:cNvSpPr>
            <p:nvPr/>
          </p:nvSpPr>
          <p:spPr bwMode="auto">
            <a:xfrm rot="2760000">
              <a:off x="4700" y="2532"/>
              <a:ext cx="171" cy="1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2" name="Rectangle 3212"/>
            <p:cNvSpPr>
              <a:spLocks noChangeArrowheads="1"/>
            </p:cNvSpPr>
            <p:nvPr/>
          </p:nvSpPr>
          <p:spPr bwMode="auto">
            <a:xfrm>
              <a:off x="4539" y="2218"/>
              <a:ext cx="46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Place Balloon on Nozzle</a:t>
              </a:r>
            </a:p>
          </p:txBody>
        </p:sp>
        <p:sp>
          <p:nvSpPr>
            <p:cNvPr id="5323" name="Rectangle 3213"/>
            <p:cNvSpPr>
              <a:spLocks noChangeArrowheads="1"/>
            </p:cNvSpPr>
            <p:nvPr/>
          </p:nvSpPr>
          <p:spPr bwMode="auto">
            <a:xfrm>
              <a:off x="4610" y="2319"/>
              <a:ext cx="352" cy="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4" name="Rectangle 3214"/>
            <p:cNvSpPr>
              <a:spLocks noChangeArrowheads="1"/>
            </p:cNvSpPr>
            <p:nvPr/>
          </p:nvSpPr>
          <p:spPr bwMode="auto">
            <a:xfrm>
              <a:off x="4596" y="2300"/>
              <a:ext cx="37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Lift Piston to Mark</a:t>
              </a:r>
            </a:p>
          </p:txBody>
        </p:sp>
        <p:sp>
          <p:nvSpPr>
            <p:cNvPr id="5325" name="Rectangle 3215"/>
            <p:cNvSpPr>
              <a:spLocks noChangeArrowheads="1"/>
            </p:cNvSpPr>
            <p:nvPr/>
          </p:nvSpPr>
          <p:spPr bwMode="auto">
            <a:xfrm>
              <a:off x="4642" y="2525"/>
              <a:ext cx="26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" i="1">
                  <a:latin typeface="Arial" panose="020B0604020202020204" pitchFamily="34" charset="0"/>
                </a:rPr>
                <a:t>Does</a:t>
              </a:r>
            </a:p>
            <a:p>
              <a:pPr algn="ctr"/>
              <a:r>
                <a:rPr lang="en-US" altLang="en-US" sz="400" i="1">
                  <a:latin typeface="Arial" panose="020B0604020202020204" pitchFamily="34" charset="0"/>
                </a:rPr>
                <a:t>balloon </a:t>
              </a:r>
            </a:p>
            <a:p>
              <a:pPr algn="ctr"/>
              <a:r>
                <a:rPr lang="en-US" altLang="en-US" sz="400" i="1">
                  <a:latin typeface="Arial" panose="020B0604020202020204" pitchFamily="34" charset="0"/>
                </a:rPr>
                <a:t>need more</a:t>
              </a:r>
            </a:p>
            <a:p>
              <a:pPr algn="ctr"/>
              <a:r>
                <a:rPr lang="en-US" altLang="en-US" sz="400" i="1">
                  <a:latin typeface="Arial" panose="020B0604020202020204" pitchFamily="34" charset="0"/>
                </a:rPr>
                <a:t>air?</a:t>
              </a:r>
            </a:p>
          </p:txBody>
        </p:sp>
        <p:sp>
          <p:nvSpPr>
            <p:cNvPr id="5326" name="Line 3216"/>
            <p:cNvSpPr>
              <a:spLocks noChangeShapeType="1"/>
            </p:cNvSpPr>
            <p:nvPr/>
          </p:nvSpPr>
          <p:spPr bwMode="auto">
            <a:xfrm>
              <a:off x="4921" y="2624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" name="Rectangle 3217"/>
            <p:cNvSpPr>
              <a:spLocks noChangeArrowheads="1"/>
            </p:cNvSpPr>
            <p:nvPr/>
          </p:nvSpPr>
          <p:spPr bwMode="auto">
            <a:xfrm>
              <a:off x="4874" y="2551"/>
              <a:ext cx="16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5328" name="Line 3218"/>
            <p:cNvSpPr>
              <a:spLocks noChangeShapeType="1"/>
            </p:cNvSpPr>
            <p:nvPr/>
          </p:nvSpPr>
          <p:spPr bwMode="auto">
            <a:xfrm flipV="1">
              <a:off x="5124" y="2512"/>
              <a:ext cx="1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" name="Line 3219"/>
            <p:cNvSpPr>
              <a:spLocks noChangeShapeType="1"/>
            </p:cNvSpPr>
            <p:nvPr/>
          </p:nvSpPr>
          <p:spPr bwMode="auto">
            <a:xfrm flipH="1">
              <a:off x="4964" y="2346"/>
              <a:ext cx="1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" name="Rectangle 3220"/>
            <p:cNvSpPr>
              <a:spLocks noChangeArrowheads="1"/>
            </p:cNvSpPr>
            <p:nvPr/>
          </p:nvSpPr>
          <p:spPr bwMode="auto">
            <a:xfrm>
              <a:off x="4587" y="2380"/>
              <a:ext cx="414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Quickly Lower Piston</a:t>
              </a:r>
            </a:p>
          </p:txBody>
        </p:sp>
        <p:sp>
          <p:nvSpPr>
            <p:cNvPr id="5331" name="Rectangle 3221"/>
            <p:cNvSpPr>
              <a:spLocks noChangeArrowheads="1"/>
            </p:cNvSpPr>
            <p:nvPr/>
          </p:nvSpPr>
          <p:spPr bwMode="auto">
            <a:xfrm>
              <a:off x="4610" y="2403"/>
              <a:ext cx="352" cy="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32" name="Line 3222"/>
            <p:cNvSpPr>
              <a:spLocks noChangeShapeType="1"/>
            </p:cNvSpPr>
            <p:nvPr/>
          </p:nvSpPr>
          <p:spPr bwMode="auto">
            <a:xfrm>
              <a:off x="4781" y="2753"/>
              <a:ext cx="0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" name="Rectangle 3223"/>
            <p:cNvSpPr>
              <a:spLocks noChangeArrowheads="1"/>
            </p:cNvSpPr>
            <p:nvPr/>
          </p:nvSpPr>
          <p:spPr bwMode="auto">
            <a:xfrm>
              <a:off x="4546" y="2806"/>
              <a:ext cx="479" cy="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34" name="Rectangle 3224"/>
            <p:cNvSpPr>
              <a:spLocks noChangeArrowheads="1"/>
            </p:cNvSpPr>
            <p:nvPr/>
          </p:nvSpPr>
          <p:spPr bwMode="auto">
            <a:xfrm>
              <a:off x="4510" y="2793"/>
              <a:ext cx="546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Release air until it seems right</a:t>
              </a:r>
            </a:p>
          </p:txBody>
        </p:sp>
        <p:sp>
          <p:nvSpPr>
            <p:cNvPr id="5335" name="Oval 3225"/>
            <p:cNvSpPr>
              <a:spLocks noChangeArrowheads="1"/>
            </p:cNvSpPr>
            <p:nvPr/>
          </p:nvSpPr>
          <p:spPr bwMode="auto">
            <a:xfrm>
              <a:off x="5192" y="2785"/>
              <a:ext cx="183" cy="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36" name="Rectangle 3226"/>
            <p:cNvSpPr>
              <a:spLocks noChangeArrowheads="1"/>
            </p:cNvSpPr>
            <p:nvPr/>
          </p:nvSpPr>
          <p:spPr bwMode="auto">
            <a:xfrm>
              <a:off x="5183" y="2784"/>
              <a:ext cx="19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5337" name="Line 3227"/>
            <p:cNvSpPr>
              <a:spLocks noChangeShapeType="1"/>
            </p:cNvSpPr>
            <p:nvPr/>
          </p:nvSpPr>
          <p:spPr bwMode="auto">
            <a:xfrm>
              <a:off x="5033" y="2834"/>
              <a:ext cx="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" name="Line 3228"/>
            <p:cNvSpPr>
              <a:spLocks noChangeShapeType="1"/>
            </p:cNvSpPr>
            <p:nvPr/>
          </p:nvSpPr>
          <p:spPr bwMode="auto">
            <a:xfrm>
              <a:off x="4786" y="2298"/>
              <a:ext cx="0" cy="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" name="Line 3229"/>
            <p:cNvSpPr>
              <a:spLocks noChangeShapeType="1"/>
            </p:cNvSpPr>
            <p:nvPr/>
          </p:nvSpPr>
          <p:spPr bwMode="auto">
            <a:xfrm>
              <a:off x="4786" y="2372"/>
              <a:ext cx="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0" name="Line 3230"/>
            <p:cNvSpPr>
              <a:spLocks noChangeShapeType="1"/>
            </p:cNvSpPr>
            <p:nvPr/>
          </p:nvSpPr>
          <p:spPr bwMode="auto">
            <a:xfrm>
              <a:off x="4786" y="2456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1" name="Rectangle 3231"/>
            <p:cNvSpPr>
              <a:spLocks noChangeArrowheads="1"/>
            </p:cNvSpPr>
            <p:nvPr/>
          </p:nvSpPr>
          <p:spPr bwMode="auto">
            <a:xfrm>
              <a:off x="4755" y="2721"/>
              <a:ext cx="15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5342" name="Rectangle 3232"/>
            <p:cNvSpPr>
              <a:spLocks noChangeArrowheads="1"/>
            </p:cNvSpPr>
            <p:nvPr/>
          </p:nvSpPr>
          <p:spPr bwMode="auto">
            <a:xfrm>
              <a:off x="4989" y="2438"/>
              <a:ext cx="28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 i="1">
                  <a:latin typeface="Arial" panose="020B0604020202020204" pitchFamily="34" charset="0"/>
                </a:rPr>
                <a:t>Release Air</a:t>
              </a:r>
            </a:p>
          </p:txBody>
        </p:sp>
        <p:sp>
          <p:nvSpPr>
            <p:cNvPr id="5343" name="Rectangle 3233"/>
            <p:cNvSpPr>
              <a:spLocks noChangeArrowheads="1"/>
            </p:cNvSpPr>
            <p:nvPr/>
          </p:nvSpPr>
          <p:spPr bwMode="auto">
            <a:xfrm>
              <a:off x="5012" y="2456"/>
              <a:ext cx="225" cy="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44" name="Line 3234"/>
            <p:cNvSpPr>
              <a:spLocks noChangeShapeType="1"/>
            </p:cNvSpPr>
            <p:nvPr/>
          </p:nvSpPr>
          <p:spPr bwMode="auto">
            <a:xfrm flipV="1">
              <a:off x="5125" y="2342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7" name="Rectangle 3235"/>
          <p:cNvSpPr>
            <a:spLocks noChangeArrowheads="1"/>
          </p:cNvSpPr>
          <p:nvPr/>
        </p:nvSpPr>
        <p:spPr bwMode="auto">
          <a:xfrm>
            <a:off x="3697288" y="939800"/>
            <a:ext cx="2368550" cy="12684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8" name="Rectangle 3236"/>
          <p:cNvSpPr>
            <a:spLocks noChangeArrowheads="1"/>
          </p:cNvSpPr>
          <p:nvPr/>
        </p:nvSpPr>
        <p:spPr bwMode="auto">
          <a:xfrm>
            <a:off x="4202113" y="1677988"/>
            <a:ext cx="21748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149" name="Rectangle 3237"/>
          <p:cNvSpPr>
            <a:spLocks noChangeArrowheads="1"/>
          </p:cNvSpPr>
          <p:nvPr/>
        </p:nvSpPr>
        <p:spPr bwMode="auto">
          <a:xfrm>
            <a:off x="4222750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150" name="Rectangle 3238"/>
          <p:cNvSpPr>
            <a:spLocks noChangeArrowheads="1"/>
          </p:cNvSpPr>
          <p:nvPr/>
        </p:nvSpPr>
        <p:spPr bwMode="auto">
          <a:xfrm>
            <a:off x="4235450" y="1677988"/>
            <a:ext cx="20637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151" name="Rectangle 3239"/>
          <p:cNvSpPr>
            <a:spLocks noChangeArrowheads="1"/>
          </p:cNvSpPr>
          <p:nvPr/>
        </p:nvSpPr>
        <p:spPr bwMode="auto">
          <a:xfrm>
            <a:off x="4252913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152" name="Rectangle 3240"/>
          <p:cNvSpPr>
            <a:spLocks noChangeArrowheads="1"/>
          </p:cNvSpPr>
          <p:nvPr/>
        </p:nvSpPr>
        <p:spPr bwMode="auto">
          <a:xfrm>
            <a:off x="4257675" y="1677988"/>
            <a:ext cx="1920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5153" name="Rectangle 3241"/>
          <p:cNvSpPr>
            <a:spLocks noChangeArrowheads="1"/>
          </p:cNvSpPr>
          <p:nvPr/>
        </p:nvSpPr>
        <p:spPr bwMode="auto">
          <a:xfrm>
            <a:off x="4275138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5154" name="Rectangle 3242"/>
          <p:cNvSpPr>
            <a:spLocks noChangeArrowheads="1"/>
          </p:cNvSpPr>
          <p:nvPr/>
        </p:nvSpPr>
        <p:spPr bwMode="auto">
          <a:xfrm>
            <a:off x="4284663" y="1677988"/>
            <a:ext cx="1952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155" name="Rectangle 3243"/>
          <p:cNvSpPr>
            <a:spLocks noChangeArrowheads="1"/>
          </p:cNvSpPr>
          <p:nvPr/>
        </p:nvSpPr>
        <p:spPr bwMode="auto">
          <a:xfrm>
            <a:off x="4287838" y="1677988"/>
            <a:ext cx="19208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156" name="Rectangle 3244"/>
          <p:cNvSpPr>
            <a:spLocks noChangeArrowheads="1"/>
          </p:cNvSpPr>
          <p:nvPr/>
        </p:nvSpPr>
        <p:spPr bwMode="auto">
          <a:xfrm>
            <a:off x="4306888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157" name="Rectangle 3245"/>
          <p:cNvSpPr>
            <a:spLocks noChangeArrowheads="1"/>
          </p:cNvSpPr>
          <p:nvPr/>
        </p:nvSpPr>
        <p:spPr bwMode="auto">
          <a:xfrm>
            <a:off x="4321175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158" name="Rectangle 3246"/>
          <p:cNvSpPr>
            <a:spLocks noChangeArrowheads="1"/>
          </p:cNvSpPr>
          <p:nvPr/>
        </p:nvSpPr>
        <p:spPr bwMode="auto">
          <a:xfrm>
            <a:off x="4125913" y="1900238"/>
            <a:ext cx="2143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159" name="Rectangle 3247"/>
          <p:cNvSpPr>
            <a:spLocks noChangeArrowheads="1"/>
          </p:cNvSpPr>
          <p:nvPr/>
        </p:nvSpPr>
        <p:spPr bwMode="auto">
          <a:xfrm>
            <a:off x="4141788" y="1900238"/>
            <a:ext cx="20637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5160" name="Rectangle 3248"/>
          <p:cNvSpPr>
            <a:spLocks noChangeArrowheads="1"/>
          </p:cNvSpPr>
          <p:nvPr/>
        </p:nvSpPr>
        <p:spPr bwMode="auto">
          <a:xfrm>
            <a:off x="4157663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161" name="Rectangle 3249"/>
          <p:cNvSpPr>
            <a:spLocks noChangeArrowheads="1"/>
          </p:cNvSpPr>
          <p:nvPr/>
        </p:nvSpPr>
        <p:spPr bwMode="auto">
          <a:xfrm>
            <a:off x="4173538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162" name="Rectangle 3250"/>
          <p:cNvSpPr>
            <a:spLocks noChangeArrowheads="1"/>
          </p:cNvSpPr>
          <p:nvPr/>
        </p:nvSpPr>
        <p:spPr bwMode="auto">
          <a:xfrm>
            <a:off x="4187825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163" name="Rectangle 3251"/>
          <p:cNvSpPr>
            <a:spLocks noChangeArrowheads="1"/>
          </p:cNvSpPr>
          <p:nvPr/>
        </p:nvSpPr>
        <p:spPr bwMode="auto">
          <a:xfrm>
            <a:off x="4200525" y="1900238"/>
            <a:ext cx="19843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164" name="Rectangle 3252"/>
          <p:cNvSpPr>
            <a:spLocks noChangeArrowheads="1"/>
          </p:cNvSpPr>
          <p:nvPr/>
        </p:nvSpPr>
        <p:spPr bwMode="auto">
          <a:xfrm>
            <a:off x="4214813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165" name="Rectangle 3253"/>
          <p:cNvSpPr>
            <a:spLocks noChangeArrowheads="1"/>
          </p:cNvSpPr>
          <p:nvPr/>
        </p:nvSpPr>
        <p:spPr bwMode="auto">
          <a:xfrm>
            <a:off x="4222750" y="1900238"/>
            <a:ext cx="19526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166" name="Rectangle 3254"/>
          <p:cNvSpPr>
            <a:spLocks noChangeArrowheads="1"/>
          </p:cNvSpPr>
          <p:nvPr/>
        </p:nvSpPr>
        <p:spPr bwMode="auto">
          <a:xfrm>
            <a:off x="4227513" y="1900238"/>
            <a:ext cx="19208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167" name="Rectangle 3255"/>
          <p:cNvSpPr>
            <a:spLocks noChangeArrowheads="1"/>
          </p:cNvSpPr>
          <p:nvPr/>
        </p:nvSpPr>
        <p:spPr bwMode="auto">
          <a:xfrm>
            <a:off x="4244975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168" name="Rectangle 3256"/>
          <p:cNvSpPr>
            <a:spLocks noChangeArrowheads="1"/>
          </p:cNvSpPr>
          <p:nvPr/>
        </p:nvSpPr>
        <p:spPr bwMode="auto">
          <a:xfrm>
            <a:off x="4260850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169" name="Rectangle 3257"/>
          <p:cNvSpPr>
            <a:spLocks noChangeArrowheads="1"/>
          </p:cNvSpPr>
          <p:nvPr/>
        </p:nvSpPr>
        <p:spPr bwMode="auto">
          <a:xfrm>
            <a:off x="4162425" y="1277938"/>
            <a:ext cx="2127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170" name="Rectangle 3258"/>
          <p:cNvSpPr>
            <a:spLocks noChangeArrowheads="1"/>
          </p:cNvSpPr>
          <p:nvPr/>
        </p:nvSpPr>
        <p:spPr bwMode="auto">
          <a:xfrm>
            <a:off x="4179888" y="12779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171" name="Rectangle 3259"/>
          <p:cNvSpPr>
            <a:spLocks noChangeArrowheads="1"/>
          </p:cNvSpPr>
          <p:nvPr/>
        </p:nvSpPr>
        <p:spPr bwMode="auto">
          <a:xfrm>
            <a:off x="4200525" y="1277938"/>
            <a:ext cx="22383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172" name="Rectangle 3260"/>
          <p:cNvSpPr>
            <a:spLocks noChangeArrowheads="1"/>
          </p:cNvSpPr>
          <p:nvPr/>
        </p:nvSpPr>
        <p:spPr bwMode="auto">
          <a:xfrm>
            <a:off x="4222750" y="12779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173" name="Rectangle 3261"/>
          <p:cNvSpPr>
            <a:spLocks noChangeArrowheads="1"/>
          </p:cNvSpPr>
          <p:nvPr/>
        </p:nvSpPr>
        <p:spPr bwMode="auto">
          <a:xfrm>
            <a:off x="4237038" y="12779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174" name="Rectangle 3262"/>
          <p:cNvSpPr>
            <a:spLocks noChangeArrowheads="1"/>
          </p:cNvSpPr>
          <p:nvPr/>
        </p:nvSpPr>
        <p:spPr bwMode="auto">
          <a:xfrm>
            <a:off x="4249738" y="1277938"/>
            <a:ext cx="19843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175" name="Rectangle 3263"/>
          <p:cNvSpPr>
            <a:spLocks noChangeArrowheads="1"/>
          </p:cNvSpPr>
          <p:nvPr/>
        </p:nvSpPr>
        <p:spPr bwMode="auto">
          <a:xfrm>
            <a:off x="4264025" y="12779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176" name="Rectangle 3264"/>
          <p:cNvSpPr>
            <a:spLocks noChangeArrowheads="1"/>
          </p:cNvSpPr>
          <p:nvPr/>
        </p:nvSpPr>
        <p:spPr bwMode="auto">
          <a:xfrm>
            <a:off x="4271963" y="1277938"/>
            <a:ext cx="1952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177" name="Rectangle 3265"/>
          <p:cNvSpPr>
            <a:spLocks noChangeArrowheads="1"/>
          </p:cNvSpPr>
          <p:nvPr/>
        </p:nvSpPr>
        <p:spPr bwMode="auto">
          <a:xfrm>
            <a:off x="4287838" y="12779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5178" name="Rectangle 3266"/>
          <p:cNvSpPr>
            <a:spLocks noChangeArrowheads="1"/>
          </p:cNvSpPr>
          <p:nvPr/>
        </p:nvSpPr>
        <p:spPr bwMode="auto">
          <a:xfrm>
            <a:off x="4298950" y="1277938"/>
            <a:ext cx="19843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179" name="Rectangle 3267"/>
          <p:cNvSpPr>
            <a:spLocks noChangeArrowheads="1"/>
          </p:cNvSpPr>
          <p:nvPr/>
        </p:nvSpPr>
        <p:spPr bwMode="auto">
          <a:xfrm>
            <a:off x="4313238" y="12779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180" name="Rectangle 3268"/>
          <p:cNvSpPr>
            <a:spLocks noChangeArrowheads="1"/>
          </p:cNvSpPr>
          <p:nvPr/>
        </p:nvSpPr>
        <p:spPr bwMode="auto">
          <a:xfrm>
            <a:off x="4613275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5181" name="Rectangle 3269"/>
          <p:cNvSpPr>
            <a:spLocks noChangeArrowheads="1"/>
          </p:cNvSpPr>
          <p:nvPr/>
        </p:nvSpPr>
        <p:spPr bwMode="auto">
          <a:xfrm>
            <a:off x="4629150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182" name="Rectangle 3270"/>
          <p:cNvSpPr>
            <a:spLocks noChangeArrowheads="1"/>
          </p:cNvSpPr>
          <p:nvPr/>
        </p:nvSpPr>
        <p:spPr bwMode="auto">
          <a:xfrm>
            <a:off x="4645025" y="1677988"/>
            <a:ext cx="20637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183" name="Rectangle 3271"/>
          <p:cNvSpPr>
            <a:spLocks noChangeArrowheads="1"/>
          </p:cNvSpPr>
          <p:nvPr/>
        </p:nvSpPr>
        <p:spPr bwMode="auto">
          <a:xfrm>
            <a:off x="4660900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184" name="Rectangle 3272"/>
          <p:cNvSpPr>
            <a:spLocks noChangeArrowheads="1"/>
          </p:cNvSpPr>
          <p:nvPr/>
        </p:nvSpPr>
        <p:spPr bwMode="auto">
          <a:xfrm>
            <a:off x="4668838" y="1677988"/>
            <a:ext cx="1952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185" name="Rectangle 3273"/>
          <p:cNvSpPr>
            <a:spLocks noChangeArrowheads="1"/>
          </p:cNvSpPr>
          <p:nvPr/>
        </p:nvSpPr>
        <p:spPr bwMode="auto">
          <a:xfrm>
            <a:off x="4672013" y="1677988"/>
            <a:ext cx="19208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186" name="Rectangle 3274"/>
          <p:cNvSpPr>
            <a:spLocks noChangeArrowheads="1"/>
          </p:cNvSpPr>
          <p:nvPr/>
        </p:nvSpPr>
        <p:spPr bwMode="auto">
          <a:xfrm>
            <a:off x="4689475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187" name="Rectangle 3275"/>
          <p:cNvSpPr>
            <a:spLocks noChangeArrowheads="1"/>
          </p:cNvSpPr>
          <p:nvPr/>
        </p:nvSpPr>
        <p:spPr bwMode="auto">
          <a:xfrm>
            <a:off x="4705350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188" name="Rectangle 3276"/>
          <p:cNvSpPr>
            <a:spLocks noChangeArrowheads="1"/>
          </p:cNvSpPr>
          <p:nvPr/>
        </p:nvSpPr>
        <p:spPr bwMode="auto">
          <a:xfrm>
            <a:off x="4540250" y="1900238"/>
            <a:ext cx="21431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189" name="Rectangle 3277"/>
          <p:cNvSpPr>
            <a:spLocks noChangeArrowheads="1"/>
          </p:cNvSpPr>
          <p:nvPr/>
        </p:nvSpPr>
        <p:spPr bwMode="auto">
          <a:xfrm>
            <a:off x="4557713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190" name="Rectangle 3278"/>
          <p:cNvSpPr>
            <a:spLocks noChangeArrowheads="1"/>
          </p:cNvSpPr>
          <p:nvPr/>
        </p:nvSpPr>
        <p:spPr bwMode="auto">
          <a:xfrm>
            <a:off x="4572000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191" name="Rectangle 3279"/>
          <p:cNvSpPr>
            <a:spLocks noChangeArrowheads="1"/>
          </p:cNvSpPr>
          <p:nvPr/>
        </p:nvSpPr>
        <p:spPr bwMode="auto">
          <a:xfrm>
            <a:off x="4587875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192" name="Rectangle 3280"/>
          <p:cNvSpPr>
            <a:spLocks noChangeArrowheads="1"/>
          </p:cNvSpPr>
          <p:nvPr/>
        </p:nvSpPr>
        <p:spPr bwMode="auto">
          <a:xfrm>
            <a:off x="4603750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193" name="Rectangle 3281"/>
          <p:cNvSpPr>
            <a:spLocks noChangeArrowheads="1"/>
          </p:cNvSpPr>
          <p:nvPr/>
        </p:nvSpPr>
        <p:spPr bwMode="auto">
          <a:xfrm>
            <a:off x="4614863" y="1390650"/>
            <a:ext cx="2127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194" name="Rectangle 3282"/>
          <p:cNvSpPr>
            <a:spLocks noChangeArrowheads="1"/>
          </p:cNvSpPr>
          <p:nvPr/>
        </p:nvSpPr>
        <p:spPr bwMode="auto">
          <a:xfrm>
            <a:off x="4629150" y="1390650"/>
            <a:ext cx="19843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195" name="Rectangle 3283"/>
          <p:cNvSpPr>
            <a:spLocks noChangeArrowheads="1"/>
          </p:cNvSpPr>
          <p:nvPr/>
        </p:nvSpPr>
        <p:spPr bwMode="auto">
          <a:xfrm>
            <a:off x="4635500" y="1390650"/>
            <a:ext cx="1920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196" name="Rectangle 3284"/>
          <p:cNvSpPr>
            <a:spLocks noChangeArrowheads="1"/>
          </p:cNvSpPr>
          <p:nvPr/>
        </p:nvSpPr>
        <p:spPr bwMode="auto">
          <a:xfrm>
            <a:off x="4651375" y="1390650"/>
            <a:ext cx="20637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197" name="Rectangle 3285"/>
          <p:cNvSpPr>
            <a:spLocks noChangeArrowheads="1"/>
          </p:cNvSpPr>
          <p:nvPr/>
        </p:nvSpPr>
        <p:spPr bwMode="auto">
          <a:xfrm>
            <a:off x="4660900" y="1390650"/>
            <a:ext cx="19526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198" name="Rectangle 3286"/>
          <p:cNvSpPr>
            <a:spLocks noChangeArrowheads="1"/>
          </p:cNvSpPr>
          <p:nvPr/>
        </p:nvSpPr>
        <p:spPr bwMode="auto">
          <a:xfrm>
            <a:off x="4664075" y="1390650"/>
            <a:ext cx="1920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199" name="Rectangle 3287"/>
          <p:cNvSpPr>
            <a:spLocks noChangeArrowheads="1"/>
          </p:cNvSpPr>
          <p:nvPr/>
        </p:nvSpPr>
        <p:spPr bwMode="auto">
          <a:xfrm>
            <a:off x="4683125" y="1390650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200" name="Rectangle 3288"/>
          <p:cNvSpPr>
            <a:spLocks noChangeArrowheads="1"/>
          </p:cNvSpPr>
          <p:nvPr/>
        </p:nvSpPr>
        <p:spPr bwMode="auto">
          <a:xfrm>
            <a:off x="4697413" y="1390650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201" name="Rectangle 3289"/>
          <p:cNvSpPr>
            <a:spLocks noChangeArrowheads="1"/>
          </p:cNvSpPr>
          <p:nvPr/>
        </p:nvSpPr>
        <p:spPr bwMode="auto">
          <a:xfrm>
            <a:off x="4540250" y="1166813"/>
            <a:ext cx="2174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202" name="Rectangle 3290"/>
          <p:cNvSpPr>
            <a:spLocks noChangeArrowheads="1"/>
          </p:cNvSpPr>
          <p:nvPr/>
        </p:nvSpPr>
        <p:spPr bwMode="auto">
          <a:xfrm>
            <a:off x="4551363" y="1166813"/>
            <a:ext cx="19208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5203" name="Rectangle 3291"/>
          <p:cNvSpPr>
            <a:spLocks noChangeArrowheads="1"/>
          </p:cNvSpPr>
          <p:nvPr/>
        </p:nvSpPr>
        <p:spPr bwMode="auto">
          <a:xfrm>
            <a:off x="4568825" y="1166813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204" name="Rectangle 3292"/>
          <p:cNvSpPr>
            <a:spLocks noChangeArrowheads="1"/>
          </p:cNvSpPr>
          <p:nvPr/>
        </p:nvSpPr>
        <p:spPr bwMode="auto">
          <a:xfrm>
            <a:off x="4584700" y="1166813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205" name="Rectangle 3293"/>
          <p:cNvSpPr>
            <a:spLocks noChangeArrowheads="1"/>
          </p:cNvSpPr>
          <p:nvPr/>
        </p:nvSpPr>
        <p:spPr bwMode="auto">
          <a:xfrm>
            <a:off x="4595813" y="1166813"/>
            <a:ext cx="19843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206" name="Rectangle 3294"/>
          <p:cNvSpPr>
            <a:spLocks noChangeArrowheads="1"/>
          </p:cNvSpPr>
          <p:nvPr/>
        </p:nvSpPr>
        <p:spPr bwMode="auto">
          <a:xfrm>
            <a:off x="4611688" y="1166813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207" name="Rectangle 3295"/>
          <p:cNvSpPr>
            <a:spLocks noChangeArrowheads="1"/>
          </p:cNvSpPr>
          <p:nvPr/>
        </p:nvSpPr>
        <p:spPr bwMode="auto">
          <a:xfrm>
            <a:off x="4625975" y="1166813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208" name="Rectangle 3296"/>
          <p:cNvSpPr>
            <a:spLocks noChangeArrowheads="1"/>
          </p:cNvSpPr>
          <p:nvPr/>
        </p:nvSpPr>
        <p:spPr bwMode="auto">
          <a:xfrm>
            <a:off x="4638675" y="1166813"/>
            <a:ext cx="20637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209" name="Rectangle 3297"/>
          <p:cNvSpPr>
            <a:spLocks noChangeArrowheads="1"/>
          </p:cNvSpPr>
          <p:nvPr/>
        </p:nvSpPr>
        <p:spPr bwMode="auto">
          <a:xfrm>
            <a:off x="4656138" y="1166813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210" name="Rectangle 3298"/>
          <p:cNvSpPr>
            <a:spLocks noChangeArrowheads="1"/>
          </p:cNvSpPr>
          <p:nvPr/>
        </p:nvSpPr>
        <p:spPr bwMode="auto">
          <a:xfrm>
            <a:off x="5032375" y="1677988"/>
            <a:ext cx="21431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211" name="Rectangle 3299"/>
          <p:cNvSpPr>
            <a:spLocks noChangeArrowheads="1"/>
          </p:cNvSpPr>
          <p:nvPr/>
        </p:nvSpPr>
        <p:spPr bwMode="auto">
          <a:xfrm>
            <a:off x="5048250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212" name="Rectangle 3300"/>
          <p:cNvSpPr>
            <a:spLocks noChangeArrowheads="1"/>
          </p:cNvSpPr>
          <p:nvPr/>
        </p:nvSpPr>
        <p:spPr bwMode="auto">
          <a:xfrm>
            <a:off x="5054600" y="1677988"/>
            <a:ext cx="1920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5213" name="Rectangle 3301"/>
          <p:cNvSpPr>
            <a:spLocks noChangeArrowheads="1"/>
          </p:cNvSpPr>
          <p:nvPr/>
        </p:nvSpPr>
        <p:spPr bwMode="auto">
          <a:xfrm>
            <a:off x="5060950" y="1677988"/>
            <a:ext cx="1920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5214" name="Rectangle 3302"/>
          <p:cNvSpPr>
            <a:spLocks noChangeArrowheads="1"/>
          </p:cNvSpPr>
          <p:nvPr/>
        </p:nvSpPr>
        <p:spPr bwMode="auto">
          <a:xfrm>
            <a:off x="5080000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215" name="Rectangle 3303"/>
          <p:cNvSpPr>
            <a:spLocks noChangeArrowheads="1"/>
          </p:cNvSpPr>
          <p:nvPr/>
        </p:nvSpPr>
        <p:spPr bwMode="auto">
          <a:xfrm>
            <a:off x="5094288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216" name="Rectangle 3304"/>
          <p:cNvSpPr>
            <a:spLocks noChangeArrowheads="1"/>
          </p:cNvSpPr>
          <p:nvPr/>
        </p:nvSpPr>
        <p:spPr bwMode="auto">
          <a:xfrm>
            <a:off x="5110163" y="16779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217" name="Rectangle 3305"/>
          <p:cNvSpPr>
            <a:spLocks noChangeArrowheads="1"/>
          </p:cNvSpPr>
          <p:nvPr/>
        </p:nvSpPr>
        <p:spPr bwMode="auto">
          <a:xfrm>
            <a:off x="4951413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5218" name="Rectangle 3306"/>
          <p:cNvSpPr>
            <a:spLocks noChangeArrowheads="1"/>
          </p:cNvSpPr>
          <p:nvPr/>
        </p:nvSpPr>
        <p:spPr bwMode="auto">
          <a:xfrm>
            <a:off x="4967288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5219" name="Rectangle 3307"/>
          <p:cNvSpPr>
            <a:spLocks noChangeArrowheads="1"/>
          </p:cNvSpPr>
          <p:nvPr/>
        </p:nvSpPr>
        <p:spPr bwMode="auto">
          <a:xfrm>
            <a:off x="4981575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220" name="Rectangle 3308"/>
          <p:cNvSpPr>
            <a:spLocks noChangeArrowheads="1"/>
          </p:cNvSpPr>
          <p:nvPr/>
        </p:nvSpPr>
        <p:spPr bwMode="auto">
          <a:xfrm>
            <a:off x="4992688" y="1900238"/>
            <a:ext cx="19843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221" name="Rectangle 3309"/>
          <p:cNvSpPr>
            <a:spLocks noChangeArrowheads="1"/>
          </p:cNvSpPr>
          <p:nvPr/>
        </p:nvSpPr>
        <p:spPr bwMode="auto">
          <a:xfrm>
            <a:off x="4997450" y="1900238"/>
            <a:ext cx="1920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222" name="Rectangle 3310"/>
          <p:cNvSpPr>
            <a:spLocks noChangeArrowheads="1"/>
          </p:cNvSpPr>
          <p:nvPr/>
        </p:nvSpPr>
        <p:spPr bwMode="auto">
          <a:xfrm>
            <a:off x="5014913" y="1900238"/>
            <a:ext cx="20637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223" name="Rectangle 3311"/>
          <p:cNvSpPr>
            <a:spLocks noChangeArrowheads="1"/>
          </p:cNvSpPr>
          <p:nvPr/>
        </p:nvSpPr>
        <p:spPr bwMode="auto">
          <a:xfrm>
            <a:off x="5030788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224" name="Rectangle 3312"/>
          <p:cNvSpPr>
            <a:spLocks noChangeArrowheads="1"/>
          </p:cNvSpPr>
          <p:nvPr/>
        </p:nvSpPr>
        <p:spPr bwMode="auto">
          <a:xfrm>
            <a:off x="5038725" y="1900238"/>
            <a:ext cx="19526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225" name="Rectangle 3313"/>
          <p:cNvSpPr>
            <a:spLocks noChangeArrowheads="1"/>
          </p:cNvSpPr>
          <p:nvPr/>
        </p:nvSpPr>
        <p:spPr bwMode="auto">
          <a:xfrm>
            <a:off x="5043488" y="1900238"/>
            <a:ext cx="19208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226" name="Rectangle 3314"/>
          <p:cNvSpPr>
            <a:spLocks noChangeArrowheads="1"/>
          </p:cNvSpPr>
          <p:nvPr/>
        </p:nvSpPr>
        <p:spPr bwMode="auto">
          <a:xfrm>
            <a:off x="5060950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5227" name="Rectangle 3315"/>
          <p:cNvSpPr>
            <a:spLocks noChangeArrowheads="1"/>
          </p:cNvSpPr>
          <p:nvPr/>
        </p:nvSpPr>
        <p:spPr bwMode="auto">
          <a:xfrm>
            <a:off x="5075238" y="190023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228" name="Rectangle 3316"/>
          <p:cNvSpPr>
            <a:spLocks noChangeArrowheads="1"/>
          </p:cNvSpPr>
          <p:nvPr/>
        </p:nvSpPr>
        <p:spPr bwMode="auto">
          <a:xfrm>
            <a:off x="5013325" y="1335088"/>
            <a:ext cx="21431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229" name="Rectangle 3317"/>
          <p:cNvSpPr>
            <a:spLocks noChangeArrowheads="1"/>
          </p:cNvSpPr>
          <p:nvPr/>
        </p:nvSpPr>
        <p:spPr bwMode="auto">
          <a:xfrm>
            <a:off x="5030788" y="13350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230" name="Rectangle 3318"/>
          <p:cNvSpPr>
            <a:spLocks noChangeArrowheads="1"/>
          </p:cNvSpPr>
          <p:nvPr/>
        </p:nvSpPr>
        <p:spPr bwMode="auto">
          <a:xfrm>
            <a:off x="5045075" y="13350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231" name="Rectangle 3319"/>
          <p:cNvSpPr>
            <a:spLocks noChangeArrowheads="1"/>
          </p:cNvSpPr>
          <p:nvPr/>
        </p:nvSpPr>
        <p:spPr bwMode="auto">
          <a:xfrm>
            <a:off x="5060950" y="13350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5232" name="Rectangle 3320"/>
          <p:cNvSpPr>
            <a:spLocks noChangeArrowheads="1"/>
          </p:cNvSpPr>
          <p:nvPr/>
        </p:nvSpPr>
        <p:spPr bwMode="auto">
          <a:xfrm>
            <a:off x="5072063" y="1335088"/>
            <a:ext cx="19843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233" name="Rectangle 3321"/>
          <p:cNvSpPr>
            <a:spLocks noChangeArrowheads="1"/>
          </p:cNvSpPr>
          <p:nvPr/>
        </p:nvSpPr>
        <p:spPr bwMode="auto">
          <a:xfrm>
            <a:off x="5087938" y="13350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234" name="Rectangle 3322"/>
          <p:cNvSpPr>
            <a:spLocks noChangeArrowheads="1"/>
          </p:cNvSpPr>
          <p:nvPr/>
        </p:nvSpPr>
        <p:spPr bwMode="auto">
          <a:xfrm>
            <a:off x="5102225" y="13350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235" name="Rectangle 3323"/>
          <p:cNvSpPr>
            <a:spLocks noChangeArrowheads="1"/>
          </p:cNvSpPr>
          <p:nvPr/>
        </p:nvSpPr>
        <p:spPr bwMode="auto">
          <a:xfrm>
            <a:off x="5116513" y="1335088"/>
            <a:ext cx="20637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236" name="Rectangle 3324"/>
          <p:cNvSpPr>
            <a:spLocks noChangeArrowheads="1"/>
          </p:cNvSpPr>
          <p:nvPr/>
        </p:nvSpPr>
        <p:spPr bwMode="auto">
          <a:xfrm>
            <a:off x="5132388" y="1335088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237" name="Rectangle 3325"/>
          <p:cNvSpPr>
            <a:spLocks noChangeArrowheads="1"/>
          </p:cNvSpPr>
          <p:nvPr/>
        </p:nvSpPr>
        <p:spPr bwMode="auto">
          <a:xfrm>
            <a:off x="4972050" y="1223963"/>
            <a:ext cx="21431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238" name="Rectangle 3326"/>
          <p:cNvSpPr>
            <a:spLocks noChangeArrowheads="1"/>
          </p:cNvSpPr>
          <p:nvPr/>
        </p:nvSpPr>
        <p:spPr bwMode="auto">
          <a:xfrm>
            <a:off x="4981575" y="1223963"/>
            <a:ext cx="19526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239" name="Rectangle 3327"/>
          <p:cNvSpPr>
            <a:spLocks noChangeArrowheads="1"/>
          </p:cNvSpPr>
          <p:nvPr/>
        </p:nvSpPr>
        <p:spPr bwMode="auto">
          <a:xfrm>
            <a:off x="4992688" y="1223963"/>
            <a:ext cx="19843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240" name="Rectangle 3328"/>
          <p:cNvSpPr>
            <a:spLocks noChangeArrowheads="1"/>
          </p:cNvSpPr>
          <p:nvPr/>
        </p:nvSpPr>
        <p:spPr bwMode="auto">
          <a:xfrm>
            <a:off x="5008563" y="1223963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241" name="Rectangle 3329"/>
          <p:cNvSpPr>
            <a:spLocks noChangeArrowheads="1"/>
          </p:cNvSpPr>
          <p:nvPr/>
        </p:nvSpPr>
        <p:spPr bwMode="auto">
          <a:xfrm>
            <a:off x="5024438" y="1223963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242" name="Rectangle 3330"/>
          <p:cNvSpPr>
            <a:spLocks noChangeArrowheads="1"/>
          </p:cNvSpPr>
          <p:nvPr/>
        </p:nvSpPr>
        <p:spPr bwMode="auto">
          <a:xfrm>
            <a:off x="5037138" y="1223963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5243" name="Rectangle 3331"/>
          <p:cNvSpPr>
            <a:spLocks noChangeArrowheads="1"/>
          </p:cNvSpPr>
          <p:nvPr/>
        </p:nvSpPr>
        <p:spPr bwMode="auto">
          <a:xfrm>
            <a:off x="5045075" y="1223963"/>
            <a:ext cx="19526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244" name="Rectangle 3332"/>
          <p:cNvSpPr>
            <a:spLocks noChangeArrowheads="1"/>
          </p:cNvSpPr>
          <p:nvPr/>
        </p:nvSpPr>
        <p:spPr bwMode="auto">
          <a:xfrm>
            <a:off x="5060950" y="1223963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245" name="Rectangle 3333"/>
          <p:cNvSpPr>
            <a:spLocks noChangeArrowheads="1"/>
          </p:cNvSpPr>
          <p:nvPr/>
        </p:nvSpPr>
        <p:spPr bwMode="auto">
          <a:xfrm>
            <a:off x="4935538" y="1111250"/>
            <a:ext cx="21748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246" name="Rectangle 3334"/>
          <p:cNvSpPr>
            <a:spLocks noChangeArrowheads="1"/>
          </p:cNvSpPr>
          <p:nvPr/>
        </p:nvSpPr>
        <p:spPr bwMode="auto">
          <a:xfrm>
            <a:off x="4954588" y="1111250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247" name="Rectangle 3335"/>
          <p:cNvSpPr>
            <a:spLocks noChangeArrowheads="1"/>
          </p:cNvSpPr>
          <p:nvPr/>
        </p:nvSpPr>
        <p:spPr bwMode="auto">
          <a:xfrm>
            <a:off x="4960938" y="1111250"/>
            <a:ext cx="19208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248" name="Rectangle 3336"/>
          <p:cNvSpPr>
            <a:spLocks noChangeArrowheads="1"/>
          </p:cNvSpPr>
          <p:nvPr/>
        </p:nvSpPr>
        <p:spPr bwMode="auto">
          <a:xfrm>
            <a:off x="4976813" y="1111250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5249" name="Rectangle 3337"/>
          <p:cNvSpPr>
            <a:spLocks noChangeArrowheads="1"/>
          </p:cNvSpPr>
          <p:nvPr/>
        </p:nvSpPr>
        <p:spPr bwMode="auto">
          <a:xfrm>
            <a:off x="4992688" y="1111250"/>
            <a:ext cx="2095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250" name="Rectangle 3338"/>
          <p:cNvSpPr>
            <a:spLocks noChangeArrowheads="1"/>
          </p:cNvSpPr>
          <p:nvPr/>
        </p:nvSpPr>
        <p:spPr bwMode="auto">
          <a:xfrm>
            <a:off x="5000625" y="1111250"/>
            <a:ext cx="19526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grpSp>
        <p:nvGrpSpPr>
          <p:cNvPr id="5251" name="Group 3339"/>
          <p:cNvGrpSpPr>
            <a:grpSpLocks/>
          </p:cNvGrpSpPr>
          <p:nvPr/>
        </p:nvGrpSpPr>
        <p:grpSpPr bwMode="auto">
          <a:xfrm>
            <a:off x="4784725" y="938213"/>
            <a:ext cx="382588" cy="149225"/>
            <a:chOff x="3014" y="591"/>
            <a:chExt cx="241" cy="94"/>
          </a:xfrm>
        </p:grpSpPr>
        <p:sp>
          <p:nvSpPr>
            <p:cNvPr id="5311" name="Rectangle 3340"/>
            <p:cNvSpPr>
              <a:spLocks noChangeArrowheads="1"/>
            </p:cNvSpPr>
            <p:nvPr/>
          </p:nvSpPr>
          <p:spPr bwMode="auto">
            <a:xfrm>
              <a:off x="3014" y="591"/>
              <a:ext cx="1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5312" name="Rectangle 3341"/>
            <p:cNvSpPr>
              <a:spLocks noChangeArrowheads="1"/>
            </p:cNvSpPr>
            <p:nvPr/>
          </p:nvSpPr>
          <p:spPr bwMode="auto">
            <a:xfrm>
              <a:off x="3032" y="591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5313" name="Rectangle 3342"/>
            <p:cNvSpPr>
              <a:spLocks noChangeArrowheads="1"/>
            </p:cNvSpPr>
            <p:nvPr/>
          </p:nvSpPr>
          <p:spPr bwMode="auto">
            <a:xfrm>
              <a:off x="3049" y="591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314" name="Rectangle 3343"/>
            <p:cNvSpPr>
              <a:spLocks noChangeArrowheads="1"/>
            </p:cNvSpPr>
            <p:nvPr/>
          </p:nvSpPr>
          <p:spPr bwMode="auto">
            <a:xfrm>
              <a:off x="3063" y="591"/>
              <a:ext cx="12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5315" name="Rectangle 3344"/>
            <p:cNvSpPr>
              <a:spLocks noChangeArrowheads="1"/>
            </p:cNvSpPr>
            <p:nvPr/>
          </p:nvSpPr>
          <p:spPr bwMode="auto">
            <a:xfrm>
              <a:off x="3076" y="591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316" name="Rectangle 3345"/>
            <p:cNvSpPr>
              <a:spLocks noChangeArrowheads="1"/>
            </p:cNvSpPr>
            <p:nvPr/>
          </p:nvSpPr>
          <p:spPr bwMode="auto">
            <a:xfrm>
              <a:off x="3088" y="591"/>
              <a:ext cx="123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5317" name="Rectangle 3346"/>
            <p:cNvSpPr>
              <a:spLocks noChangeArrowheads="1"/>
            </p:cNvSpPr>
            <p:nvPr/>
          </p:nvSpPr>
          <p:spPr bwMode="auto">
            <a:xfrm>
              <a:off x="3099" y="591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5318" name="Rectangle 3347"/>
            <p:cNvSpPr>
              <a:spLocks noChangeArrowheads="1"/>
            </p:cNvSpPr>
            <p:nvPr/>
          </p:nvSpPr>
          <p:spPr bwMode="auto">
            <a:xfrm>
              <a:off x="3112" y="591"/>
              <a:ext cx="12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5319" name="Rectangle 3348"/>
            <p:cNvSpPr>
              <a:spLocks noChangeArrowheads="1"/>
            </p:cNvSpPr>
            <p:nvPr/>
          </p:nvSpPr>
          <p:spPr bwMode="auto">
            <a:xfrm>
              <a:off x="3125" y="591"/>
              <a:ext cx="13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5252" name="Group 3349"/>
          <p:cNvGrpSpPr>
            <a:grpSpLocks/>
          </p:cNvGrpSpPr>
          <p:nvPr/>
        </p:nvGrpSpPr>
        <p:grpSpPr bwMode="auto">
          <a:xfrm>
            <a:off x="4806950" y="1984375"/>
            <a:ext cx="361950" cy="149225"/>
            <a:chOff x="3028" y="1250"/>
            <a:chExt cx="228" cy="94"/>
          </a:xfrm>
        </p:grpSpPr>
        <p:sp>
          <p:nvSpPr>
            <p:cNvPr id="5302" name="Rectangle 3350"/>
            <p:cNvSpPr>
              <a:spLocks noChangeArrowheads="1"/>
            </p:cNvSpPr>
            <p:nvPr/>
          </p:nvSpPr>
          <p:spPr bwMode="auto">
            <a:xfrm>
              <a:off x="3028" y="1250"/>
              <a:ext cx="14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5303" name="Rectangle 3351"/>
            <p:cNvSpPr>
              <a:spLocks noChangeArrowheads="1"/>
            </p:cNvSpPr>
            <p:nvPr/>
          </p:nvSpPr>
          <p:spPr bwMode="auto">
            <a:xfrm>
              <a:off x="3046" y="1250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304" name="Rectangle 3352"/>
            <p:cNvSpPr>
              <a:spLocks noChangeArrowheads="1"/>
            </p:cNvSpPr>
            <p:nvPr/>
          </p:nvSpPr>
          <p:spPr bwMode="auto">
            <a:xfrm>
              <a:off x="3058" y="1250"/>
              <a:ext cx="123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5305" name="Rectangle 3353"/>
            <p:cNvSpPr>
              <a:spLocks noChangeArrowheads="1"/>
            </p:cNvSpPr>
            <p:nvPr/>
          </p:nvSpPr>
          <p:spPr bwMode="auto">
            <a:xfrm>
              <a:off x="3069" y="1250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306" name="Rectangle 3354"/>
            <p:cNvSpPr>
              <a:spLocks noChangeArrowheads="1"/>
            </p:cNvSpPr>
            <p:nvPr/>
          </p:nvSpPr>
          <p:spPr bwMode="auto">
            <a:xfrm>
              <a:off x="3082" y="1250"/>
              <a:ext cx="12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5307" name="Rectangle 3355"/>
            <p:cNvSpPr>
              <a:spLocks noChangeArrowheads="1"/>
            </p:cNvSpPr>
            <p:nvPr/>
          </p:nvSpPr>
          <p:spPr bwMode="auto">
            <a:xfrm>
              <a:off x="3090" y="1250"/>
              <a:ext cx="12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5308" name="Rectangle 3356"/>
            <p:cNvSpPr>
              <a:spLocks noChangeArrowheads="1"/>
            </p:cNvSpPr>
            <p:nvPr/>
          </p:nvSpPr>
          <p:spPr bwMode="auto">
            <a:xfrm>
              <a:off x="3103" y="1250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309" name="Rectangle 3357"/>
            <p:cNvSpPr>
              <a:spLocks noChangeArrowheads="1"/>
            </p:cNvSpPr>
            <p:nvPr/>
          </p:nvSpPr>
          <p:spPr bwMode="auto">
            <a:xfrm>
              <a:off x="3114" y="1250"/>
              <a:ext cx="12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5310" name="Rectangle 3358"/>
            <p:cNvSpPr>
              <a:spLocks noChangeArrowheads="1"/>
            </p:cNvSpPr>
            <p:nvPr/>
          </p:nvSpPr>
          <p:spPr bwMode="auto">
            <a:xfrm>
              <a:off x="3126" y="1250"/>
              <a:ext cx="13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5253" name="Group 3359"/>
          <p:cNvGrpSpPr>
            <a:grpSpLocks/>
          </p:cNvGrpSpPr>
          <p:nvPr/>
        </p:nvGrpSpPr>
        <p:grpSpPr bwMode="auto">
          <a:xfrm>
            <a:off x="4384675" y="938213"/>
            <a:ext cx="350838" cy="149225"/>
            <a:chOff x="2762" y="591"/>
            <a:chExt cx="221" cy="94"/>
          </a:xfrm>
        </p:grpSpPr>
        <p:sp>
          <p:nvSpPr>
            <p:cNvPr id="5295" name="Rectangle 3360"/>
            <p:cNvSpPr>
              <a:spLocks noChangeArrowheads="1"/>
            </p:cNvSpPr>
            <p:nvPr/>
          </p:nvSpPr>
          <p:spPr bwMode="auto">
            <a:xfrm>
              <a:off x="2762" y="591"/>
              <a:ext cx="14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5296" name="Rectangle 3361"/>
            <p:cNvSpPr>
              <a:spLocks noChangeArrowheads="1"/>
            </p:cNvSpPr>
            <p:nvPr/>
          </p:nvSpPr>
          <p:spPr bwMode="auto">
            <a:xfrm>
              <a:off x="2780" y="591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297" name="Rectangle 3362"/>
            <p:cNvSpPr>
              <a:spLocks noChangeArrowheads="1"/>
            </p:cNvSpPr>
            <p:nvPr/>
          </p:nvSpPr>
          <p:spPr bwMode="auto">
            <a:xfrm>
              <a:off x="2796" y="591"/>
              <a:ext cx="13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298" name="Rectangle 3363"/>
            <p:cNvSpPr>
              <a:spLocks noChangeArrowheads="1"/>
            </p:cNvSpPr>
            <p:nvPr/>
          </p:nvSpPr>
          <p:spPr bwMode="auto">
            <a:xfrm>
              <a:off x="2811" y="591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5299" name="Rectangle 3364"/>
            <p:cNvSpPr>
              <a:spLocks noChangeArrowheads="1"/>
            </p:cNvSpPr>
            <p:nvPr/>
          </p:nvSpPr>
          <p:spPr bwMode="auto">
            <a:xfrm>
              <a:off x="2821" y="591"/>
              <a:ext cx="12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5300" name="Rectangle 3365"/>
            <p:cNvSpPr>
              <a:spLocks noChangeArrowheads="1"/>
            </p:cNvSpPr>
            <p:nvPr/>
          </p:nvSpPr>
          <p:spPr bwMode="auto">
            <a:xfrm>
              <a:off x="2835" y="591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5301" name="Rectangle 3366"/>
            <p:cNvSpPr>
              <a:spLocks noChangeArrowheads="1"/>
            </p:cNvSpPr>
            <p:nvPr/>
          </p:nvSpPr>
          <p:spPr bwMode="auto">
            <a:xfrm>
              <a:off x="2851" y="591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254" name="Group 3367"/>
          <p:cNvGrpSpPr>
            <a:grpSpLocks/>
          </p:cNvGrpSpPr>
          <p:nvPr/>
        </p:nvGrpSpPr>
        <p:grpSpPr bwMode="auto">
          <a:xfrm>
            <a:off x="4395788" y="1989138"/>
            <a:ext cx="328612" cy="149225"/>
            <a:chOff x="2769" y="1253"/>
            <a:chExt cx="207" cy="94"/>
          </a:xfrm>
        </p:grpSpPr>
        <p:sp>
          <p:nvSpPr>
            <p:cNvPr id="5289" name="Rectangle 3368"/>
            <p:cNvSpPr>
              <a:spLocks noChangeArrowheads="1"/>
            </p:cNvSpPr>
            <p:nvPr/>
          </p:nvSpPr>
          <p:spPr bwMode="auto">
            <a:xfrm>
              <a:off x="2769" y="1253"/>
              <a:ext cx="14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5290" name="Rectangle 3369"/>
            <p:cNvSpPr>
              <a:spLocks noChangeArrowheads="1"/>
            </p:cNvSpPr>
            <p:nvPr/>
          </p:nvSpPr>
          <p:spPr bwMode="auto">
            <a:xfrm>
              <a:off x="2787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291" name="Rectangle 3370"/>
            <p:cNvSpPr>
              <a:spLocks noChangeArrowheads="1"/>
            </p:cNvSpPr>
            <p:nvPr/>
          </p:nvSpPr>
          <p:spPr bwMode="auto">
            <a:xfrm>
              <a:off x="2800" y="1253"/>
              <a:ext cx="123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5292" name="Rectangle 3371"/>
            <p:cNvSpPr>
              <a:spLocks noChangeArrowheads="1"/>
            </p:cNvSpPr>
            <p:nvPr/>
          </p:nvSpPr>
          <p:spPr bwMode="auto">
            <a:xfrm>
              <a:off x="2811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5293" name="Rectangle 3372"/>
            <p:cNvSpPr>
              <a:spLocks noChangeArrowheads="1"/>
            </p:cNvSpPr>
            <p:nvPr/>
          </p:nvSpPr>
          <p:spPr bwMode="auto">
            <a:xfrm>
              <a:off x="2827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5294" name="Rectangle 3373"/>
            <p:cNvSpPr>
              <a:spLocks noChangeArrowheads="1"/>
            </p:cNvSpPr>
            <p:nvPr/>
          </p:nvSpPr>
          <p:spPr bwMode="auto">
            <a:xfrm>
              <a:off x="2844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5255" name="Group 3374"/>
          <p:cNvGrpSpPr>
            <a:grpSpLocks/>
          </p:cNvGrpSpPr>
          <p:nvPr/>
        </p:nvGrpSpPr>
        <p:grpSpPr bwMode="auto">
          <a:xfrm>
            <a:off x="3948113" y="933450"/>
            <a:ext cx="436562" cy="149225"/>
            <a:chOff x="2487" y="588"/>
            <a:chExt cx="275" cy="94"/>
          </a:xfrm>
        </p:grpSpPr>
        <p:sp>
          <p:nvSpPr>
            <p:cNvPr id="5278" name="Rectangle 3375"/>
            <p:cNvSpPr>
              <a:spLocks noChangeArrowheads="1"/>
            </p:cNvSpPr>
            <p:nvPr/>
          </p:nvSpPr>
          <p:spPr bwMode="auto">
            <a:xfrm>
              <a:off x="2487" y="588"/>
              <a:ext cx="1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279" name="Rectangle 3376"/>
            <p:cNvSpPr>
              <a:spLocks noChangeArrowheads="1"/>
            </p:cNvSpPr>
            <p:nvPr/>
          </p:nvSpPr>
          <p:spPr bwMode="auto">
            <a:xfrm>
              <a:off x="2505" y="588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5280" name="Rectangle 3377"/>
            <p:cNvSpPr>
              <a:spLocks noChangeArrowheads="1"/>
            </p:cNvSpPr>
            <p:nvPr/>
          </p:nvSpPr>
          <p:spPr bwMode="auto">
            <a:xfrm>
              <a:off x="2520" y="588"/>
              <a:ext cx="13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5281" name="Rectangle 3378"/>
            <p:cNvSpPr>
              <a:spLocks noChangeArrowheads="1"/>
            </p:cNvSpPr>
            <p:nvPr/>
          </p:nvSpPr>
          <p:spPr bwMode="auto">
            <a:xfrm>
              <a:off x="2528" y="588"/>
              <a:ext cx="12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5282" name="Rectangle 3379"/>
            <p:cNvSpPr>
              <a:spLocks noChangeArrowheads="1"/>
            </p:cNvSpPr>
            <p:nvPr/>
          </p:nvSpPr>
          <p:spPr bwMode="auto">
            <a:xfrm>
              <a:off x="2537" y="588"/>
              <a:ext cx="12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5283" name="Rectangle 3380"/>
            <p:cNvSpPr>
              <a:spLocks noChangeArrowheads="1"/>
            </p:cNvSpPr>
            <p:nvPr/>
          </p:nvSpPr>
          <p:spPr bwMode="auto">
            <a:xfrm>
              <a:off x="2550" y="588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5284" name="Rectangle 3381"/>
            <p:cNvSpPr>
              <a:spLocks noChangeArrowheads="1"/>
            </p:cNvSpPr>
            <p:nvPr/>
          </p:nvSpPr>
          <p:spPr bwMode="auto">
            <a:xfrm>
              <a:off x="2566" y="588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5285" name="Rectangle 3382"/>
            <p:cNvSpPr>
              <a:spLocks noChangeArrowheads="1"/>
            </p:cNvSpPr>
            <p:nvPr/>
          </p:nvSpPr>
          <p:spPr bwMode="auto">
            <a:xfrm>
              <a:off x="2587" y="588"/>
              <a:ext cx="14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5286" name="Rectangle 3383"/>
            <p:cNvSpPr>
              <a:spLocks noChangeArrowheads="1"/>
            </p:cNvSpPr>
            <p:nvPr/>
          </p:nvSpPr>
          <p:spPr bwMode="auto">
            <a:xfrm>
              <a:off x="2610" y="588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287" name="Rectangle 3384"/>
            <p:cNvSpPr>
              <a:spLocks noChangeArrowheads="1"/>
            </p:cNvSpPr>
            <p:nvPr/>
          </p:nvSpPr>
          <p:spPr bwMode="auto">
            <a:xfrm>
              <a:off x="2627" y="588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5288" name="Rectangle 3385"/>
            <p:cNvSpPr>
              <a:spLocks noChangeArrowheads="1"/>
            </p:cNvSpPr>
            <p:nvPr/>
          </p:nvSpPr>
          <p:spPr bwMode="auto">
            <a:xfrm>
              <a:off x="2639" y="588"/>
              <a:ext cx="123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</p:grpSp>
      <p:grpSp>
        <p:nvGrpSpPr>
          <p:cNvPr id="5256" name="Group 3386"/>
          <p:cNvGrpSpPr>
            <a:grpSpLocks/>
          </p:cNvGrpSpPr>
          <p:nvPr/>
        </p:nvGrpSpPr>
        <p:grpSpPr bwMode="auto">
          <a:xfrm>
            <a:off x="3925888" y="1989138"/>
            <a:ext cx="460375" cy="149225"/>
            <a:chOff x="2473" y="1253"/>
            <a:chExt cx="290" cy="94"/>
          </a:xfrm>
        </p:grpSpPr>
        <p:sp>
          <p:nvSpPr>
            <p:cNvPr id="5267" name="Rectangle 3387"/>
            <p:cNvSpPr>
              <a:spLocks noChangeArrowheads="1"/>
            </p:cNvSpPr>
            <p:nvPr/>
          </p:nvSpPr>
          <p:spPr bwMode="auto">
            <a:xfrm>
              <a:off x="2473" y="1253"/>
              <a:ext cx="14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5268" name="Rectangle 3388"/>
            <p:cNvSpPr>
              <a:spLocks noChangeArrowheads="1"/>
            </p:cNvSpPr>
            <p:nvPr/>
          </p:nvSpPr>
          <p:spPr bwMode="auto">
            <a:xfrm>
              <a:off x="2491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269" name="Rectangle 3389"/>
            <p:cNvSpPr>
              <a:spLocks noChangeArrowheads="1"/>
            </p:cNvSpPr>
            <p:nvPr/>
          </p:nvSpPr>
          <p:spPr bwMode="auto">
            <a:xfrm>
              <a:off x="2508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270" name="Rectangle 3390"/>
            <p:cNvSpPr>
              <a:spLocks noChangeArrowheads="1"/>
            </p:cNvSpPr>
            <p:nvPr/>
          </p:nvSpPr>
          <p:spPr bwMode="auto">
            <a:xfrm>
              <a:off x="2524" y="1253"/>
              <a:ext cx="13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5271" name="Rectangle 3391"/>
            <p:cNvSpPr>
              <a:spLocks noChangeArrowheads="1"/>
            </p:cNvSpPr>
            <p:nvPr/>
          </p:nvSpPr>
          <p:spPr bwMode="auto">
            <a:xfrm>
              <a:off x="2541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5272" name="Rectangle 3392"/>
            <p:cNvSpPr>
              <a:spLocks noChangeArrowheads="1"/>
            </p:cNvSpPr>
            <p:nvPr/>
          </p:nvSpPr>
          <p:spPr bwMode="auto">
            <a:xfrm>
              <a:off x="2555" y="1253"/>
              <a:ext cx="12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5273" name="Rectangle 3393"/>
            <p:cNvSpPr>
              <a:spLocks noChangeArrowheads="1"/>
            </p:cNvSpPr>
            <p:nvPr/>
          </p:nvSpPr>
          <p:spPr bwMode="auto">
            <a:xfrm>
              <a:off x="2567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274" name="Rectangle 3394"/>
            <p:cNvSpPr>
              <a:spLocks noChangeArrowheads="1"/>
            </p:cNvSpPr>
            <p:nvPr/>
          </p:nvSpPr>
          <p:spPr bwMode="auto">
            <a:xfrm>
              <a:off x="2587" y="1253"/>
              <a:ext cx="14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5275" name="Rectangle 3395"/>
            <p:cNvSpPr>
              <a:spLocks noChangeArrowheads="1"/>
            </p:cNvSpPr>
            <p:nvPr/>
          </p:nvSpPr>
          <p:spPr bwMode="auto">
            <a:xfrm>
              <a:off x="2610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276" name="Rectangle 3396"/>
            <p:cNvSpPr>
              <a:spLocks noChangeArrowheads="1"/>
            </p:cNvSpPr>
            <p:nvPr/>
          </p:nvSpPr>
          <p:spPr bwMode="auto">
            <a:xfrm>
              <a:off x="2627" y="1253"/>
              <a:ext cx="13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5277" name="Rectangle 3397"/>
            <p:cNvSpPr>
              <a:spLocks noChangeArrowheads="1"/>
            </p:cNvSpPr>
            <p:nvPr/>
          </p:nvSpPr>
          <p:spPr bwMode="auto">
            <a:xfrm>
              <a:off x="2640" y="1253"/>
              <a:ext cx="123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5257" name="Line 3398"/>
          <p:cNvSpPr>
            <a:spLocks noChangeShapeType="1"/>
          </p:cNvSpPr>
          <p:nvPr/>
        </p:nvSpPr>
        <p:spPr bwMode="auto">
          <a:xfrm flipH="1" flipV="1">
            <a:off x="4960938" y="1035050"/>
            <a:ext cx="179387" cy="488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8" name="Line 3399"/>
          <p:cNvSpPr>
            <a:spLocks noChangeShapeType="1"/>
          </p:cNvSpPr>
          <p:nvPr/>
        </p:nvSpPr>
        <p:spPr bwMode="auto">
          <a:xfrm flipH="1">
            <a:off x="4960938" y="1524000"/>
            <a:ext cx="179387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9" name="Line 3400"/>
          <p:cNvSpPr>
            <a:spLocks noChangeShapeType="1"/>
          </p:cNvSpPr>
          <p:nvPr/>
        </p:nvSpPr>
        <p:spPr bwMode="auto">
          <a:xfrm flipH="1" flipV="1">
            <a:off x="4545013" y="1035050"/>
            <a:ext cx="179387" cy="488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0" name="Line 3401"/>
          <p:cNvSpPr>
            <a:spLocks noChangeShapeType="1"/>
          </p:cNvSpPr>
          <p:nvPr/>
        </p:nvSpPr>
        <p:spPr bwMode="auto">
          <a:xfrm flipH="1">
            <a:off x="4545013" y="1524000"/>
            <a:ext cx="179387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1" name="Line 3402"/>
          <p:cNvSpPr>
            <a:spLocks noChangeShapeType="1"/>
          </p:cNvSpPr>
          <p:nvPr/>
        </p:nvSpPr>
        <p:spPr bwMode="auto">
          <a:xfrm flipH="1" flipV="1">
            <a:off x="4132263" y="1035050"/>
            <a:ext cx="176212" cy="488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2" name="Line 3403"/>
          <p:cNvSpPr>
            <a:spLocks noChangeShapeType="1"/>
          </p:cNvSpPr>
          <p:nvPr/>
        </p:nvSpPr>
        <p:spPr bwMode="auto">
          <a:xfrm flipH="1">
            <a:off x="4132263" y="1524000"/>
            <a:ext cx="176212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3" name="Line 3404"/>
          <p:cNvSpPr>
            <a:spLocks noChangeShapeType="1"/>
          </p:cNvSpPr>
          <p:nvPr/>
        </p:nvSpPr>
        <p:spPr bwMode="auto">
          <a:xfrm>
            <a:off x="3978275" y="1517650"/>
            <a:ext cx="13112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4" name="Freeform 3405"/>
          <p:cNvSpPr>
            <a:spLocks/>
          </p:cNvSpPr>
          <p:nvPr/>
        </p:nvSpPr>
        <p:spPr bwMode="auto">
          <a:xfrm>
            <a:off x="5273675" y="1509713"/>
            <a:ext cx="26988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2147483647 h 17"/>
              <a:gd name="T4" fmla="*/ 0 w 17"/>
              <a:gd name="T5" fmla="*/ 2147483647 h 17"/>
              <a:gd name="T6" fmla="*/ 0 w 17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17"/>
              <a:gd name="T13" fmla="*/ 0 h 17"/>
              <a:gd name="T14" fmla="*/ 17 w 17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" h="17">
                <a:moveTo>
                  <a:pt x="0" y="0"/>
                </a:moveTo>
                <a:lnTo>
                  <a:pt x="16" y="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5" name="Freeform 3406"/>
          <p:cNvSpPr>
            <a:spLocks/>
          </p:cNvSpPr>
          <p:nvPr/>
        </p:nvSpPr>
        <p:spPr bwMode="auto">
          <a:xfrm>
            <a:off x="5273675" y="1509713"/>
            <a:ext cx="26988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2147483647 h 17"/>
              <a:gd name="T4" fmla="*/ 0 w 17"/>
              <a:gd name="T5" fmla="*/ 2147483647 h 17"/>
              <a:gd name="T6" fmla="*/ 0 w 17"/>
              <a:gd name="T7" fmla="*/ 0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6" name="Rectangle 3407"/>
          <p:cNvSpPr>
            <a:spLocks noChangeArrowheads="1"/>
          </p:cNvSpPr>
          <p:nvPr/>
        </p:nvSpPr>
        <p:spPr bwMode="auto">
          <a:xfrm>
            <a:off x="5319713" y="1425575"/>
            <a:ext cx="7191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600" i="1">
                <a:latin typeface="Arial" panose="020B0604020202020204" pitchFamily="34" charset="0"/>
              </a:rPr>
              <a:t>Balloon Volume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96200" cy="1143000"/>
          </a:xfrm>
          <a:noFill/>
        </p:spPr>
        <p:txBody>
          <a:bodyPr anchor="b"/>
          <a:lstStyle/>
          <a:p>
            <a:r>
              <a:rPr lang="en-US" altLang="en-US" smtClean="0"/>
              <a:t>Ishikawa’s Seven Tools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58863" y="1982788"/>
            <a:ext cx="6530975" cy="3124200"/>
          </a:xfrm>
          <a:noFill/>
        </p:spPr>
        <p:txBody>
          <a:bodyPr/>
          <a:lstStyle/>
          <a:p>
            <a:r>
              <a:rPr lang="en-US" altLang="en-US" sz="3200" smtClean="0"/>
              <a:t>Histogram or Dotplot</a:t>
            </a:r>
          </a:p>
          <a:p>
            <a:r>
              <a:rPr lang="en-US" altLang="en-US" sz="3200" smtClean="0"/>
              <a:t>Run Charts or Control Charts</a:t>
            </a:r>
          </a:p>
          <a:p>
            <a:r>
              <a:rPr lang="en-US" altLang="en-US" sz="3200" smtClean="0"/>
              <a:t>Scatter Plots w/Stratification</a:t>
            </a:r>
          </a:p>
          <a:p>
            <a:r>
              <a:rPr lang="en-US" altLang="en-US" sz="3200" smtClean="0"/>
              <a:t>Check Sheets</a:t>
            </a:r>
          </a:p>
          <a:p>
            <a:r>
              <a:rPr lang="en-US" altLang="en-US" sz="3200" smtClean="0"/>
              <a:t>Pareto Diagrams</a:t>
            </a:r>
          </a:p>
          <a:p>
            <a:r>
              <a:rPr lang="en-US" altLang="en-US" sz="3200" smtClean="0"/>
              <a:t>Flow Charts</a:t>
            </a:r>
          </a:p>
          <a:p>
            <a:r>
              <a:rPr lang="en-US" altLang="en-US" sz="3200" smtClean="0"/>
              <a:t>Fishbone Diagrams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altLang="en-US" smtClean="0"/>
              <a:t>Dotplot</a:t>
            </a:r>
          </a:p>
        </p:txBody>
      </p:sp>
      <p:grpSp>
        <p:nvGrpSpPr>
          <p:cNvPr id="7175" name="Group 34"/>
          <p:cNvGrpSpPr>
            <a:grpSpLocks/>
          </p:cNvGrpSpPr>
          <p:nvPr/>
        </p:nvGrpSpPr>
        <p:grpSpPr bwMode="auto">
          <a:xfrm>
            <a:off x="141288" y="3206750"/>
            <a:ext cx="8462962" cy="2962275"/>
            <a:chOff x="89" y="2020"/>
            <a:chExt cx="5331" cy="1866"/>
          </a:xfrm>
        </p:grpSpPr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89" y="2064"/>
              <a:ext cx="4850" cy="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00" b="1">
                <a:latin typeface="Courier New" panose="02070309020205020404" pitchFamily="49" charset="0"/>
              </a:endParaRPr>
            </a:p>
            <a:p>
              <a:endParaRPr lang="en-US" altLang="en-US" sz="1600" b="1">
                <a:latin typeface="Courier New" panose="02070309020205020404" pitchFamily="49" charset="0"/>
              </a:endParaRPr>
            </a:p>
            <a:p>
              <a:endParaRPr lang="en-US" altLang="en-US" sz="1600" b="1">
                <a:latin typeface="Courier New" panose="02070309020205020404" pitchFamily="49" charset="0"/>
              </a:endParaRPr>
            </a:p>
            <a:p>
              <a:endParaRPr lang="en-US" altLang="en-US" sz="1600" b="1">
                <a:latin typeface="Courier New" panose="02070309020205020404" pitchFamily="49" charset="0"/>
              </a:endParaRPr>
            </a:p>
            <a:p>
              <a:r>
                <a:rPr lang="en-US" altLang="en-US" sz="1600" b="1"/>
                <a:t> </a:t>
              </a:r>
              <a:r>
                <a:rPr lang="en-US" altLang="en-US" b="1"/>
                <a:t>           740           750          760          770          780          790</a:t>
              </a:r>
            </a:p>
            <a:p>
              <a:endParaRPr lang="en-US" altLang="en-US" b="1"/>
            </a:p>
            <a:p>
              <a:r>
                <a:rPr lang="en-US" altLang="en-US" b="1"/>
                <a:t>                                             Volume (ml)</a:t>
              </a:r>
            </a:p>
            <a:p>
              <a:endParaRPr lang="en-US" altLang="en-US" i="1">
                <a:latin typeface="Arial" panose="020B0604020202020204" pitchFamily="34" charset="0"/>
              </a:endParaRPr>
            </a:p>
            <a:p>
              <a:pPr latinLnBrk="1"/>
              <a:endParaRPr lang="en-US" altLang="en-US" i="1">
                <a:latin typeface="Arial" panose="020B0604020202020204" pitchFamily="34" charset="0"/>
              </a:endParaRPr>
            </a:p>
          </p:txBody>
        </p:sp>
        <p:grpSp>
          <p:nvGrpSpPr>
            <p:cNvPr id="7177" name="Group 33"/>
            <p:cNvGrpSpPr>
              <a:grpSpLocks/>
            </p:cNvGrpSpPr>
            <p:nvPr/>
          </p:nvGrpSpPr>
          <p:grpSpPr bwMode="auto">
            <a:xfrm>
              <a:off x="724" y="2020"/>
              <a:ext cx="4696" cy="620"/>
              <a:chOff x="724" y="2020"/>
              <a:chExt cx="4696" cy="620"/>
            </a:xfrm>
          </p:grpSpPr>
          <p:sp>
            <p:nvSpPr>
              <p:cNvPr id="7178" name="Oval 8"/>
              <p:cNvSpPr>
                <a:spLocks noChangeArrowheads="1"/>
              </p:cNvSpPr>
              <p:nvPr/>
            </p:nvSpPr>
            <p:spPr bwMode="auto">
              <a:xfrm>
                <a:off x="820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79" name="Oval 9"/>
              <p:cNvSpPr>
                <a:spLocks noChangeArrowheads="1"/>
              </p:cNvSpPr>
              <p:nvPr/>
            </p:nvSpPr>
            <p:spPr bwMode="auto">
              <a:xfrm>
                <a:off x="1204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0" name="Oval 10"/>
              <p:cNvSpPr>
                <a:spLocks noChangeArrowheads="1"/>
              </p:cNvSpPr>
              <p:nvPr/>
            </p:nvSpPr>
            <p:spPr bwMode="auto">
              <a:xfrm>
                <a:off x="1588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1" name="Oval 11"/>
              <p:cNvSpPr>
                <a:spLocks noChangeArrowheads="1"/>
              </p:cNvSpPr>
              <p:nvPr/>
            </p:nvSpPr>
            <p:spPr bwMode="auto">
              <a:xfrm>
                <a:off x="1588" y="2308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2" name="Oval 12"/>
              <p:cNvSpPr>
                <a:spLocks noChangeArrowheads="1"/>
              </p:cNvSpPr>
              <p:nvPr/>
            </p:nvSpPr>
            <p:spPr bwMode="auto">
              <a:xfrm>
                <a:off x="1588" y="2164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3" name="Oval 13"/>
              <p:cNvSpPr>
                <a:spLocks noChangeArrowheads="1"/>
              </p:cNvSpPr>
              <p:nvPr/>
            </p:nvSpPr>
            <p:spPr bwMode="auto">
              <a:xfrm>
                <a:off x="1588" y="2020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4" name="Oval 14"/>
              <p:cNvSpPr>
                <a:spLocks noChangeArrowheads="1"/>
              </p:cNvSpPr>
              <p:nvPr/>
            </p:nvSpPr>
            <p:spPr bwMode="auto">
              <a:xfrm>
                <a:off x="2356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5" name="Oval 15"/>
              <p:cNvSpPr>
                <a:spLocks noChangeArrowheads="1"/>
              </p:cNvSpPr>
              <p:nvPr/>
            </p:nvSpPr>
            <p:spPr bwMode="auto">
              <a:xfrm>
                <a:off x="2356" y="2308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6" name="Oval 16"/>
              <p:cNvSpPr>
                <a:spLocks noChangeArrowheads="1"/>
              </p:cNvSpPr>
              <p:nvPr/>
            </p:nvSpPr>
            <p:spPr bwMode="auto">
              <a:xfrm>
                <a:off x="2740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7" name="Oval 17"/>
              <p:cNvSpPr>
                <a:spLocks noChangeArrowheads="1"/>
              </p:cNvSpPr>
              <p:nvPr/>
            </p:nvSpPr>
            <p:spPr bwMode="auto">
              <a:xfrm>
                <a:off x="2740" y="2308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8" name="Oval 18"/>
              <p:cNvSpPr>
                <a:spLocks noChangeArrowheads="1"/>
              </p:cNvSpPr>
              <p:nvPr/>
            </p:nvSpPr>
            <p:spPr bwMode="auto">
              <a:xfrm>
                <a:off x="3124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9" name="Oval 19"/>
              <p:cNvSpPr>
                <a:spLocks noChangeArrowheads="1"/>
              </p:cNvSpPr>
              <p:nvPr/>
            </p:nvSpPr>
            <p:spPr bwMode="auto">
              <a:xfrm>
                <a:off x="3124" y="2308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0" name="Oval 20"/>
              <p:cNvSpPr>
                <a:spLocks noChangeArrowheads="1"/>
              </p:cNvSpPr>
              <p:nvPr/>
            </p:nvSpPr>
            <p:spPr bwMode="auto">
              <a:xfrm>
                <a:off x="3124" y="2164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1" name="Oval 21"/>
              <p:cNvSpPr>
                <a:spLocks noChangeArrowheads="1"/>
              </p:cNvSpPr>
              <p:nvPr/>
            </p:nvSpPr>
            <p:spPr bwMode="auto">
              <a:xfrm>
                <a:off x="3124" y="2020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2" name="Oval 22"/>
              <p:cNvSpPr>
                <a:spLocks noChangeArrowheads="1"/>
              </p:cNvSpPr>
              <p:nvPr/>
            </p:nvSpPr>
            <p:spPr bwMode="auto">
              <a:xfrm>
                <a:off x="3508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3" name="Oval 23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4" name="Oval 24"/>
              <p:cNvSpPr>
                <a:spLocks noChangeArrowheads="1"/>
              </p:cNvSpPr>
              <p:nvPr/>
            </p:nvSpPr>
            <p:spPr bwMode="auto">
              <a:xfrm>
                <a:off x="4276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5" name="Oval 25"/>
              <p:cNvSpPr>
                <a:spLocks noChangeArrowheads="1"/>
              </p:cNvSpPr>
              <p:nvPr/>
            </p:nvSpPr>
            <p:spPr bwMode="auto">
              <a:xfrm>
                <a:off x="5044" y="2452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6" name="Line 26"/>
              <p:cNvSpPr>
                <a:spLocks noChangeShapeType="1"/>
              </p:cNvSpPr>
              <p:nvPr/>
            </p:nvSpPr>
            <p:spPr bwMode="auto">
              <a:xfrm>
                <a:off x="724" y="2640"/>
                <a:ext cx="46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7" name="Line 27"/>
              <p:cNvSpPr>
                <a:spLocks noChangeShapeType="1"/>
              </p:cNvSpPr>
              <p:nvPr/>
            </p:nvSpPr>
            <p:spPr bwMode="auto">
              <a:xfrm>
                <a:off x="864" y="2596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" name="Line 28"/>
              <p:cNvSpPr>
                <a:spLocks noChangeShapeType="1"/>
              </p:cNvSpPr>
              <p:nvPr/>
            </p:nvSpPr>
            <p:spPr bwMode="auto">
              <a:xfrm>
                <a:off x="1632" y="2596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" name="Line 29"/>
              <p:cNvSpPr>
                <a:spLocks noChangeShapeType="1"/>
              </p:cNvSpPr>
              <p:nvPr/>
            </p:nvSpPr>
            <p:spPr bwMode="auto">
              <a:xfrm>
                <a:off x="3168" y="2596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0" name="Line 30"/>
              <p:cNvSpPr>
                <a:spLocks noChangeShapeType="1"/>
              </p:cNvSpPr>
              <p:nvPr/>
            </p:nvSpPr>
            <p:spPr bwMode="auto">
              <a:xfrm>
                <a:off x="2400" y="2596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1" name="Line 31"/>
              <p:cNvSpPr>
                <a:spLocks noChangeShapeType="1"/>
              </p:cNvSpPr>
              <p:nvPr/>
            </p:nvSpPr>
            <p:spPr bwMode="auto">
              <a:xfrm>
                <a:off x="3936" y="2596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2" name="Line 32"/>
              <p:cNvSpPr>
                <a:spLocks noChangeShapeType="1"/>
              </p:cNvSpPr>
              <p:nvPr/>
            </p:nvSpPr>
            <p:spPr bwMode="auto">
              <a:xfrm>
                <a:off x="4704" y="2596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162800" cy="762000"/>
          </a:xfrm>
          <a:noFill/>
        </p:spPr>
        <p:txBody>
          <a:bodyPr anchor="b"/>
          <a:lstStyle/>
          <a:p>
            <a:r>
              <a:rPr lang="en-US" altLang="en-US" smtClean="0"/>
              <a:t>Histogram</a:t>
            </a:r>
          </a:p>
        </p:txBody>
      </p:sp>
      <p:grpSp>
        <p:nvGrpSpPr>
          <p:cNvPr id="8199" name="Group 54"/>
          <p:cNvGrpSpPr>
            <a:grpSpLocks/>
          </p:cNvGrpSpPr>
          <p:nvPr/>
        </p:nvGrpSpPr>
        <p:grpSpPr bwMode="auto">
          <a:xfrm>
            <a:off x="2046288" y="1701800"/>
            <a:ext cx="5289550" cy="3746500"/>
            <a:chOff x="1289" y="1072"/>
            <a:chExt cx="3332" cy="2360"/>
          </a:xfrm>
        </p:grpSpPr>
        <p:sp>
          <p:nvSpPr>
            <p:cNvPr id="8202" name="Freeform 7"/>
            <p:cNvSpPr>
              <a:spLocks/>
            </p:cNvSpPr>
            <p:nvPr/>
          </p:nvSpPr>
          <p:spPr bwMode="auto">
            <a:xfrm>
              <a:off x="1610" y="1087"/>
              <a:ext cx="3011" cy="2114"/>
            </a:xfrm>
            <a:custGeom>
              <a:avLst/>
              <a:gdLst>
                <a:gd name="T0" fmla="*/ 0 w 3011"/>
                <a:gd name="T1" fmla="*/ 2113 h 2114"/>
                <a:gd name="T2" fmla="*/ 3010 w 3011"/>
                <a:gd name="T3" fmla="*/ 2113 h 2114"/>
                <a:gd name="T4" fmla="*/ 3010 w 3011"/>
                <a:gd name="T5" fmla="*/ 0 h 2114"/>
                <a:gd name="T6" fmla="*/ 0 w 3011"/>
                <a:gd name="T7" fmla="*/ 0 h 2114"/>
                <a:gd name="T8" fmla="*/ 0 w 3011"/>
                <a:gd name="T9" fmla="*/ 2113 h 2114"/>
                <a:gd name="T10" fmla="*/ 0 w 3011"/>
                <a:gd name="T11" fmla="*/ 2113 h 2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11"/>
                <a:gd name="T19" fmla="*/ 0 h 2114"/>
                <a:gd name="T20" fmla="*/ 3011 w 3011"/>
                <a:gd name="T21" fmla="*/ 2114 h 2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11" h="2114">
                  <a:moveTo>
                    <a:pt x="0" y="2113"/>
                  </a:moveTo>
                  <a:lnTo>
                    <a:pt x="3010" y="2113"/>
                  </a:lnTo>
                  <a:lnTo>
                    <a:pt x="3010" y="0"/>
                  </a:lnTo>
                  <a:lnTo>
                    <a:pt x="0" y="0"/>
                  </a:lnTo>
                  <a:lnTo>
                    <a:pt x="0" y="21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4146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204" name="Rectangle 9"/>
            <p:cNvSpPr>
              <a:spLocks noChangeArrowheads="1"/>
            </p:cNvSpPr>
            <p:nvPr/>
          </p:nvSpPr>
          <p:spPr bwMode="auto">
            <a:xfrm>
              <a:off x="4213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8205" name="Rectangle 10"/>
            <p:cNvSpPr>
              <a:spLocks noChangeArrowheads="1"/>
            </p:cNvSpPr>
            <p:nvPr/>
          </p:nvSpPr>
          <p:spPr bwMode="auto">
            <a:xfrm>
              <a:off x="4279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206" name="Rectangle 11"/>
            <p:cNvSpPr>
              <a:spLocks noChangeArrowheads="1"/>
            </p:cNvSpPr>
            <p:nvPr/>
          </p:nvSpPr>
          <p:spPr bwMode="auto">
            <a:xfrm>
              <a:off x="3661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3728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3794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209" name="Rectangle 14"/>
            <p:cNvSpPr>
              <a:spLocks noChangeArrowheads="1"/>
            </p:cNvSpPr>
            <p:nvPr/>
          </p:nvSpPr>
          <p:spPr bwMode="auto">
            <a:xfrm>
              <a:off x="3178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210" name="Rectangle 15"/>
            <p:cNvSpPr>
              <a:spLocks noChangeArrowheads="1"/>
            </p:cNvSpPr>
            <p:nvPr/>
          </p:nvSpPr>
          <p:spPr bwMode="auto">
            <a:xfrm>
              <a:off x="3244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211" name="Rectangle 16"/>
            <p:cNvSpPr>
              <a:spLocks noChangeArrowheads="1"/>
            </p:cNvSpPr>
            <p:nvPr/>
          </p:nvSpPr>
          <p:spPr bwMode="auto">
            <a:xfrm>
              <a:off x="3310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212" name="Rectangle 17"/>
            <p:cNvSpPr>
              <a:spLocks noChangeArrowheads="1"/>
            </p:cNvSpPr>
            <p:nvPr/>
          </p:nvSpPr>
          <p:spPr bwMode="auto">
            <a:xfrm>
              <a:off x="2683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213" name="Rectangle 18"/>
            <p:cNvSpPr>
              <a:spLocks noChangeArrowheads="1"/>
            </p:cNvSpPr>
            <p:nvPr/>
          </p:nvSpPr>
          <p:spPr bwMode="auto">
            <a:xfrm>
              <a:off x="2750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214" name="Rectangle 19"/>
            <p:cNvSpPr>
              <a:spLocks noChangeArrowheads="1"/>
            </p:cNvSpPr>
            <p:nvPr/>
          </p:nvSpPr>
          <p:spPr bwMode="auto">
            <a:xfrm>
              <a:off x="2816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215" name="Rectangle 20"/>
            <p:cNvSpPr>
              <a:spLocks noChangeArrowheads="1"/>
            </p:cNvSpPr>
            <p:nvPr/>
          </p:nvSpPr>
          <p:spPr bwMode="auto">
            <a:xfrm>
              <a:off x="2201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216" name="Rectangle 21"/>
            <p:cNvSpPr>
              <a:spLocks noChangeArrowheads="1"/>
            </p:cNvSpPr>
            <p:nvPr/>
          </p:nvSpPr>
          <p:spPr bwMode="auto">
            <a:xfrm>
              <a:off x="2267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217" name="Rectangle 22"/>
            <p:cNvSpPr>
              <a:spLocks noChangeArrowheads="1"/>
            </p:cNvSpPr>
            <p:nvPr/>
          </p:nvSpPr>
          <p:spPr bwMode="auto">
            <a:xfrm>
              <a:off x="2333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218" name="Rectangle 23"/>
            <p:cNvSpPr>
              <a:spLocks noChangeArrowheads="1"/>
            </p:cNvSpPr>
            <p:nvPr/>
          </p:nvSpPr>
          <p:spPr bwMode="auto">
            <a:xfrm>
              <a:off x="1717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219" name="Rectangle 24"/>
            <p:cNvSpPr>
              <a:spLocks noChangeArrowheads="1"/>
            </p:cNvSpPr>
            <p:nvPr/>
          </p:nvSpPr>
          <p:spPr bwMode="auto">
            <a:xfrm>
              <a:off x="1782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220" name="Rectangle 25"/>
            <p:cNvSpPr>
              <a:spLocks noChangeArrowheads="1"/>
            </p:cNvSpPr>
            <p:nvPr/>
          </p:nvSpPr>
          <p:spPr bwMode="auto">
            <a:xfrm>
              <a:off x="1850" y="3261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221" name="Line 26"/>
            <p:cNvSpPr>
              <a:spLocks noChangeShapeType="1"/>
            </p:cNvSpPr>
            <p:nvPr/>
          </p:nvSpPr>
          <p:spPr bwMode="auto">
            <a:xfrm>
              <a:off x="4325" y="32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27"/>
            <p:cNvSpPr>
              <a:spLocks noChangeShapeType="1"/>
            </p:cNvSpPr>
            <p:nvPr/>
          </p:nvSpPr>
          <p:spPr bwMode="auto">
            <a:xfrm>
              <a:off x="3841" y="32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Line 28"/>
            <p:cNvSpPr>
              <a:spLocks noChangeShapeType="1"/>
            </p:cNvSpPr>
            <p:nvPr/>
          </p:nvSpPr>
          <p:spPr bwMode="auto">
            <a:xfrm>
              <a:off x="3357" y="32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Line 29"/>
            <p:cNvSpPr>
              <a:spLocks noChangeShapeType="1"/>
            </p:cNvSpPr>
            <p:nvPr/>
          </p:nvSpPr>
          <p:spPr bwMode="auto">
            <a:xfrm>
              <a:off x="2872" y="32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30"/>
            <p:cNvSpPr>
              <a:spLocks noChangeShapeType="1"/>
            </p:cNvSpPr>
            <p:nvPr/>
          </p:nvSpPr>
          <p:spPr bwMode="auto">
            <a:xfrm>
              <a:off x="2388" y="32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31"/>
            <p:cNvSpPr>
              <a:spLocks noChangeShapeType="1"/>
            </p:cNvSpPr>
            <p:nvPr/>
          </p:nvSpPr>
          <p:spPr bwMode="auto">
            <a:xfrm>
              <a:off x="1904" y="32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Rectangle 32"/>
            <p:cNvSpPr>
              <a:spLocks noChangeArrowheads="1"/>
            </p:cNvSpPr>
            <p:nvPr/>
          </p:nvSpPr>
          <p:spPr bwMode="auto">
            <a:xfrm>
              <a:off x="1289" y="1072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228" name="Rectangle 33"/>
            <p:cNvSpPr>
              <a:spLocks noChangeArrowheads="1"/>
            </p:cNvSpPr>
            <p:nvPr/>
          </p:nvSpPr>
          <p:spPr bwMode="auto">
            <a:xfrm>
              <a:off x="1289" y="13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229" name="Rectangle 34"/>
            <p:cNvSpPr>
              <a:spLocks noChangeArrowheads="1"/>
            </p:cNvSpPr>
            <p:nvPr/>
          </p:nvSpPr>
          <p:spPr bwMode="auto">
            <a:xfrm>
              <a:off x="1289" y="1716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230" name="Rectangle 35"/>
            <p:cNvSpPr>
              <a:spLocks noChangeArrowheads="1"/>
            </p:cNvSpPr>
            <p:nvPr/>
          </p:nvSpPr>
          <p:spPr bwMode="auto">
            <a:xfrm>
              <a:off x="1289" y="2028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231" name="Rectangle 36"/>
            <p:cNvSpPr>
              <a:spLocks noChangeArrowheads="1"/>
            </p:cNvSpPr>
            <p:nvPr/>
          </p:nvSpPr>
          <p:spPr bwMode="auto">
            <a:xfrm>
              <a:off x="1289" y="2350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232" name="Rectangle 37"/>
            <p:cNvSpPr>
              <a:spLocks noChangeArrowheads="1"/>
            </p:cNvSpPr>
            <p:nvPr/>
          </p:nvSpPr>
          <p:spPr bwMode="auto">
            <a:xfrm>
              <a:off x="1289" y="2673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233" name="Rectangle 38"/>
            <p:cNvSpPr>
              <a:spLocks noChangeArrowheads="1"/>
            </p:cNvSpPr>
            <p:nvPr/>
          </p:nvSpPr>
          <p:spPr bwMode="auto">
            <a:xfrm>
              <a:off x="1289" y="2995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234" name="Line 39"/>
            <p:cNvSpPr>
              <a:spLocks noChangeShapeType="1"/>
            </p:cNvSpPr>
            <p:nvPr/>
          </p:nvSpPr>
          <p:spPr bwMode="auto">
            <a:xfrm flipH="1">
              <a:off x="1510" y="1181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Line 40"/>
            <p:cNvSpPr>
              <a:spLocks noChangeShapeType="1"/>
            </p:cNvSpPr>
            <p:nvPr/>
          </p:nvSpPr>
          <p:spPr bwMode="auto">
            <a:xfrm flipH="1">
              <a:off x="1510" y="15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Line 41"/>
            <p:cNvSpPr>
              <a:spLocks noChangeShapeType="1"/>
            </p:cNvSpPr>
            <p:nvPr/>
          </p:nvSpPr>
          <p:spPr bwMode="auto">
            <a:xfrm flipH="1">
              <a:off x="1510" y="182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42"/>
            <p:cNvSpPr>
              <a:spLocks noChangeShapeType="1"/>
            </p:cNvSpPr>
            <p:nvPr/>
          </p:nvSpPr>
          <p:spPr bwMode="auto">
            <a:xfrm flipH="1">
              <a:off x="1510" y="213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43"/>
            <p:cNvSpPr>
              <a:spLocks noChangeShapeType="1"/>
            </p:cNvSpPr>
            <p:nvPr/>
          </p:nvSpPr>
          <p:spPr bwMode="auto">
            <a:xfrm flipH="1">
              <a:off x="1510" y="2461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Line 44"/>
            <p:cNvSpPr>
              <a:spLocks noChangeShapeType="1"/>
            </p:cNvSpPr>
            <p:nvPr/>
          </p:nvSpPr>
          <p:spPr bwMode="auto">
            <a:xfrm flipH="1">
              <a:off x="1510" y="2783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Line 45"/>
            <p:cNvSpPr>
              <a:spLocks noChangeShapeType="1"/>
            </p:cNvSpPr>
            <p:nvPr/>
          </p:nvSpPr>
          <p:spPr bwMode="auto">
            <a:xfrm flipH="1">
              <a:off x="1510" y="310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46"/>
            <p:cNvSpPr>
              <a:spLocks noChangeShapeType="1"/>
            </p:cNvSpPr>
            <p:nvPr/>
          </p:nvSpPr>
          <p:spPr bwMode="auto">
            <a:xfrm>
              <a:off x="1660" y="3200"/>
              <a:ext cx="29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Line 47"/>
            <p:cNvSpPr>
              <a:spLocks noChangeShapeType="1"/>
            </p:cNvSpPr>
            <p:nvPr/>
          </p:nvSpPr>
          <p:spPr bwMode="auto">
            <a:xfrm flipV="1">
              <a:off x="1610" y="1120"/>
              <a:ext cx="0" cy="20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Freeform 48"/>
            <p:cNvSpPr>
              <a:spLocks/>
            </p:cNvSpPr>
            <p:nvPr/>
          </p:nvSpPr>
          <p:spPr bwMode="auto">
            <a:xfrm>
              <a:off x="4079" y="2461"/>
              <a:ext cx="484" cy="646"/>
            </a:xfrm>
            <a:custGeom>
              <a:avLst/>
              <a:gdLst>
                <a:gd name="T0" fmla="*/ 0 w 484"/>
                <a:gd name="T1" fmla="*/ 645 h 646"/>
                <a:gd name="T2" fmla="*/ 483 w 484"/>
                <a:gd name="T3" fmla="*/ 645 h 646"/>
                <a:gd name="T4" fmla="*/ 483 w 484"/>
                <a:gd name="T5" fmla="*/ 0 h 646"/>
                <a:gd name="T6" fmla="*/ 0 w 484"/>
                <a:gd name="T7" fmla="*/ 0 h 646"/>
                <a:gd name="T8" fmla="*/ 0 w 484"/>
                <a:gd name="T9" fmla="*/ 645 h 646"/>
                <a:gd name="T10" fmla="*/ 0 w 484"/>
                <a:gd name="T11" fmla="*/ 645 h 6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4"/>
                <a:gd name="T19" fmla="*/ 0 h 646"/>
                <a:gd name="T20" fmla="*/ 484 w 484"/>
                <a:gd name="T21" fmla="*/ 646 h 6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4" h="646">
                  <a:moveTo>
                    <a:pt x="0" y="645"/>
                  </a:moveTo>
                  <a:lnTo>
                    <a:pt x="483" y="645"/>
                  </a:lnTo>
                  <a:lnTo>
                    <a:pt x="483" y="0"/>
                  </a:lnTo>
                  <a:lnTo>
                    <a:pt x="0" y="0"/>
                  </a:lnTo>
                  <a:lnTo>
                    <a:pt x="0" y="6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9"/>
            <p:cNvSpPr>
              <a:spLocks/>
            </p:cNvSpPr>
            <p:nvPr/>
          </p:nvSpPr>
          <p:spPr bwMode="auto">
            <a:xfrm>
              <a:off x="3603" y="2461"/>
              <a:ext cx="477" cy="646"/>
            </a:xfrm>
            <a:custGeom>
              <a:avLst/>
              <a:gdLst>
                <a:gd name="T0" fmla="*/ 0 w 477"/>
                <a:gd name="T1" fmla="*/ 645 h 646"/>
                <a:gd name="T2" fmla="*/ 476 w 477"/>
                <a:gd name="T3" fmla="*/ 645 h 646"/>
                <a:gd name="T4" fmla="*/ 476 w 477"/>
                <a:gd name="T5" fmla="*/ 0 h 646"/>
                <a:gd name="T6" fmla="*/ 0 w 477"/>
                <a:gd name="T7" fmla="*/ 0 h 646"/>
                <a:gd name="T8" fmla="*/ 0 w 477"/>
                <a:gd name="T9" fmla="*/ 645 h 646"/>
                <a:gd name="T10" fmla="*/ 0 w 477"/>
                <a:gd name="T11" fmla="*/ 645 h 6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7"/>
                <a:gd name="T19" fmla="*/ 0 h 646"/>
                <a:gd name="T20" fmla="*/ 477 w 477"/>
                <a:gd name="T21" fmla="*/ 646 h 6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7" h="646">
                  <a:moveTo>
                    <a:pt x="0" y="645"/>
                  </a:moveTo>
                  <a:lnTo>
                    <a:pt x="476" y="645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6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50"/>
            <p:cNvSpPr>
              <a:spLocks/>
            </p:cNvSpPr>
            <p:nvPr/>
          </p:nvSpPr>
          <p:spPr bwMode="auto">
            <a:xfrm>
              <a:off x="3119" y="1181"/>
              <a:ext cx="485" cy="1926"/>
            </a:xfrm>
            <a:custGeom>
              <a:avLst/>
              <a:gdLst>
                <a:gd name="T0" fmla="*/ 0 w 485"/>
                <a:gd name="T1" fmla="*/ 1925 h 1926"/>
                <a:gd name="T2" fmla="*/ 484 w 485"/>
                <a:gd name="T3" fmla="*/ 1925 h 1926"/>
                <a:gd name="T4" fmla="*/ 484 w 485"/>
                <a:gd name="T5" fmla="*/ 0 h 1926"/>
                <a:gd name="T6" fmla="*/ 0 w 485"/>
                <a:gd name="T7" fmla="*/ 0 h 1926"/>
                <a:gd name="T8" fmla="*/ 0 w 485"/>
                <a:gd name="T9" fmla="*/ 1925 h 1926"/>
                <a:gd name="T10" fmla="*/ 0 w 485"/>
                <a:gd name="T11" fmla="*/ 1925 h 19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5"/>
                <a:gd name="T19" fmla="*/ 0 h 1926"/>
                <a:gd name="T20" fmla="*/ 485 w 485"/>
                <a:gd name="T21" fmla="*/ 1926 h 19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5" h="1926">
                  <a:moveTo>
                    <a:pt x="0" y="1925"/>
                  </a:moveTo>
                  <a:lnTo>
                    <a:pt x="484" y="1925"/>
                  </a:lnTo>
                  <a:lnTo>
                    <a:pt x="484" y="0"/>
                  </a:lnTo>
                  <a:lnTo>
                    <a:pt x="0" y="0"/>
                  </a:lnTo>
                  <a:lnTo>
                    <a:pt x="0" y="19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51"/>
            <p:cNvSpPr>
              <a:spLocks/>
            </p:cNvSpPr>
            <p:nvPr/>
          </p:nvSpPr>
          <p:spPr bwMode="auto">
            <a:xfrm>
              <a:off x="2634" y="2461"/>
              <a:ext cx="486" cy="646"/>
            </a:xfrm>
            <a:custGeom>
              <a:avLst/>
              <a:gdLst>
                <a:gd name="T0" fmla="*/ 0 w 486"/>
                <a:gd name="T1" fmla="*/ 645 h 646"/>
                <a:gd name="T2" fmla="*/ 485 w 486"/>
                <a:gd name="T3" fmla="*/ 645 h 646"/>
                <a:gd name="T4" fmla="*/ 485 w 486"/>
                <a:gd name="T5" fmla="*/ 0 h 646"/>
                <a:gd name="T6" fmla="*/ 0 w 486"/>
                <a:gd name="T7" fmla="*/ 0 h 646"/>
                <a:gd name="T8" fmla="*/ 0 w 486"/>
                <a:gd name="T9" fmla="*/ 645 h 646"/>
                <a:gd name="T10" fmla="*/ 0 w 486"/>
                <a:gd name="T11" fmla="*/ 645 h 6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6"/>
                <a:gd name="T19" fmla="*/ 0 h 646"/>
                <a:gd name="T20" fmla="*/ 486 w 486"/>
                <a:gd name="T21" fmla="*/ 646 h 6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6" h="646">
                  <a:moveTo>
                    <a:pt x="0" y="645"/>
                  </a:moveTo>
                  <a:lnTo>
                    <a:pt x="485" y="645"/>
                  </a:lnTo>
                  <a:lnTo>
                    <a:pt x="485" y="0"/>
                  </a:lnTo>
                  <a:lnTo>
                    <a:pt x="0" y="0"/>
                  </a:lnTo>
                  <a:lnTo>
                    <a:pt x="0" y="6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Freeform 52"/>
            <p:cNvSpPr>
              <a:spLocks/>
            </p:cNvSpPr>
            <p:nvPr/>
          </p:nvSpPr>
          <p:spPr bwMode="auto">
            <a:xfrm>
              <a:off x="2151" y="1504"/>
              <a:ext cx="484" cy="1603"/>
            </a:xfrm>
            <a:custGeom>
              <a:avLst/>
              <a:gdLst>
                <a:gd name="T0" fmla="*/ 0 w 484"/>
                <a:gd name="T1" fmla="*/ 1602 h 1603"/>
                <a:gd name="T2" fmla="*/ 483 w 484"/>
                <a:gd name="T3" fmla="*/ 1602 h 1603"/>
                <a:gd name="T4" fmla="*/ 483 w 484"/>
                <a:gd name="T5" fmla="*/ 0 h 1603"/>
                <a:gd name="T6" fmla="*/ 0 w 484"/>
                <a:gd name="T7" fmla="*/ 0 h 1603"/>
                <a:gd name="T8" fmla="*/ 0 w 484"/>
                <a:gd name="T9" fmla="*/ 1602 h 1603"/>
                <a:gd name="T10" fmla="*/ 0 w 484"/>
                <a:gd name="T11" fmla="*/ 1602 h 16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4"/>
                <a:gd name="T19" fmla="*/ 0 h 1603"/>
                <a:gd name="T20" fmla="*/ 484 w 484"/>
                <a:gd name="T21" fmla="*/ 1603 h 16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4" h="1603">
                  <a:moveTo>
                    <a:pt x="0" y="1602"/>
                  </a:moveTo>
                  <a:lnTo>
                    <a:pt x="483" y="1602"/>
                  </a:lnTo>
                  <a:lnTo>
                    <a:pt x="483" y="0"/>
                  </a:lnTo>
                  <a:lnTo>
                    <a:pt x="0" y="0"/>
                  </a:lnTo>
                  <a:lnTo>
                    <a:pt x="0" y="160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Freeform 53"/>
            <p:cNvSpPr>
              <a:spLocks/>
            </p:cNvSpPr>
            <p:nvPr/>
          </p:nvSpPr>
          <p:spPr bwMode="auto">
            <a:xfrm>
              <a:off x="1667" y="2783"/>
              <a:ext cx="485" cy="324"/>
            </a:xfrm>
            <a:custGeom>
              <a:avLst/>
              <a:gdLst>
                <a:gd name="T0" fmla="*/ 0 w 485"/>
                <a:gd name="T1" fmla="*/ 323 h 324"/>
                <a:gd name="T2" fmla="*/ 484 w 485"/>
                <a:gd name="T3" fmla="*/ 323 h 324"/>
                <a:gd name="T4" fmla="*/ 484 w 485"/>
                <a:gd name="T5" fmla="*/ 0 h 324"/>
                <a:gd name="T6" fmla="*/ 0 w 485"/>
                <a:gd name="T7" fmla="*/ 0 h 324"/>
                <a:gd name="T8" fmla="*/ 0 w 485"/>
                <a:gd name="T9" fmla="*/ 323 h 324"/>
                <a:gd name="T10" fmla="*/ 0 w 485"/>
                <a:gd name="T11" fmla="*/ 323 h 3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5"/>
                <a:gd name="T19" fmla="*/ 0 h 324"/>
                <a:gd name="T20" fmla="*/ 485 w 485"/>
                <a:gd name="T21" fmla="*/ 324 h 3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5" h="324">
                  <a:moveTo>
                    <a:pt x="0" y="323"/>
                  </a:moveTo>
                  <a:lnTo>
                    <a:pt x="484" y="323"/>
                  </a:lnTo>
                  <a:lnTo>
                    <a:pt x="484" y="0"/>
                  </a:lnTo>
                  <a:lnTo>
                    <a:pt x="0" y="0"/>
                  </a:lnTo>
                  <a:lnTo>
                    <a:pt x="0" y="3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0" name="Rectangle 55"/>
          <p:cNvSpPr>
            <a:spLocks noChangeArrowheads="1"/>
          </p:cNvSpPr>
          <p:nvPr/>
        </p:nvSpPr>
        <p:spPr bwMode="auto">
          <a:xfrm>
            <a:off x="688975" y="3206750"/>
            <a:ext cx="1222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Frequency</a:t>
            </a:r>
          </a:p>
        </p:txBody>
      </p:sp>
      <p:sp>
        <p:nvSpPr>
          <p:cNvPr id="8201" name="Rectangle 56"/>
          <p:cNvSpPr>
            <a:spLocks noChangeArrowheads="1"/>
          </p:cNvSpPr>
          <p:nvPr/>
        </p:nvSpPr>
        <p:spPr bwMode="auto">
          <a:xfrm>
            <a:off x="4105275" y="5495925"/>
            <a:ext cx="1406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Volume (ml)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162800" cy="685800"/>
          </a:xfrm>
          <a:noFill/>
        </p:spPr>
        <p:txBody>
          <a:bodyPr anchor="b"/>
          <a:lstStyle/>
          <a:p>
            <a:r>
              <a:rPr lang="en-US" altLang="en-US" smtClean="0"/>
              <a:t>Run Chart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931988" y="15557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044700" y="15557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154238" y="15557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931988" y="21145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044700" y="21145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154238" y="21145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931988" y="26733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044700" y="26733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154238" y="26733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931988" y="322897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044700" y="322897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154238" y="322897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931988" y="37861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044700" y="37861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154238" y="37861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931988" y="43449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2044700" y="43449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2154238" y="43449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1931988" y="49037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2044700" y="49037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154238" y="49037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9244" name="Group 60"/>
          <p:cNvGrpSpPr>
            <a:grpSpLocks/>
          </p:cNvGrpSpPr>
          <p:nvPr/>
        </p:nvGrpSpPr>
        <p:grpSpPr bwMode="auto">
          <a:xfrm>
            <a:off x="2541588" y="1766888"/>
            <a:ext cx="5232400" cy="3676650"/>
            <a:chOff x="1601" y="1113"/>
            <a:chExt cx="3296" cy="2316"/>
          </a:xfrm>
        </p:grpSpPr>
        <p:sp>
          <p:nvSpPr>
            <p:cNvPr id="9247" name="Freeform 28"/>
            <p:cNvSpPr>
              <a:spLocks/>
            </p:cNvSpPr>
            <p:nvPr/>
          </p:nvSpPr>
          <p:spPr bwMode="auto">
            <a:xfrm>
              <a:off x="1706" y="1113"/>
              <a:ext cx="3191" cy="2241"/>
            </a:xfrm>
            <a:custGeom>
              <a:avLst/>
              <a:gdLst>
                <a:gd name="T0" fmla="*/ 0 w 3191"/>
                <a:gd name="T1" fmla="*/ 2240 h 2241"/>
                <a:gd name="T2" fmla="*/ 3190 w 3191"/>
                <a:gd name="T3" fmla="*/ 2240 h 2241"/>
                <a:gd name="T4" fmla="*/ 3190 w 3191"/>
                <a:gd name="T5" fmla="*/ 0 h 2241"/>
                <a:gd name="T6" fmla="*/ 0 w 3191"/>
                <a:gd name="T7" fmla="*/ 0 h 2241"/>
                <a:gd name="T8" fmla="*/ 0 w 3191"/>
                <a:gd name="T9" fmla="*/ 2240 h 2241"/>
                <a:gd name="T10" fmla="*/ 0 w 3191"/>
                <a:gd name="T11" fmla="*/ 2240 h 2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91"/>
                <a:gd name="T19" fmla="*/ 0 h 2241"/>
                <a:gd name="T20" fmla="*/ 3191 w 3191"/>
                <a:gd name="T21" fmla="*/ 2241 h 2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91" h="2241">
                  <a:moveTo>
                    <a:pt x="0" y="2240"/>
                  </a:moveTo>
                  <a:lnTo>
                    <a:pt x="3190" y="2240"/>
                  </a:lnTo>
                  <a:lnTo>
                    <a:pt x="3190" y="0"/>
                  </a:lnTo>
                  <a:lnTo>
                    <a:pt x="0" y="0"/>
                  </a:lnTo>
                  <a:lnTo>
                    <a:pt x="0" y="224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29"/>
            <p:cNvSpPr>
              <a:spLocks noChangeShapeType="1"/>
            </p:cNvSpPr>
            <p:nvPr/>
          </p:nvSpPr>
          <p:spPr bwMode="auto">
            <a:xfrm>
              <a:off x="4241" y="3357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30"/>
            <p:cNvSpPr>
              <a:spLocks noChangeShapeType="1"/>
            </p:cNvSpPr>
            <p:nvPr/>
          </p:nvSpPr>
          <p:spPr bwMode="auto">
            <a:xfrm>
              <a:off x="3386" y="3357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31"/>
            <p:cNvSpPr>
              <a:spLocks noChangeShapeType="1"/>
            </p:cNvSpPr>
            <p:nvPr/>
          </p:nvSpPr>
          <p:spPr bwMode="auto">
            <a:xfrm>
              <a:off x="2531" y="3357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32"/>
            <p:cNvSpPr>
              <a:spLocks noChangeShapeType="1"/>
            </p:cNvSpPr>
            <p:nvPr/>
          </p:nvSpPr>
          <p:spPr bwMode="auto">
            <a:xfrm flipH="1">
              <a:off x="1601" y="1153"/>
              <a:ext cx="1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Line 33"/>
            <p:cNvSpPr>
              <a:spLocks noChangeShapeType="1"/>
            </p:cNvSpPr>
            <p:nvPr/>
          </p:nvSpPr>
          <p:spPr bwMode="auto">
            <a:xfrm flipH="1">
              <a:off x="1601" y="1505"/>
              <a:ext cx="1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34"/>
            <p:cNvSpPr>
              <a:spLocks noChangeShapeType="1"/>
            </p:cNvSpPr>
            <p:nvPr/>
          </p:nvSpPr>
          <p:spPr bwMode="auto">
            <a:xfrm flipH="1">
              <a:off x="1601" y="1857"/>
              <a:ext cx="1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35"/>
            <p:cNvSpPr>
              <a:spLocks noChangeShapeType="1"/>
            </p:cNvSpPr>
            <p:nvPr/>
          </p:nvSpPr>
          <p:spPr bwMode="auto">
            <a:xfrm flipH="1">
              <a:off x="1601" y="2209"/>
              <a:ext cx="1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36"/>
            <p:cNvSpPr>
              <a:spLocks noChangeShapeType="1"/>
            </p:cNvSpPr>
            <p:nvPr/>
          </p:nvSpPr>
          <p:spPr bwMode="auto">
            <a:xfrm flipH="1">
              <a:off x="1601" y="2559"/>
              <a:ext cx="1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37"/>
            <p:cNvSpPr>
              <a:spLocks noChangeShapeType="1"/>
            </p:cNvSpPr>
            <p:nvPr/>
          </p:nvSpPr>
          <p:spPr bwMode="auto">
            <a:xfrm flipH="1">
              <a:off x="1601" y="2911"/>
              <a:ext cx="1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38"/>
            <p:cNvSpPr>
              <a:spLocks noChangeShapeType="1"/>
            </p:cNvSpPr>
            <p:nvPr/>
          </p:nvSpPr>
          <p:spPr bwMode="auto">
            <a:xfrm flipH="1">
              <a:off x="1601" y="3263"/>
              <a:ext cx="1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39"/>
            <p:cNvSpPr>
              <a:spLocks noChangeShapeType="1"/>
            </p:cNvSpPr>
            <p:nvPr/>
          </p:nvSpPr>
          <p:spPr bwMode="auto">
            <a:xfrm>
              <a:off x="1760" y="3353"/>
              <a:ext cx="30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40"/>
            <p:cNvSpPr>
              <a:spLocks noChangeShapeType="1"/>
            </p:cNvSpPr>
            <p:nvPr/>
          </p:nvSpPr>
          <p:spPr bwMode="auto">
            <a:xfrm flipV="1">
              <a:off x="1706" y="1149"/>
              <a:ext cx="0" cy="2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Oval 41"/>
            <p:cNvSpPr>
              <a:spLocks noChangeArrowheads="1"/>
            </p:cNvSpPr>
            <p:nvPr/>
          </p:nvSpPr>
          <p:spPr bwMode="auto">
            <a:xfrm>
              <a:off x="4739" y="2544"/>
              <a:ext cx="42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1" name="Oval 42"/>
            <p:cNvSpPr>
              <a:spLocks noChangeArrowheads="1"/>
            </p:cNvSpPr>
            <p:nvPr/>
          </p:nvSpPr>
          <p:spPr bwMode="auto">
            <a:xfrm>
              <a:off x="4567" y="2894"/>
              <a:ext cx="43" cy="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2" name="Oval 43"/>
            <p:cNvSpPr>
              <a:spLocks noChangeArrowheads="1"/>
            </p:cNvSpPr>
            <p:nvPr/>
          </p:nvSpPr>
          <p:spPr bwMode="auto">
            <a:xfrm>
              <a:off x="4397" y="3246"/>
              <a:ext cx="42" cy="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3" name="Oval 44"/>
            <p:cNvSpPr>
              <a:spLocks noChangeArrowheads="1"/>
            </p:cNvSpPr>
            <p:nvPr/>
          </p:nvSpPr>
          <p:spPr bwMode="auto">
            <a:xfrm>
              <a:off x="4226" y="2894"/>
              <a:ext cx="42" cy="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4" name="Oval 45"/>
            <p:cNvSpPr>
              <a:spLocks noChangeArrowheads="1"/>
            </p:cNvSpPr>
            <p:nvPr/>
          </p:nvSpPr>
          <p:spPr bwMode="auto">
            <a:xfrm>
              <a:off x="4054" y="2362"/>
              <a:ext cx="42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5" name="Oval 46"/>
            <p:cNvSpPr>
              <a:spLocks noChangeArrowheads="1"/>
            </p:cNvSpPr>
            <p:nvPr/>
          </p:nvSpPr>
          <p:spPr bwMode="auto">
            <a:xfrm>
              <a:off x="3882" y="3066"/>
              <a:ext cx="44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6" name="Oval 47"/>
            <p:cNvSpPr>
              <a:spLocks noChangeArrowheads="1"/>
            </p:cNvSpPr>
            <p:nvPr/>
          </p:nvSpPr>
          <p:spPr bwMode="auto">
            <a:xfrm>
              <a:off x="3712" y="2894"/>
              <a:ext cx="43" cy="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7" name="Oval 48"/>
            <p:cNvSpPr>
              <a:spLocks noChangeArrowheads="1"/>
            </p:cNvSpPr>
            <p:nvPr/>
          </p:nvSpPr>
          <p:spPr bwMode="auto">
            <a:xfrm>
              <a:off x="3541" y="2544"/>
              <a:ext cx="42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8" name="Oval 49"/>
            <p:cNvSpPr>
              <a:spLocks noChangeArrowheads="1"/>
            </p:cNvSpPr>
            <p:nvPr/>
          </p:nvSpPr>
          <p:spPr bwMode="auto">
            <a:xfrm>
              <a:off x="3369" y="2894"/>
              <a:ext cx="42" cy="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9" name="Oval 50"/>
            <p:cNvSpPr>
              <a:spLocks noChangeArrowheads="1"/>
            </p:cNvSpPr>
            <p:nvPr/>
          </p:nvSpPr>
          <p:spPr bwMode="auto">
            <a:xfrm>
              <a:off x="3199" y="2192"/>
              <a:ext cx="42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0" name="Oval 51"/>
            <p:cNvSpPr>
              <a:spLocks noChangeArrowheads="1"/>
            </p:cNvSpPr>
            <p:nvPr/>
          </p:nvSpPr>
          <p:spPr bwMode="auto">
            <a:xfrm>
              <a:off x="3028" y="1659"/>
              <a:ext cx="42" cy="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1" name="Oval 52"/>
            <p:cNvSpPr>
              <a:spLocks noChangeArrowheads="1"/>
            </p:cNvSpPr>
            <p:nvPr/>
          </p:nvSpPr>
          <p:spPr bwMode="auto">
            <a:xfrm>
              <a:off x="2856" y="2011"/>
              <a:ext cx="42" cy="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2" name="Oval 53"/>
            <p:cNvSpPr>
              <a:spLocks noChangeArrowheads="1"/>
            </p:cNvSpPr>
            <p:nvPr/>
          </p:nvSpPr>
          <p:spPr bwMode="auto">
            <a:xfrm>
              <a:off x="2686" y="2192"/>
              <a:ext cx="42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3" name="Oval 54"/>
            <p:cNvSpPr>
              <a:spLocks noChangeArrowheads="1"/>
            </p:cNvSpPr>
            <p:nvPr/>
          </p:nvSpPr>
          <p:spPr bwMode="auto">
            <a:xfrm>
              <a:off x="2514" y="2192"/>
              <a:ext cx="43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4" name="Oval 55"/>
            <p:cNvSpPr>
              <a:spLocks noChangeArrowheads="1"/>
            </p:cNvSpPr>
            <p:nvPr/>
          </p:nvSpPr>
          <p:spPr bwMode="auto">
            <a:xfrm>
              <a:off x="2343" y="1307"/>
              <a:ext cx="42" cy="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5" name="Oval 56"/>
            <p:cNvSpPr>
              <a:spLocks noChangeArrowheads="1"/>
            </p:cNvSpPr>
            <p:nvPr/>
          </p:nvSpPr>
          <p:spPr bwMode="auto">
            <a:xfrm>
              <a:off x="2173" y="2362"/>
              <a:ext cx="42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6" name="Oval 57"/>
            <p:cNvSpPr>
              <a:spLocks noChangeArrowheads="1"/>
            </p:cNvSpPr>
            <p:nvPr/>
          </p:nvSpPr>
          <p:spPr bwMode="auto">
            <a:xfrm>
              <a:off x="2001" y="1840"/>
              <a:ext cx="42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7" name="Oval 58"/>
            <p:cNvSpPr>
              <a:spLocks noChangeArrowheads="1"/>
            </p:cNvSpPr>
            <p:nvPr/>
          </p:nvSpPr>
          <p:spPr bwMode="auto">
            <a:xfrm>
              <a:off x="1830" y="2192"/>
              <a:ext cx="42" cy="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8" name="Freeform 59"/>
            <p:cNvSpPr>
              <a:spLocks/>
            </p:cNvSpPr>
            <p:nvPr/>
          </p:nvSpPr>
          <p:spPr bwMode="auto">
            <a:xfrm>
              <a:off x="1846" y="1324"/>
              <a:ext cx="2910" cy="1940"/>
            </a:xfrm>
            <a:custGeom>
              <a:avLst/>
              <a:gdLst>
                <a:gd name="T0" fmla="*/ 0 w 2910"/>
                <a:gd name="T1" fmla="*/ 884 h 1940"/>
                <a:gd name="T2" fmla="*/ 171 w 2910"/>
                <a:gd name="T3" fmla="*/ 532 h 1940"/>
                <a:gd name="T4" fmla="*/ 341 w 2910"/>
                <a:gd name="T5" fmla="*/ 1054 h 1940"/>
                <a:gd name="T6" fmla="*/ 513 w 2910"/>
                <a:gd name="T7" fmla="*/ 0 h 1940"/>
                <a:gd name="T8" fmla="*/ 684 w 2910"/>
                <a:gd name="T9" fmla="*/ 884 h 1940"/>
                <a:gd name="T10" fmla="*/ 854 w 2910"/>
                <a:gd name="T11" fmla="*/ 884 h 1940"/>
                <a:gd name="T12" fmla="*/ 1026 w 2910"/>
                <a:gd name="T13" fmla="*/ 702 h 1940"/>
                <a:gd name="T14" fmla="*/ 1197 w 2910"/>
                <a:gd name="T15" fmla="*/ 352 h 1940"/>
                <a:gd name="T16" fmla="*/ 1367 w 2910"/>
                <a:gd name="T17" fmla="*/ 884 h 1940"/>
                <a:gd name="T18" fmla="*/ 1539 w 2910"/>
                <a:gd name="T19" fmla="*/ 1586 h 1940"/>
                <a:gd name="T20" fmla="*/ 1711 w 2910"/>
                <a:gd name="T21" fmla="*/ 1234 h 1940"/>
                <a:gd name="T22" fmla="*/ 1881 w 2910"/>
                <a:gd name="T23" fmla="*/ 1586 h 1940"/>
                <a:gd name="T24" fmla="*/ 2052 w 2910"/>
                <a:gd name="T25" fmla="*/ 1757 h 1940"/>
                <a:gd name="T26" fmla="*/ 2224 w 2910"/>
                <a:gd name="T27" fmla="*/ 1054 h 1940"/>
                <a:gd name="T28" fmla="*/ 2394 w 2910"/>
                <a:gd name="T29" fmla="*/ 1586 h 1940"/>
                <a:gd name="T30" fmla="*/ 2565 w 2910"/>
                <a:gd name="T31" fmla="*/ 1939 h 1940"/>
                <a:gd name="T32" fmla="*/ 2737 w 2910"/>
                <a:gd name="T33" fmla="*/ 1586 h 1940"/>
                <a:gd name="T34" fmla="*/ 2909 w 2910"/>
                <a:gd name="T35" fmla="*/ 1234 h 19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0"/>
                <a:gd name="T55" fmla="*/ 0 h 1940"/>
                <a:gd name="T56" fmla="*/ 2910 w 2910"/>
                <a:gd name="T57" fmla="*/ 1940 h 19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0" h="1940">
                  <a:moveTo>
                    <a:pt x="0" y="884"/>
                  </a:moveTo>
                  <a:lnTo>
                    <a:pt x="171" y="532"/>
                  </a:lnTo>
                  <a:lnTo>
                    <a:pt x="341" y="1054"/>
                  </a:lnTo>
                  <a:lnTo>
                    <a:pt x="513" y="0"/>
                  </a:lnTo>
                  <a:lnTo>
                    <a:pt x="684" y="884"/>
                  </a:lnTo>
                  <a:lnTo>
                    <a:pt x="854" y="884"/>
                  </a:lnTo>
                  <a:lnTo>
                    <a:pt x="1026" y="702"/>
                  </a:lnTo>
                  <a:lnTo>
                    <a:pt x="1197" y="352"/>
                  </a:lnTo>
                  <a:lnTo>
                    <a:pt x="1367" y="884"/>
                  </a:lnTo>
                  <a:lnTo>
                    <a:pt x="1539" y="1586"/>
                  </a:lnTo>
                  <a:lnTo>
                    <a:pt x="1711" y="1234"/>
                  </a:lnTo>
                  <a:lnTo>
                    <a:pt x="1881" y="1586"/>
                  </a:lnTo>
                  <a:lnTo>
                    <a:pt x="2052" y="1757"/>
                  </a:lnTo>
                  <a:lnTo>
                    <a:pt x="2224" y="1054"/>
                  </a:lnTo>
                  <a:lnTo>
                    <a:pt x="2394" y="1586"/>
                  </a:lnTo>
                  <a:lnTo>
                    <a:pt x="2565" y="1939"/>
                  </a:lnTo>
                  <a:lnTo>
                    <a:pt x="2737" y="1586"/>
                  </a:lnTo>
                  <a:lnTo>
                    <a:pt x="2909" y="1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5" name="Rectangle 61"/>
          <p:cNvSpPr>
            <a:spLocks noChangeArrowheads="1"/>
          </p:cNvSpPr>
          <p:nvPr/>
        </p:nvSpPr>
        <p:spPr bwMode="auto">
          <a:xfrm>
            <a:off x="596900" y="3041650"/>
            <a:ext cx="1406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Volume (ml)</a:t>
            </a:r>
          </a:p>
        </p:txBody>
      </p:sp>
      <p:sp>
        <p:nvSpPr>
          <p:cNvPr id="9246" name="Rectangle 62"/>
          <p:cNvSpPr>
            <a:spLocks noChangeArrowheads="1"/>
          </p:cNvSpPr>
          <p:nvPr/>
        </p:nvSpPr>
        <p:spPr bwMode="auto">
          <a:xfrm>
            <a:off x="4483100" y="5632450"/>
            <a:ext cx="688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162800" cy="762000"/>
          </a:xfrm>
          <a:noFill/>
        </p:spPr>
        <p:txBody>
          <a:bodyPr anchor="b"/>
          <a:lstStyle/>
          <a:p>
            <a:r>
              <a:rPr lang="en-US" altLang="en-US" smtClean="0"/>
              <a:t>Run Chart with Annotation</a:t>
            </a:r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2708275" y="1919288"/>
            <a:ext cx="5065713" cy="3557587"/>
          </a:xfrm>
          <a:custGeom>
            <a:avLst/>
            <a:gdLst>
              <a:gd name="T0" fmla="*/ 0 w 3191"/>
              <a:gd name="T1" fmla="*/ 2147483647 h 2241"/>
              <a:gd name="T2" fmla="*/ 2147483647 w 3191"/>
              <a:gd name="T3" fmla="*/ 2147483647 h 2241"/>
              <a:gd name="T4" fmla="*/ 2147483647 w 3191"/>
              <a:gd name="T5" fmla="*/ 0 h 2241"/>
              <a:gd name="T6" fmla="*/ 0 w 3191"/>
              <a:gd name="T7" fmla="*/ 0 h 2241"/>
              <a:gd name="T8" fmla="*/ 0 w 3191"/>
              <a:gd name="T9" fmla="*/ 2147483647 h 2241"/>
              <a:gd name="T10" fmla="*/ 0 w 3191"/>
              <a:gd name="T11" fmla="*/ 2147483647 h 2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1"/>
              <a:gd name="T19" fmla="*/ 0 h 2241"/>
              <a:gd name="T20" fmla="*/ 3191 w 3191"/>
              <a:gd name="T21" fmla="*/ 2241 h 2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1" h="2241">
                <a:moveTo>
                  <a:pt x="0" y="2240"/>
                </a:moveTo>
                <a:lnTo>
                  <a:pt x="3190" y="2240"/>
                </a:lnTo>
                <a:lnTo>
                  <a:pt x="3190" y="0"/>
                </a:lnTo>
                <a:lnTo>
                  <a:pt x="0" y="0"/>
                </a:lnTo>
                <a:lnTo>
                  <a:pt x="0" y="224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732588" y="5481638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5375275" y="5481638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17963" y="5481638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931988" y="17081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044700" y="17081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154238" y="17081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931988" y="22669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044700" y="22669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2154238" y="22669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931988" y="28257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2044700" y="28257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154238" y="2825750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1931988" y="338137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2044700" y="338137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2154238" y="338137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1931988" y="39385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2044700" y="39385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154238" y="39385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931988" y="44973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2044700" y="44973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2154238" y="44973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1931988" y="50561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044700" y="50561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2154238" y="5056188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H="1">
            <a:off x="2541588" y="1982788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>
            <a:off x="2541588" y="2541588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H="1">
            <a:off x="2541588" y="3100388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H="1">
            <a:off x="2541588" y="3659188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>
            <a:off x="2541588" y="4214813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H="1">
            <a:off x="2541588" y="4773613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H="1">
            <a:off x="2541588" y="5332413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2794000" y="5475288"/>
            <a:ext cx="4892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V="1">
            <a:off x="2708275" y="1976438"/>
            <a:ext cx="0" cy="344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7523163" y="41910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7250113" y="4746625"/>
            <a:ext cx="68262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>
            <a:off x="6980238" y="5305425"/>
            <a:ext cx="66675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4" name="Oval 44"/>
          <p:cNvSpPr>
            <a:spLocks noChangeArrowheads="1"/>
          </p:cNvSpPr>
          <p:nvPr/>
        </p:nvSpPr>
        <p:spPr bwMode="auto">
          <a:xfrm>
            <a:off x="6708775" y="4746625"/>
            <a:ext cx="66675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5" name="Oval 45"/>
          <p:cNvSpPr>
            <a:spLocks noChangeArrowheads="1"/>
          </p:cNvSpPr>
          <p:nvPr/>
        </p:nvSpPr>
        <p:spPr bwMode="auto">
          <a:xfrm>
            <a:off x="6435725" y="3902075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6162675" y="5019675"/>
            <a:ext cx="69850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5892800" y="4746625"/>
            <a:ext cx="68263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8" name="Oval 48"/>
          <p:cNvSpPr>
            <a:spLocks noChangeArrowheads="1"/>
          </p:cNvSpPr>
          <p:nvPr/>
        </p:nvSpPr>
        <p:spPr bwMode="auto">
          <a:xfrm>
            <a:off x="5621338" y="41910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5348288" y="4746625"/>
            <a:ext cx="66675" cy="682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5078413" y="36322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1" name="Oval 51"/>
          <p:cNvSpPr>
            <a:spLocks noChangeArrowheads="1"/>
          </p:cNvSpPr>
          <p:nvPr/>
        </p:nvSpPr>
        <p:spPr bwMode="auto">
          <a:xfrm>
            <a:off x="4806950" y="2786063"/>
            <a:ext cx="66675" cy="682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4533900" y="3344863"/>
            <a:ext cx="66675" cy="682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4264025" y="36322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4" name="Oval 54"/>
          <p:cNvSpPr>
            <a:spLocks noChangeArrowheads="1"/>
          </p:cNvSpPr>
          <p:nvPr/>
        </p:nvSpPr>
        <p:spPr bwMode="auto">
          <a:xfrm>
            <a:off x="3990975" y="3632200"/>
            <a:ext cx="68263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3719513" y="2227263"/>
            <a:ext cx="66675" cy="682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6" name="Oval 56"/>
          <p:cNvSpPr>
            <a:spLocks noChangeArrowheads="1"/>
          </p:cNvSpPr>
          <p:nvPr/>
        </p:nvSpPr>
        <p:spPr bwMode="auto">
          <a:xfrm>
            <a:off x="3449638" y="3902075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3176588" y="30734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8" name="Oval 58"/>
          <p:cNvSpPr>
            <a:spLocks noChangeArrowheads="1"/>
          </p:cNvSpPr>
          <p:nvPr/>
        </p:nvSpPr>
        <p:spPr bwMode="auto">
          <a:xfrm>
            <a:off x="2905125" y="3632200"/>
            <a:ext cx="66675" cy="666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9" name="Freeform 59"/>
          <p:cNvSpPr>
            <a:spLocks/>
          </p:cNvSpPr>
          <p:nvPr/>
        </p:nvSpPr>
        <p:spPr bwMode="auto">
          <a:xfrm>
            <a:off x="2930525" y="2254250"/>
            <a:ext cx="4619625" cy="3079750"/>
          </a:xfrm>
          <a:custGeom>
            <a:avLst/>
            <a:gdLst>
              <a:gd name="T0" fmla="*/ 0 w 2910"/>
              <a:gd name="T1" fmla="*/ 2147483647 h 1940"/>
              <a:gd name="T2" fmla="*/ 2147483647 w 2910"/>
              <a:gd name="T3" fmla="*/ 2147483647 h 1940"/>
              <a:gd name="T4" fmla="*/ 2147483647 w 2910"/>
              <a:gd name="T5" fmla="*/ 2147483647 h 1940"/>
              <a:gd name="T6" fmla="*/ 2147483647 w 2910"/>
              <a:gd name="T7" fmla="*/ 0 h 1940"/>
              <a:gd name="T8" fmla="*/ 2147483647 w 2910"/>
              <a:gd name="T9" fmla="*/ 2147483647 h 1940"/>
              <a:gd name="T10" fmla="*/ 2147483647 w 2910"/>
              <a:gd name="T11" fmla="*/ 2147483647 h 1940"/>
              <a:gd name="T12" fmla="*/ 2147483647 w 2910"/>
              <a:gd name="T13" fmla="*/ 2147483647 h 1940"/>
              <a:gd name="T14" fmla="*/ 2147483647 w 2910"/>
              <a:gd name="T15" fmla="*/ 2147483647 h 1940"/>
              <a:gd name="T16" fmla="*/ 2147483647 w 2910"/>
              <a:gd name="T17" fmla="*/ 2147483647 h 1940"/>
              <a:gd name="T18" fmla="*/ 2147483647 w 2910"/>
              <a:gd name="T19" fmla="*/ 2147483647 h 1940"/>
              <a:gd name="T20" fmla="*/ 2147483647 w 2910"/>
              <a:gd name="T21" fmla="*/ 2147483647 h 1940"/>
              <a:gd name="T22" fmla="*/ 2147483647 w 2910"/>
              <a:gd name="T23" fmla="*/ 2147483647 h 1940"/>
              <a:gd name="T24" fmla="*/ 2147483647 w 2910"/>
              <a:gd name="T25" fmla="*/ 2147483647 h 1940"/>
              <a:gd name="T26" fmla="*/ 2147483647 w 2910"/>
              <a:gd name="T27" fmla="*/ 2147483647 h 1940"/>
              <a:gd name="T28" fmla="*/ 2147483647 w 2910"/>
              <a:gd name="T29" fmla="*/ 2147483647 h 1940"/>
              <a:gd name="T30" fmla="*/ 2147483647 w 2910"/>
              <a:gd name="T31" fmla="*/ 2147483647 h 1940"/>
              <a:gd name="T32" fmla="*/ 2147483647 w 2910"/>
              <a:gd name="T33" fmla="*/ 2147483647 h 1940"/>
              <a:gd name="T34" fmla="*/ 2147483647 w 2910"/>
              <a:gd name="T35" fmla="*/ 2147483647 h 194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910"/>
              <a:gd name="T55" fmla="*/ 0 h 1940"/>
              <a:gd name="T56" fmla="*/ 2910 w 2910"/>
              <a:gd name="T57" fmla="*/ 1940 h 194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910" h="1940">
                <a:moveTo>
                  <a:pt x="0" y="884"/>
                </a:moveTo>
                <a:lnTo>
                  <a:pt x="171" y="532"/>
                </a:lnTo>
                <a:lnTo>
                  <a:pt x="341" y="1054"/>
                </a:lnTo>
                <a:lnTo>
                  <a:pt x="513" y="0"/>
                </a:lnTo>
                <a:lnTo>
                  <a:pt x="684" y="884"/>
                </a:lnTo>
                <a:lnTo>
                  <a:pt x="854" y="884"/>
                </a:lnTo>
                <a:lnTo>
                  <a:pt x="1026" y="702"/>
                </a:lnTo>
                <a:lnTo>
                  <a:pt x="1197" y="352"/>
                </a:lnTo>
                <a:lnTo>
                  <a:pt x="1367" y="884"/>
                </a:lnTo>
                <a:lnTo>
                  <a:pt x="1539" y="1586"/>
                </a:lnTo>
                <a:lnTo>
                  <a:pt x="1711" y="1234"/>
                </a:lnTo>
                <a:lnTo>
                  <a:pt x="1881" y="1586"/>
                </a:lnTo>
                <a:lnTo>
                  <a:pt x="2052" y="1757"/>
                </a:lnTo>
                <a:lnTo>
                  <a:pt x="2224" y="1054"/>
                </a:lnTo>
                <a:lnTo>
                  <a:pt x="2394" y="1586"/>
                </a:lnTo>
                <a:lnTo>
                  <a:pt x="2565" y="1939"/>
                </a:lnTo>
                <a:lnTo>
                  <a:pt x="2737" y="1586"/>
                </a:lnTo>
                <a:lnTo>
                  <a:pt x="2909" y="1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596900" y="3194050"/>
            <a:ext cx="1406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Volume (ml)</a:t>
            </a:r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483100" y="5784850"/>
            <a:ext cx="688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Time</a:t>
            </a:r>
          </a:p>
        </p:txBody>
      </p:sp>
      <p:sp>
        <p:nvSpPr>
          <p:cNvPr id="10302" name="Line 62"/>
          <p:cNvSpPr>
            <a:spLocks noChangeShapeType="1"/>
          </p:cNvSpPr>
          <p:nvPr/>
        </p:nvSpPr>
        <p:spPr bwMode="auto">
          <a:xfrm>
            <a:off x="5257800" y="1682750"/>
            <a:ext cx="0" cy="4102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3111500" y="1511300"/>
            <a:ext cx="18081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Arial" panose="020B0604020202020204" pitchFamily="34" charset="0"/>
              </a:rPr>
              <a:t>Operator #1</a:t>
            </a:r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5472113" y="1511300"/>
            <a:ext cx="18081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Arial" panose="020B0604020202020204" pitchFamily="34" charset="0"/>
              </a:rPr>
              <a:t>Operator #2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99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9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Pages>79</Pages>
  <Words>958</Words>
  <Application>Microsoft Office PowerPoint</Application>
  <PresentationFormat>On-screen Show (4:3)</PresentationFormat>
  <Paragraphs>662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Times New Roman</vt:lpstr>
      <vt:lpstr>Arial</vt:lpstr>
      <vt:lpstr>Courier New</vt:lpstr>
      <vt:lpstr>1998</vt:lpstr>
      <vt:lpstr>Process and Statistical Thinking</vt:lpstr>
      <vt:lpstr>Variation in the Process</vt:lpstr>
      <vt:lpstr>Variation Radiates Information</vt:lpstr>
      <vt:lpstr>We Need Pattern Detectors</vt:lpstr>
      <vt:lpstr>Ishikawa’s Seven Tools</vt:lpstr>
      <vt:lpstr>Dotplot</vt:lpstr>
      <vt:lpstr>Histogram</vt:lpstr>
      <vt:lpstr>Run Chart</vt:lpstr>
      <vt:lpstr>Run Chart with Annotation</vt:lpstr>
      <vt:lpstr>Run Chart with Annotation</vt:lpstr>
      <vt:lpstr>Confounding</vt:lpstr>
      <vt:lpstr>Check Sheet</vt:lpstr>
      <vt:lpstr>Pareto Diagram</vt:lpstr>
      <vt:lpstr>Cause and Effect Diagram</vt:lpstr>
      <vt:lpstr>Scatter Plot</vt:lpstr>
      <vt:lpstr>Flow Chart</vt:lpstr>
      <vt:lpstr>Scatter Plot with Stratification</vt:lpstr>
      <vt:lpstr>Where do you put the armor plating?</vt:lpstr>
      <vt:lpstr>The Tools are the Detectors</vt:lpstr>
      <vt:lpstr>What have we learned?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Improvement by Experimental Design</dc:title>
  <dc:subject/>
  <dc:creator>Bruce E Ankenman</dc:creator>
  <cp:keywords/>
  <dc:description/>
  <cp:lastModifiedBy>Bruce Ankenman</cp:lastModifiedBy>
  <cp:revision>80</cp:revision>
  <cp:lastPrinted>2001-03-19T16:04:36Z</cp:lastPrinted>
  <dcterms:created xsi:type="dcterms:W3CDTF">1997-05-08T18:10:48Z</dcterms:created>
  <dcterms:modified xsi:type="dcterms:W3CDTF">2015-09-21T01:32:28Z</dcterms:modified>
</cp:coreProperties>
</file>