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sldIdLst>
    <p:sldId id="345" r:id="rId2"/>
    <p:sldId id="346" r:id="rId3"/>
    <p:sldId id="347" r:id="rId4"/>
    <p:sldId id="348" r:id="rId5"/>
    <p:sldId id="351" r:id="rId6"/>
    <p:sldId id="267" r:id="rId7"/>
    <p:sldId id="270" r:id="rId8"/>
    <p:sldId id="268" r:id="rId9"/>
    <p:sldId id="269" r:id="rId10"/>
    <p:sldId id="271" r:id="rId11"/>
    <p:sldId id="272" r:id="rId12"/>
    <p:sldId id="274" r:id="rId13"/>
    <p:sldId id="350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E7D8E36-E448-4A26-A5C2-970736018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40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1EFA347-F99A-4D84-9382-9F8122A8639B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08A7B51-EA33-42BE-A869-EEF021B7AE97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2891EC7-8EFF-4911-B0C8-4A8288F233DB}" type="slidenum">
              <a:rPr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DCF047-1174-4591-9096-BB7D76E4AB0D}" type="slidenum">
              <a:rPr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AB4C80-4E3C-4357-8023-82DC29493708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F9EE943-7AEA-4685-9FB0-488B83F68662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B3B8DA-FBFF-4C3B-96E3-9C989C474977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C4A671-3206-4F04-9B3D-86E32C898DE2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F4F6592-9CAD-4CFC-AFF8-06D1AEEDBA91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6851283-0B25-4D02-815B-E3298C2078FF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453720-89C1-4D36-8427-3A09741B88F2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6E3869D-5541-4551-B28B-E292D83E1A36}" type="slidenum">
              <a:rPr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94FA8-0A65-41AA-BF3E-BAC3258F4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2BE28-F5ED-41F0-9C12-303AB2ABE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F2293-96C4-4B7E-9FE6-6984071A6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400050"/>
            <a:ext cx="836295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50" y="1168400"/>
            <a:ext cx="8213725" cy="525145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C16A0-5702-48B1-B620-BD07E1B89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4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B33C1-CE69-412C-B4A2-632F31D16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06053-6DA4-4BD5-98C2-622EA459F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2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637A0-7D25-4E5A-B69C-2D476E039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00072-EB77-479B-A822-26F7A5A47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C32C3-5A0D-4F12-A5C1-6B2D99BEB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CC365-A6D9-4E62-A325-C65E13A3B6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5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D977A-91F5-4A37-A7C8-6AC4B7027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4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A9321-3CBF-4421-91D8-827DB859F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1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1E35DF-07F9-4EE7-B791-EF53D7188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Numerical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A population where all possible values are numerical - like the height of all Northwestern undergraduates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Size of population is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Notation for numerical data: (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 </a:t>
            </a:r>
            <a:r>
              <a:rPr lang="en-US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 smtClean="0"/>
              <a:t>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Probability Distribution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 smtClean="0"/>
              <a:t>A representation of the probability that an observation from a specific population will take on a specific value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400" smtClean="0"/>
              <a:t>  </a:t>
            </a:r>
            <a:r>
              <a:rPr lang="en-US" altLang="en-US" smtClean="0"/>
              <a:t>Example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190625" y="2127250"/>
            <a:ext cx="7635875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Aft>
                <a:spcPct val="20000"/>
              </a:spcAft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Age of faculties in a department (made up)</a:t>
            </a:r>
            <a:endParaRPr lang="en-US" altLang="en-US">
              <a:latin typeface="Times New Roman" pitchFamily="18" charset="0"/>
            </a:endParaRPr>
          </a:p>
          <a:p>
            <a:pPr eaLnBrk="0" hangingPunct="0">
              <a:spcAft>
                <a:spcPct val="20000"/>
              </a:spcAft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25,  27,  41, 43, 46, 46, 47, 48, 49, 49, 51, 52, 52, 52, </a:t>
            </a:r>
          </a:p>
          <a:p>
            <a:pPr eaLnBrk="0" hangingPunct="0">
              <a:spcAft>
                <a:spcPct val="20000"/>
              </a:spcAft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55, 61, 70.</a:t>
            </a:r>
          </a:p>
          <a:p>
            <a:pPr eaLnBrk="0" hangingPunct="0">
              <a:spcAft>
                <a:spcPct val="20000"/>
              </a:spcAft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Mean: (25 + 27 + 41 + …+ 70) / 17 = 47.88</a:t>
            </a:r>
          </a:p>
          <a:p>
            <a:pPr eaLnBrk="0" hangingPunct="0">
              <a:spcAft>
                <a:spcPct val="20000"/>
              </a:spcAft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Mode: 52</a:t>
            </a:r>
          </a:p>
          <a:p>
            <a:pPr eaLnBrk="0" hangingPunct="0">
              <a:spcAft>
                <a:spcPct val="20000"/>
              </a:spcAft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Median: 49</a:t>
            </a:r>
          </a:p>
          <a:p>
            <a:pPr eaLnBrk="0" hangingPunct="0">
              <a:spcAft>
                <a:spcPct val="20000"/>
              </a:spcAft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r>
              <a:rPr lang="en-US" altLang="en-US" smtClean="0"/>
              <a:t>Shape of a Distribution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7772400" cy="41148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smtClean="0"/>
              <a:t>Symmetrical</a:t>
            </a:r>
            <a:endParaRPr lang="en-US" altLang="en-US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smtClean="0"/>
              <a:t>Skewed to the right</a:t>
            </a:r>
            <a:endParaRPr lang="en-US" altLang="en-US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smtClean="0"/>
              <a:t>Skewed to the left</a:t>
            </a:r>
            <a:endParaRPr lang="en-US" altLang="en-US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mtClean="0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323975" y="1392238"/>
            <a:ext cx="2362200" cy="914400"/>
            <a:chOff x="1248" y="1728"/>
            <a:chExt cx="1488" cy="576"/>
          </a:xfrm>
        </p:grpSpPr>
        <p:sp>
          <p:nvSpPr>
            <p:cNvPr id="13328" name="Line 5"/>
            <p:cNvSpPr>
              <a:spLocks noChangeShapeType="1"/>
            </p:cNvSpPr>
            <p:nvPr/>
          </p:nvSpPr>
          <p:spPr bwMode="auto">
            <a:xfrm>
              <a:off x="1248" y="2256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Freeform 6"/>
            <p:cNvSpPr>
              <a:spLocks/>
            </p:cNvSpPr>
            <p:nvPr/>
          </p:nvSpPr>
          <p:spPr bwMode="auto">
            <a:xfrm>
              <a:off x="1392" y="1824"/>
              <a:ext cx="1104" cy="432"/>
            </a:xfrm>
            <a:custGeom>
              <a:avLst/>
              <a:gdLst>
                <a:gd name="T0" fmla="*/ 0 w 1104"/>
                <a:gd name="T1" fmla="*/ 432 h 432"/>
                <a:gd name="T2" fmla="*/ 144 w 1104"/>
                <a:gd name="T3" fmla="*/ 384 h 432"/>
                <a:gd name="T4" fmla="*/ 288 w 1104"/>
                <a:gd name="T5" fmla="*/ 288 h 432"/>
                <a:gd name="T6" fmla="*/ 384 w 1104"/>
                <a:gd name="T7" fmla="*/ 96 h 432"/>
                <a:gd name="T8" fmla="*/ 528 w 1104"/>
                <a:gd name="T9" fmla="*/ 0 h 432"/>
                <a:gd name="T10" fmla="*/ 672 w 1104"/>
                <a:gd name="T11" fmla="*/ 96 h 432"/>
                <a:gd name="T12" fmla="*/ 768 w 1104"/>
                <a:gd name="T13" fmla="*/ 288 h 432"/>
                <a:gd name="T14" fmla="*/ 912 w 1104"/>
                <a:gd name="T15" fmla="*/ 384 h 432"/>
                <a:gd name="T16" fmla="*/ 1104 w 1104"/>
                <a:gd name="T17" fmla="*/ 432 h 4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04"/>
                <a:gd name="T28" fmla="*/ 0 h 432"/>
                <a:gd name="T29" fmla="*/ 1104 w 1104"/>
                <a:gd name="T30" fmla="*/ 432 h 4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04" h="432">
                  <a:moveTo>
                    <a:pt x="0" y="432"/>
                  </a:moveTo>
                  <a:cubicBezTo>
                    <a:pt x="48" y="420"/>
                    <a:pt x="96" y="408"/>
                    <a:pt x="144" y="384"/>
                  </a:cubicBezTo>
                  <a:cubicBezTo>
                    <a:pt x="192" y="360"/>
                    <a:pt x="248" y="336"/>
                    <a:pt x="288" y="288"/>
                  </a:cubicBezTo>
                  <a:cubicBezTo>
                    <a:pt x="328" y="240"/>
                    <a:pt x="344" y="144"/>
                    <a:pt x="384" y="96"/>
                  </a:cubicBezTo>
                  <a:cubicBezTo>
                    <a:pt x="424" y="48"/>
                    <a:pt x="480" y="0"/>
                    <a:pt x="528" y="0"/>
                  </a:cubicBezTo>
                  <a:cubicBezTo>
                    <a:pt x="576" y="0"/>
                    <a:pt x="632" y="48"/>
                    <a:pt x="672" y="96"/>
                  </a:cubicBezTo>
                  <a:cubicBezTo>
                    <a:pt x="712" y="144"/>
                    <a:pt x="728" y="240"/>
                    <a:pt x="768" y="288"/>
                  </a:cubicBezTo>
                  <a:cubicBezTo>
                    <a:pt x="808" y="336"/>
                    <a:pt x="856" y="360"/>
                    <a:pt x="912" y="384"/>
                  </a:cubicBezTo>
                  <a:cubicBezTo>
                    <a:pt x="968" y="408"/>
                    <a:pt x="1072" y="424"/>
                    <a:pt x="1104" y="432"/>
                  </a:cubicBez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Line 7"/>
            <p:cNvSpPr>
              <a:spLocks noChangeShapeType="1"/>
            </p:cNvSpPr>
            <p:nvPr/>
          </p:nvSpPr>
          <p:spPr bwMode="auto">
            <a:xfrm>
              <a:off x="1920" y="1728"/>
              <a:ext cx="0" cy="57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7" name="Group 8"/>
          <p:cNvGrpSpPr>
            <a:grpSpLocks/>
          </p:cNvGrpSpPr>
          <p:nvPr/>
        </p:nvGrpSpPr>
        <p:grpSpPr bwMode="auto">
          <a:xfrm>
            <a:off x="1219200" y="3025775"/>
            <a:ext cx="2819400" cy="914400"/>
            <a:chOff x="864" y="2112"/>
            <a:chExt cx="1776" cy="576"/>
          </a:xfrm>
        </p:grpSpPr>
        <p:sp>
          <p:nvSpPr>
            <p:cNvPr id="13325" name="Line 9"/>
            <p:cNvSpPr>
              <a:spLocks noChangeShapeType="1"/>
            </p:cNvSpPr>
            <p:nvPr/>
          </p:nvSpPr>
          <p:spPr bwMode="auto">
            <a:xfrm>
              <a:off x="864" y="264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Freeform 10"/>
            <p:cNvSpPr>
              <a:spLocks/>
            </p:cNvSpPr>
            <p:nvPr/>
          </p:nvSpPr>
          <p:spPr bwMode="auto">
            <a:xfrm>
              <a:off x="1008" y="2208"/>
              <a:ext cx="1632" cy="432"/>
            </a:xfrm>
            <a:custGeom>
              <a:avLst/>
              <a:gdLst>
                <a:gd name="T0" fmla="*/ 0 w 1632"/>
                <a:gd name="T1" fmla="*/ 432 h 432"/>
                <a:gd name="T2" fmla="*/ 240 w 1632"/>
                <a:gd name="T3" fmla="*/ 336 h 432"/>
                <a:gd name="T4" fmla="*/ 336 w 1632"/>
                <a:gd name="T5" fmla="*/ 144 h 432"/>
                <a:gd name="T6" fmla="*/ 432 w 1632"/>
                <a:gd name="T7" fmla="*/ 48 h 432"/>
                <a:gd name="T8" fmla="*/ 528 w 1632"/>
                <a:gd name="T9" fmla="*/ 0 h 432"/>
                <a:gd name="T10" fmla="*/ 672 w 1632"/>
                <a:gd name="T11" fmla="*/ 48 h 432"/>
                <a:gd name="T12" fmla="*/ 768 w 1632"/>
                <a:gd name="T13" fmla="*/ 144 h 432"/>
                <a:gd name="T14" fmla="*/ 864 w 1632"/>
                <a:gd name="T15" fmla="*/ 240 h 432"/>
                <a:gd name="T16" fmla="*/ 960 w 1632"/>
                <a:gd name="T17" fmla="*/ 288 h 432"/>
                <a:gd name="T18" fmla="*/ 1008 w 1632"/>
                <a:gd name="T19" fmla="*/ 336 h 432"/>
                <a:gd name="T20" fmla="*/ 1152 w 1632"/>
                <a:gd name="T21" fmla="*/ 384 h 432"/>
                <a:gd name="T22" fmla="*/ 1344 w 1632"/>
                <a:gd name="T23" fmla="*/ 384 h 432"/>
                <a:gd name="T24" fmla="*/ 1632 w 1632"/>
                <a:gd name="T25" fmla="*/ 432 h 4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32"/>
                <a:gd name="T40" fmla="*/ 0 h 432"/>
                <a:gd name="T41" fmla="*/ 1632 w 1632"/>
                <a:gd name="T42" fmla="*/ 432 h 4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32" h="432">
                  <a:moveTo>
                    <a:pt x="0" y="432"/>
                  </a:moveTo>
                  <a:cubicBezTo>
                    <a:pt x="92" y="408"/>
                    <a:pt x="184" y="384"/>
                    <a:pt x="240" y="336"/>
                  </a:cubicBezTo>
                  <a:cubicBezTo>
                    <a:pt x="296" y="288"/>
                    <a:pt x="304" y="192"/>
                    <a:pt x="336" y="144"/>
                  </a:cubicBezTo>
                  <a:cubicBezTo>
                    <a:pt x="368" y="96"/>
                    <a:pt x="400" y="72"/>
                    <a:pt x="432" y="48"/>
                  </a:cubicBezTo>
                  <a:cubicBezTo>
                    <a:pt x="464" y="24"/>
                    <a:pt x="488" y="0"/>
                    <a:pt x="528" y="0"/>
                  </a:cubicBezTo>
                  <a:cubicBezTo>
                    <a:pt x="568" y="0"/>
                    <a:pt x="632" y="24"/>
                    <a:pt x="672" y="48"/>
                  </a:cubicBezTo>
                  <a:cubicBezTo>
                    <a:pt x="712" y="72"/>
                    <a:pt x="736" y="112"/>
                    <a:pt x="768" y="144"/>
                  </a:cubicBezTo>
                  <a:cubicBezTo>
                    <a:pt x="800" y="176"/>
                    <a:pt x="832" y="216"/>
                    <a:pt x="864" y="240"/>
                  </a:cubicBezTo>
                  <a:cubicBezTo>
                    <a:pt x="896" y="264"/>
                    <a:pt x="936" y="272"/>
                    <a:pt x="960" y="288"/>
                  </a:cubicBezTo>
                  <a:cubicBezTo>
                    <a:pt x="984" y="304"/>
                    <a:pt x="976" y="320"/>
                    <a:pt x="1008" y="336"/>
                  </a:cubicBezTo>
                  <a:cubicBezTo>
                    <a:pt x="1040" y="352"/>
                    <a:pt x="1096" y="376"/>
                    <a:pt x="1152" y="384"/>
                  </a:cubicBezTo>
                  <a:cubicBezTo>
                    <a:pt x="1208" y="392"/>
                    <a:pt x="1264" y="376"/>
                    <a:pt x="1344" y="384"/>
                  </a:cubicBezTo>
                  <a:cubicBezTo>
                    <a:pt x="1424" y="392"/>
                    <a:pt x="1608" y="424"/>
                    <a:pt x="1632" y="432"/>
                  </a:cubicBezTo>
                </a:path>
              </a:pathLst>
            </a:custGeom>
            <a:solidFill>
              <a:srgbClr val="E5EBA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1"/>
            <p:cNvSpPr>
              <a:spLocks noChangeShapeType="1"/>
            </p:cNvSpPr>
            <p:nvPr/>
          </p:nvSpPr>
          <p:spPr bwMode="auto">
            <a:xfrm>
              <a:off x="1536" y="2112"/>
              <a:ext cx="0" cy="57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935038" y="4767263"/>
            <a:ext cx="2819400" cy="914400"/>
            <a:chOff x="767" y="3120"/>
            <a:chExt cx="1776" cy="576"/>
          </a:xfrm>
        </p:grpSpPr>
        <p:sp>
          <p:nvSpPr>
            <p:cNvPr id="13322" name="Line 13"/>
            <p:cNvSpPr>
              <a:spLocks noChangeShapeType="1"/>
            </p:cNvSpPr>
            <p:nvPr/>
          </p:nvSpPr>
          <p:spPr bwMode="auto">
            <a:xfrm rot="10800000" flipV="1">
              <a:off x="767" y="364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Freeform 14"/>
            <p:cNvSpPr>
              <a:spLocks/>
            </p:cNvSpPr>
            <p:nvPr/>
          </p:nvSpPr>
          <p:spPr bwMode="auto">
            <a:xfrm rot="10800000" flipV="1">
              <a:off x="767" y="3215"/>
              <a:ext cx="1632" cy="432"/>
            </a:xfrm>
            <a:custGeom>
              <a:avLst/>
              <a:gdLst>
                <a:gd name="T0" fmla="*/ 0 w 1632"/>
                <a:gd name="T1" fmla="*/ 432 h 432"/>
                <a:gd name="T2" fmla="*/ 240 w 1632"/>
                <a:gd name="T3" fmla="*/ 336 h 432"/>
                <a:gd name="T4" fmla="*/ 336 w 1632"/>
                <a:gd name="T5" fmla="*/ 144 h 432"/>
                <a:gd name="T6" fmla="*/ 432 w 1632"/>
                <a:gd name="T7" fmla="*/ 48 h 432"/>
                <a:gd name="T8" fmla="*/ 528 w 1632"/>
                <a:gd name="T9" fmla="*/ 0 h 432"/>
                <a:gd name="T10" fmla="*/ 672 w 1632"/>
                <a:gd name="T11" fmla="*/ 48 h 432"/>
                <a:gd name="T12" fmla="*/ 768 w 1632"/>
                <a:gd name="T13" fmla="*/ 144 h 432"/>
                <a:gd name="T14" fmla="*/ 864 w 1632"/>
                <a:gd name="T15" fmla="*/ 240 h 432"/>
                <a:gd name="T16" fmla="*/ 960 w 1632"/>
                <a:gd name="T17" fmla="*/ 288 h 432"/>
                <a:gd name="T18" fmla="*/ 1008 w 1632"/>
                <a:gd name="T19" fmla="*/ 336 h 432"/>
                <a:gd name="T20" fmla="*/ 1152 w 1632"/>
                <a:gd name="T21" fmla="*/ 384 h 432"/>
                <a:gd name="T22" fmla="*/ 1344 w 1632"/>
                <a:gd name="T23" fmla="*/ 384 h 432"/>
                <a:gd name="T24" fmla="*/ 1632 w 1632"/>
                <a:gd name="T25" fmla="*/ 432 h 4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32"/>
                <a:gd name="T40" fmla="*/ 0 h 432"/>
                <a:gd name="T41" fmla="*/ 1632 w 1632"/>
                <a:gd name="T42" fmla="*/ 432 h 4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32" h="432">
                  <a:moveTo>
                    <a:pt x="0" y="432"/>
                  </a:moveTo>
                  <a:cubicBezTo>
                    <a:pt x="92" y="408"/>
                    <a:pt x="184" y="384"/>
                    <a:pt x="240" y="336"/>
                  </a:cubicBezTo>
                  <a:cubicBezTo>
                    <a:pt x="296" y="288"/>
                    <a:pt x="304" y="192"/>
                    <a:pt x="336" y="144"/>
                  </a:cubicBezTo>
                  <a:cubicBezTo>
                    <a:pt x="368" y="96"/>
                    <a:pt x="400" y="72"/>
                    <a:pt x="432" y="48"/>
                  </a:cubicBezTo>
                  <a:cubicBezTo>
                    <a:pt x="464" y="24"/>
                    <a:pt x="488" y="0"/>
                    <a:pt x="528" y="0"/>
                  </a:cubicBezTo>
                  <a:cubicBezTo>
                    <a:pt x="568" y="0"/>
                    <a:pt x="632" y="24"/>
                    <a:pt x="672" y="48"/>
                  </a:cubicBezTo>
                  <a:cubicBezTo>
                    <a:pt x="712" y="72"/>
                    <a:pt x="736" y="112"/>
                    <a:pt x="768" y="144"/>
                  </a:cubicBezTo>
                  <a:cubicBezTo>
                    <a:pt x="800" y="176"/>
                    <a:pt x="832" y="216"/>
                    <a:pt x="864" y="240"/>
                  </a:cubicBezTo>
                  <a:cubicBezTo>
                    <a:pt x="896" y="264"/>
                    <a:pt x="936" y="272"/>
                    <a:pt x="960" y="288"/>
                  </a:cubicBezTo>
                  <a:cubicBezTo>
                    <a:pt x="984" y="304"/>
                    <a:pt x="976" y="320"/>
                    <a:pt x="1008" y="336"/>
                  </a:cubicBezTo>
                  <a:cubicBezTo>
                    <a:pt x="1040" y="352"/>
                    <a:pt x="1096" y="376"/>
                    <a:pt x="1152" y="384"/>
                  </a:cubicBezTo>
                  <a:cubicBezTo>
                    <a:pt x="1208" y="392"/>
                    <a:pt x="1264" y="376"/>
                    <a:pt x="1344" y="384"/>
                  </a:cubicBezTo>
                  <a:cubicBezTo>
                    <a:pt x="1424" y="392"/>
                    <a:pt x="1608" y="424"/>
                    <a:pt x="1632" y="432"/>
                  </a:cubicBezTo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Line 15"/>
            <p:cNvSpPr>
              <a:spLocks noChangeShapeType="1"/>
            </p:cNvSpPr>
            <p:nvPr/>
          </p:nvSpPr>
          <p:spPr bwMode="auto">
            <a:xfrm rot="10800000" flipV="1">
              <a:off x="1872" y="3120"/>
              <a:ext cx="0" cy="57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9" name="Text Box 16"/>
          <p:cNvSpPr txBox="1">
            <a:spLocks noChangeArrowheads="1"/>
          </p:cNvSpPr>
          <p:nvPr/>
        </p:nvSpPr>
        <p:spPr bwMode="auto">
          <a:xfrm>
            <a:off x="4745038" y="1439863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mean = mode = median</a:t>
            </a:r>
          </a:p>
        </p:txBody>
      </p:sp>
      <p:sp>
        <p:nvSpPr>
          <p:cNvPr id="13320" name="Text Box 17"/>
          <p:cNvSpPr txBox="1">
            <a:spLocks noChangeArrowheads="1"/>
          </p:cNvSpPr>
          <p:nvPr/>
        </p:nvSpPr>
        <p:spPr bwMode="auto">
          <a:xfrm>
            <a:off x="4949825" y="3254375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mean &gt; median &gt; mode </a:t>
            </a:r>
          </a:p>
        </p:txBody>
      </p:sp>
      <p:sp>
        <p:nvSpPr>
          <p:cNvPr id="13321" name="Text Box 18"/>
          <p:cNvSpPr txBox="1">
            <a:spLocks noChangeArrowheads="1"/>
          </p:cNvSpPr>
          <p:nvPr/>
        </p:nvSpPr>
        <p:spPr bwMode="auto">
          <a:xfrm>
            <a:off x="5029200" y="5014913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mode &gt; median &gt; mean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39713" y="274638"/>
            <a:ext cx="8675687" cy="890587"/>
          </a:xfrm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rtlCol="0" anchor="b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Measure of Dispersion for the Population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Population Variance: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Population Standard Deviation is the square root of the population variance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</p:txBody>
      </p:sp>
      <p:sp>
        <p:nvSpPr>
          <p:cNvPr id="9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35053" y="1728284"/>
            <a:ext cx="601768" cy="42473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734395" y="2247954"/>
                <a:ext cx="2895985" cy="1163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395" y="2247954"/>
                <a:ext cx="2895985" cy="1163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614652" y="4719012"/>
                <a:ext cx="2979085" cy="152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652" y="4719012"/>
                <a:ext cx="2979085" cy="15292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39713" y="274638"/>
            <a:ext cx="8675687" cy="890587"/>
          </a:xfrm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rtlCol="0" anchor="b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Measure of Dispersion for the Sample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Sample Variance: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Sample Standard Deviation is the square root of the sample variance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734395" y="2247954"/>
                <a:ext cx="3335913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395" y="2247954"/>
                <a:ext cx="3335913" cy="11005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498176" y="4642812"/>
                <a:ext cx="3421258" cy="152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176" y="4642812"/>
                <a:ext cx="3421258" cy="15292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anchor="b"/>
          <a:lstStyle/>
          <a:p>
            <a:r>
              <a:rPr lang="en-US" altLang="en-US" smtClean="0"/>
              <a:t>Measure of Dispersion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981075" y="1939925"/>
            <a:ext cx="7821613" cy="4171950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ct val="4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Quartiles: Division points where data is divided into 4 equal parts</a:t>
            </a:r>
          </a:p>
          <a:p>
            <a:pPr lvl="1" fontAlgn="auto">
              <a:spcBef>
                <a:spcPct val="4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000" dirty="0" smtClean="0"/>
              <a:t>first (lower) quartile has 25% data points below and 75% above it</a:t>
            </a:r>
          </a:p>
          <a:p>
            <a:pPr lvl="1" fontAlgn="auto">
              <a:spcBef>
                <a:spcPct val="4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000" dirty="0" smtClean="0"/>
              <a:t>second quartile (median) has 50% below and above it</a:t>
            </a:r>
          </a:p>
          <a:p>
            <a:pPr lvl="1" fontAlgn="auto">
              <a:spcBef>
                <a:spcPct val="4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000" dirty="0" smtClean="0"/>
              <a:t>third (upper) quartile has 75% below and 25% above it </a:t>
            </a:r>
          </a:p>
          <a:p>
            <a:pPr fontAlgn="auto">
              <a:spcBef>
                <a:spcPct val="4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Percentiles and </a:t>
            </a:r>
            <a:r>
              <a:rPr lang="en-US" altLang="en-US" dirty="0" err="1" smtClean="0"/>
              <a:t>Quantiles</a:t>
            </a:r>
            <a:endParaRPr lang="en-US" altLang="en-US" dirty="0" smtClean="0"/>
          </a:p>
          <a:p>
            <a:pPr lvl="1" fontAlgn="auto">
              <a:spcBef>
                <a:spcPct val="4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 err="1" smtClean="0"/>
              <a:t>th</a:t>
            </a:r>
            <a:r>
              <a:rPr lang="en-US" altLang="en-US" sz="2000" dirty="0" smtClean="0"/>
              <a:t> percentile has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 smtClean="0"/>
              <a:t> percent of the data points below it and      (100-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 smtClean="0"/>
              <a:t>%) above it.</a:t>
            </a:r>
          </a:p>
          <a:p>
            <a:pPr lvl="1" fontAlgn="auto">
              <a:lnSpc>
                <a:spcPct val="110000"/>
              </a:lnSpc>
              <a:spcBef>
                <a:spcPct val="4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sz="2000" dirty="0" err="1" smtClean="0"/>
              <a:t>Quantile</a:t>
            </a:r>
            <a:r>
              <a:rPr lang="en-US" altLang="en-US" sz="2000" dirty="0" smtClean="0"/>
              <a:t> = Percentile/100</a:t>
            </a:r>
          </a:p>
          <a:p>
            <a:pPr lvl="1" fontAlgn="auto">
              <a:lnSpc>
                <a:spcPct val="110000"/>
              </a:lnSpc>
              <a:spcBef>
                <a:spcPct val="4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anchor="b"/>
          <a:lstStyle/>
          <a:p>
            <a:r>
              <a:rPr lang="en-US" altLang="en-US" smtClean="0"/>
              <a:t>Measure of Dispersion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Inter quartile Range (IQR):</a:t>
            </a:r>
          </a:p>
          <a:p>
            <a:pPr lvl="1">
              <a:buFont typeface="Wingdings" pitchFamily="2" charset="2"/>
              <a:buNone/>
            </a:pPr>
            <a:r>
              <a:rPr lang="en-US" altLang="en-US" smtClean="0"/>
              <a:t>IQR = Q</a:t>
            </a:r>
            <a:r>
              <a:rPr lang="en-US" altLang="en-US" baseline="-25000" smtClean="0"/>
              <a:t>3</a:t>
            </a:r>
            <a:r>
              <a:rPr lang="en-US" altLang="en-US" smtClean="0"/>
              <a:t> - Q</a:t>
            </a:r>
            <a:r>
              <a:rPr lang="en-US" altLang="en-US" baseline="-25000" smtClean="0"/>
              <a:t>1</a:t>
            </a:r>
          </a:p>
          <a:p>
            <a:pPr lvl="1">
              <a:buFont typeface="Wingdings" pitchFamily="2" charset="2"/>
              <a:buNone/>
            </a:pPr>
            <a:endParaRPr lang="en-US" altLang="en-US" baseline="-25000" smtClean="0"/>
          </a:p>
          <a:p>
            <a:r>
              <a:rPr lang="en-US" altLang="en-US" smtClean="0"/>
              <a:t>Range:  Maximum – Minimum</a:t>
            </a:r>
          </a:p>
          <a:p>
            <a:pPr lvl="1">
              <a:buFont typeface="Wingdings" pitchFamily="2" charset="2"/>
              <a:buNone/>
            </a:pPr>
            <a:endParaRPr lang="en-US" altLang="en-US" smtClean="0"/>
          </a:p>
          <a:p>
            <a:r>
              <a:rPr lang="en-US" altLang="en-US" smtClean="0"/>
              <a:t>Coefficient of Variation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</p:txBody>
      </p:sp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4906963" y="3963988"/>
          <a:ext cx="46831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4" imgW="164957" imgH="393359" progId="Equation.DSMT4">
                  <p:embed/>
                </p:oleObj>
              </mc:Choice>
              <mc:Fallback>
                <p:oleObj name="Equation" r:id="rId4" imgW="164957" imgH="39335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3963988"/>
                        <a:ext cx="46831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4063" y="176213"/>
            <a:ext cx="77724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r>
              <a:rPr lang="en-US" altLang="en-US" smtClean="0"/>
              <a:t>Notation</a:t>
            </a:r>
          </a:p>
        </p:txBody>
      </p:sp>
      <p:graphicFrame>
        <p:nvGraphicFramePr>
          <p:cNvPr id="18435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695325" y="1484313"/>
          <a:ext cx="7621588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4" imgW="7621524" imgH="4619244" progId="Word.Document.8">
                  <p:embed/>
                </p:oleObj>
              </mc:Choice>
              <mc:Fallback>
                <p:oleObj name="Document" r:id="rId4" imgW="7621524" imgH="4619244" progId="Word.Document.8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1484313"/>
                        <a:ext cx="7621588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49375"/>
            <a:ext cx="5862638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r>
              <a:rPr lang="en-US" altLang="en-US" smtClean="0"/>
              <a:t>Normal Distribution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9385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endParaRPr lang="en-US" altLang="en-US" sz="2000" smtClean="0"/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681038" y="1931988"/>
            <a:ext cx="7413625" cy="2606675"/>
            <a:chOff x="680357" y="1931988"/>
            <a:chExt cx="7413542" cy="2607355"/>
          </a:xfrm>
        </p:grpSpPr>
        <p:pic>
          <p:nvPicPr>
            <p:cNvPr id="5125" name="Picture 4"/>
            <p:cNvPicPr>
              <a:picLocks noChangeAspect="1"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380"/>
            <a:stretch>
              <a:fillRect/>
            </a:stretch>
          </p:blipFill>
          <p:spPr bwMode="auto">
            <a:xfrm>
              <a:off x="681038" y="1931988"/>
              <a:ext cx="7127380" cy="260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076322" y="3148330"/>
              <a:ext cx="935028" cy="708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80357" y="4169359"/>
              <a:ext cx="773103" cy="369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28" name="TextBox 3"/>
            <p:cNvSpPr txBox="1">
              <a:spLocks noChangeArrowheads="1"/>
            </p:cNvSpPr>
            <p:nvPr/>
          </p:nvSpPr>
          <p:spPr bwMode="auto">
            <a:xfrm>
              <a:off x="7716873" y="3853545"/>
              <a:ext cx="37702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/>
                <a:t>0.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r>
              <a:rPr lang="en-US" altLang="en-US" smtClean="0"/>
              <a:t>For a Normal Distribution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68% of the data values fall between</a:t>
            </a:r>
          </a:p>
          <a:p>
            <a:r>
              <a:rPr lang="en-US" altLang="en-US" smtClean="0"/>
              <a:t>95% of the data values fall between</a:t>
            </a:r>
          </a:p>
          <a:p>
            <a:r>
              <a:rPr lang="en-US" altLang="en-US" smtClean="0"/>
              <a:t>99.7% of the data values fall between   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6794500" y="1635125"/>
          <a:ext cx="12811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3" imgW="469696" imgH="203112" progId="Equation.3">
                  <p:embed/>
                </p:oleObj>
              </mc:Choice>
              <mc:Fallback>
                <p:oleObj name="Equation" r:id="rId3" imgW="469696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1635125"/>
                        <a:ext cx="128111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6775450" y="2244725"/>
          <a:ext cx="12795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5" imgW="482391" imgH="203112" progId="Equation.3">
                  <p:embed/>
                </p:oleObj>
              </mc:Choice>
              <mc:Fallback>
                <p:oleObj name="Equation" r:id="rId5" imgW="482391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2244725"/>
                        <a:ext cx="12795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7045325" y="2819400"/>
          <a:ext cx="1295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7" imgW="482391" imgH="203112" progId="Equation.3">
                  <p:embed/>
                </p:oleObj>
              </mc:Choice>
              <mc:Fallback>
                <p:oleObj name="Equation" r:id="rId7" imgW="482391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25" y="2819400"/>
                        <a:ext cx="1295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1" name="Group 7"/>
          <p:cNvGrpSpPr>
            <a:grpSpLocks/>
          </p:cNvGrpSpPr>
          <p:nvPr/>
        </p:nvGrpSpPr>
        <p:grpSpPr bwMode="auto">
          <a:xfrm>
            <a:off x="2690813" y="3497263"/>
            <a:ext cx="2662237" cy="2854325"/>
            <a:chOff x="788" y="2046"/>
            <a:chExt cx="1677" cy="1798"/>
          </a:xfrm>
        </p:grpSpPr>
        <p:grpSp>
          <p:nvGrpSpPr>
            <p:cNvPr id="6157" name="Group 8"/>
            <p:cNvGrpSpPr>
              <a:grpSpLocks/>
            </p:cNvGrpSpPr>
            <p:nvPr/>
          </p:nvGrpSpPr>
          <p:grpSpPr bwMode="auto">
            <a:xfrm rot="-25345">
              <a:off x="959" y="2387"/>
              <a:ext cx="1328" cy="944"/>
              <a:chOff x="1344" y="1968"/>
              <a:chExt cx="801" cy="493"/>
            </a:xfrm>
          </p:grpSpPr>
          <p:sp>
            <p:nvSpPr>
              <p:cNvPr id="6162" name="Rectangle 9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801" cy="49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163" name="Rectangle 10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801" cy="49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6164" name="Freeform 11"/>
              <p:cNvSpPr>
                <a:spLocks/>
              </p:cNvSpPr>
              <p:nvPr/>
            </p:nvSpPr>
            <p:spPr bwMode="auto">
              <a:xfrm>
                <a:off x="1363" y="1979"/>
                <a:ext cx="615" cy="463"/>
              </a:xfrm>
              <a:custGeom>
                <a:avLst/>
                <a:gdLst>
                  <a:gd name="T0" fmla="*/ 0 w 615"/>
                  <a:gd name="T1" fmla="*/ 463 h 463"/>
                  <a:gd name="T2" fmla="*/ 14 w 615"/>
                  <a:gd name="T3" fmla="*/ 463 h 463"/>
                  <a:gd name="T4" fmla="*/ 31 w 615"/>
                  <a:gd name="T5" fmla="*/ 457 h 463"/>
                  <a:gd name="T6" fmla="*/ 45 w 615"/>
                  <a:gd name="T7" fmla="*/ 454 h 463"/>
                  <a:gd name="T8" fmla="*/ 64 w 615"/>
                  <a:gd name="T9" fmla="*/ 449 h 463"/>
                  <a:gd name="T10" fmla="*/ 78 w 615"/>
                  <a:gd name="T11" fmla="*/ 440 h 463"/>
                  <a:gd name="T12" fmla="*/ 95 w 615"/>
                  <a:gd name="T13" fmla="*/ 429 h 463"/>
                  <a:gd name="T14" fmla="*/ 112 w 615"/>
                  <a:gd name="T15" fmla="*/ 418 h 463"/>
                  <a:gd name="T16" fmla="*/ 128 w 615"/>
                  <a:gd name="T17" fmla="*/ 401 h 463"/>
                  <a:gd name="T18" fmla="*/ 162 w 615"/>
                  <a:gd name="T19" fmla="*/ 362 h 463"/>
                  <a:gd name="T20" fmla="*/ 192 w 615"/>
                  <a:gd name="T21" fmla="*/ 309 h 463"/>
                  <a:gd name="T22" fmla="*/ 226 w 615"/>
                  <a:gd name="T23" fmla="*/ 245 h 463"/>
                  <a:gd name="T24" fmla="*/ 254 w 615"/>
                  <a:gd name="T25" fmla="*/ 178 h 463"/>
                  <a:gd name="T26" fmla="*/ 287 w 615"/>
                  <a:gd name="T27" fmla="*/ 109 h 463"/>
                  <a:gd name="T28" fmla="*/ 318 w 615"/>
                  <a:gd name="T29" fmla="*/ 50 h 463"/>
                  <a:gd name="T30" fmla="*/ 334 w 615"/>
                  <a:gd name="T31" fmla="*/ 28 h 463"/>
                  <a:gd name="T32" fmla="*/ 343 w 615"/>
                  <a:gd name="T33" fmla="*/ 20 h 463"/>
                  <a:gd name="T34" fmla="*/ 351 w 615"/>
                  <a:gd name="T35" fmla="*/ 11 h 463"/>
                  <a:gd name="T36" fmla="*/ 354 w 615"/>
                  <a:gd name="T37" fmla="*/ 8 h 463"/>
                  <a:gd name="T38" fmla="*/ 359 w 615"/>
                  <a:gd name="T39" fmla="*/ 6 h 463"/>
                  <a:gd name="T40" fmla="*/ 362 w 615"/>
                  <a:gd name="T41" fmla="*/ 3 h 463"/>
                  <a:gd name="T42" fmla="*/ 368 w 615"/>
                  <a:gd name="T43" fmla="*/ 3 h 463"/>
                  <a:gd name="T44" fmla="*/ 370 w 615"/>
                  <a:gd name="T45" fmla="*/ 0 h 463"/>
                  <a:gd name="T46" fmla="*/ 370 w 615"/>
                  <a:gd name="T47" fmla="*/ 0 h 463"/>
                  <a:gd name="T48" fmla="*/ 373 w 615"/>
                  <a:gd name="T49" fmla="*/ 0 h 463"/>
                  <a:gd name="T50" fmla="*/ 373 w 615"/>
                  <a:gd name="T51" fmla="*/ 0 h 463"/>
                  <a:gd name="T52" fmla="*/ 376 w 615"/>
                  <a:gd name="T53" fmla="*/ 0 h 463"/>
                  <a:gd name="T54" fmla="*/ 376 w 615"/>
                  <a:gd name="T55" fmla="*/ 0 h 463"/>
                  <a:gd name="T56" fmla="*/ 379 w 615"/>
                  <a:gd name="T57" fmla="*/ 0 h 463"/>
                  <a:gd name="T58" fmla="*/ 379 w 615"/>
                  <a:gd name="T59" fmla="*/ 0 h 463"/>
                  <a:gd name="T60" fmla="*/ 379 w 615"/>
                  <a:gd name="T61" fmla="*/ 0 h 463"/>
                  <a:gd name="T62" fmla="*/ 382 w 615"/>
                  <a:gd name="T63" fmla="*/ 0 h 463"/>
                  <a:gd name="T64" fmla="*/ 382 w 615"/>
                  <a:gd name="T65" fmla="*/ 0 h 463"/>
                  <a:gd name="T66" fmla="*/ 382 w 615"/>
                  <a:gd name="T67" fmla="*/ 0 h 463"/>
                  <a:gd name="T68" fmla="*/ 384 w 615"/>
                  <a:gd name="T69" fmla="*/ 0 h 463"/>
                  <a:gd name="T70" fmla="*/ 384 w 615"/>
                  <a:gd name="T71" fmla="*/ 0 h 463"/>
                  <a:gd name="T72" fmla="*/ 387 w 615"/>
                  <a:gd name="T73" fmla="*/ 0 h 463"/>
                  <a:gd name="T74" fmla="*/ 390 w 615"/>
                  <a:gd name="T75" fmla="*/ 0 h 463"/>
                  <a:gd name="T76" fmla="*/ 393 w 615"/>
                  <a:gd name="T77" fmla="*/ 3 h 463"/>
                  <a:gd name="T78" fmla="*/ 395 w 615"/>
                  <a:gd name="T79" fmla="*/ 3 h 463"/>
                  <a:gd name="T80" fmla="*/ 404 w 615"/>
                  <a:gd name="T81" fmla="*/ 8 h 463"/>
                  <a:gd name="T82" fmla="*/ 412 w 615"/>
                  <a:gd name="T83" fmla="*/ 14 h 463"/>
                  <a:gd name="T84" fmla="*/ 426 w 615"/>
                  <a:gd name="T85" fmla="*/ 31 h 463"/>
                  <a:gd name="T86" fmla="*/ 443 w 615"/>
                  <a:gd name="T87" fmla="*/ 56 h 463"/>
                  <a:gd name="T88" fmla="*/ 476 w 615"/>
                  <a:gd name="T89" fmla="*/ 120 h 463"/>
                  <a:gd name="T90" fmla="*/ 507 w 615"/>
                  <a:gd name="T91" fmla="*/ 190 h 463"/>
                  <a:gd name="T92" fmla="*/ 537 w 615"/>
                  <a:gd name="T93" fmla="*/ 254 h 463"/>
                  <a:gd name="T94" fmla="*/ 571 w 615"/>
                  <a:gd name="T95" fmla="*/ 318 h 463"/>
                  <a:gd name="T96" fmla="*/ 601 w 615"/>
                  <a:gd name="T97" fmla="*/ 368 h 463"/>
                  <a:gd name="T98" fmla="*/ 615 w 615"/>
                  <a:gd name="T99" fmla="*/ 387 h 46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15"/>
                  <a:gd name="T151" fmla="*/ 0 h 463"/>
                  <a:gd name="T152" fmla="*/ 615 w 615"/>
                  <a:gd name="T153" fmla="*/ 463 h 46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15" h="463">
                    <a:moveTo>
                      <a:pt x="0" y="463"/>
                    </a:moveTo>
                    <a:lnTo>
                      <a:pt x="14" y="463"/>
                    </a:lnTo>
                    <a:lnTo>
                      <a:pt x="31" y="457"/>
                    </a:lnTo>
                    <a:lnTo>
                      <a:pt x="45" y="454"/>
                    </a:lnTo>
                    <a:lnTo>
                      <a:pt x="64" y="449"/>
                    </a:lnTo>
                    <a:lnTo>
                      <a:pt x="78" y="440"/>
                    </a:lnTo>
                    <a:lnTo>
                      <a:pt x="95" y="429"/>
                    </a:lnTo>
                    <a:lnTo>
                      <a:pt x="112" y="418"/>
                    </a:lnTo>
                    <a:lnTo>
                      <a:pt x="128" y="401"/>
                    </a:lnTo>
                    <a:lnTo>
                      <a:pt x="162" y="362"/>
                    </a:lnTo>
                    <a:lnTo>
                      <a:pt x="192" y="309"/>
                    </a:lnTo>
                    <a:lnTo>
                      <a:pt x="226" y="245"/>
                    </a:lnTo>
                    <a:lnTo>
                      <a:pt x="254" y="178"/>
                    </a:lnTo>
                    <a:lnTo>
                      <a:pt x="287" y="109"/>
                    </a:lnTo>
                    <a:lnTo>
                      <a:pt x="318" y="50"/>
                    </a:lnTo>
                    <a:lnTo>
                      <a:pt x="334" y="28"/>
                    </a:lnTo>
                    <a:lnTo>
                      <a:pt x="343" y="20"/>
                    </a:lnTo>
                    <a:lnTo>
                      <a:pt x="351" y="11"/>
                    </a:lnTo>
                    <a:lnTo>
                      <a:pt x="354" y="8"/>
                    </a:lnTo>
                    <a:lnTo>
                      <a:pt x="359" y="6"/>
                    </a:lnTo>
                    <a:lnTo>
                      <a:pt x="362" y="3"/>
                    </a:lnTo>
                    <a:lnTo>
                      <a:pt x="368" y="3"/>
                    </a:lnTo>
                    <a:lnTo>
                      <a:pt x="370" y="0"/>
                    </a:lnTo>
                    <a:lnTo>
                      <a:pt x="373" y="0"/>
                    </a:lnTo>
                    <a:lnTo>
                      <a:pt x="376" y="0"/>
                    </a:lnTo>
                    <a:lnTo>
                      <a:pt x="379" y="0"/>
                    </a:lnTo>
                    <a:lnTo>
                      <a:pt x="382" y="0"/>
                    </a:lnTo>
                    <a:lnTo>
                      <a:pt x="384" y="0"/>
                    </a:lnTo>
                    <a:lnTo>
                      <a:pt x="387" y="0"/>
                    </a:lnTo>
                    <a:lnTo>
                      <a:pt x="390" y="0"/>
                    </a:lnTo>
                    <a:lnTo>
                      <a:pt x="393" y="3"/>
                    </a:lnTo>
                    <a:lnTo>
                      <a:pt x="395" y="3"/>
                    </a:lnTo>
                    <a:lnTo>
                      <a:pt x="404" y="8"/>
                    </a:lnTo>
                    <a:lnTo>
                      <a:pt x="412" y="14"/>
                    </a:lnTo>
                    <a:lnTo>
                      <a:pt x="426" y="31"/>
                    </a:lnTo>
                    <a:lnTo>
                      <a:pt x="443" y="56"/>
                    </a:lnTo>
                    <a:lnTo>
                      <a:pt x="476" y="120"/>
                    </a:lnTo>
                    <a:lnTo>
                      <a:pt x="507" y="190"/>
                    </a:lnTo>
                    <a:lnTo>
                      <a:pt x="537" y="254"/>
                    </a:lnTo>
                    <a:lnTo>
                      <a:pt x="571" y="318"/>
                    </a:lnTo>
                    <a:lnTo>
                      <a:pt x="601" y="368"/>
                    </a:lnTo>
                    <a:lnTo>
                      <a:pt x="615" y="38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5" name="Freeform 12"/>
              <p:cNvSpPr>
                <a:spLocks/>
              </p:cNvSpPr>
              <p:nvPr/>
            </p:nvSpPr>
            <p:spPr bwMode="auto">
              <a:xfrm>
                <a:off x="1978" y="2366"/>
                <a:ext cx="142" cy="76"/>
              </a:xfrm>
              <a:custGeom>
                <a:avLst/>
                <a:gdLst>
                  <a:gd name="T0" fmla="*/ 0 w 142"/>
                  <a:gd name="T1" fmla="*/ 0 h 76"/>
                  <a:gd name="T2" fmla="*/ 17 w 142"/>
                  <a:gd name="T3" fmla="*/ 20 h 76"/>
                  <a:gd name="T4" fmla="*/ 50 w 142"/>
                  <a:gd name="T5" fmla="*/ 45 h 76"/>
                  <a:gd name="T6" fmla="*/ 64 w 142"/>
                  <a:gd name="T7" fmla="*/ 53 h 76"/>
                  <a:gd name="T8" fmla="*/ 81 w 142"/>
                  <a:gd name="T9" fmla="*/ 62 h 76"/>
                  <a:gd name="T10" fmla="*/ 100 w 142"/>
                  <a:gd name="T11" fmla="*/ 67 h 76"/>
                  <a:gd name="T12" fmla="*/ 114 w 142"/>
                  <a:gd name="T13" fmla="*/ 73 h 76"/>
                  <a:gd name="T14" fmla="*/ 131 w 142"/>
                  <a:gd name="T15" fmla="*/ 76 h 76"/>
                  <a:gd name="T16" fmla="*/ 142 w 142"/>
                  <a:gd name="T17" fmla="*/ 76 h 7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2"/>
                  <a:gd name="T28" fmla="*/ 0 h 76"/>
                  <a:gd name="T29" fmla="*/ 142 w 142"/>
                  <a:gd name="T30" fmla="*/ 76 h 7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2" h="76">
                    <a:moveTo>
                      <a:pt x="0" y="0"/>
                    </a:moveTo>
                    <a:lnTo>
                      <a:pt x="17" y="20"/>
                    </a:lnTo>
                    <a:lnTo>
                      <a:pt x="50" y="45"/>
                    </a:lnTo>
                    <a:lnTo>
                      <a:pt x="64" y="53"/>
                    </a:lnTo>
                    <a:lnTo>
                      <a:pt x="81" y="62"/>
                    </a:lnTo>
                    <a:lnTo>
                      <a:pt x="100" y="67"/>
                    </a:lnTo>
                    <a:lnTo>
                      <a:pt x="114" y="73"/>
                    </a:lnTo>
                    <a:lnTo>
                      <a:pt x="131" y="76"/>
                    </a:lnTo>
                    <a:lnTo>
                      <a:pt x="142" y="7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1251" y="355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788" y="2046"/>
              <a:ext cx="16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Normal Distribution</a:t>
              </a:r>
            </a:p>
          </p:txBody>
        </p:sp>
        <p:sp>
          <p:nvSpPr>
            <p:cNvPr id="6160" name="Line 15"/>
            <p:cNvSpPr>
              <a:spLocks noChangeShapeType="1"/>
            </p:cNvSpPr>
            <p:nvPr/>
          </p:nvSpPr>
          <p:spPr bwMode="auto">
            <a:xfrm>
              <a:off x="1128" y="3096"/>
              <a:ext cx="101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Text Box 16"/>
            <p:cNvSpPr txBox="1">
              <a:spLocks noChangeArrowheads="1"/>
            </p:cNvSpPr>
            <p:nvPr/>
          </p:nvSpPr>
          <p:spPr bwMode="auto">
            <a:xfrm>
              <a:off x="1459" y="2765"/>
              <a:ext cx="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accent1"/>
                  </a:solidFill>
                  <a:latin typeface="Times New Roman" pitchFamily="18" charset="0"/>
                </a:rPr>
                <a:t>6</a:t>
              </a:r>
              <a:r>
                <a:rPr lang="en-US" altLang="en-US" sz="2400" b="1">
                  <a:solidFill>
                    <a:schemeClr val="accent1"/>
                  </a:solidFill>
                  <a:latin typeface="Symbol" pitchFamily="18" charset="2"/>
                </a:rPr>
                <a:t>s</a:t>
              </a:r>
              <a:endParaRPr lang="en-US" altLang="en-US" sz="2400" b="1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</p:grpSp>
      <p:sp>
        <p:nvSpPr>
          <p:cNvPr id="6152" name="Line 17"/>
          <p:cNvSpPr>
            <a:spLocks noChangeShapeType="1"/>
          </p:cNvSpPr>
          <p:nvPr/>
        </p:nvSpPr>
        <p:spPr bwMode="auto">
          <a:xfrm>
            <a:off x="4003675" y="3973513"/>
            <a:ext cx="0" cy="1670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Text Box 18"/>
          <p:cNvSpPr txBox="1">
            <a:spLocks noChangeArrowheads="1"/>
          </p:cNvSpPr>
          <p:nvPr/>
        </p:nvSpPr>
        <p:spPr bwMode="auto">
          <a:xfrm>
            <a:off x="3802063" y="5519738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Symbol" pitchFamily="18" charset="2"/>
              </a:rPr>
              <a:t>m</a:t>
            </a:r>
          </a:p>
        </p:txBody>
      </p:sp>
      <p:sp>
        <p:nvSpPr>
          <p:cNvPr id="6154" name="Text Box 19"/>
          <p:cNvSpPr txBox="1">
            <a:spLocks noChangeArrowheads="1"/>
          </p:cNvSpPr>
          <p:nvPr/>
        </p:nvSpPr>
        <p:spPr bwMode="auto">
          <a:xfrm>
            <a:off x="1855788" y="5988050"/>
            <a:ext cx="4843462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99.7% of distribution within a six sigma range. </a:t>
            </a:r>
          </a:p>
        </p:txBody>
      </p:sp>
      <p:pic>
        <p:nvPicPr>
          <p:cNvPr id="6155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0" t="36711" r="50000" b="27031"/>
          <a:stretch>
            <a:fillRect/>
          </a:stretch>
        </p:blipFill>
        <p:spPr bwMode="auto">
          <a:xfrm>
            <a:off x="5878513" y="4213225"/>
            <a:ext cx="223202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Elbow Connector 3"/>
          <p:cNvCxnSpPr/>
          <p:nvPr/>
        </p:nvCxnSpPr>
        <p:spPr>
          <a:xfrm rot="10800000">
            <a:off x="4386263" y="4529138"/>
            <a:ext cx="1492250" cy="1603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23863" y="2647950"/>
            <a:ext cx="8229600" cy="1143000"/>
          </a:xfrm>
        </p:spPr>
        <p:txBody>
          <a:bodyPr/>
          <a:lstStyle/>
          <a:p>
            <a:r>
              <a:rPr lang="en-US" altLang="en-US" smtClean="0"/>
              <a:t>Height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35975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Summary Measures for Numerical Data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Measures of Location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 smtClean="0"/>
              <a:t>A statistic that represents a central or typical value in the data.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Measures of Dispersion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 smtClean="0"/>
              <a:t>A statistic that represents a (spread) around  the central or typical value in the data.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01063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Measures of Location for the Population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Population mean (True mean): </a:t>
            </a:r>
            <a:r>
              <a:rPr lang="en-US" altLang="en-US" smtClean="0">
                <a:latin typeface="Symbol" pitchFamily="18" charset="2"/>
              </a:rPr>
              <a:t>m</a:t>
            </a:r>
            <a:r>
              <a:rPr lang="en-US" altLang="en-US" smtClean="0"/>
              <a:t> for a finite population of size N:</a:t>
            </a:r>
          </a:p>
          <a:p>
            <a:endParaRPr lang="en-US" altLang="en-US" smtClean="0"/>
          </a:p>
        </p:txBody>
      </p:sp>
      <p:sp>
        <p:nvSpPr>
          <p:cNvPr id="2" name="Rectangle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78129" y="3984171"/>
            <a:ext cx="2221185" cy="113114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76288" y="200025"/>
            <a:ext cx="77724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Measures of Location for the Sample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965200" y="1665288"/>
            <a:ext cx="5032375" cy="4171950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Sample mean (average)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 smtClean="0"/>
              <a:t>Most commonly used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 smtClean="0"/>
              <a:t>sensitive to extreme values </a:t>
            </a:r>
          </a:p>
        </p:txBody>
      </p:sp>
      <p:sp>
        <p:nvSpPr>
          <p:cNvPr id="3" name="Rectangle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79414" y="2721429"/>
            <a:ext cx="1786258" cy="100001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smtClean="0"/>
              <a:t>Measures of Location for the Sample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315913" y="1611313"/>
            <a:ext cx="8501062" cy="4525962"/>
          </a:xfrm>
        </p:spPr>
        <p:txBody>
          <a:bodyPr/>
          <a:lstStyle/>
          <a:p>
            <a:r>
              <a:rPr lang="en-US" altLang="en-US" smtClean="0"/>
              <a:t>Mode: value that occurs most often</a:t>
            </a:r>
          </a:p>
          <a:p>
            <a:r>
              <a:rPr lang="en-US" altLang="en-US" smtClean="0"/>
              <a:t>Median:</a:t>
            </a:r>
          </a:p>
          <a:p>
            <a:r>
              <a:rPr lang="en-US" altLang="en-US" smtClean="0"/>
              <a:t>Arrange data from small to large (</a:t>
            </a:r>
            <a:r>
              <a:rPr lang="en-US" altLang="en-US" sz="28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800" baseline="-2500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en-US" sz="2800" i="1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en-US" sz="2800" baseline="-2500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en-US" sz="2800" i="1" smtClean="0">
                <a:latin typeface="Times New Roman" pitchFamily="18" charset="0"/>
                <a:cs typeface="Times New Roman" pitchFamily="18" charset="0"/>
              </a:rPr>
              <a:t>, ... x</a:t>
            </a:r>
            <a:r>
              <a:rPr lang="en-US" altLang="en-US" sz="2800" baseline="-250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800" i="1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800" baseline="-250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2800" smtClean="0"/>
              <a:t>)</a:t>
            </a:r>
            <a:endParaRPr lang="en-US" altLang="en-US" sz="2800" i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smtClean="0"/>
              <a:t>for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mtClean="0"/>
              <a:t> is odd: median = 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for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mtClean="0"/>
              <a:t> is even: median =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not sensitive to extreme values (robust)</a:t>
            </a:r>
          </a:p>
          <a:p>
            <a:pPr lvl="1"/>
            <a:endParaRPr lang="en-US" altLang="en-US" smtClean="0"/>
          </a:p>
        </p:txBody>
      </p:sp>
      <p:graphicFrame>
        <p:nvGraphicFramePr>
          <p:cNvPr id="11268" name="Object 3"/>
          <p:cNvGraphicFramePr>
            <a:graphicFrameLocks noChangeAspect="1"/>
          </p:cNvGraphicFramePr>
          <p:nvPr/>
        </p:nvGraphicFramePr>
        <p:xfrm>
          <a:off x="4840288" y="3343275"/>
          <a:ext cx="97631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4" imgW="469900" imgH="368300" progId="Equation.3">
                  <p:embed/>
                </p:oleObj>
              </mc:Choice>
              <mc:Fallback>
                <p:oleObj name="Equation" r:id="rId4" imgW="4699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3343275"/>
                        <a:ext cx="976312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4597400" y="4257675"/>
          <a:ext cx="16938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6" imgW="837836" imgH="444307" progId="Equation.3">
                  <p:embed/>
                </p:oleObj>
              </mc:Choice>
              <mc:Fallback>
                <p:oleObj name="Equation" r:id="rId6" imgW="837836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4257675"/>
                        <a:ext cx="169386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2624</TotalTime>
  <Words>601</Words>
  <Application>Microsoft Office PowerPoint</Application>
  <PresentationFormat>On-screen Show (4:3)</PresentationFormat>
  <Paragraphs>116</Paragraphs>
  <Slides>16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Times New Roman</vt:lpstr>
      <vt:lpstr>Arial</vt:lpstr>
      <vt:lpstr>Calibri</vt:lpstr>
      <vt:lpstr>Symbol</vt:lpstr>
      <vt:lpstr>Wingdings</vt:lpstr>
      <vt:lpstr>Office Theme</vt:lpstr>
      <vt:lpstr>Microsoft Equation 3.0</vt:lpstr>
      <vt:lpstr>MathType 5.0 Equation</vt:lpstr>
      <vt:lpstr>Microsoft Word Document</vt:lpstr>
      <vt:lpstr>Numerical Populations</vt:lpstr>
      <vt:lpstr>PowerPoint Presentation</vt:lpstr>
      <vt:lpstr>Normal Distribution</vt:lpstr>
      <vt:lpstr>For a Normal Distribution</vt:lpstr>
      <vt:lpstr>Height Exercise</vt:lpstr>
      <vt:lpstr>Summary Measures for Numerical Data</vt:lpstr>
      <vt:lpstr>Measures of Location for the Population</vt:lpstr>
      <vt:lpstr>Measures of Location for the Sample</vt:lpstr>
      <vt:lpstr>Measures of Location for the Sample</vt:lpstr>
      <vt:lpstr>  Example</vt:lpstr>
      <vt:lpstr>Shape of a Distribution</vt:lpstr>
      <vt:lpstr>Measure of Dispersion for the Population</vt:lpstr>
      <vt:lpstr>Measure of Dispersion for the Sample</vt:lpstr>
      <vt:lpstr>Measure of Dispersion</vt:lpstr>
      <vt:lpstr>Measure of Dispersion</vt:lpstr>
      <vt:lpstr>Notation</vt:lpstr>
    </vt:vector>
  </TitlesOfParts>
  <Company>IEMS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apley</dc:creator>
  <cp:lastModifiedBy>Bruce Ankenman</cp:lastModifiedBy>
  <cp:revision>139</cp:revision>
  <dcterms:created xsi:type="dcterms:W3CDTF">2005-01-05T22:40:26Z</dcterms:created>
  <dcterms:modified xsi:type="dcterms:W3CDTF">2014-09-25T19:42:15Z</dcterms:modified>
</cp:coreProperties>
</file>