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jpeg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1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20.jpe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Probability I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11829" y="4405313"/>
            <a:ext cx="374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Textbook sections 2.1, 2.2, and 2.4</a:t>
            </a:r>
          </a:p>
        </p:txBody>
      </p:sp>
    </p:spTree>
    <p:extLst>
      <p:ext uri="{BB962C8B-B14F-4D97-AF65-F5344CB8AC3E}">
        <p14:creationId xmlns:p14="http://schemas.microsoft.com/office/powerpoint/2010/main" val="7203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Concepts from Set Theory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2475" cy="51816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/>
              <a:t>Given two events 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), we are often interested in calculating probabilities of other events such as: 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both occurring, either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occurring,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/>
              <a:t>etc. . .  </a:t>
            </a:r>
          </a:p>
          <a:p>
            <a:pPr marL="0" indent="0" eaLnBrk="1" hangingPunct="1"/>
            <a:r>
              <a:rPr lang="en-US" altLang="en-US" sz="2800" dirty="0" smtClean="0"/>
              <a:t>Because an event is a set (a subset of the sample space), relations from set theory are useful: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complement</a:t>
            </a:r>
            <a:r>
              <a:rPr lang="en-US" altLang="en-US" sz="2200" dirty="0" smtClean="0"/>
              <a:t> of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(denoted by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A'</a:t>
            </a:r>
            <a:r>
              <a:rPr lang="en-US" altLang="en-US" sz="2200" dirty="0" smtClean="0"/>
              <a:t>) is the set of all outcomes in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200" dirty="0" smtClean="0"/>
              <a:t> that are not in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union</a:t>
            </a:r>
            <a:r>
              <a:rPr lang="en-US" altLang="en-US" sz="2200" dirty="0" smtClean="0"/>
              <a:t> of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(denoted by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and read "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or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") is the set of all outcomes in that are in either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or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or both</a:t>
            </a:r>
          </a:p>
          <a:p>
            <a:pPr lvl="1" eaLnBrk="1" hangingPunct="1"/>
            <a:r>
              <a:rPr lang="en-US" altLang="en-US" sz="2200" dirty="0" smtClean="0"/>
              <a:t>The </a:t>
            </a:r>
            <a:r>
              <a:rPr lang="en-US" altLang="en-US" sz="2200" b="1" dirty="0" smtClean="0"/>
              <a:t>intersection</a:t>
            </a:r>
            <a:r>
              <a:rPr lang="en-US" altLang="en-US" sz="2200" dirty="0" smtClean="0"/>
              <a:t> of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(denoted by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and read "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") is the set of all outcomes in that are in both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200" dirty="0" smtClean="0"/>
              <a:t> are </a:t>
            </a:r>
            <a:r>
              <a:rPr lang="en-US" altLang="en-US" sz="2200" b="1" dirty="0" smtClean="0"/>
              <a:t>disjoint</a:t>
            </a:r>
            <a:r>
              <a:rPr lang="en-US" altLang="en-US" sz="2200" dirty="0" smtClean="0"/>
              <a:t> or </a:t>
            </a:r>
            <a:r>
              <a:rPr lang="en-US" altLang="en-US" sz="2200" b="1" dirty="0" smtClean="0"/>
              <a:t>mutually exclusive</a:t>
            </a:r>
            <a:r>
              <a:rPr lang="en-US" altLang="en-US" sz="2200" dirty="0" smtClean="0"/>
              <a:t> if their intersection is empty</a:t>
            </a:r>
          </a:p>
        </p:txBody>
      </p:sp>
    </p:spTree>
    <p:extLst>
      <p:ext uri="{BB962C8B-B14F-4D97-AF65-F5344CB8AC3E}">
        <p14:creationId xmlns:p14="http://schemas.microsoft.com/office/powerpoint/2010/main" val="38993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>
          <a:xfrm>
            <a:off x="279401" y="228600"/>
            <a:ext cx="8940799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Venn Diagrams showing Set Relations</a:t>
            </a:r>
          </a:p>
        </p:txBody>
      </p:sp>
      <p:pic>
        <p:nvPicPr>
          <p:cNvPr id="12291" name="Picture 4" descr="0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689100"/>
            <a:ext cx="89408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491" y="1392382"/>
            <a:ext cx="8229600" cy="4525963"/>
          </a:xfrm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itchFamily="18" charset="2"/>
              </a:rPr>
              <a:t>For the experiment in which the number of pumps in use at a single six-pump gas station is observed,  let </a:t>
            </a:r>
            <a:r>
              <a:rPr lang="en-US" altLang="en-US" i="1" dirty="0" smtClean="0">
                <a:sym typeface="Symbol" pitchFamily="18" charset="2"/>
              </a:rPr>
              <a:t>A </a:t>
            </a:r>
            <a:r>
              <a:rPr lang="en-US" altLang="en-US" dirty="0" smtClean="0">
                <a:sym typeface="Symbol" pitchFamily="18" charset="2"/>
              </a:rPr>
              <a:t>= {0, 1, 2, 3, 4}, </a:t>
            </a:r>
            <a:r>
              <a:rPr lang="en-US" altLang="en-US" i="1" dirty="0" smtClean="0">
                <a:sym typeface="Symbol" pitchFamily="18" charset="2"/>
              </a:rPr>
              <a:t>B </a:t>
            </a:r>
            <a:r>
              <a:rPr lang="en-US" altLang="en-US" dirty="0" smtClean="0">
                <a:sym typeface="Symbol" pitchFamily="18" charset="2"/>
              </a:rPr>
              <a:t>= {3, 4, 5, 6}, and </a:t>
            </a:r>
            <a:r>
              <a:rPr lang="en-US" altLang="en-US" i="1" dirty="0" smtClean="0">
                <a:sym typeface="Symbol" pitchFamily="18" charset="2"/>
              </a:rPr>
              <a:t>C </a:t>
            </a:r>
            <a:r>
              <a:rPr lang="en-US" altLang="en-US" dirty="0" smtClean="0">
                <a:sym typeface="Symbol" pitchFamily="18" charset="2"/>
              </a:rPr>
              <a:t>= {1, 3, 5}.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3857" y="3657715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sym typeface="Symbol" pitchFamily="18" charset="2"/>
              </a:rPr>
              <a:t>Then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i="1" dirty="0"/>
              <a:t>A</a:t>
            </a:r>
            <a:r>
              <a:rPr lang="en-US" altLang="en-US" b="1" dirty="0">
                <a:sym typeface="Symbol" pitchFamily="18" charset="2"/>
              </a:rPr>
              <a:t>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 {5, 6}, </a:t>
            </a:r>
            <a:br>
              <a:rPr lang="en-US" altLang="en-US" b="1" dirty="0">
                <a:sym typeface="Symbol" pitchFamily="18" charset="2"/>
              </a:rPr>
            </a:br>
            <a:r>
              <a:rPr lang="en-US" altLang="en-US" b="1" i="1" dirty="0"/>
              <a:t>A </a:t>
            </a:r>
            <a:r>
              <a:rPr lang="en-US" altLang="en-US" b="1" dirty="0">
                <a:sym typeface="Symbol" pitchFamily="18" charset="2"/>
              </a:rPr>
              <a:t> </a:t>
            </a:r>
            <a:r>
              <a:rPr lang="en-US" altLang="en-US" b="1" i="1" dirty="0"/>
              <a:t>B </a:t>
            </a:r>
            <a:r>
              <a:rPr lang="en-US" altLang="en-US" b="1" dirty="0">
                <a:sym typeface="Symbol" pitchFamily="18" charset="2"/>
              </a:rPr>
              <a:t>= {0, 1, 2, 3, 4, 5, 6} ,</a:t>
            </a:r>
            <a:r>
              <a:rPr lang="en-US" altLang="en-US" b="1" i="1" dirty="0">
                <a:sym typeface="Symbol" pitchFamily="18" charset="2"/>
              </a:rPr>
              <a:t/>
            </a:r>
            <a:br>
              <a:rPr lang="en-US" altLang="en-US" b="1" i="1" dirty="0">
                <a:sym typeface="Symbol" pitchFamily="18" charset="2"/>
              </a:rPr>
            </a:br>
            <a:r>
              <a:rPr lang="en-US" altLang="en-US" b="1" i="1" dirty="0"/>
              <a:t>A </a:t>
            </a:r>
            <a:r>
              <a:rPr lang="en-US" altLang="en-US" b="1" dirty="0">
                <a:sym typeface="Symbol" pitchFamily="18" charset="2"/>
              </a:rPr>
              <a:t> </a:t>
            </a:r>
            <a:r>
              <a:rPr lang="en-US" altLang="en-US" b="1" i="1" dirty="0"/>
              <a:t>C </a:t>
            </a:r>
            <a:r>
              <a:rPr lang="en-US" altLang="en-US" b="1" dirty="0">
                <a:sym typeface="Symbol" pitchFamily="18" charset="2"/>
              </a:rPr>
              <a:t>= {0, 1, 2, 3, 4, 5},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i="1" dirty="0">
                <a:sym typeface="Symbol" pitchFamily="18" charset="2"/>
              </a:rPr>
              <a:t>A </a:t>
            </a:r>
            <a:r>
              <a:rPr lang="en-US" altLang="en-US" b="1" dirty="0">
                <a:sym typeface="Symbol" pitchFamily="18" charset="2"/>
              </a:rPr>
              <a:t> </a:t>
            </a:r>
            <a:r>
              <a:rPr lang="en-US" altLang="en-US" b="1" i="1" dirty="0">
                <a:sym typeface="Symbol" pitchFamily="18" charset="2"/>
              </a:rPr>
              <a:t>B </a:t>
            </a:r>
            <a:r>
              <a:rPr lang="en-US" altLang="en-US" b="1" dirty="0">
                <a:sym typeface="Symbol" pitchFamily="18" charset="2"/>
              </a:rPr>
              <a:t>= {3, 4},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i="1" dirty="0">
                <a:sym typeface="Symbol" pitchFamily="18" charset="2"/>
              </a:rPr>
              <a:t>A </a:t>
            </a:r>
            <a:r>
              <a:rPr lang="en-US" altLang="en-US" b="1" dirty="0">
                <a:sym typeface="Symbol" pitchFamily="18" charset="2"/>
              </a:rPr>
              <a:t> </a:t>
            </a:r>
            <a:r>
              <a:rPr lang="en-US" altLang="en-US" b="1" i="1" dirty="0">
                <a:sym typeface="Symbol" pitchFamily="18" charset="2"/>
              </a:rPr>
              <a:t>C </a:t>
            </a:r>
            <a:r>
              <a:rPr lang="en-US" altLang="en-US" b="1" dirty="0">
                <a:sym typeface="Symbol" pitchFamily="18" charset="2"/>
              </a:rPr>
              <a:t>= {1, 3},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>
                <a:sym typeface="Symbol" pitchFamily="18" charset="2"/>
              </a:rPr>
              <a:t>(</a:t>
            </a:r>
            <a:r>
              <a:rPr lang="en-US" altLang="en-US" b="1" i="1" dirty="0">
                <a:sym typeface="Symbol" pitchFamily="18" charset="2"/>
              </a:rPr>
              <a:t>A </a:t>
            </a:r>
            <a:r>
              <a:rPr lang="en-US" altLang="en-US" b="1" dirty="0">
                <a:sym typeface="Symbol" pitchFamily="18" charset="2"/>
              </a:rPr>
              <a:t> </a:t>
            </a:r>
            <a:r>
              <a:rPr lang="en-US" altLang="en-US" b="1" i="1" dirty="0">
                <a:sym typeface="Symbol" pitchFamily="18" charset="2"/>
              </a:rPr>
              <a:t>C</a:t>
            </a:r>
            <a:r>
              <a:rPr lang="en-US" altLang="en-US" b="1" dirty="0">
                <a:sym typeface="Symbol" pitchFamily="18" charset="2"/>
              </a:rPr>
              <a:t>) = {0, 2, 4, 5, 6}</a:t>
            </a:r>
          </a:p>
        </p:txBody>
      </p:sp>
    </p:spTree>
    <p:extLst>
      <p:ext uri="{BB962C8B-B14F-4D97-AF65-F5344CB8AC3E}">
        <p14:creationId xmlns:p14="http://schemas.microsoft.com/office/powerpoint/2010/main" val="10639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Axioms of Probability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All probability measures must satisfy the following axioms:</a:t>
            </a:r>
          </a:p>
          <a:p>
            <a:pPr lvl="1" eaLnBrk="1" hangingPunct="1"/>
            <a:r>
              <a:rPr lang="en-US" altLang="en-US" dirty="0" smtClean="0"/>
              <a:t>For any event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= 1 </a:t>
            </a:r>
            <a:endParaRPr lang="en-US" altLang="en-US" dirty="0" smtClean="0"/>
          </a:p>
          <a:p>
            <a:pPr lvl="1" eaLnBrk="1" hangingPunct="1">
              <a:lnSpc>
                <a:spcPts val="4000"/>
              </a:lnSpc>
            </a:pPr>
            <a:r>
              <a:rPr lang="en-US" altLang="en-US" dirty="0" smtClean="0"/>
              <a:t>If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/>
              <a:t>, . . . is a collection of disjoint events, then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dirty="0" smtClean="0"/>
              <a:t> . . .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=</a:t>
            </a:r>
            <a:endParaRPr lang="en-US" altLang="en-US" dirty="0" smtClean="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6382"/>
              </p:ext>
            </p:extLst>
          </p:nvPr>
        </p:nvGraphicFramePr>
        <p:xfrm>
          <a:off x="5223163" y="4073236"/>
          <a:ext cx="1082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545863" imgH="457002" progId="Equation.3">
                  <p:embed/>
                </p:oleObj>
              </mc:Choice>
              <mc:Fallback>
                <p:oleObj name="Equation" r:id="rId3" imgW="545863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163" y="4073236"/>
                        <a:ext cx="1082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85" y="3236399"/>
            <a:ext cx="274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9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536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Relations that Follow the Axioms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98764" y="1253836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The following are important relations that can all be derived from the three axioms (and that seem intuitively reasonable):</a:t>
            </a:r>
          </a:p>
          <a:p>
            <a:pPr marL="0" indent="0" eaLnBrk="1" hangingPunct="1"/>
            <a:r>
              <a:rPr lang="en-US" altLang="en-US" dirty="0" smtClean="0"/>
              <a:t>For any event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A'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en-US" altLang="en-US" dirty="0" smtClean="0"/>
              <a:t> </a:t>
            </a:r>
          </a:p>
          <a:p>
            <a:pPr marL="0" indent="0" eaLnBrk="1" hangingPunct="1"/>
            <a:r>
              <a:rPr lang="en-US" altLang="en-US" dirty="0" smtClean="0"/>
              <a:t>For any event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/>
              <a:t>, 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≤ 1</a:t>
            </a:r>
            <a:endParaRPr lang="en-US" altLang="en-US" dirty="0" smtClean="0"/>
          </a:p>
          <a:p>
            <a:pPr marL="0" indent="0" eaLnBrk="1" hangingPunct="1"/>
            <a:r>
              <a:rPr lang="en-US" altLang="en-US" dirty="0" smtClean="0"/>
              <a:t>For any two events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/>
              <a:t>,  </a:t>
            </a:r>
          </a:p>
          <a:p>
            <a:pPr marL="0" indent="0" eaLnBrk="1" hangingPunct="1"/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		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 smtClean="0"/>
          </a:p>
        </p:txBody>
      </p:sp>
      <p:pic>
        <p:nvPicPr>
          <p:cNvPr id="14340" name="Picture 4" descr="0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3" y="5301818"/>
            <a:ext cx="660558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Space for 2 dice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295400"/>
          <a:ext cx="6477000" cy="35052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741"/>
                <a:gridCol w="1088741"/>
                <a:gridCol w="1033295"/>
                <a:gridCol w="1088741"/>
                <a:gridCol w="1088741"/>
                <a:gridCol w="1088741"/>
              </a:tblGrid>
              <a:tr h="50074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die 2}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5513" y="1295400"/>
          <a:ext cx="6477000" cy="35052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741"/>
                <a:gridCol w="1088741"/>
                <a:gridCol w="1033295"/>
                <a:gridCol w="1088741"/>
                <a:gridCol w="1088741"/>
                <a:gridCol w="1088741"/>
              </a:tblGrid>
              <a:tr h="50074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die 2}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49926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What is the probability of rolling doubles? 6/36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" y="55118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What is the probability of rolling a six? 5/36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5926138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What is the probability of rolling doubles or a six?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          6/36+5/36-1/36=10/36=0.27778</a:t>
            </a:r>
          </a:p>
        </p:txBody>
      </p:sp>
    </p:spTree>
    <p:extLst>
      <p:ext uri="{BB962C8B-B14F-4D97-AF65-F5344CB8AC3E}">
        <p14:creationId xmlns:p14="http://schemas.microsoft.com/office/powerpoint/2010/main" val="29066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" y="427038"/>
            <a:ext cx="9144000" cy="792162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Frequentist</a:t>
            </a:r>
            <a:r>
              <a:rPr lang="en-US" altLang="en-US" dirty="0" smtClean="0"/>
              <a:t> Interpretation of Probability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2800" dirty="0" smtClean="0"/>
              <a:t>We are used to statements like "the probability of rolling doubles is 0.16667", but what does this really mean?</a:t>
            </a:r>
          </a:p>
          <a:p>
            <a:pPr marL="0" indent="0" eaLnBrk="1" hangingPunct="1"/>
            <a:r>
              <a:rPr lang="en-US" altLang="en-US" sz="2800" dirty="0" smtClean="0"/>
              <a:t>Try to define "probability" in formal terms using no other undefined term like "chance", "likelihood", etc.</a:t>
            </a:r>
          </a:p>
          <a:p>
            <a:pPr marL="0" indent="0" eaLnBrk="1" hangingPunct="1"/>
            <a:r>
              <a:rPr lang="en-US" altLang="en-US" sz="2800" dirty="0" smtClean="0"/>
              <a:t>The following </a:t>
            </a:r>
            <a:r>
              <a:rPr lang="en-US" altLang="en-US" sz="2800" b="1" dirty="0" smtClean="0"/>
              <a:t>relative frequency</a:t>
            </a:r>
            <a:r>
              <a:rPr lang="en-US" altLang="en-US" sz="2800" dirty="0" smtClean="0"/>
              <a:t> interpretation has come to be accepted as the "meaning" of probability:</a:t>
            </a:r>
          </a:p>
          <a:p>
            <a:pPr lvl="1" eaLnBrk="1" hangingPunct="1"/>
            <a:r>
              <a:rPr lang="en-US" altLang="en-US" sz="2400" dirty="0" smtClean="0"/>
              <a:t>Suppose an event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dirty="0" smtClean="0"/>
              <a:t> for some experiment has probability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dirty="0" smtClean="0"/>
              <a:t>) of occurring</a:t>
            </a:r>
          </a:p>
          <a:p>
            <a:pPr lvl="1" eaLnBrk="1" hangingPunct="1"/>
            <a:r>
              <a:rPr lang="en-US" altLang="en-US" sz="2400" dirty="0" smtClean="0"/>
              <a:t>Then, if we hypothetically repeat the experiment an infinite number of times, independently,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dirty="0" smtClean="0"/>
              <a:t>) should equal the proportion of times that event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dirty="0" smtClean="0"/>
              <a:t> occurs   </a:t>
            </a:r>
          </a:p>
        </p:txBody>
      </p:sp>
    </p:spTree>
    <p:extLst>
      <p:ext uri="{BB962C8B-B14F-4D97-AF65-F5344CB8AC3E}">
        <p14:creationId xmlns:p14="http://schemas.microsoft.com/office/powerpoint/2010/main" val="2514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Door Game</a:t>
            </a:r>
          </a:p>
        </p:txBody>
      </p:sp>
    </p:spTree>
    <p:extLst>
      <p:ext uri="{BB962C8B-B14F-4D97-AF65-F5344CB8AC3E}">
        <p14:creationId xmlns:p14="http://schemas.microsoft.com/office/powerpoint/2010/main" val="35545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Door Game – Switch Strategy</a:t>
            </a:r>
          </a:p>
        </p:txBody>
      </p:sp>
      <p:grpSp>
        <p:nvGrpSpPr>
          <p:cNvPr id="19459" name="Group 42"/>
          <p:cNvGrpSpPr>
            <a:grpSpLocks/>
          </p:cNvGrpSpPr>
          <p:nvPr/>
        </p:nvGrpSpPr>
        <p:grpSpPr bwMode="auto">
          <a:xfrm>
            <a:off x="795338" y="1838325"/>
            <a:ext cx="1995487" cy="3419475"/>
            <a:chOff x="795064" y="1838121"/>
            <a:chExt cx="1996017" cy="185174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09355" y="1838121"/>
              <a:ext cx="1981726" cy="914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95064" y="2775169"/>
              <a:ext cx="1981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64" y="2775169"/>
              <a:ext cx="1981726" cy="914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0" name="TextBox 10"/>
          <p:cNvSpPr txBox="1">
            <a:spLocks noChangeArrowheads="1"/>
          </p:cNvSpPr>
          <p:nvPr/>
        </p:nvSpPr>
        <p:spPr bwMode="auto">
          <a:xfrm>
            <a:off x="1123950" y="225425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19461" name="TextBox 11"/>
          <p:cNvSpPr txBox="1">
            <a:spLocks noChangeArrowheads="1"/>
          </p:cNvSpPr>
          <p:nvPr/>
        </p:nvSpPr>
        <p:spPr bwMode="auto">
          <a:xfrm>
            <a:off x="1663700" y="313690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19462" name="TextBox 12"/>
          <p:cNvSpPr txBox="1">
            <a:spLocks noChangeArrowheads="1"/>
          </p:cNvSpPr>
          <p:nvPr/>
        </p:nvSpPr>
        <p:spPr bwMode="auto">
          <a:xfrm>
            <a:off x="1166813" y="46482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19463" name="TextBox 13"/>
          <p:cNvSpPr txBox="1">
            <a:spLocks noChangeArrowheads="1"/>
          </p:cNvSpPr>
          <p:nvPr/>
        </p:nvSpPr>
        <p:spPr bwMode="auto">
          <a:xfrm>
            <a:off x="2776538" y="1654175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1 Wins</a:t>
            </a:r>
          </a:p>
        </p:txBody>
      </p:sp>
      <p:sp>
        <p:nvSpPr>
          <p:cNvPr id="19464" name="TextBox 14"/>
          <p:cNvSpPr txBox="1">
            <a:spLocks noChangeArrowheads="1"/>
          </p:cNvSpPr>
          <p:nvPr/>
        </p:nvSpPr>
        <p:spPr bwMode="auto">
          <a:xfrm>
            <a:off x="2782888" y="3397250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2 Wins</a:t>
            </a:r>
          </a:p>
        </p:txBody>
      </p:sp>
      <p:sp>
        <p:nvSpPr>
          <p:cNvPr id="19465" name="TextBox 15"/>
          <p:cNvSpPr txBox="1">
            <a:spLocks noChangeArrowheads="1"/>
          </p:cNvSpPr>
          <p:nvPr/>
        </p:nvSpPr>
        <p:spPr bwMode="auto">
          <a:xfrm>
            <a:off x="2819400" y="5073650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3 Wins</a:t>
            </a:r>
          </a:p>
        </p:txBody>
      </p:sp>
      <p:grpSp>
        <p:nvGrpSpPr>
          <p:cNvPr id="19466" name="Group 43"/>
          <p:cNvGrpSpPr>
            <a:grpSpLocks/>
          </p:cNvGrpSpPr>
          <p:nvPr/>
        </p:nvGrpSpPr>
        <p:grpSpPr bwMode="auto">
          <a:xfrm>
            <a:off x="4230688" y="1316038"/>
            <a:ext cx="2900362" cy="1044575"/>
            <a:chOff x="4230508" y="1316794"/>
            <a:chExt cx="2900875" cy="1043464"/>
          </a:xfrm>
        </p:grpSpPr>
        <p:grpSp>
          <p:nvGrpSpPr>
            <p:cNvPr id="19496" name="Group 19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219618" y="4322069"/>
                <a:ext cx="1980374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3622" y="5260211"/>
                <a:ext cx="19803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03622" y="5260211"/>
                <a:ext cx="1980372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97" name="TextBox 36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19498" name="TextBox 37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19499" name="TextBox 38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19467" name="Group 44"/>
          <p:cNvGrpSpPr>
            <a:grpSpLocks/>
          </p:cNvGrpSpPr>
          <p:nvPr/>
        </p:nvGrpSpPr>
        <p:grpSpPr bwMode="auto">
          <a:xfrm>
            <a:off x="4219575" y="3059113"/>
            <a:ext cx="2900363" cy="1042987"/>
            <a:chOff x="4230508" y="1316794"/>
            <a:chExt cx="2900875" cy="1043464"/>
          </a:xfrm>
        </p:grpSpPr>
        <p:grpSp>
          <p:nvGrpSpPr>
            <p:cNvPr id="19489" name="Group 45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3219620" y="4318523"/>
                <a:ext cx="1980372" cy="913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03622" y="5258093"/>
                <a:ext cx="19803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03622" y="5258093"/>
                <a:ext cx="1980374" cy="913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90" name="TextBox 46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19491" name="TextBox 47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19492" name="TextBox 48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19468" name="Group 52"/>
          <p:cNvGrpSpPr>
            <a:grpSpLocks/>
          </p:cNvGrpSpPr>
          <p:nvPr/>
        </p:nvGrpSpPr>
        <p:grpSpPr bwMode="auto">
          <a:xfrm>
            <a:off x="4273550" y="4735513"/>
            <a:ext cx="2901950" cy="1044575"/>
            <a:chOff x="4230508" y="1316794"/>
            <a:chExt cx="2900875" cy="1043464"/>
          </a:xfrm>
        </p:grpSpPr>
        <p:grpSp>
          <p:nvGrpSpPr>
            <p:cNvPr id="19482" name="Group 53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3219611" y="4322069"/>
                <a:ext cx="1979289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03622" y="5260211"/>
                <a:ext cx="19792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03622" y="5260211"/>
                <a:ext cx="1979291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83" name="TextBox 54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19484" name="TextBox 55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19485" name="TextBox 56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19469" name="Group 76"/>
          <p:cNvGrpSpPr>
            <a:grpSpLocks/>
          </p:cNvGrpSpPr>
          <p:nvPr/>
        </p:nvGrpSpPr>
        <p:grpSpPr bwMode="auto">
          <a:xfrm>
            <a:off x="7175500" y="1316038"/>
            <a:ext cx="684213" cy="1031875"/>
            <a:chOff x="7175119" y="1316794"/>
            <a:chExt cx="684803" cy="1030636"/>
          </a:xfrm>
        </p:grpSpPr>
        <p:sp>
          <p:nvSpPr>
            <p:cNvPr id="19479" name="TextBox 60"/>
            <p:cNvSpPr txBox="1">
              <a:spLocks noChangeArrowheads="1"/>
            </p:cNvSpPr>
            <p:nvPr/>
          </p:nvSpPr>
          <p:spPr bwMode="auto">
            <a:xfrm>
              <a:off x="7175119" y="1316794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19480" name="TextBox 61"/>
            <p:cNvSpPr txBox="1">
              <a:spLocks noChangeArrowheads="1"/>
            </p:cNvSpPr>
            <p:nvPr/>
          </p:nvSpPr>
          <p:spPr bwMode="auto">
            <a:xfrm>
              <a:off x="7175119" y="1647446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19481" name="TextBox 62"/>
            <p:cNvSpPr txBox="1">
              <a:spLocks noChangeArrowheads="1"/>
            </p:cNvSpPr>
            <p:nvPr/>
          </p:nvSpPr>
          <p:spPr bwMode="auto">
            <a:xfrm>
              <a:off x="7175119" y="197809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</p:grpSp>
      <p:grpSp>
        <p:nvGrpSpPr>
          <p:cNvPr id="19470" name="Group 75"/>
          <p:cNvGrpSpPr>
            <a:grpSpLocks/>
          </p:cNvGrpSpPr>
          <p:nvPr/>
        </p:nvGrpSpPr>
        <p:grpSpPr bwMode="auto">
          <a:xfrm>
            <a:off x="7226300" y="3044825"/>
            <a:ext cx="684213" cy="1030288"/>
            <a:chOff x="7226414" y="3045183"/>
            <a:chExt cx="684803" cy="1030636"/>
          </a:xfrm>
        </p:grpSpPr>
        <p:sp>
          <p:nvSpPr>
            <p:cNvPr id="19476" name="TextBox 69"/>
            <p:cNvSpPr txBox="1">
              <a:spLocks noChangeArrowheads="1"/>
            </p:cNvSpPr>
            <p:nvPr/>
          </p:nvSpPr>
          <p:spPr bwMode="auto">
            <a:xfrm>
              <a:off x="7226414" y="3045183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19477" name="TextBox 70"/>
            <p:cNvSpPr txBox="1">
              <a:spLocks noChangeArrowheads="1"/>
            </p:cNvSpPr>
            <p:nvPr/>
          </p:nvSpPr>
          <p:spPr bwMode="auto">
            <a:xfrm>
              <a:off x="7226414" y="3375835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19478" name="TextBox 71"/>
            <p:cNvSpPr txBox="1">
              <a:spLocks noChangeArrowheads="1"/>
            </p:cNvSpPr>
            <p:nvPr/>
          </p:nvSpPr>
          <p:spPr bwMode="auto">
            <a:xfrm>
              <a:off x="7226414" y="370648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</p:grpSp>
      <p:grpSp>
        <p:nvGrpSpPr>
          <p:cNvPr id="19471" name="Group 77"/>
          <p:cNvGrpSpPr>
            <a:grpSpLocks/>
          </p:cNvGrpSpPr>
          <p:nvPr/>
        </p:nvGrpSpPr>
        <p:grpSpPr bwMode="auto">
          <a:xfrm>
            <a:off x="7275513" y="4735513"/>
            <a:ext cx="685800" cy="1031875"/>
            <a:chOff x="7226414" y="3045183"/>
            <a:chExt cx="684803" cy="1030636"/>
          </a:xfrm>
        </p:grpSpPr>
        <p:sp>
          <p:nvSpPr>
            <p:cNvPr id="19473" name="TextBox 78"/>
            <p:cNvSpPr txBox="1">
              <a:spLocks noChangeArrowheads="1"/>
            </p:cNvSpPr>
            <p:nvPr/>
          </p:nvSpPr>
          <p:spPr bwMode="auto">
            <a:xfrm>
              <a:off x="7226414" y="3045183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19474" name="TextBox 79"/>
            <p:cNvSpPr txBox="1">
              <a:spLocks noChangeArrowheads="1"/>
            </p:cNvSpPr>
            <p:nvPr/>
          </p:nvSpPr>
          <p:spPr bwMode="auto">
            <a:xfrm>
              <a:off x="7226414" y="3375835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19475" name="TextBox 80"/>
            <p:cNvSpPr txBox="1">
              <a:spLocks noChangeArrowheads="1"/>
            </p:cNvSpPr>
            <p:nvPr/>
          </p:nvSpPr>
          <p:spPr bwMode="auto">
            <a:xfrm>
              <a:off x="7226414" y="3706487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</p:grpSp>
      <p:sp>
        <p:nvSpPr>
          <p:cNvPr id="19472" name="TextBox 81"/>
          <p:cNvSpPr txBox="1">
            <a:spLocks noChangeArrowheads="1"/>
          </p:cNvSpPr>
          <p:nvPr/>
        </p:nvSpPr>
        <p:spPr bwMode="auto">
          <a:xfrm>
            <a:off x="2994025" y="6216650"/>
            <a:ext cx="273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/>
              <a:t>You win 2/3 of the time.</a:t>
            </a:r>
          </a:p>
        </p:txBody>
      </p:sp>
    </p:spTree>
    <p:extLst>
      <p:ext uri="{BB962C8B-B14F-4D97-AF65-F5344CB8AC3E}">
        <p14:creationId xmlns:p14="http://schemas.microsoft.com/office/powerpoint/2010/main" val="34042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Door Game – Stay Strategy</a:t>
            </a:r>
          </a:p>
        </p:txBody>
      </p:sp>
      <p:grpSp>
        <p:nvGrpSpPr>
          <p:cNvPr id="20483" name="Group 42"/>
          <p:cNvGrpSpPr>
            <a:grpSpLocks/>
          </p:cNvGrpSpPr>
          <p:nvPr/>
        </p:nvGrpSpPr>
        <p:grpSpPr bwMode="auto">
          <a:xfrm>
            <a:off x="795338" y="1838325"/>
            <a:ext cx="1995487" cy="3419475"/>
            <a:chOff x="795064" y="1838121"/>
            <a:chExt cx="1996017" cy="185174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09355" y="1838121"/>
              <a:ext cx="1981726" cy="914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95064" y="2775169"/>
              <a:ext cx="1981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95064" y="2775169"/>
              <a:ext cx="1981726" cy="9146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4" name="TextBox 10"/>
          <p:cNvSpPr txBox="1">
            <a:spLocks noChangeArrowheads="1"/>
          </p:cNvSpPr>
          <p:nvPr/>
        </p:nvSpPr>
        <p:spPr bwMode="auto">
          <a:xfrm>
            <a:off x="1123950" y="225425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20485" name="TextBox 11"/>
          <p:cNvSpPr txBox="1">
            <a:spLocks noChangeArrowheads="1"/>
          </p:cNvSpPr>
          <p:nvPr/>
        </p:nvSpPr>
        <p:spPr bwMode="auto">
          <a:xfrm>
            <a:off x="1663700" y="313690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20486" name="TextBox 12"/>
          <p:cNvSpPr txBox="1">
            <a:spLocks noChangeArrowheads="1"/>
          </p:cNvSpPr>
          <p:nvPr/>
        </p:nvSpPr>
        <p:spPr bwMode="auto">
          <a:xfrm>
            <a:off x="1166813" y="46482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0.33</a:t>
            </a:r>
          </a:p>
        </p:txBody>
      </p:sp>
      <p:sp>
        <p:nvSpPr>
          <p:cNvPr id="20487" name="TextBox 13"/>
          <p:cNvSpPr txBox="1">
            <a:spLocks noChangeArrowheads="1"/>
          </p:cNvSpPr>
          <p:nvPr/>
        </p:nvSpPr>
        <p:spPr bwMode="auto">
          <a:xfrm>
            <a:off x="2776538" y="1654175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1 Wins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2782888" y="3397250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2 Wins</a:t>
            </a:r>
          </a:p>
        </p:txBody>
      </p:sp>
      <p:sp>
        <p:nvSpPr>
          <p:cNvPr id="20489" name="TextBox 15"/>
          <p:cNvSpPr txBox="1">
            <a:spLocks noChangeArrowheads="1"/>
          </p:cNvSpPr>
          <p:nvPr/>
        </p:nvSpPr>
        <p:spPr bwMode="auto">
          <a:xfrm>
            <a:off x="2819400" y="5073650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Door 3 Wins</a:t>
            </a:r>
          </a:p>
        </p:txBody>
      </p:sp>
      <p:grpSp>
        <p:nvGrpSpPr>
          <p:cNvPr id="20490" name="Group 43"/>
          <p:cNvGrpSpPr>
            <a:grpSpLocks/>
          </p:cNvGrpSpPr>
          <p:nvPr/>
        </p:nvGrpSpPr>
        <p:grpSpPr bwMode="auto">
          <a:xfrm>
            <a:off x="4230688" y="1316038"/>
            <a:ext cx="2900362" cy="1044575"/>
            <a:chOff x="4230508" y="1316794"/>
            <a:chExt cx="2900875" cy="1043464"/>
          </a:xfrm>
        </p:grpSpPr>
        <p:grpSp>
          <p:nvGrpSpPr>
            <p:cNvPr id="20520" name="Group 19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219618" y="4322069"/>
                <a:ext cx="1980374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3622" y="5260211"/>
                <a:ext cx="19803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03622" y="5260211"/>
                <a:ext cx="1980372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21" name="TextBox 36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20522" name="TextBox 37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20523" name="TextBox 38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20491" name="Group 44"/>
          <p:cNvGrpSpPr>
            <a:grpSpLocks/>
          </p:cNvGrpSpPr>
          <p:nvPr/>
        </p:nvGrpSpPr>
        <p:grpSpPr bwMode="auto">
          <a:xfrm>
            <a:off x="4219575" y="3059113"/>
            <a:ext cx="2900363" cy="1042987"/>
            <a:chOff x="4230508" y="1316794"/>
            <a:chExt cx="2900875" cy="1043464"/>
          </a:xfrm>
        </p:grpSpPr>
        <p:grpSp>
          <p:nvGrpSpPr>
            <p:cNvPr id="20513" name="Group 45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3219620" y="4318523"/>
                <a:ext cx="1980372" cy="913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03622" y="5258093"/>
                <a:ext cx="19803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03622" y="5258093"/>
                <a:ext cx="1980374" cy="9139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14" name="TextBox 46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20515" name="TextBox 47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20516" name="TextBox 48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20492" name="Group 52"/>
          <p:cNvGrpSpPr>
            <a:grpSpLocks/>
          </p:cNvGrpSpPr>
          <p:nvPr/>
        </p:nvGrpSpPr>
        <p:grpSpPr bwMode="auto">
          <a:xfrm>
            <a:off x="4273550" y="4735513"/>
            <a:ext cx="2901950" cy="1044575"/>
            <a:chOff x="4230508" y="1316794"/>
            <a:chExt cx="2900875" cy="1043464"/>
          </a:xfrm>
        </p:grpSpPr>
        <p:grpSp>
          <p:nvGrpSpPr>
            <p:cNvPr id="20506" name="Group 53"/>
            <p:cNvGrpSpPr>
              <a:grpSpLocks/>
            </p:cNvGrpSpPr>
            <p:nvPr/>
          </p:nvGrpSpPr>
          <p:grpSpPr bwMode="auto">
            <a:xfrm>
              <a:off x="4230508" y="1493805"/>
              <a:ext cx="990600" cy="688632"/>
              <a:chOff x="3203622" y="4320455"/>
              <a:chExt cx="1996017" cy="185174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3219611" y="4322069"/>
                <a:ext cx="1979289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03622" y="5260211"/>
                <a:ext cx="19792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03622" y="5260211"/>
                <a:ext cx="1979291" cy="91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07" name="TextBox 54"/>
            <p:cNvSpPr txBox="1">
              <a:spLocks noChangeArrowheads="1"/>
            </p:cNvSpPr>
            <p:nvPr/>
          </p:nvSpPr>
          <p:spPr bwMode="auto">
            <a:xfrm flipH="1">
              <a:off x="5272101" y="1316794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1 </a:t>
              </a:r>
            </a:p>
          </p:txBody>
        </p:sp>
        <p:sp>
          <p:nvSpPr>
            <p:cNvPr id="20508" name="TextBox 55"/>
            <p:cNvSpPr txBox="1">
              <a:spLocks noChangeArrowheads="1"/>
            </p:cNvSpPr>
            <p:nvPr/>
          </p:nvSpPr>
          <p:spPr bwMode="auto">
            <a:xfrm flipH="1">
              <a:off x="5272101" y="1657721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2 </a:t>
              </a:r>
            </a:p>
          </p:txBody>
        </p:sp>
        <p:sp>
          <p:nvSpPr>
            <p:cNvPr id="20509" name="TextBox 56"/>
            <p:cNvSpPr txBox="1">
              <a:spLocks noChangeArrowheads="1"/>
            </p:cNvSpPr>
            <p:nvPr/>
          </p:nvSpPr>
          <p:spPr bwMode="auto">
            <a:xfrm flipH="1">
              <a:off x="5257587" y="1990926"/>
              <a:ext cx="18592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You choose 3 </a:t>
              </a:r>
            </a:p>
          </p:txBody>
        </p:sp>
      </p:grpSp>
      <p:grpSp>
        <p:nvGrpSpPr>
          <p:cNvPr id="20493" name="Group 76"/>
          <p:cNvGrpSpPr>
            <a:grpSpLocks/>
          </p:cNvGrpSpPr>
          <p:nvPr/>
        </p:nvGrpSpPr>
        <p:grpSpPr bwMode="auto">
          <a:xfrm>
            <a:off x="7175500" y="1316038"/>
            <a:ext cx="684213" cy="1031875"/>
            <a:chOff x="7175119" y="1316794"/>
            <a:chExt cx="684803" cy="1030636"/>
          </a:xfrm>
        </p:grpSpPr>
        <p:sp>
          <p:nvSpPr>
            <p:cNvPr id="20503" name="TextBox 60"/>
            <p:cNvSpPr txBox="1">
              <a:spLocks noChangeArrowheads="1"/>
            </p:cNvSpPr>
            <p:nvPr/>
          </p:nvSpPr>
          <p:spPr bwMode="auto">
            <a:xfrm>
              <a:off x="7175119" y="1316794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20504" name="TextBox 61"/>
            <p:cNvSpPr txBox="1">
              <a:spLocks noChangeArrowheads="1"/>
            </p:cNvSpPr>
            <p:nvPr/>
          </p:nvSpPr>
          <p:spPr bwMode="auto">
            <a:xfrm>
              <a:off x="7175119" y="1647446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20505" name="TextBox 62"/>
            <p:cNvSpPr txBox="1">
              <a:spLocks noChangeArrowheads="1"/>
            </p:cNvSpPr>
            <p:nvPr/>
          </p:nvSpPr>
          <p:spPr bwMode="auto">
            <a:xfrm>
              <a:off x="7175119" y="197809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</p:grpSp>
      <p:grpSp>
        <p:nvGrpSpPr>
          <p:cNvPr id="20494" name="Group 75"/>
          <p:cNvGrpSpPr>
            <a:grpSpLocks/>
          </p:cNvGrpSpPr>
          <p:nvPr/>
        </p:nvGrpSpPr>
        <p:grpSpPr bwMode="auto">
          <a:xfrm>
            <a:off x="7226300" y="3044825"/>
            <a:ext cx="684213" cy="1030288"/>
            <a:chOff x="7226414" y="3045183"/>
            <a:chExt cx="684803" cy="1030636"/>
          </a:xfrm>
        </p:grpSpPr>
        <p:sp>
          <p:nvSpPr>
            <p:cNvPr id="20500" name="TextBox 69"/>
            <p:cNvSpPr txBox="1">
              <a:spLocks noChangeArrowheads="1"/>
            </p:cNvSpPr>
            <p:nvPr/>
          </p:nvSpPr>
          <p:spPr bwMode="auto">
            <a:xfrm>
              <a:off x="7226414" y="3045183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20501" name="TextBox 70"/>
            <p:cNvSpPr txBox="1">
              <a:spLocks noChangeArrowheads="1"/>
            </p:cNvSpPr>
            <p:nvPr/>
          </p:nvSpPr>
          <p:spPr bwMode="auto">
            <a:xfrm>
              <a:off x="7226414" y="3375835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  <p:sp>
          <p:nvSpPr>
            <p:cNvPr id="20502" name="TextBox 71"/>
            <p:cNvSpPr txBox="1">
              <a:spLocks noChangeArrowheads="1"/>
            </p:cNvSpPr>
            <p:nvPr/>
          </p:nvSpPr>
          <p:spPr bwMode="auto">
            <a:xfrm>
              <a:off x="7226414" y="3706487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</p:grpSp>
      <p:grpSp>
        <p:nvGrpSpPr>
          <p:cNvPr id="20495" name="Group 77"/>
          <p:cNvGrpSpPr>
            <a:grpSpLocks/>
          </p:cNvGrpSpPr>
          <p:nvPr/>
        </p:nvGrpSpPr>
        <p:grpSpPr bwMode="auto">
          <a:xfrm>
            <a:off x="7275513" y="4735513"/>
            <a:ext cx="685800" cy="1031875"/>
            <a:chOff x="7226414" y="3045183"/>
            <a:chExt cx="684803" cy="1030636"/>
          </a:xfrm>
        </p:grpSpPr>
        <p:sp>
          <p:nvSpPr>
            <p:cNvPr id="20497" name="TextBox 78"/>
            <p:cNvSpPr txBox="1">
              <a:spLocks noChangeArrowheads="1"/>
            </p:cNvSpPr>
            <p:nvPr/>
          </p:nvSpPr>
          <p:spPr bwMode="auto">
            <a:xfrm>
              <a:off x="7226414" y="3045183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20498" name="TextBox 79"/>
            <p:cNvSpPr txBox="1">
              <a:spLocks noChangeArrowheads="1"/>
            </p:cNvSpPr>
            <p:nvPr/>
          </p:nvSpPr>
          <p:spPr bwMode="auto">
            <a:xfrm>
              <a:off x="7226414" y="3375835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Lose</a:t>
              </a:r>
            </a:p>
          </p:txBody>
        </p:sp>
        <p:sp>
          <p:nvSpPr>
            <p:cNvPr id="20499" name="TextBox 80"/>
            <p:cNvSpPr txBox="1">
              <a:spLocks noChangeArrowheads="1"/>
            </p:cNvSpPr>
            <p:nvPr/>
          </p:nvSpPr>
          <p:spPr bwMode="auto">
            <a:xfrm>
              <a:off x="7226414" y="3706487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800"/>
                <a:t>Win</a:t>
              </a:r>
            </a:p>
          </p:txBody>
        </p:sp>
      </p:grpSp>
      <p:sp>
        <p:nvSpPr>
          <p:cNvPr id="20496" name="TextBox 81"/>
          <p:cNvSpPr txBox="1">
            <a:spLocks noChangeArrowheads="1"/>
          </p:cNvSpPr>
          <p:nvPr/>
        </p:nvSpPr>
        <p:spPr bwMode="auto">
          <a:xfrm>
            <a:off x="2994025" y="6216650"/>
            <a:ext cx="273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/>
              <a:t>You win 1/3 of the time.</a:t>
            </a:r>
          </a:p>
        </p:txBody>
      </p:sp>
    </p:spTree>
    <p:extLst>
      <p:ext uri="{BB962C8B-B14F-4D97-AF65-F5344CB8AC3E}">
        <p14:creationId xmlns:p14="http://schemas.microsoft.com/office/powerpoint/2010/main" val="36532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Spaces and Events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experiment</a:t>
            </a:r>
            <a:r>
              <a:rPr lang="en-US" altLang="en-US" dirty="0" smtClean="0"/>
              <a:t> will mean an action or process that produces a result subject to uncertainty</a:t>
            </a:r>
          </a:p>
          <a:p>
            <a:pPr marL="457200" indent="-457200"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outcome</a:t>
            </a:r>
            <a:r>
              <a:rPr lang="en-US" altLang="en-US" dirty="0" smtClean="0"/>
              <a:t> is the result of an experiment</a:t>
            </a:r>
          </a:p>
          <a:p>
            <a:pPr marL="457200" indent="-457200" eaLnBrk="1" hangingPunct="1"/>
            <a:r>
              <a:rPr lang="en-US" altLang="en-US" dirty="0" smtClean="0"/>
              <a:t>The </a:t>
            </a:r>
            <a:r>
              <a:rPr lang="en-US" altLang="en-US" b="1" dirty="0" smtClean="0"/>
              <a:t>sample space</a:t>
            </a:r>
            <a:r>
              <a:rPr lang="en-US" altLang="en-US" dirty="0" smtClean="0"/>
              <a:t> of an experiment, denoted by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dirty="0" smtClean="0"/>
              <a:t>, is the set of all possible outcomes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" y="3837154"/>
            <a:ext cx="2746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8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Probability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6213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/>
              <a:t>Consider two different events (call them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) from the same experiment</a:t>
            </a:r>
          </a:p>
          <a:p>
            <a:pPr marL="0" indent="0" eaLnBrk="1" hangingPunct="1"/>
            <a:r>
              <a:rPr lang="en-US" altLang="en-US" sz="2800" dirty="0" smtClean="0"/>
              <a:t>The notation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dirty="0" smtClean="0"/>
              <a:t>  is read "the </a:t>
            </a:r>
            <a:r>
              <a:rPr lang="en-US" altLang="en-US" sz="2800" b="1" dirty="0" smtClean="0"/>
              <a:t>conditional probability</a:t>
            </a:r>
            <a:r>
              <a:rPr lang="en-US" altLang="en-US" sz="2800" dirty="0" smtClean="0"/>
              <a:t> of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, given that event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has occurred"</a:t>
            </a:r>
          </a:p>
          <a:p>
            <a:pPr marL="0" indent="0" eaLnBrk="1" hangingPunct="1"/>
            <a:r>
              <a:rPr lang="en-US" altLang="en-US" sz="2800" dirty="0" smtClean="0"/>
              <a:t>The formal definition of conditional probability is:</a:t>
            </a:r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>
              <a:spcBef>
                <a:spcPct val="0"/>
              </a:spcBef>
            </a:pPr>
            <a:r>
              <a:rPr lang="en-US" altLang="en-US" sz="2800" dirty="0" smtClean="0"/>
              <a:t>A useful way to view conditional probability is via the relationship: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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 = 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   =  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28929"/>
              </p:ext>
            </p:extLst>
          </p:nvPr>
        </p:nvGraphicFramePr>
        <p:xfrm>
          <a:off x="1298719" y="3730625"/>
          <a:ext cx="2551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719" y="3730625"/>
                        <a:ext cx="25511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02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50" y="3560618"/>
            <a:ext cx="20240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52595"/>
              </p:ext>
            </p:extLst>
          </p:nvPr>
        </p:nvGraphicFramePr>
        <p:xfrm>
          <a:off x="2860963" y="5770418"/>
          <a:ext cx="2984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6" imgW="1485900" imgH="419100" progId="Equation.3">
                  <p:embed/>
                </p:oleObj>
              </mc:Choice>
              <mc:Fallback>
                <p:oleObj name="Equation" r:id="rId6" imgW="1485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963" y="5770418"/>
                        <a:ext cx="2984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3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4" descr="02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01" y="3186539"/>
            <a:ext cx="31908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55600" y="228600"/>
            <a:ext cx="8788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Uses of Conditional Probability</a:t>
            </a:r>
          </a:p>
        </p:txBody>
      </p:sp>
      <p:sp>
        <p:nvSpPr>
          <p:cNvPr id="4103" name="Content Placeholder 2"/>
          <p:cNvSpPr>
            <a:spLocks noGrp="1"/>
          </p:cNvSpPr>
          <p:nvPr>
            <p:ph idx="1"/>
          </p:nvPr>
        </p:nvSpPr>
        <p:spPr>
          <a:xfrm>
            <a:off x="346364" y="1350812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/>
              <a:t>For any two events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, </a:t>
            </a:r>
          </a:p>
          <a:p>
            <a:pPr marL="0" indent="0" eaLnBrk="1" hangingPunct="1"/>
            <a:endParaRPr lang="en-US" altLang="en-US" sz="2800" b="1" dirty="0" smtClean="0"/>
          </a:p>
          <a:p>
            <a:pPr marL="0" indent="0" eaLnBrk="1" hangingPunct="1"/>
            <a:r>
              <a:rPr lang="en-US" altLang="en-US" sz="2800" dirty="0" smtClean="0"/>
              <a:t>If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800" dirty="0" smtClean="0"/>
              <a:t>, . . ., </a:t>
            </a:r>
            <a:r>
              <a:rPr lang="en-US" altLang="en-US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800" dirty="0" smtClean="0"/>
              <a:t> are mutually exclusive and exhaustive events, and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/>
              <a:t> is any other event, then:</a:t>
            </a:r>
          </a:p>
          <a:p>
            <a:pPr marL="0" indent="0" eaLnBrk="1" hangingPunct="1"/>
            <a:r>
              <a:rPr lang="en-US" altLang="en-US" sz="2800" b="1" dirty="0" smtClean="0"/>
              <a:t>Law of Total Probability</a:t>
            </a:r>
            <a:r>
              <a:rPr lang="en-US" altLang="en-US" sz="2800" dirty="0" smtClean="0"/>
              <a:t>:</a:t>
            </a:r>
          </a:p>
          <a:p>
            <a:pPr marL="0" indent="0" eaLnBrk="1" hangingPunct="1"/>
            <a:endParaRPr lang="en-US" altLang="en-US" sz="2800" dirty="0" smtClean="0"/>
          </a:p>
          <a:p>
            <a:pPr marL="0" indent="0" eaLnBrk="1" hangingPunct="1"/>
            <a:endParaRPr lang="en-US" altLang="en-US" sz="2800" dirty="0" smtClean="0"/>
          </a:p>
          <a:p>
            <a:pPr marL="0" indent="0" eaLnBrk="1" hangingPunct="1">
              <a:spcBef>
                <a:spcPts val="2000"/>
              </a:spcBef>
            </a:pPr>
            <a:r>
              <a:rPr lang="en-US" altLang="en-US" sz="2800" b="1" dirty="0" smtClean="0"/>
              <a:t>Bayes Theorem</a:t>
            </a:r>
            <a:r>
              <a:rPr lang="en-US" altLang="en-US" sz="2800" dirty="0" smtClean="0"/>
              <a:t>:  For each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 1, 2, . . .,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800" dirty="0" smtClean="0"/>
              <a:t>: 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76925"/>
              </p:ext>
            </p:extLst>
          </p:nvPr>
        </p:nvGraphicFramePr>
        <p:xfrm>
          <a:off x="1323973" y="4132839"/>
          <a:ext cx="34178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4" imgW="1701800" imgH="292100" progId="Equation.3">
                  <p:embed/>
                </p:oleObj>
              </mc:Choice>
              <mc:Fallback>
                <p:oleObj name="Equation" r:id="rId4" imgW="1701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3" y="4132839"/>
                        <a:ext cx="34178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53161"/>
              </p:ext>
            </p:extLst>
          </p:nvPr>
        </p:nvGraphicFramePr>
        <p:xfrm>
          <a:off x="4648200" y="1246904"/>
          <a:ext cx="2984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6" imgW="1485900" imgH="419100" progId="Equation.3">
                  <p:embed/>
                </p:oleObj>
              </mc:Choice>
              <mc:Fallback>
                <p:oleObj name="Equation" r:id="rId6" imgW="1485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46904"/>
                        <a:ext cx="2984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96049"/>
              </p:ext>
            </p:extLst>
          </p:nvPr>
        </p:nvGraphicFramePr>
        <p:xfrm>
          <a:off x="1432640" y="5603298"/>
          <a:ext cx="6019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8" imgW="2997200" imgH="495300" progId="Equation.3">
                  <p:embed/>
                </p:oleObj>
              </mc:Choice>
              <mc:Fallback>
                <p:oleObj name="Equation" r:id="rId8" imgW="2997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640" y="5603298"/>
                        <a:ext cx="6019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3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 –Disease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62088"/>
            <a:ext cx="8229600" cy="3186112"/>
          </a:xfrm>
        </p:spPr>
        <p:txBody>
          <a:bodyPr/>
          <a:lstStyle/>
          <a:p>
            <a:pPr marL="0" indent="0" eaLnBrk="1" hangingPunct="1"/>
            <a:r>
              <a:rPr lang="en-US" altLang="en-US" b="1" dirty="0" smtClean="0"/>
              <a:t>Disease Testing</a:t>
            </a:r>
            <a:r>
              <a:rPr lang="en-US" altLang="en-US" dirty="0" smtClean="0"/>
              <a:t>.  Suppose 1 in 1000 adults in the population has a particular disease.  A test for this disease returns a positive result 99% of the time if the person really has the disease and a "false positive" result 2% of the time if the person does not have the disease. </a:t>
            </a:r>
          </a:p>
          <a:p>
            <a:pPr marL="0" indent="0" eaLnBrk="1" hangingPunct="1"/>
            <a:r>
              <a:rPr lang="en-US" altLang="en-US" dirty="0" smtClean="0"/>
              <a:t>	If a person tests positive, what is the probability that they really have the disease?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91608"/>
              </p:ext>
            </p:extLst>
          </p:nvPr>
        </p:nvGraphicFramePr>
        <p:xfrm>
          <a:off x="927100" y="5749637"/>
          <a:ext cx="6657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3314700" imgH="419100" progId="Equation.3">
                  <p:embed/>
                </p:oleObj>
              </mc:Choice>
              <mc:Fallback>
                <p:oleObj name="Equation" r:id="rId3" imgW="3314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749637"/>
                        <a:ext cx="66579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600200"/>
            <a:ext cx="6172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22563" y="1414463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4" imgW="939392" imgH="253890" progId="Equation.3">
                  <p:embed/>
                </p:oleObj>
              </mc:Choice>
              <mc:Fallback>
                <p:oleObj name="Equation" r:id="rId4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414463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0700" y="2095500"/>
          <a:ext cx="16081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6" imgW="799753" imgH="215806" progId="Equation.3">
                  <p:embed/>
                </p:oleObj>
              </mc:Choice>
              <mc:Fallback>
                <p:oleObj name="Equation" r:id="rId6" imgW="79975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095500"/>
                        <a:ext cx="16081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4200" y="4267200"/>
          <a:ext cx="16589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8" imgW="825142" imgH="215806" progId="Equation.3">
                  <p:embed/>
                </p:oleObj>
              </mc:Choice>
              <mc:Fallback>
                <p:oleObj name="Equation" r:id="rId8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267200"/>
                        <a:ext cx="16589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3160713"/>
          <a:ext cx="1509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10" imgW="952087" imgH="253890" progId="Equation.3">
                  <p:embed/>
                </p:oleObj>
              </mc:Choice>
              <mc:Fallback>
                <p:oleObj name="Equation" r:id="rId10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60713"/>
                        <a:ext cx="1509713" cy="4032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137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355600" y="4572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Examples –Disease Testing</a:t>
            </a:r>
            <a:endParaRPr lang="en-US" altLang="en-US" kern="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6851"/>
              </p:ext>
            </p:extLst>
          </p:nvPr>
        </p:nvGraphicFramePr>
        <p:xfrm>
          <a:off x="120650" y="5686425"/>
          <a:ext cx="86979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12" imgW="5194080" imgH="431640" progId="Equation.3">
                  <p:embed/>
                </p:oleObj>
              </mc:Choice>
              <mc:Fallback>
                <p:oleObj name="Equation" r:id="rId12" imgW="51940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5686425"/>
                        <a:ext cx="86979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421087" y="3233057"/>
            <a:ext cx="2100942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007" y="1600200"/>
            <a:ext cx="2100942" cy="44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19360"/>
              </p:ext>
            </p:extLst>
          </p:nvPr>
        </p:nvGraphicFramePr>
        <p:xfrm>
          <a:off x="5372100" y="1579563"/>
          <a:ext cx="29575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14" imgW="2298600" imgH="215640" progId="Equation.3">
                  <p:embed/>
                </p:oleObj>
              </mc:Choice>
              <mc:Fallback>
                <p:oleObj name="Equation" r:id="rId14" imgW="22986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579563"/>
                        <a:ext cx="29575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12449"/>
              </p:ext>
            </p:extLst>
          </p:nvPr>
        </p:nvGraphicFramePr>
        <p:xfrm>
          <a:off x="5407025" y="3403600"/>
          <a:ext cx="3022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6" imgW="2349360" imgH="215640" progId="Equation.3">
                  <p:embed/>
                </p:oleObj>
              </mc:Choice>
              <mc:Fallback>
                <p:oleObj name="Equation" r:id="rId16" imgW="23493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3403600"/>
                        <a:ext cx="3022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1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45" y="1622477"/>
            <a:ext cx="6172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5600" y="4572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Examples –Disease Testing</a:t>
            </a:r>
            <a:endParaRPr lang="en-US" alt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646582" y="2917877"/>
            <a:ext cx="20956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 person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0382" y="1546277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99 people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0382" y="3375077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1998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6582" y="4605945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97,902 people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398307">
            <a:off x="2690085" y="3693739"/>
            <a:ext cx="15191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99,900 people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217582" y="3451277"/>
            <a:ext cx="762000" cy="2931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348522">
            <a:off x="2635448" y="2792156"/>
            <a:ext cx="1490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 people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960407" y="2548545"/>
            <a:ext cx="762000" cy="2931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293" y="3178879"/>
            <a:ext cx="20643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100,000 people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6851"/>
              </p:ext>
            </p:extLst>
          </p:nvPr>
        </p:nvGraphicFramePr>
        <p:xfrm>
          <a:off x="120650" y="5686425"/>
          <a:ext cx="86979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4" imgW="5194080" imgH="431640" progId="Equation.3">
                  <p:embed/>
                </p:oleObj>
              </mc:Choice>
              <mc:Fallback>
                <p:oleObj name="Equation" r:id="rId4" imgW="5194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5686425"/>
                        <a:ext cx="86979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8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600200"/>
            <a:ext cx="6172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5600" y="45720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Examples –Disease Testing</a:t>
            </a:r>
            <a:endParaRPr lang="en-US" alt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102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 person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524000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99 people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3352800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1998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583668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97,902 people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398307">
            <a:off x="1453703" y="3671462"/>
            <a:ext cx="15191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99,900 people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1981200" y="3429000"/>
            <a:ext cx="762000" cy="2931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348522">
            <a:off x="1399066" y="2769879"/>
            <a:ext cx="1490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 people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724025" y="2526268"/>
            <a:ext cx="762000" cy="2931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66071"/>
              </p:ext>
            </p:extLst>
          </p:nvPr>
        </p:nvGraphicFramePr>
        <p:xfrm>
          <a:off x="6553200" y="2089402"/>
          <a:ext cx="1936749" cy="66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4" imgW="1143000" imgH="393480" progId="Equation.3">
                  <p:embed/>
                </p:oleObj>
              </mc:Choice>
              <mc:Fallback>
                <p:oleObj name="Equation" r:id="rId4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89402"/>
                        <a:ext cx="1936749" cy="66701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0" y="1578430"/>
            <a:ext cx="156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199" y="3418116"/>
            <a:ext cx="1770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2359" y="1371992"/>
            <a:ext cx="19618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3581" y="1339334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Tested Positive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6851"/>
              </p:ext>
            </p:extLst>
          </p:nvPr>
        </p:nvGraphicFramePr>
        <p:xfrm>
          <a:off x="120650" y="5686425"/>
          <a:ext cx="86979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6" imgW="5194080" imgH="431640" progId="Equation.3">
                  <p:embed/>
                </p:oleObj>
              </mc:Choice>
              <mc:Fallback>
                <p:oleObj name="Equation" r:id="rId6" imgW="5194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5686425"/>
                        <a:ext cx="86979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3594100"/>
          </a:xfrm>
        </p:spPr>
        <p:txBody>
          <a:bodyPr/>
          <a:lstStyle/>
          <a:p>
            <a:r>
              <a:rPr lang="en-US" altLang="en-US" dirty="0" smtClean="0"/>
              <a:t> Only a 5% chance of having the disease when you test positive.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When you test positive for a rare disease, it is still very likely that you don’t have the disease even if the test is pretty good.</a:t>
            </a:r>
          </a:p>
          <a:p>
            <a:r>
              <a:rPr lang="en-US" altLang="en-US" dirty="0" smtClean="0"/>
              <a:t>This is why there are always follow up tests for confirmation before treatment is ordered.</a:t>
            </a:r>
          </a:p>
        </p:txBody>
      </p:sp>
    </p:spTree>
    <p:extLst>
      <p:ext uri="{BB962C8B-B14F-4D97-AF65-F5344CB8AC3E}">
        <p14:creationId xmlns:p14="http://schemas.microsoft.com/office/powerpoint/2010/main" val="1074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Events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In our study of probability, we will be interested not only in the individual outcomes of     </a:t>
            </a:r>
            <a:r>
              <a:rPr lang="en-US" altLang="en-US" dirty="0" smtClean="0">
                <a:sym typeface="Symbol" pitchFamily="18" charset="2"/>
              </a:rPr>
              <a:t>but also in various collections of outcomes from    .</a:t>
            </a:r>
            <a:endParaRPr lang="en-US" altLang="en-US" i="1" dirty="0" smtClean="0">
              <a:sym typeface="Symbol" pitchFamily="18" charset="2"/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Definition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An </a:t>
            </a:r>
            <a:r>
              <a:rPr lang="en-US" altLang="en-US" b="1" dirty="0" smtClean="0"/>
              <a:t>event </a:t>
            </a:r>
            <a:r>
              <a:rPr lang="en-US" altLang="en-US" dirty="0" smtClean="0"/>
              <a:t>is any collection (subset) of outcomes contained in the sample space    </a:t>
            </a:r>
            <a:r>
              <a:rPr lang="en-US" altLang="en-US" i="1" dirty="0" smtClean="0">
                <a:sym typeface="Symbol" pitchFamily="18" charset="2"/>
              </a:rPr>
              <a:t>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An event is </a:t>
            </a:r>
            <a:r>
              <a:rPr lang="en-US" altLang="en-US" b="1" dirty="0" smtClean="0"/>
              <a:t>simple </a:t>
            </a:r>
            <a:r>
              <a:rPr lang="en-US" altLang="en-US" dirty="0" smtClean="0"/>
              <a:t>if it consists of exactly one outcome and </a:t>
            </a:r>
            <a:r>
              <a:rPr lang="en-US" altLang="en-US" b="1" dirty="0" smtClean="0"/>
              <a:t>compound </a:t>
            </a:r>
            <a:r>
              <a:rPr lang="en-US" altLang="en-US" dirty="0" smtClean="0"/>
              <a:t>if it consists of more than one outcome.</a:t>
            </a:r>
            <a:endParaRPr lang="en-US" altLang="en-US" i="1" dirty="0" smtClean="0">
              <a:sym typeface="Symbol" pitchFamily="18" charset="2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62" y="2202316"/>
            <a:ext cx="2746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2700337"/>
            <a:ext cx="2746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4344762"/>
            <a:ext cx="274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>
                <a:sym typeface="Symbol" pitchFamily="18" charset="2"/>
              </a:rPr>
              <a:t>When an experiment is performed, a particular event </a:t>
            </a:r>
            <a:r>
              <a:rPr lang="en-US" altLang="en-US" i="1" smtClean="0">
                <a:sym typeface="Symbol" pitchFamily="18" charset="2"/>
              </a:rPr>
              <a:t>A </a:t>
            </a:r>
            <a:r>
              <a:rPr lang="en-US" altLang="en-US" smtClean="0">
                <a:sym typeface="Symbol" pitchFamily="18" charset="2"/>
              </a:rPr>
              <a:t>is said to occur if the resulting experimental outcome is contained in </a:t>
            </a:r>
            <a:r>
              <a:rPr lang="en-US" altLang="en-US" i="1" smtClean="0">
                <a:sym typeface="Symbol" pitchFamily="18" charset="2"/>
              </a:rPr>
              <a:t>A.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 i="1" smtClean="0">
              <a:sym typeface="Symbol" pitchFamily="18" charset="2"/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mtClean="0">
                <a:sym typeface="Symbol" pitchFamily="18" charset="2"/>
              </a:rPr>
              <a:t>In general, exactly one simple event will occur, but many compound events will occur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1405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itchFamily="18" charset="2"/>
              </a:rPr>
              <a:t>Consider an experiment in which each of three vehicles taking a particular freeway exit turns left (</a:t>
            </a:r>
            <a:r>
              <a:rPr lang="en-US" altLang="en-US" i="1" dirty="0" smtClean="0">
                <a:sym typeface="Symbol" pitchFamily="18" charset="2"/>
              </a:rPr>
              <a:t>L</a:t>
            </a:r>
            <a:r>
              <a:rPr lang="en-US" altLang="en-US" dirty="0" smtClean="0">
                <a:sym typeface="Symbol" pitchFamily="18" charset="2"/>
              </a:rPr>
              <a:t>) or right (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) at the end of the exit ramp.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itchFamily="18" charset="2"/>
              </a:rPr>
              <a:t>The eight possible outcomes that comprise the sample space are </a:t>
            </a:r>
            <a:r>
              <a:rPr lang="en-US" altLang="en-US" i="1" dirty="0" smtClean="0">
                <a:sym typeface="Symbol" pitchFamily="18" charset="2"/>
              </a:rPr>
              <a:t>LLL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RLL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LRL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LLR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LRR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RLR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RRL</a:t>
            </a:r>
            <a:r>
              <a:rPr lang="en-US" altLang="en-US" dirty="0" smtClean="0">
                <a:sym typeface="Symbol" pitchFamily="18" charset="2"/>
              </a:rPr>
              <a:t>,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and </a:t>
            </a:r>
            <a:r>
              <a:rPr lang="en-US" altLang="en-US" i="1" dirty="0" smtClean="0">
                <a:sym typeface="Symbol" pitchFamily="18" charset="2"/>
              </a:rPr>
              <a:t>RRR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itchFamily="18" charset="2"/>
              </a:rPr>
              <a:t>Thus there are eight simple events, among which are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E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 = {</a:t>
            </a:r>
            <a:r>
              <a:rPr lang="en-US" altLang="en-US" i="1" dirty="0" smtClean="0">
                <a:sym typeface="Symbol" pitchFamily="18" charset="2"/>
              </a:rPr>
              <a:t>LLL</a:t>
            </a:r>
            <a:r>
              <a:rPr lang="en-US" altLang="en-US" dirty="0" smtClean="0">
                <a:sym typeface="Symbol" pitchFamily="18" charset="2"/>
              </a:rPr>
              <a:t>} and </a:t>
            </a:r>
            <a:r>
              <a:rPr lang="en-US" altLang="en-US" i="1" dirty="0" smtClean="0">
                <a:sym typeface="Symbol" pitchFamily="18" charset="2"/>
              </a:rPr>
              <a:t>E</a:t>
            </a:r>
            <a:r>
              <a:rPr lang="en-US" altLang="en-US" baseline="-25000" dirty="0" smtClean="0">
                <a:sym typeface="Symbol" pitchFamily="18" charset="2"/>
              </a:rPr>
              <a:t>5</a:t>
            </a:r>
            <a:r>
              <a:rPr lang="en-US" altLang="en-US" dirty="0" smtClean="0">
                <a:sym typeface="Symbol" pitchFamily="18" charset="2"/>
              </a:rPr>
              <a:t> = {</a:t>
            </a:r>
            <a:r>
              <a:rPr lang="en-US" altLang="en-US" i="1" dirty="0" smtClean="0">
                <a:sym typeface="Symbol" pitchFamily="18" charset="2"/>
              </a:rPr>
              <a:t>LRR</a:t>
            </a:r>
            <a:r>
              <a:rPr lang="en-US" altLang="en-US" dirty="0" smtClean="0">
                <a:sym typeface="Symbol" pitchFamily="18" charset="2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412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58" y="1375681"/>
            <a:ext cx="8229600" cy="4525963"/>
          </a:xfrm>
          <a:noFill/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itchFamily="18" charset="2"/>
              </a:rPr>
              <a:t>Some compound events include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itchFamily="18" charset="2"/>
              </a:rPr>
              <a:t>A </a:t>
            </a:r>
            <a:r>
              <a:rPr lang="en-US" altLang="en-US" dirty="0" smtClean="0">
                <a:sym typeface="Symbol" pitchFamily="18" charset="2"/>
              </a:rPr>
              <a:t>= {</a:t>
            </a:r>
            <a:r>
              <a:rPr lang="en-US" altLang="en-US" i="1" dirty="0" smtClean="0">
                <a:sym typeface="Symbol" pitchFamily="18" charset="2"/>
              </a:rPr>
              <a:t>RLL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LRL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LLR</a:t>
            </a:r>
            <a:r>
              <a:rPr lang="en-US" altLang="en-US" dirty="0" smtClean="0">
                <a:sym typeface="Symbol" pitchFamily="18" charset="2"/>
              </a:rPr>
              <a:t>} = the event that exactly one of the three vehicles turns right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itchFamily="18" charset="2"/>
              </a:rPr>
              <a:t>B </a:t>
            </a:r>
            <a:r>
              <a:rPr lang="en-US" altLang="en-US" dirty="0" smtClean="0">
                <a:sym typeface="Symbol" pitchFamily="18" charset="2"/>
              </a:rPr>
              <a:t>= {</a:t>
            </a:r>
            <a:r>
              <a:rPr lang="en-US" altLang="en-US" i="1" dirty="0" smtClean="0">
                <a:sym typeface="Symbol" pitchFamily="18" charset="2"/>
              </a:rPr>
              <a:t>LLL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RLL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LRL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LLR</a:t>
            </a:r>
            <a:r>
              <a:rPr lang="en-US" altLang="en-US" dirty="0" smtClean="0">
                <a:sym typeface="Symbol" pitchFamily="18" charset="2"/>
              </a:rPr>
              <a:t>} = the event that at most one of the vehicles turns right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itchFamily="18" charset="2"/>
              </a:rPr>
              <a:t>C</a:t>
            </a:r>
            <a:r>
              <a:rPr lang="en-US" altLang="en-US" sz="1800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= {</a:t>
            </a:r>
            <a:r>
              <a:rPr lang="en-US" altLang="en-US" i="1" dirty="0" smtClean="0">
                <a:sym typeface="Symbol" pitchFamily="18" charset="2"/>
              </a:rPr>
              <a:t>LLL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i="1" dirty="0" smtClean="0">
                <a:sym typeface="Symbol" pitchFamily="18" charset="2"/>
              </a:rPr>
              <a:t>RRR</a:t>
            </a:r>
            <a:r>
              <a:rPr lang="en-US" altLang="en-US" dirty="0" smtClean="0">
                <a:sym typeface="Symbol" pitchFamily="18" charset="2"/>
              </a:rPr>
              <a:t>} = the event that all three vehicles turn in the same direction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cont’d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10418" y="5225142"/>
            <a:ext cx="507138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tabLst>
                <a:tab pos="457200" algn="l"/>
                <a:tab pos="1371600" algn="l"/>
                <a:tab pos="15478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>
                <a:sym typeface="Symbol" pitchFamily="18" charset="2"/>
              </a:rPr>
              <a:t>Suppose the outcome is </a:t>
            </a:r>
            <a:r>
              <a:rPr lang="en-US" altLang="en-US" sz="2800" i="1" dirty="0">
                <a:sym typeface="Symbol" pitchFamily="18" charset="2"/>
              </a:rPr>
              <a:t>LLL</a:t>
            </a:r>
            <a:r>
              <a:rPr lang="en-US" altLang="en-US" sz="2800" dirty="0">
                <a:sym typeface="Symbol" pitchFamily="18" charset="2"/>
              </a:rPr>
              <a:t>.</a:t>
            </a:r>
            <a:r>
              <a:rPr lang="en-US" altLang="en-US" sz="2800" i="1" dirty="0">
                <a:sym typeface="Symbol" pitchFamily="18" charset="2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1475" y="5934075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tabLst>
                <a:tab pos="457200" algn="l"/>
                <a:tab pos="1371600" algn="l"/>
                <a:tab pos="15478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tabLst>
                <a:tab pos="457200" algn="l"/>
                <a:tab pos="1371600" algn="l"/>
                <a:tab pos="15478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tabLst>
                <a:tab pos="457200" algn="l"/>
                <a:tab pos="1371600" algn="l"/>
                <a:tab pos="1547813" algn="l"/>
              </a:tabLst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>
                <a:sym typeface="Symbol" pitchFamily="18" charset="2"/>
              </a:rPr>
              <a:t>Then the simple event </a:t>
            </a:r>
            <a:r>
              <a:rPr lang="en-US" altLang="en-US" sz="1800" b="1" i="1">
                <a:sym typeface="Symbol" pitchFamily="18" charset="2"/>
              </a:rPr>
              <a:t>E</a:t>
            </a:r>
            <a:r>
              <a:rPr lang="en-US" altLang="en-US" sz="1800" b="1" baseline="-25000">
                <a:sym typeface="Symbol" pitchFamily="18" charset="2"/>
              </a:rPr>
              <a:t>1</a:t>
            </a:r>
            <a:r>
              <a:rPr lang="en-US" altLang="en-US" sz="1800" b="1" i="1">
                <a:sym typeface="Symbol" pitchFamily="18" charset="2"/>
              </a:rPr>
              <a:t> </a:t>
            </a:r>
            <a:r>
              <a:rPr lang="en-US" altLang="en-US" sz="1800" b="1">
                <a:sym typeface="Symbol" pitchFamily="18" charset="2"/>
              </a:rPr>
              <a:t>has occurred and so also have the events </a:t>
            </a:r>
            <a:r>
              <a:rPr lang="en-US" altLang="en-US" sz="1800" b="1" i="1">
                <a:sym typeface="Symbol" pitchFamily="18" charset="2"/>
              </a:rPr>
              <a:t>B </a:t>
            </a:r>
            <a:r>
              <a:rPr lang="en-US" altLang="en-US" sz="1800" b="1">
                <a:sym typeface="Symbol" pitchFamily="18" charset="2"/>
              </a:rPr>
              <a:t>and </a:t>
            </a:r>
            <a:r>
              <a:rPr lang="en-US" altLang="en-US" sz="1800" b="1" i="1">
                <a:sym typeface="Symbol" pitchFamily="18" charset="2"/>
              </a:rPr>
              <a:t>C </a:t>
            </a:r>
            <a:r>
              <a:rPr lang="en-US" altLang="en-US" sz="1800" b="1">
                <a:sym typeface="Symbol" pitchFamily="18" charset="2"/>
              </a:rPr>
              <a:t>(but not </a:t>
            </a:r>
            <a:r>
              <a:rPr lang="en-US" altLang="en-US" sz="1800" b="1" i="1">
                <a:sym typeface="Symbol" pitchFamily="18" charset="2"/>
              </a:rPr>
              <a:t>A</a:t>
            </a:r>
            <a:r>
              <a:rPr lang="en-US" altLang="en-US" sz="1800" b="1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58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9144000" cy="792163"/>
          </a:xfrm>
        </p:spPr>
        <p:txBody>
          <a:bodyPr/>
          <a:lstStyle/>
          <a:p>
            <a:pPr eaLnBrk="1" hangingPunct="1"/>
            <a:r>
              <a:rPr lang="en-US" altLang="en-US" smtClean="0"/>
              <a:t>Calculating Probability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For many experiments, we can define the sample space so that each outcome is equally likely</a:t>
            </a:r>
          </a:p>
          <a:p>
            <a:pPr marL="0" indent="0" eaLnBrk="1" hangingPunct="1"/>
            <a:r>
              <a:rPr lang="en-US" altLang="en-US" dirty="0" smtClean="0"/>
              <a:t>In this case, calculating the probability of an event reduces to counting the number of outcomes in the event set and dividing by the number of outcomes in the sample space</a:t>
            </a:r>
          </a:p>
          <a:p>
            <a:pPr marL="0" indent="0" eaLnBrk="1" hangingPunct="1"/>
            <a:r>
              <a:rPr lang="en-US" altLang="en-US" dirty="0" smtClean="0"/>
              <a:t>Example:  For a 2-dice experiment:</a:t>
            </a:r>
          </a:p>
          <a:p>
            <a:pPr lvl="1" eaLnBrk="1" hangingPunct="1"/>
            <a:r>
              <a:rPr lang="en-US" altLang="en-US" dirty="0" smtClean="0"/>
              <a:t>What is the probability of rolling doubles?</a:t>
            </a:r>
          </a:p>
        </p:txBody>
      </p:sp>
    </p:spTree>
    <p:extLst>
      <p:ext uri="{BB962C8B-B14F-4D97-AF65-F5344CB8AC3E}">
        <p14:creationId xmlns:p14="http://schemas.microsoft.com/office/powerpoint/2010/main" val="39070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Space for 2 dice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447800"/>
          <a:ext cx="6477000" cy="35052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741"/>
                <a:gridCol w="1088741"/>
                <a:gridCol w="1033295"/>
                <a:gridCol w="1088741"/>
                <a:gridCol w="1088741"/>
                <a:gridCol w="1088741"/>
              </a:tblGrid>
              <a:tr h="50074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die 2}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272" name="Rectangle 5"/>
          <p:cNvSpPr>
            <a:spLocks noChangeArrowheads="1"/>
          </p:cNvSpPr>
          <p:nvPr/>
        </p:nvSpPr>
        <p:spPr bwMode="auto">
          <a:xfrm>
            <a:off x="1295400" y="5230813"/>
            <a:ext cx="604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3200" b="1"/>
              <a:t>36 equally likely outcomes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5513" y="1447800"/>
          <a:ext cx="6477000" cy="35052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741"/>
                <a:gridCol w="1088741"/>
                <a:gridCol w="1033295"/>
                <a:gridCol w="1088741"/>
                <a:gridCol w="1088741"/>
                <a:gridCol w="1088741"/>
              </a:tblGrid>
              <a:tr h="500743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{die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die 2}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{1,6}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{2,6}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{3,6}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{4,6}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{5,6}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{6,1}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{6,2}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{6,3}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{6,4}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{6,5}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{6,6}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600" y="5815013"/>
            <a:ext cx="6353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What is the probability of rolling doubles?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6/36 =0.16667</a:t>
            </a:r>
          </a:p>
        </p:txBody>
      </p:sp>
    </p:spTree>
    <p:extLst>
      <p:ext uri="{BB962C8B-B14F-4D97-AF65-F5344CB8AC3E}">
        <p14:creationId xmlns:p14="http://schemas.microsoft.com/office/powerpoint/2010/main" val="34003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Space for 3 cars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1828800"/>
          <a:ext cx="4298949" cy="1501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97"/>
                <a:gridCol w="1088597"/>
                <a:gridCol w="1033158"/>
                <a:gridCol w="1088597"/>
              </a:tblGrid>
              <a:tr h="5005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{car 1,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car 2, car 3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}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{L,L,L}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{R,L,L}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{L,R,L}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{L,L,R}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5005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{L,R,R}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{R,L,R}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{R,R,L}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{R,R,R}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00" y="4233863"/>
            <a:ext cx="6353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rgbClr val="0073AE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rgbClr val="0073AE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What is the probability of exactly one car turning left?  A) 1/2    B) 3/8   C) 0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27113" y="5400675"/>
            <a:ext cx="7292975" cy="879475"/>
            <a:chOff x="1027113" y="5400502"/>
            <a:chExt cx="7292223" cy="879819"/>
          </a:xfrm>
        </p:grpSpPr>
        <p:sp>
          <p:nvSpPr>
            <p:cNvPr id="10264" name="Rectangle 8"/>
            <p:cNvSpPr>
              <a:spLocks noChangeArrowheads="1"/>
            </p:cNvSpPr>
            <p:nvPr/>
          </p:nvSpPr>
          <p:spPr bwMode="auto">
            <a:xfrm>
              <a:off x="1027113" y="5486400"/>
              <a:ext cx="63515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rgbClr val="0073AE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>
                  <a:solidFill>
                    <a:srgbClr val="0073AE"/>
                  </a:solidFill>
                  <a:latin typeface="Arial" charset="0"/>
                </a:defRPr>
              </a:lvl9pPr>
            </a:lstStyle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It is sometimes easy to think that events are equally likely when they are not?</a:t>
              </a:r>
            </a:p>
          </p:txBody>
        </p:sp>
        <p:pic>
          <p:nvPicPr>
            <p:cNvPr id="10265" name="Picture 25" descr="https://encrypted-tbn1.gstatic.com/images?q=tbn:ANd9GcQIcDrD2zVNAOYg0PAvYHYqXbhEPYLQbpjIyHVpjNLBMOard--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700" y="5400502"/>
              <a:ext cx="940636" cy="879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4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1857</Words>
  <Application>Microsoft Office PowerPoint</Application>
  <PresentationFormat>On-screen Show (4:3)</PresentationFormat>
  <Paragraphs>326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Probability I</vt:lpstr>
      <vt:lpstr>Sample Spaces and Events</vt:lpstr>
      <vt:lpstr>Events</vt:lpstr>
      <vt:lpstr>Events</vt:lpstr>
      <vt:lpstr>Example</vt:lpstr>
      <vt:lpstr>Example</vt:lpstr>
      <vt:lpstr>Calculating Probability</vt:lpstr>
      <vt:lpstr>Sample Space for 2 dice</vt:lpstr>
      <vt:lpstr>Sample Space for 3 cars</vt:lpstr>
      <vt:lpstr>Some Concepts from Set Theory</vt:lpstr>
      <vt:lpstr>Venn Diagrams showing Set Relations</vt:lpstr>
      <vt:lpstr>Example</vt:lpstr>
      <vt:lpstr>Axioms of Probability</vt:lpstr>
      <vt:lpstr>Relations that Follow the Axioms</vt:lpstr>
      <vt:lpstr>Sample Space for 2 dice</vt:lpstr>
      <vt:lpstr>Frequentist Interpretation of Probability</vt:lpstr>
      <vt:lpstr>Door Game</vt:lpstr>
      <vt:lpstr>Door Game – Switch Strategy</vt:lpstr>
      <vt:lpstr>Door Game – Stay Strategy</vt:lpstr>
      <vt:lpstr>Conditional Probability</vt:lpstr>
      <vt:lpstr>Some Uses of Conditional Probability</vt:lpstr>
      <vt:lpstr>Examples –Disease Testing</vt:lpstr>
      <vt:lpstr>PowerPoint Presentation</vt:lpstr>
      <vt:lpstr>PowerPoint Presentation</vt:lpstr>
      <vt:lpstr>PowerPoint Presentation</vt:lpstr>
      <vt:lpstr>Conclusion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150</cp:revision>
  <dcterms:created xsi:type="dcterms:W3CDTF">2005-01-05T22:40:26Z</dcterms:created>
  <dcterms:modified xsi:type="dcterms:W3CDTF">2014-10-02T15:13:34Z</dcterms:modified>
</cp:coreProperties>
</file>