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41"/>
  </p:notesMasterIdLst>
  <p:sldIdLst>
    <p:sldId id="282" r:id="rId2"/>
    <p:sldId id="284" r:id="rId3"/>
    <p:sldId id="285" r:id="rId4"/>
    <p:sldId id="286" r:id="rId5"/>
    <p:sldId id="287" r:id="rId6"/>
    <p:sldId id="288" r:id="rId7"/>
    <p:sldId id="289" r:id="rId8"/>
    <p:sldId id="290" r:id="rId9"/>
    <p:sldId id="291" r:id="rId10"/>
    <p:sldId id="292" r:id="rId11"/>
    <p:sldId id="293" r:id="rId12"/>
    <p:sldId id="294" r:id="rId13"/>
    <p:sldId id="295" r:id="rId14"/>
    <p:sldId id="296" r:id="rId15"/>
    <p:sldId id="326" r:id="rId16"/>
    <p:sldId id="298" r:id="rId17"/>
    <p:sldId id="299" r:id="rId18"/>
    <p:sldId id="300" r:id="rId19"/>
    <p:sldId id="301" r:id="rId20"/>
    <p:sldId id="302" r:id="rId21"/>
    <p:sldId id="303" r:id="rId22"/>
    <p:sldId id="304" r:id="rId23"/>
    <p:sldId id="305" r:id="rId24"/>
    <p:sldId id="306" r:id="rId25"/>
    <p:sldId id="327" r:id="rId26"/>
    <p:sldId id="308" r:id="rId27"/>
    <p:sldId id="309" r:id="rId28"/>
    <p:sldId id="310" r:id="rId29"/>
    <p:sldId id="312" r:id="rId30"/>
    <p:sldId id="328" r:id="rId31"/>
    <p:sldId id="314" r:id="rId32"/>
    <p:sldId id="315" r:id="rId33"/>
    <p:sldId id="317" r:id="rId34"/>
    <p:sldId id="318" r:id="rId35"/>
    <p:sldId id="320" r:id="rId36"/>
    <p:sldId id="321" r:id="rId37"/>
    <p:sldId id="322" r:id="rId38"/>
    <p:sldId id="323" r:id="rId39"/>
    <p:sldId id="325" r:id="rId4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1280" y="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5" Type="http://schemas.openxmlformats.org/officeDocument/2006/relationships/image" Target="../media/image12.wmf"/><Relationship Id="rId4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5" Type="http://schemas.openxmlformats.org/officeDocument/2006/relationships/image" Target="../media/image17.wmf"/><Relationship Id="rId4" Type="http://schemas.openxmlformats.org/officeDocument/2006/relationships/image" Target="../media/image1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39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839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39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AE7D8E36-E448-4A26-A5C2-970736018F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1400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C93C1F64-918F-4109-A57B-BD5E877F4C9E}" type="slidenum">
              <a:rPr lang="en-US" altLang="en-US" smtClean="0">
                <a:latin typeface="Times New Roman" pitchFamily="18" charset="0"/>
              </a:rPr>
              <a:pPr eaLnBrk="1" hangingPunct="1">
                <a:spcBef>
                  <a:spcPct val="0"/>
                </a:spcBef>
              </a:pPr>
              <a:t>39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4025"/>
            <a:ext cx="5029200" cy="41144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9939" tIns="44970" rIns="89939" bIns="4497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5643073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794FA8-0A65-41AA-BF3E-BAC3258F4C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983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F2BE28-F5ED-41F0-9C12-303AB2ABE2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781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0F2293-96C4-4B7E-9FE6-6984071A69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845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DB33C1-CE69-412C-B4A2-632F31D16F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100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D06053-6DA4-4BD5-98C2-622EA459F9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129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3637A0-7D25-4E5A-B69C-2D476E0395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369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700072-EB77-479B-A822-26F7A5A476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605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EC32C3-5A0D-4F12-A5C1-6B2D99BEBB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79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5CC365-A6D9-4E62-A325-C65E13A3B6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58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4D977A-91F5-4A37-A7C8-6AC4B70271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246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5A9321-3CBF-4421-91D8-827DB859FA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810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text styles</a:t>
            </a:r>
          </a:p>
          <a:p>
            <a:pPr lvl="1"/>
            <a:r>
              <a:rPr lang="en-US" altLang="en-US" dirty="0" smtClean="0"/>
              <a:t>Second level</a:t>
            </a:r>
          </a:p>
          <a:p>
            <a:pPr lvl="2"/>
            <a:r>
              <a:rPr lang="en-US" altLang="en-US" dirty="0" smtClean="0"/>
              <a:t>Third level</a:t>
            </a:r>
          </a:p>
          <a:p>
            <a:pPr lvl="3"/>
            <a:r>
              <a:rPr lang="en-US" altLang="en-US" dirty="0" smtClean="0"/>
              <a:t>Fourth level</a:t>
            </a:r>
          </a:p>
          <a:p>
            <a:pPr lvl="4"/>
            <a:r>
              <a:rPr lang="en-US" altLang="en-US" dirty="0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51E35DF-07F9-4EE7-B791-EF53D71888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0" indent="0" algn="l" rtl="0" fontAlgn="base">
        <a:spcBef>
          <a:spcPct val="20000"/>
        </a:spcBef>
        <a:spcAft>
          <a:spcPct val="0"/>
        </a:spcAft>
        <a:buFont typeface="Arial" charset="0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5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12" Type="http://schemas.openxmlformats.org/officeDocument/2006/relationships/image" Target="../media/image12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wmf"/><Relationship Id="rId11" Type="http://schemas.openxmlformats.org/officeDocument/2006/relationships/oleObject" Target="../embeddings/oleObject8.bin"/><Relationship Id="rId5" Type="http://schemas.openxmlformats.org/officeDocument/2006/relationships/oleObject" Target="../embeddings/oleObject5.bin"/><Relationship Id="rId10" Type="http://schemas.openxmlformats.org/officeDocument/2006/relationships/image" Target="../media/image11.wmf"/><Relationship Id="rId4" Type="http://schemas.openxmlformats.org/officeDocument/2006/relationships/image" Target="../media/image8.wmf"/><Relationship Id="rId9" Type="http://schemas.openxmlformats.org/officeDocument/2006/relationships/oleObject" Target="../embeddings/oleObject7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12" Type="http://schemas.openxmlformats.org/officeDocument/2006/relationships/image" Target="../media/image17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4.wmf"/><Relationship Id="rId11" Type="http://schemas.openxmlformats.org/officeDocument/2006/relationships/oleObject" Target="../embeddings/oleObject13.bin"/><Relationship Id="rId5" Type="http://schemas.openxmlformats.org/officeDocument/2006/relationships/oleObject" Target="../embeddings/oleObject10.bin"/><Relationship Id="rId10" Type="http://schemas.openxmlformats.org/officeDocument/2006/relationships/image" Target="../media/image16.wmf"/><Relationship Id="rId4" Type="http://schemas.openxmlformats.org/officeDocument/2006/relationships/image" Target="../media/image13.wmf"/><Relationship Id="rId9" Type="http://schemas.openxmlformats.org/officeDocument/2006/relationships/oleObject" Target="../embeddings/oleObject12.bin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20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21.w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22.wmf"/><Relationship Id="rId4" Type="http://schemas.openxmlformats.org/officeDocument/2006/relationships/oleObject" Target="../embeddings/oleObject16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24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w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527981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6000" dirty="0" smtClean="0"/>
              <a:t>Probability II</a:t>
            </a:r>
          </a:p>
        </p:txBody>
      </p:sp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2984661" y="3994365"/>
            <a:ext cx="314496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dirty="0"/>
              <a:t>Textbook sections </a:t>
            </a:r>
            <a:r>
              <a:rPr lang="en-US" altLang="en-US" dirty="0" smtClean="0"/>
              <a:t>2.5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20357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Tx/>
              <a:buNone/>
              <a:tabLst>
                <a:tab pos="457200" algn="l"/>
                <a:tab pos="1371600" algn="l"/>
                <a:tab pos="1547813" algn="l"/>
              </a:tabLst>
            </a:pPr>
            <a:r>
              <a:rPr lang="en-US" altLang="en-US" sz="2800" dirty="0" smtClean="0"/>
              <a:t>Next consider the total-cross-tied system shown below obtained from the series-parallel array by connecting ties across each column of junctions. Now the system fails as soon as an entire column fails, and system lifetime exceeds </a:t>
            </a:r>
            <a:r>
              <a:rPr lang="en-US" altLang="en-US" sz="2800" i="1" dirty="0" smtClean="0"/>
              <a:t>t</a:t>
            </a:r>
            <a:r>
              <a:rPr lang="en-US" altLang="en-US" sz="2800" baseline="-25000" dirty="0" smtClean="0"/>
              <a:t>0</a:t>
            </a:r>
            <a:r>
              <a:rPr lang="en-US" altLang="en-US" sz="2800" dirty="0" smtClean="0"/>
              <a:t> only if the life of every column does so. For this configuration,</a:t>
            </a:r>
          </a:p>
        </p:txBody>
      </p:sp>
      <p:sp>
        <p:nvSpPr>
          <p:cNvPr id="11270" name="Rectangle 7"/>
          <p:cNvSpPr>
            <a:spLocks noChangeArrowheads="1"/>
          </p:cNvSpPr>
          <p:nvPr/>
        </p:nvSpPr>
        <p:spPr bwMode="auto">
          <a:xfrm>
            <a:off x="8180388" y="839788"/>
            <a:ext cx="841375" cy="50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eaLnBrk="0" hangingPunct="0">
              <a:spcBef>
                <a:spcPct val="5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cont’d</a:t>
            </a:r>
          </a:p>
        </p:txBody>
      </p:sp>
      <p:pic>
        <p:nvPicPr>
          <p:cNvPr id="11271" name="Picture 8" descr="Picture8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3757" y="4675981"/>
            <a:ext cx="3346450" cy="131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2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5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36F08705-1497-4A26-958C-C81F59ED7CA6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400" smtClean="0"/>
          </a:p>
        </p:txBody>
      </p:sp>
    </p:spTree>
    <p:extLst>
      <p:ext uri="{BB962C8B-B14F-4D97-AF65-F5344CB8AC3E}">
        <p14:creationId xmlns:p14="http://schemas.microsoft.com/office/powerpoint/2010/main" val="268285870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Example</a:t>
            </a:r>
          </a:p>
        </p:txBody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474075" cy="5181600"/>
          </a:xfrm>
        </p:spPr>
        <p:txBody>
          <a:bodyPr/>
          <a:lstStyle/>
          <a:p>
            <a:pPr marL="0" indent="0" eaLnBrk="1" hangingPunct="1">
              <a:buFontTx/>
              <a:buNone/>
              <a:tabLst>
                <a:tab pos="457200" algn="l"/>
                <a:tab pos="1371600" algn="l"/>
                <a:tab pos="1547813" algn="l"/>
              </a:tabLst>
            </a:pPr>
            <a:r>
              <a:rPr lang="en-US" altLang="en-US" i="1" dirty="0" smtClean="0"/>
              <a:t>P</a:t>
            </a:r>
            <a:r>
              <a:rPr lang="en-US" altLang="en-US" sz="400" i="1" dirty="0" smtClean="0"/>
              <a:t> </a:t>
            </a:r>
            <a:r>
              <a:rPr lang="en-US" altLang="en-US" dirty="0" smtClean="0"/>
              <a:t>(system lifetime is at least </a:t>
            </a:r>
            <a:r>
              <a:rPr lang="en-US" altLang="en-US" i="1" dirty="0" smtClean="0"/>
              <a:t>t</a:t>
            </a:r>
            <a:r>
              <a:rPr lang="en-US" altLang="en-US" baseline="-25000" dirty="0" smtClean="0"/>
              <a:t>0</a:t>
            </a:r>
            <a:r>
              <a:rPr lang="en-US" altLang="en-US" dirty="0" smtClean="0"/>
              <a:t>)    </a:t>
            </a:r>
          </a:p>
          <a:p>
            <a:pPr marL="0" indent="0" eaLnBrk="1" hangingPunct="1">
              <a:buFontTx/>
              <a:buNone/>
              <a:tabLst>
                <a:tab pos="457200" algn="l"/>
                <a:tab pos="1371600" algn="l"/>
                <a:tab pos="1547813" algn="l"/>
              </a:tabLst>
            </a:pPr>
            <a:r>
              <a:rPr lang="en-US" altLang="en-US" dirty="0" smtClean="0"/>
              <a:t>              </a:t>
            </a:r>
          </a:p>
          <a:p>
            <a:pPr marL="0" indent="0" eaLnBrk="1" hangingPunct="1">
              <a:buFontTx/>
              <a:buNone/>
              <a:tabLst>
                <a:tab pos="457200" algn="l"/>
                <a:tab pos="1371600" algn="l"/>
                <a:tab pos="1547813" algn="l"/>
              </a:tabLst>
            </a:pPr>
            <a:r>
              <a:rPr lang="en-US" altLang="en-US" dirty="0" smtClean="0"/>
              <a:t>= [</a:t>
            </a:r>
            <a:r>
              <a:rPr lang="en-US" altLang="en-US" i="1" dirty="0" smtClean="0"/>
              <a:t>P</a:t>
            </a:r>
            <a:r>
              <a:rPr lang="en-US" altLang="en-US" sz="400" i="1" dirty="0" smtClean="0"/>
              <a:t> </a:t>
            </a:r>
            <a:r>
              <a:rPr lang="en-US" altLang="en-US" dirty="0" smtClean="0"/>
              <a:t>(column lifetime exceeds </a:t>
            </a:r>
            <a:r>
              <a:rPr lang="en-US" altLang="en-US" i="1" dirty="0" smtClean="0"/>
              <a:t>t</a:t>
            </a:r>
            <a:r>
              <a:rPr lang="en-US" altLang="en-US" baseline="-25000" dirty="0" smtClean="0"/>
              <a:t>0</a:t>
            </a:r>
            <a:r>
              <a:rPr lang="en-US" altLang="en-US" dirty="0" smtClean="0"/>
              <a:t>)]</a:t>
            </a:r>
            <a:r>
              <a:rPr lang="en-US" altLang="en-US" baseline="30000" dirty="0" smtClean="0"/>
              <a:t>3</a:t>
            </a:r>
          </a:p>
          <a:p>
            <a:pPr marL="0" indent="0" eaLnBrk="1" hangingPunct="1">
              <a:buFontTx/>
              <a:buNone/>
              <a:tabLst>
                <a:tab pos="457200" algn="l"/>
                <a:tab pos="1371600" algn="l"/>
                <a:tab pos="1547813" algn="l"/>
              </a:tabLst>
            </a:pPr>
            <a:r>
              <a:rPr lang="en-US" altLang="en-US" dirty="0" smtClean="0"/>
              <a:t>= [1 –  </a:t>
            </a:r>
            <a:r>
              <a:rPr lang="en-US" altLang="en-US" i="1" dirty="0" smtClean="0"/>
              <a:t>P</a:t>
            </a:r>
            <a:r>
              <a:rPr lang="en-US" altLang="en-US" sz="400" i="1" dirty="0" smtClean="0"/>
              <a:t> </a:t>
            </a:r>
            <a:r>
              <a:rPr lang="en-US" altLang="en-US" dirty="0" smtClean="0"/>
              <a:t>(column lifetime </a:t>
            </a:r>
            <a:r>
              <a:rPr lang="en-US" altLang="en-US" b="1" dirty="0" smtClean="0">
                <a:sym typeface="Symbol" pitchFamily="18" charset="2"/>
              </a:rPr>
              <a:t></a:t>
            </a:r>
            <a:r>
              <a:rPr lang="en-US" altLang="en-US" dirty="0" smtClean="0"/>
              <a:t> </a:t>
            </a:r>
            <a:r>
              <a:rPr lang="en-US" altLang="en-US" i="1" dirty="0" smtClean="0"/>
              <a:t>t</a:t>
            </a:r>
            <a:r>
              <a:rPr lang="en-US" altLang="en-US" baseline="-25000" dirty="0" smtClean="0"/>
              <a:t>0</a:t>
            </a:r>
            <a:r>
              <a:rPr lang="en-US" altLang="en-US" dirty="0" smtClean="0"/>
              <a:t>)]</a:t>
            </a:r>
            <a:r>
              <a:rPr lang="en-US" altLang="en-US" baseline="30000" dirty="0" smtClean="0"/>
              <a:t>3</a:t>
            </a:r>
          </a:p>
          <a:p>
            <a:pPr marL="0" indent="0" eaLnBrk="1" hangingPunct="1">
              <a:buFontTx/>
              <a:buNone/>
              <a:tabLst>
                <a:tab pos="457200" algn="l"/>
                <a:tab pos="1371600" algn="l"/>
                <a:tab pos="1547813" algn="l"/>
              </a:tabLst>
            </a:pPr>
            <a:r>
              <a:rPr lang="en-US" altLang="en-US" dirty="0" smtClean="0"/>
              <a:t>= [1 – </a:t>
            </a:r>
            <a:r>
              <a:rPr lang="en-US" altLang="en-US" i="1" dirty="0" smtClean="0"/>
              <a:t>P</a:t>
            </a:r>
            <a:r>
              <a:rPr lang="en-US" altLang="en-US" sz="400" i="1" dirty="0" smtClean="0"/>
              <a:t> </a:t>
            </a:r>
            <a:r>
              <a:rPr lang="en-US" altLang="en-US" dirty="0" smtClean="0"/>
              <a:t>(both cells in a column have lifetime </a:t>
            </a:r>
            <a:r>
              <a:rPr lang="en-US" altLang="en-US" b="1" dirty="0" smtClean="0">
                <a:sym typeface="Symbol" pitchFamily="18" charset="2"/>
              </a:rPr>
              <a:t></a:t>
            </a:r>
            <a:r>
              <a:rPr lang="en-US" altLang="en-US" dirty="0" smtClean="0"/>
              <a:t> </a:t>
            </a:r>
            <a:r>
              <a:rPr lang="en-US" altLang="en-US" i="1" dirty="0" smtClean="0"/>
              <a:t>t</a:t>
            </a:r>
            <a:r>
              <a:rPr lang="en-US" altLang="en-US" baseline="-25000" dirty="0" smtClean="0"/>
              <a:t>0</a:t>
            </a:r>
            <a:r>
              <a:rPr lang="en-US" altLang="en-US" dirty="0" smtClean="0"/>
              <a:t>)]</a:t>
            </a:r>
            <a:r>
              <a:rPr lang="en-US" altLang="en-US" baseline="30000" dirty="0" smtClean="0"/>
              <a:t>3</a:t>
            </a:r>
          </a:p>
          <a:p>
            <a:pPr marL="0" indent="0" eaLnBrk="1" hangingPunct="1">
              <a:buFontTx/>
              <a:buNone/>
              <a:tabLst>
                <a:tab pos="457200" algn="l"/>
                <a:tab pos="1371600" algn="l"/>
                <a:tab pos="1547813" algn="l"/>
              </a:tabLst>
            </a:pPr>
            <a:r>
              <a:rPr lang="en-US" altLang="en-US" dirty="0" smtClean="0"/>
              <a:t>= [1 – (1 – .9)</a:t>
            </a:r>
            <a:r>
              <a:rPr lang="en-US" altLang="en-US" baseline="30000" dirty="0" smtClean="0"/>
              <a:t>2</a:t>
            </a:r>
            <a:r>
              <a:rPr lang="en-US" altLang="en-US" dirty="0" smtClean="0"/>
              <a:t>]</a:t>
            </a:r>
            <a:r>
              <a:rPr lang="en-US" altLang="en-US" baseline="30000" dirty="0" smtClean="0"/>
              <a:t>3</a:t>
            </a:r>
          </a:p>
          <a:p>
            <a:pPr marL="0" indent="0" eaLnBrk="1" hangingPunct="1">
              <a:buFontTx/>
              <a:buNone/>
              <a:tabLst>
                <a:tab pos="457200" algn="l"/>
                <a:tab pos="1371600" algn="l"/>
                <a:tab pos="1547813" algn="l"/>
              </a:tabLst>
            </a:pPr>
            <a:r>
              <a:rPr lang="en-US" altLang="en-US" dirty="0" smtClean="0"/>
              <a:t>= .970</a:t>
            </a:r>
          </a:p>
        </p:txBody>
      </p:sp>
      <p:sp>
        <p:nvSpPr>
          <p:cNvPr id="12292" name="Rectangle 7"/>
          <p:cNvSpPr>
            <a:spLocks noChangeArrowheads="1"/>
          </p:cNvSpPr>
          <p:nvPr/>
        </p:nvSpPr>
        <p:spPr bwMode="auto">
          <a:xfrm>
            <a:off x="8180388" y="839788"/>
            <a:ext cx="841375" cy="50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eaLnBrk="0" hangingPunct="0">
              <a:spcBef>
                <a:spcPct val="5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cont’d</a:t>
            </a:r>
          </a:p>
        </p:txBody>
      </p:sp>
      <p:sp>
        <p:nvSpPr>
          <p:cNvPr id="12293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5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41DCB5A2-8DF4-4E23-81BC-EF21CDC89E20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400" smtClean="0"/>
          </a:p>
        </p:txBody>
      </p:sp>
    </p:spTree>
    <p:extLst>
      <p:ext uri="{BB962C8B-B14F-4D97-AF65-F5344CB8AC3E}">
        <p14:creationId xmlns:p14="http://schemas.microsoft.com/office/powerpoint/2010/main" val="167596983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8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8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48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48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8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148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48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8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148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48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8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148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Independence -vs- Disjoint</a:t>
            </a:r>
          </a:p>
        </p:txBody>
      </p:sp>
      <p:sp>
        <p:nvSpPr>
          <p:cNvPr id="13315" name="Rectangle 2"/>
          <p:cNvSpPr>
            <a:spLocks noChangeArrowheads="1"/>
          </p:cNvSpPr>
          <p:nvPr/>
        </p:nvSpPr>
        <p:spPr bwMode="auto">
          <a:xfrm>
            <a:off x="763588" y="1304925"/>
            <a:ext cx="8969375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/>
              <a:t>Disjoint events cannot be independent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/>
              <a:t>	A: Prize is behind Door 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/>
              <a:t>	B: Prize is behind Door 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/>
              <a:t>They can’t both happen so observing one excludes the possibility of the other.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/>
              <a:t>Events that aren’t disjoint may or may not be independent. </a:t>
            </a:r>
          </a:p>
          <a:p>
            <a:pPr lvl="2" eaLnBrk="1" hangingPunct="1">
              <a:spcBef>
                <a:spcPct val="0"/>
              </a:spcBef>
              <a:buFontTx/>
              <a:buNone/>
            </a:pPr>
            <a:r>
              <a:rPr lang="en-US" altLang="en-US"/>
              <a:t>A: Prize is behind an Odd # Door</a:t>
            </a:r>
          </a:p>
          <a:p>
            <a:pPr lvl="2" eaLnBrk="1" hangingPunct="1">
              <a:spcBef>
                <a:spcPct val="0"/>
              </a:spcBef>
              <a:buFontTx/>
              <a:buNone/>
            </a:pPr>
            <a:r>
              <a:rPr lang="en-US" altLang="en-US"/>
              <a:t>B: Prize is behind Door 1 or Door 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4024313" y="3201988"/>
          <a:ext cx="2447925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7" name="Equation" r:id="rId3" imgW="1218671" imgH="215806" progId="Equation.3">
                  <p:embed/>
                </p:oleObj>
              </mc:Choice>
              <mc:Fallback>
                <p:oleObj name="Equation" r:id="rId3" imgW="1218671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4313" y="3201988"/>
                        <a:ext cx="2447925" cy="433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5510213" y="1698625"/>
          <a:ext cx="1531937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8" name="Equation" r:id="rId5" imgW="761669" imgH="215806" progId="Equation.3">
                  <p:embed/>
                </p:oleObj>
              </mc:Choice>
              <mc:Fallback>
                <p:oleObj name="Equation" r:id="rId5" imgW="761669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0213" y="1698625"/>
                        <a:ext cx="1531937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5537200" y="2127250"/>
          <a:ext cx="1531938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9" name="Equation" r:id="rId7" imgW="761669" imgH="215806" progId="Equation.3">
                  <p:embed/>
                </p:oleObj>
              </mc:Choice>
              <mc:Fallback>
                <p:oleObj name="Equation" r:id="rId7" imgW="761669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37200" y="2127250"/>
                        <a:ext cx="1531938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9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5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1CD6AC5F-1127-4A95-A865-BCA5B5B5B301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400" smtClean="0"/>
          </a:p>
        </p:txBody>
      </p:sp>
    </p:spTree>
    <p:extLst>
      <p:ext uri="{BB962C8B-B14F-4D97-AF65-F5344CB8AC3E}">
        <p14:creationId xmlns:p14="http://schemas.microsoft.com/office/powerpoint/2010/main" val="3804031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/>
        </p:nvGraphicFramePr>
        <p:xfrm>
          <a:off x="1087438" y="2538413"/>
          <a:ext cx="1428750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85" name="Equation" r:id="rId3" imgW="710891" imgH="215806" progId="Equation.3">
                  <p:embed/>
                </p:oleObj>
              </mc:Choice>
              <mc:Fallback>
                <p:oleObj name="Equation" r:id="rId3" imgW="710891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7438" y="2538413"/>
                        <a:ext cx="1428750" cy="433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39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4 Doors : A and B are Independent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246188" y="4722813"/>
          <a:ext cx="4795837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86" name="Equation" r:id="rId5" imgW="2387600" imgH="419100" progId="Equation.3">
                  <p:embed/>
                </p:oleObj>
              </mc:Choice>
              <mc:Fallback>
                <p:oleObj name="Equation" r:id="rId5" imgW="23876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6188" y="4722813"/>
                        <a:ext cx="4795837" cy="841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1139825" y="3117850"/>
          <a:ext cx="1428750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87" name="Equation" r:id="rId7" imgW="710891" imgH="215806" progId="Equation.3">
                  <p:embed/>
                </p:oleObj>
              </mc:Choice>
              <mc:Fallback>
                <p:oleObj name="Equation" r:id="rId7" imgW="710891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9825" y="3117850"/>
                        <a:ext cx="1428750" cy="433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3228975" y="2628900"/>
          <a:ext cx="1965325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88" name="Equation" r:id="rId9" imgW="977476" imgH="215806" progId="Equation.3">
                  <p:embed/>
                </p:oleObj>
              </mc:Choice>
              <mc:Fallback>
                <p:oleObj name="Equation" r:id="rId9" imgW="977476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8975" y="2628900"/>
                        <a:ext cx="1965325" cy="433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3" name="Rectangle 7"/>
          <p:cNvSpPr>
            <a:spLocks noChangeArrowheads="1"/>
          </p:cNvSpPr>
          <p:nvPr/>
        </p:nvSpPr>
        <p:spPr bwMode="auto">
          <a:xfrm>
            <a:off x="1371600" y="1354138"/>
            <a:ext cx="6194425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spcBef>
                <a:spcPct val="5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2" eaLnBrk="1" hangingPunct="1">
              <a:spcBef>
                <a:spcPct val="0"/>
              </a:spcBef>
              <a:buFontTx/>
              <a:buNone/>
            </a:pPr>
            <a:r>
              <a:rPr lang="en-US" altLang="en-US"/>
              <a:t>A: Prize is behind an Odd # Door</a:t>
            </a:r>
          </a:p>
          <a:p>
            <a:pPr lvl="2" eaLnBrk="1" hangingPunct="1">
              <a:spcBef>
                <a:spcPct val="0"/>
              </a:spcBef>
              <a:buFontTx/>
              <a:buNone/>
            </a:pPr>
            <a:r>
              <a:rPr lang="en-US" altLang="en-US"/>
              <a:t>B: Prize is behind Door 1 or Door 2</a:t>
            </a:r>
          </a:p>
        </p:txBody>
      </p:sp>
      <p:sp>
        <p:nvSpPr>
          <p:cNvPr id="9" name="Rectangle 8"/>
          <p:cNvSpPr/>
          <p:nvPr/>
        </p:nvSpPr>
        <p:spPr>
          <a:xfrm>
            <a:off x="6288088" y="2755900"/>
            <a:ext cx="2630487" cy="180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cxnSp>
        <p:nvCxnSpPr>
          <p:cNvPr id="11" name="Straight Connector 10"/>
          <p:cNvCxnSpPr>
            <a:stCxn id="9" idx="0"/>
            <a:endCxn id="9" idx="2"/>
          </p:cNvCxnSpPr>
          <p:nvPr/>
        </p:nvCxnSpPr>
        <p:spPr>
          <a:xfrm>
            <a:off x="7602538" y="2755900"/>
            <a:ext cx="0" cy="180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9" idx="1"/>
            <a:endCxn id="9" idx="3"/>
          </p:cNvCxnSpPr>
          <p:nvPr/>
        </p:nvCxnSpPr>
        <p:spPr>
          <a:xfrm>
            <a:off x="6288088" y="3657600"/>
            <a:ext cx="263048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47" name="TextBox 13"/>
          <p:cNvSpPr txBox="1">
            <a:spLocks noChangeArrowheads="1"/>
          </p:cNvSpPr>
          <p:nvPr/>
        </p:nvSpPr>
        <p:spPr bwMode="auto">
          <a:xfrm>
            <a:off x="6362700" y="2868613"/>
            <a:ext cx="3127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5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1</a:t>
            </a:r>
          </a:p>
        </p:txBody>
      </p:sp>
      <p:sp>
        <p:nvSpPr>
          <p:cNvPr id="14348" name="TextBox 14"/>
          <p:cNvSpPr txBox="1">
            <a:spLocks noChangeArrowheads="1"/>
          </p:cNvSpPr>
          <p:nvPr/>
        </p:nvSpPr>
        <p:spPr bwMode="auto">
          <a:xfrm>
            <a:off x="7705725" y="2878138"/>
            <a:ext cx="3127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5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2</a:t>
            </a:r>
          </a:p>
        </p:txBody>
      </p:sp>
      <p:sp>
        <p:nvSpPr>
          <p:cNvPr id="14349" name="TextBox 15"/>
          <p:cNvSpPr txBox="1">
            <a:spLocks noChangeArrowheads="1"/>
          </p:cNvSpPr>
          <p:nvPr/>
        </p:nvSpPr>
        <p:spPr bwMode="auto">
          <a:xfrm>
            <a:off x="6451600" y="3771900"/>
            <a:ext cx="3143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5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3</a:t>
            </a:r>
          </a:p>
        </p:txBody>
      </p:sp>
      <p:sp>
        <p:nvSpPr>
          <p:cNvPr id="14350" name="TextBox 16"/>
          <p:cNvSpPr txBox="1">
            <a:spLocks noChangeArrowheads="1"/>
          </p:cNvSpPr>
          <p:nvPr/>
        </p:nvSpPr>
        <p:spPr bwMode="auto">
          <a:xfrm>
            <a:off x="7743825" y="3775075"/>
            <a:ext cx="3127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5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4</a:t>
            </a:r>
          </a:p>
        </p:txBody>
      </p:sp>
      <p:graphicFrame>
        <p:nvGraphicFramePr>
          <p:cNvPr id="18" name="Object 17"/>
          <p:cNvGraphicFramePr>
            <a:graphicFrameLocks noChangeAspect="1"/>
          </p:cNvGraphicFramePr>
          <p:nvPr/>
        </p:nvGraphicFramePr>
        <p:xfrm>
          <a:off x="1258888" y="5576888"/>
          <a:ext cx="4795837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89" name="Equation" r:id="rId11" imgW="2387600" imgH="419100" progId="Equation.3">
                  <p:embed/>
                </p:oleObj>
              </mc:Choice>
              <mc:Fallback>
                <p:oleObj name="Equation" r:id="rId11" imgW="23876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5576888"/>
                        <a:ext cx="4795837" cy="841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52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5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97BBFD25-2691-4CB7-A7C9-7090FB1EAAB7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1400" smtClean="0"/>
          </a:p>
        </p:txBody>
      </p:sp>
    </p:spTree>
    <p:extLst>
      <p:ext uri="{BB962C8B-B14F-4D97-AF65-F5344CB8AC3E}">
        <p14:creationId xmlns:p14="http://schemas.microsoft.com/office/powerpoint/2010/main" val="1558616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/>
        </p:nvGraphicFramePr>
        <p:xfrm>
          <a:off x="1074738" y="2538413"/>
          <a:ext cx="1454150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9" name="Equation" r:id="rId3" imgW="723586" imgH="215806" progId="Equation.3">
                  <p:embed/>
                </p:oleObj>
              </mc:Choice>
              <mc:Fallback>
                <p:oleObj name="Equation" r:id="rId3" imgW="723586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4738" y="2538413"/>
                        <a:ext cx="1454150" cy="433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5 Doors : A and B are Dependent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246188" y="4722813"/>
          <a:ext cx="4795837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10" name="Equation" r:id="rId5" imgW="2387600" imgH="419100" progId="Equation.3">
                  <p:embed/>
                </p:oleObj>
              </mc:Choice>
              <mc:Fallback>
                <p:oleObj name="Equation" r:id="rId5" imgW="23876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6188" y="4722813"/>
                        <a:ext cx="4795837" cy="841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1114425" y="3117850"/>
          <a:ext cx="1479550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11" name="Equation" r:id="rId7" imgW="736280" imgH="215806" progId="Equation.3">
                  <p:embed/>
                </p:oleObj>
              </mc:Choice>
              <mc:Fallback>
                <p:oleObj name="Equation" r:id="rId7" imgW="736280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4425" y="3117850"/>
                        <a:ext cx="1479550" cy="433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3241675" y="2628900"/>
          <a:ext cx="1939925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12" name="Equation" r:id="rId9" imgW="964781" imgH="215806" progId="Equation.3">
                  <p:embed/>
                </p:oleObj>
              </mc:Choice>
              <mc:Fallback>
                <p:oleObj name="Equation" r:id="rId9" imgW="964781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1675" y="2628900"/>
                        <a:ext cx="1939925" cy="433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7" name="Rectangle 7"/>
          <p:cNvSpPr>
            <a:spLocks noChangeArrowheads="1"/>
          </p:cNvSpPr>
          <p:nvPr/>
        </p:nvSpPr>
        <p:spPr bwMode="auto">
          <a:xfrm>
            <a:off x="1371600" y="1354138"/>
            <a:ext cx="6194425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spcBef>
                <a:spcPct val="5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2" eaLnBrk="1" hangingPunct="1">
              <a:spcBef>
                <a:spcPct val="0"/>
              </a:spcBef>
              <a:buFontTx/>
              <a:buNone/>
            </a:pPr>
            <a:r>
              <a:rPr lang="en-US" altLang="en-US"/>
              <a:t>A: Prize is behind an Odd # Door</a:t>
            </a:r>
          </a:p>
          <a:p>
            <a:pPr lvl="2" eaLnBrk="1" hangingPunct="1">
              <a:spcBef>
                <a:spcPct val="0"/>
              </a:spcBef>
              <a:buFontTx/>
              <a:buNone/>
            </a:pPr>
            <a:r>
              <a:rPr lang="en-US" altLang="en-US"/>
              <a:t>B: Prize is behind Door 1 or Door 2</a:t>
            </a:r>
          </a:p>
        </p:txBody>
      </p:sp>
      <p:sp>
        <p:nvSpPr>
          <p:cNvPr id="9" name="Rectangle 8"/>
          <p:cNvSpPr/>
          <p:nvPr/>
        </p:nvSpPr>
        <p:spPr>
          <a:xfrm>
            <a:off x="6288088" y="2755900"/>
            <a:ext cx="2630487" cy="180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cxnSp>
        <p:nvCxnSpPr>
          <p:cNvPr id="11" name="Straight Connector 10"/>
          <p:cNvCxnSpPr>
            <a:stCxn id="9" idx="0"/>
            <a:endCxn id="9" idx="2"/>
          </p:cNvCxnSpPr>
          <p:nvPr/>
        </p:nvCxnSpPr>
        <p:spPr>
          <a:xfrm>
            <a:off x="7602538" y="2755900"/>
            <a:ext cx="0" cy="180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9" idx="1"/>
            <a:endCxn id="9" idx="3"/>
          </p:cNvCxnSpPr>
          <p:nvPr/>
        </p:nvCxnSpPr>
        <p:spPr>
          <a:xfrm>
            <a:off x="6288088" y="3657600"/>
            <a:ext cx="263048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71" name="TextBox 13"/>
          <p:cNvSpPr txBox="1">
            <a:spLocks noChangeArrowheads="1"/>
          </p:cNvSpPr>
          <p:nvPr/>
        </p:nvSpPr>
        <p:spPr bwMode="auto">
          <a:xfrm>
            <a:off x="6362700" y="2868613"/>
            <a:ext cx="3127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5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1</a:t>
            </a:r>
          </a:p>
        </p:txBody>
      </p:sp>
      <p:sp>
        <p:nvSpPr>
          <p:cNvPr id="15372" name="TextBox 14"/>
          <p:cNvSpPr txBox="1">
            <a:spLocks noChangeArrowheads="1"/>
          </p:cNvSpPr>
          <p:nvPr/>
        </p:nvSpPr>
        <p:spPr bwMode="auto">
          <a:xfrm>
            <a:off x="7705725" y="2878138"/>
            <a:ext cx="3127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5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2</a:t>
            </a:r>
          </a:p>
        </p:txBody>
      </p:sp>
      <p:sp>
        <p:nvSpPr>
          <p:cNvPr id="15373" name="TextBox 15"/>
          <p:cNvSpPr txBox="1">
            <a:spLocks noChangeArrowheads="1"/>
          </p:cNvSpPr>
          <p:nvPr/>
        </p:nvSpPr>
        <p:spPr bwMode="auto">
          <a:xfrm>
            <a:off x="6451600" y="3771900"/>
            <a:ext cx="3143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5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3</a:t>
            </a:r>
          </a:p>
        </p:txBody>
      </p:sp>
      <p:sp>
        <p:nvSpPr>
          <p:cNvPr id="15374" name="TextBox 16"/>
          <p:cNvSpPr txBox="1">
            <a:spLocks noChangeArrowheads="1"/>
          </p:cNvSpPr>
          <p:nvPr/>
        </p:nvSpPr>
        <p:spPr bwMode="auto">
          <a:xfrm>
            <a:off x="7743825" y="3775075"/>
            <a:ext cx="3127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5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4</a:t>
            </a:r>
          </a:p>
        </p:txBody>
      </p:sp>
      <p:graphicFrame>
        <p:nvGraphicFramePr>
          <p:cNvPr id="18" name="Object 17"/>
          <p:cNvGraphicFramePr>
            <a:graphicFrameLocks noChangeAspect="1"/>
          </p:cNvGraphicFramePr>
          <p:nvPr/>
        </p:nvGraphicFramePr>
        <p:xfrm>
          <a:off x="1271588" y="5576888"/>
          <a:ext cx="4770437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13" name="Equation" r:id="rId11" imgW="2374900" imgH="419100" progId="Equation.3">
                  <p:embed/>
                </p:oleObj>
              </mc:Choice>
              <mc:Fallback>
                <p:oleObj name="Equation" r:id="rId11" imgW="23749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1588" y="5576888"/>
                        <a:ext cx="4770437" cy="841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/>
          <p:nvPr/>
        </p:nvSpPr>
        <p:spPr>
          <a:xfrm>
            <a:off x="7602538" y="4559300"/>
            <a:ext cx="1316037" cy="901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377" name="TextBox 18"/>
          <p:cNvSpPr txBox="1">
            <a:spLocks noChangeArrowheads="1"/>
          </p:cNvSpPr>
          <p:nvPr/>
        </p:nvSpPr>
        <p:spPr bwMode="auto">
          <a:xfrm>
            <a:off x="7743825" y="4641850"/>
            <a:ext cx="3127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5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5</a:t>
            </a:r>
          </a:p>
        </p:txBody>
      </p:sp>
      <p:sp>
        <p:nvSpPr>
          <p:cNvPr id="15378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5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52411E5-817E-49DA-B86F-9D41454F9A2D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1400" smtClean="0"/>
          </a:p>
        </p:txBody>
      </p:sp>
    </p:spTree>
    <p:extLst>
      <p:ext uri="{BB962C8B-B14F-4D97-AF65-F5344CB8AC3E}">
        <p14:creationId xmlns:p14="http://schemas.microsoft.com/office/powerpoint/2010/main" val="1483600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527981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6000" dirty="0" smtClean="0"/>
              <a:t>Discrete and Continuous Random Variables</a:t>
            </a:r>
          </a:p>
        </p:txBody>
      </p:sp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2402770" y="4474140"/>
            <a:ext cx="442576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dirty="0"/>
              <a:t>Textbook sections </a:t>
            </a:r>
            <a:r>
              <a:rPr lang="en-US" altLang="en-US" dirty="0" smtClean="0"/>
              <a:t>3.1, 3.2, 4.1 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87243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74638"/>
            <a:ext cx="8686800" cy="792162"/>
          </a:xfrm>
        </p:spPr>
        <p:txBody>
          <a:bodyPr/>
          <a:lstStyle/>
          <a:p>
            <a:pPr eaLnBrk="1" hangingPunct="1"/>
            <a:r>
              <a:rPr lang="en-US" altLang="en-US" smtClean="0"/>
              <a:t>Random Variables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2618" y="1212273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en-US" sz="2800" dirty="0" smtClean="0"/>
              <a:t>Given some experiment with sample space </a:t>
            </a:r>
            <a:r>
              <a:rPr lang="en-US" altLang="en-US" sz="2800" i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en-US" sz="2800" dirty="0" smtClean="0"/>
              <a:t>, a </a:t>
            </a:r>
            <a:r>
              <a:rPr lang="en-US" altLang="en-US" sz="2800" b="1" dirty="0" smtClean="0"/>
              <a:t>random variable (</a:t>
            </a:r>
            <a:r>
              <a:rPr lang="en-US" altLang="en-US" sz="2800" b="1" dirty="0" err="1" smtClean="0"/>
              <a:t>r.v</a:t>
            </a:r>
            <a:r>
              <a:rPr lang="en-US" altLang="en-US" sz="2800" b="1" dirty="0" smtClean="0"/>
              <a:t>.)</a:t>
            </a:r>
            <a:r>
              <a:rPr lang="en-US" altLang="en-US" sz="2800" dirty="0" smtClean="0"/>
              <a:t> is a function (of the observations) that maps </a:t>
            </a:r>
            <a:r>
              <a:rPr lang="en-US" altLang="en-US" sz="2800" i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en-US" sz="2800" dirty="0" smtClean="0"/>
              <a:t> onto the set of </a:t>
            </a:r>
            <a:r>
              <a:rPr lang="en-US" altLang="en-US" sz="2800" i="1" u="sng" dirty="0" smtClean="0"/>
              <a:t>real numbers</a:t>
            </a:r>
            <a:r>
              <a:rPr lang="en-US" altLang="en-US" sz="2800" dirty="0" smtClean="0"/>
              <a:t> (i.e., a rule that associates a real number to each outcome in </a:t>
            </a:r>
            <a:r>
              <a:rPr lang="en-US" altLang="en-US" sz="2800" i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en-US" sz="2800" dirty="0" smtClean="0"/>
              <a:t>). </a:t>
            </a:r>
          </a:p>
          <a:p>
            <a:pPr eaLnBrk="1" hangingPunct="1"/>
            <a:r>
              <a:rPr lang="en-US" altLang="en-US" sz="2800" dirty="0" smtClean="0"/>
              <a:t>Example:  For the 3-dice experiment, let </a:t>
            </a:r>
            <a:r>
              <a:rPr lang="en-US" altLang="en-US" sz="2800" i="1" dirty="0" smtClean="0">
                <a:latin typeface="Times New Roman" pitchFamily="18" charset="0"/>
              </a:rPr>
              <a:t>X</a:t>
            </a:r>
            <a:r>
              <a:rPr lang="en-US" altLang="en-US" sz="2800" dirty="0" smtClean="0"/>
              <a:t> denote the sum of all three dice.  </a:t>
            </a:r>
            <a:r>
              <a:rPr lang="en-US" altLang="en-US" sz="2800" i="1" dirty="0" smtClean="0">
                <a:latin typeface="Times New Roman" pitchFamily="18" charset="0"/>
              </a:rPr>
              <a:t>X</a:t>
            </a:r>
            <a:r>
              <a:rPr lang="en-US" altLang="en-US" sz="2800" dirty="0" smtClean="0"/>
              <a:t> is an </a:t>
            </a:r>
            <a:r>
              <a:rPr lang="en-US" altLang="en-US" sz="2800" dirty="0" err="1" smtClean="0"/>
              <a:t>r.v</a:t>
            </a:r>
            <a:r>
              <a:rPr lang="en-US" altLang="en-US" sz="2800" dirty="0" smtClean="0"/>
              <a:t>., because for each </a:t>
            </a:r>
            <a:r>
              <a:rPr lang="en-US" altLang="en-US" sz="2800" i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8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 </a:t>
            </a:r>
            <a:r>
              <a:rPr lang="en-US" altLang="en-US" sz="2800" i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en-US" sz="2800" dirty="0" smtClean="0"/>
              <a:t>, we have a rule that associates a real number </a:t>
            </a:r>
            <a:r>
              <a:rPr lang="en-US" altLang="en-US" sz="28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en-US" sz="2800" dirty="0" smtClean="0"/>
              <a:t> with </a:t>
            </a:r>
            <a:r>
              <a:rPr lang="en-US" altLang="en-US" sz="2800" i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en-US" sz="2800" dirty="0" smtClean="0"/>
              <a:t>:</a:t>
            </a:r>
          </a:p>
          <a:p>
            <a:pPr eaLnBrk="1" hangingPunct="1">
              <a:buFontTx/>
              <a:buNone/>
            </a:pPr>
            <a:r>
              <a:rPr lang="en-US" altLang="en-US" sz="2800" i="1" dirty="0" smtClean="0">
                <a:latin typeface="Times New Roman" pitchFamily="18" charset="0"/>
                <a:cs typeface="Times New Roman" pitchFamily="18" charset="0"/>
              </a:rPr>
              <a:t> x</a:t>
            </a:r>
            <a:r>
              <a:rPr lang="en-US" altLang="en-US" sz="2800" dirty="0" smtClean="0">
                <a:latin typeface="Times New Roman" pitchFamily="18" charset="0"/>
              </a:rPr>
              <a:t> =</a:t>
            </a:r>
            <a:r>
              <a:rPr lang="en-US" altLang="en-US" sz="2800" dirty="0" smtClean="0"/>
              <a:t> </a:t>
            </a:r>
            <a:r>
              <a:rPr lang="en-US" altLang="en-US" sz="2800" i="1" dirty="0" smtClean="0">
                <a:latin typeface="Times New Roman" pitchFamily="18" charset="0"/>
              </a:rPr>
              <a:t>X</a:t>
            </a:r>
            <a:r>
              <a:rPr lang="en-US" altLang="en-US" sz="2800" dirty="0" smtClean="0">
                <a:latin typeface="Times New Roman" pitchFamily="18" charset="0"/>
              </a:rPr>
              <a:t>(</a:t>
            </a:r>
            <a:r>
              <a:rPr lang="en-US" altLang="en-US" sz="2800" i="1" dirty="0" smtClean="0">
                <a:latin typeface="Times New Roman" pitchFamily="18" charset="0"/>
              </a:rPr>
              <a:t>s</a:t>
            </a:r>
            <a:r>
              <a:rPr lang="en-US" altLang="en-US" sz="2800" dirty="0" smtClean="0">
                <a:latin typeface="Times New Roman" pitchFamily="18" charset="0"/>
              </a:rPr>
              <a:t>) = </a:t>
            </a:r>
            <a:r>
              <a:rPr lang="en-US" altLang="en-US" sz="2800" dirty="0" smtClean="0"/>
              <a:t>sum of three dice for outcome </a:t>
            </a:r>
            <a:r>
              <a:rPr lang="en-US" altLang="en-US" sz="2800" i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en-US" sz="2800" dirty="0" smtClean="0"/>
              <a:t> </a:t>
            </a:r>
          </a:p>
          <a:p>
            <a:pPr eaLnBrk="1" hangingPunct="1"/>
            <a:r>
              <a:rPr lang="en-US" altLang="en-US" sz="2800" dirty="0" smtClean="0"/>
              <a:t>Common probability/stats notation:</a:t>
            </a:r>
          </a:p>
          <a:p>
            <a:pPr lvl="1" eaLnBrk="1" hangingPunct="1">
              <a:spcBef>
                <a:spcPct val="30000"/>
              </a:spcBef>
            </a:pPr>
            <a:r>
              <a:rPr lang="en-US" altLang="en-US" sz="2400" dirty="0" smtClean="0"/>
              <a:t>upper case </a:t>
            </a:r>
            <a:r>
              <a:rPr lang="en-US" altLang="en-US" sz="2400" i="1" dirty="0" smtClean="0">
                <a:latin typeface="Times New Roman" pitchFamily="18" charset="0"/>
              </a:rPr>
              <a:t>X</a:t>
            </a:r>
            <a:r>
              <a:rPr lang="en-US" altLang="en-US" sz="2400" dirty="0" smtClean="0"/>
              <a:t> (or </a:t>
            </a:r>
            <a:r>
              <a:rPr lang="en-US" altLang="en-US" sz="2400" i="1" dirty="0" smtClean="0">
                <a:latin typeface="Times New Roman" pitchFamily="18" charset="0"/>
              </a:rPr>
              <a:t>Y</a:t>
            </a:r>
            <a:r>
              <a:rPr lang="en-US" altLang="en-US" sz="2400" dirty="0" smtClean="0"/>
              <a:t>, etc.):  denotes the </a:t>
            </a:r>
            <a:r>
              <a:rPr lang="en-US" altLang="en-US" sz="2400" dirty="0" err="1" smtClean="0"/>
              <a:t>r.v</a:t>
            </a:r>
            <a:r>
              <a:rPr lang="en-US" altLang="en-US" sz="2400" dirty="0" smtClean="0"/>
              <a:t>.</a:t>
            </a:r>
          </a:p>
          <a:p>
            <a:pPr lvl="1" eaLnBrk="1" hangingPunct="1">
              <a:spcBef>
                <a:spcPct val="30000"/>
              </a:spcBef>
            </a:pPr>
            <a:r>
              <a:rPr lang="en-US" altLang="en-US" sz="2400" dirty="0" smtClean="0"/>
              <a:t>lower case </a:t>
            </a:r>
            <a:r>
              <a:rPr lang="en-US" altLang="en-US" sz="2400" i="1" dirty="0" smtClean="0">
                <a:latin typeface="Times New Roman" pitchFamily="18" charset="0"/>
              </a:rPr>
              <a:t>x</a:t>
            </a:r>
            <a:r>
              <a:rPr lang="en-US" altLang="en-US" sz="2400" dirty="0" smtClean="0"/>
              <a:t> (or </a:t>
            </a:r>
            <a:r>
              <a:rPr lang="en-US" altLang="en-US" sz="2400" i="1" dirty="0" smtClean="0">
                <a:latin typeface="Times New Roman" pitchFamily="18" charset="0"/>
              </a:rPr>
              <a:t>y</a:t>
            </a:r>
            <a:r>
              <a:rPr lang="en-US" altLang="en-US" sz="2400" dirty="0" smtClean="0"/>
              <a:t>, etc.):  denotes a specific value of </a:t>
            </a:r>
            <a:r>
              <a:rPr lang="en-US" altLang="en-US" sz="2400" i="1" dirty="0" smtClean="0">
                <a:latin typeface="Times New Roman" pitchFamily="18" charset="0"/>
              </a:rPr>
              <a:t>X</a:t>
            </a:r>
            <a:endParaRPr lang="en-US" altLang="en-US" sz="2400" dirty="0" smtClean="0"/>
          </a:p>
        </p:txBody>
      </p:sp>
      <p:sp>
        <p:nvSpPr>
          <p:cNvPr id="17412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5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1D42BA7-45FE-40C5-8BAA-5EEB2C06CE8F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16</a:t>
            </a:fld>
            <a:endParaRPr lang="en-US" altLang="en-US" sz="1400" smtClean="0"/>
          </a:p>
        </p:txBody>
      </p:sp>
    </p:spTree>
    <p:extLst>
      <p:ext uri="{BB962C8B-B14F-4D97-AF65-F5344CB8AC3E}">
        <p14:creationId xmlns:p14="http://schemas.microsoft.com/office/powerpoint/2010/main" val="967190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9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25425" y="96838"/>
          <a:ext cx="4114800" cy="198437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85800"/>
                <a:gridCol w="685800"/>
                <a:gridCol w="685800"/>
                <a:gridCol w="685800"/>
                <a:gridCol w="685800"/>
                <a:gridCol w="685800"/>
              </a:tblGrid>
              <a:tr h="283482">
                <a:tc gridSpan="6"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{die</a:t>
                      </a:r>
                      <a:r>
                        <a:rPr lang="en-US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1, </a:t>
                      </a:r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die 2, die 3}  (</a:t>
                      </a:r>
                      <a:r>
                        <a:rPr lang="en-US" sz="1600" b="1" dirty="0" smtClean="0">
                          <a:latin typeface="Times New Roman" pitchFamily="18" charset="0"/>
                          <a:cs typeface="Times New Roman" pitchFamily="18" charset="0"/>
                        </a:rPr>
                        <a:t>die</a:t>
                      </a:r>
                      <a:r>
                        <a:rPr lang="en-US" sz="1600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1 = 1</a:t>
                      </a:r>
                      <a:r>
                        <a:rPr lang="en-US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) 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</a:tr>
              <a:tr h="283482"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>
                          <a:latin typeface="Times New Roman" pitchFamily="18" charset="0"/>
                          <a:cs typeface="Times New Roman" pitchFamily="18" charset="0"/>
                        </a:rPr>
                        <a:t>{1,1,1</a:t>
                      </a:r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}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{1,1,2}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{1,1,3}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{1,1,4}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{1,1,5}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>
                          <a:latin typeface="Times New Roman" pitchFamily="18" charset="0"/>
                          <a:cs typeface="Times New Roman" pitchFamily="18" charset="0"/>
                        </a:rPr>
                        <a:t>{1,1,6</a:t>
                      </a:r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}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</a:tr>
              <a:tr h="28348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{1,2,1}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{1,2,2}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{1,2,3}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{1,2,4}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{1,2,5}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{1,2,6}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</a:tr>
              <a:tr h="28348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{1,3,1}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{1,3,2}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{1,3,3}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{1,3,4}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{1,3,5}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{1,3,6}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</a:tr>
              <a:tr h="28348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{1,4,1}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{1,4,2}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{1,4,3}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{1,4,4}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{1,4,5}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{1,4,6}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</a:tr>
              <a:tr h="28348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{1,5,1}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{1,5,2}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{1,5,3}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{1,5,4}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{1,5,5}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{1,5,6}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</a:tr>
              <a:tr h="28348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{1,6,1}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{1,6,2}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{1,6,3}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{1,6,4}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{1,6,5}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{1,6,6}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897438" y="82550"/>
          <a:ext cx="4114800" cy="198437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85800"/>
                <a:gridCol w="685800"/>
                <a:gridCol w="685800"/>
                <a:gridCol w="685800"/>
                <a:gridCol w="685800"/>
                <a:gridCol w="685800"/>
              </a:tblGrid>
              <a:tr h="283482">
                <a:tc gridSpan="6"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{die</a:t>
                      </a:r>
                      <a:r>
                        <a:rPr lang="en-US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1, </a:t>
                      </a:r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die 2, die 3}  (</a:t>
                      </a:r>
                      <a:r>
                        <a:rPr lang="en-US" sz="1600" b="1" dirty="0" smtClean="0">
                          <a:latin typeface="Times New Roman" pitchFamily="18" charset="0"/>
                          <a:cs typeface="Times New Roman" pitchFamily="18" charset="0"/>
                        </a:rPr>
                        <a:t>die</a:t>
                      </a:r>
                      <a:r>
                        <a:rPr lang="en-US" sz="1600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1 = 2</a:t>
                      </a:r>
                      <a:r>
                        <a:rPr lang="en-US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</a:tr>
              <a:tr h="28348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{2,1,1}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{2,1,2}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{2,1,3}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{2,1,4}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{2,1,5}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{2,1,6}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</a:tr>
              <a:tr h="28348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{2,2,1}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{2,2,2}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{2,2,3}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{2,2,4}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{2,2,5}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{2,2,6}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</a:tr>
              <a:tr h="28348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{2,3,1}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{2,3,2}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{2,3,3}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{2,3,4}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{2,3,5}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{2,3,6}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</a:tr>
              <a:tr h="28348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{2,4,1}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{2,4,2}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{2,4,3}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{2,4,4}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{2,4,5}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{2,4,6}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</a:tr>
              <a:tr h="28348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{2,5,1}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{2,5,2}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{2,5,3}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{2,5,4}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{2,5,5}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{2,5,6}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</a:tr>
              <a:tr h="28348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{2,6,1}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{2,6,2}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{2,6,3}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{2,6,4}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{2,6,5}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{2,6,6}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60338" y="2355850"/>
          <a:ext cx="4114800" cy="198437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85800"/>
                <a:gridCol w="685800"/>
                <a:gridCol w="685800"/>
                <a:gridCol w="685800"/>
                <a:gridCol w="685800"/>
                <a:gridCol w="685800"/>
              </a:tblGrid>
              <a:tr h="283482">
                <a:tc gridSpan="6"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{die</a:t>
                      </a:r>
                      <a:r>
                        <a:rPr lang="en-US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1, </a:t>
                      </a:r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die 2, die 3}  (</a:t>
                      </a:r>
                      <a:r>
                        <a:rPr lang="en-US" sz="1600" b="1" dirty="0" smtClean="0">
                          <a:latin typeface="Times New Roman" pitchFamily="18" charset="0"/>
                          <a:cs typeface="Times New Roman" pitchFamily="18" charset="0"/>
                        </a:rPr>
                        <a:t>die</a:t>
                      </a:r>
                      <a:r>
                        <a:rPr lang="en-US" sz="1600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1 = 3</a:t>
                      </a:r>
                      <a:r>
                        <a:rPr lang="en-US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</a:tr>
              <a:tr h="28348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{3,1,1}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{3,1,2}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{3,1,3}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{3,1,4}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{3,1,5}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{3,1,6}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</a:tr>
              <a:tr h="28348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{3,2,1}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{3,2,2}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{3,2,3}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{3,2,4}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{3,2,5}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{3,2,6}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</a:tr>
              <a:tr h="28348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{3,3,1}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{3,3,2}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{3,3,3}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{3,3,4}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{3,3,5}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{3,3,6}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</a:tr>
              <a:tr h="28348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{3,4,1}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{3,4,2}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{3,4,3}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{3,4,4}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{3,4,5}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{3,4,6}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</a:tr>
              <a:tr h="28348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{3,5,1}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{3,5,2}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{3,5,3}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{3,5,4}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{3,5,5}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{3,5,6}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</a:tr>
              <a:tr h="28348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{3,6,1}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{3,6,2}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{3,6,3}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{3,6,4}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{3,6,5}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{3,6,6}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884738" y="2355850"/>
          <a:ext cx="4114800" cy="198437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85800"/>
                <a:gridCol w="685800"/>
                <a:gridCol w="685800"/>
                <a:gridCol w="685800"/>
                <a:gridCol w="685800"/>
                <a:gridCol w="685800"/>
              </a:tblGrid>
              <a:tr h="283482">
                <a:tc gridSpan="6"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{die</a:t>
                      </a:r>
                      <a:r>
                        <a:rPr lang="en-US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1, </a:t>
                      </a:r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die 2, die 3}  (</a:t>
                      </a:r>
                      <a:r>
                        <a:rPr lang="en-US" sz="1600" b="1" dirty="0" smtClean="0">
                          <a:latin typeface="Times New Roman" pitchFamily="18" charset="0"/>
                          <a:cs typeface="Times New Roman" pitchFamily="18" charset="0"/>
                        </a:rPr>
                        <a:t>die</a:t>
                      </a:r>
                      <a:r>
                        <a:rPr lang="en-US" sz="1600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1 = 4</a:t>
                      </a:r>
                      <a:r>
                        <a:rPr lang="en-US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</a:tr>
              <a:tr h="28348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{4,1,1}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{4,1,2}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{4,1,3}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{4,1,4}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{4,1,5}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{4,1,6}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</a:tr>
              <a:tr h="28348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{4,2,1}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{4,2,2}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{4,2,3}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{4,2,4}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{4,2,5}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{4,2,6}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</a:tr>
              <a:tr h="28348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{4,3,1}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{4,3,2}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{4,3,3}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{4,3,4}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{4,3,5}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{4,3,6}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</a:tr>
              <a:tr h="28348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{4,4,1}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{4,4,2}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{4,4,3}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{4,4,4}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{4,4,5}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{4,4,6}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</a:tr>
              <a:tr h="28348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{4,5,1}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{4,5,2}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{4,5,3}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{4,5,4}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{4,5,5}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{4,5,6}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</a:tr>
              <a:tr h="28348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{4,6,1}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{4,6,2}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{4,6,3}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{4,6,4}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{4,6,5}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{4,6,6}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77800" y="4645025"/>
          <a:ext cx="4114800" cy="198437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85800"/>
                <a:gridCol w="685800"/>
                <a:gridCol w="685800"/>
                <a:gridCol w="685800"/>
                <a:gridCol w="685800"/>
                <a:gridCol w="685800"/>
              </a:tblGrid>
              <a:tr h="283482">
                <a:tc gridSpan="6"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{die</a:t>
                      </a:r>
                      <a:r>
                        <a:rPr lang="en-US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1, </a:t>
                      </a:r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die 2, die 3}  (</a:t>
                      </a:r>
                      <a:r>
                        <a:rPr lang="en-US" sz="1600" b="1" dirty="0" smtClean="0">
                          <a:latin typeface="Times New Roman" pitchFamily="18" charset="0"/>
                          <a:cs typeface="Times New Roman" pitchFamily="18" charset="0"/>
                        </a:rPr>
                        <a:t>die</a:t>
                      </a:r>
                      <a:r>
                        <a:rPr lang="en-US" sz="1600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1 = 5</a:t>
                      </a:r>
                      <a:r>
                        <a:rPr lang="en-US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</a:tr>
              <a:tr h="28348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{5,1,1}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{5,1,2}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{5,1,3}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{5,1,4}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{5,1,5}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{5,1,6}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</a:tr>
              <a:tr h="28348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{5,2,1}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{5,2,2}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{5,2,3}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{5,2,4}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{5,2,5}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{5,2,6}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</a:tr>
              <a:tr h="28348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{5,3,1}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{5,3,2}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{5,3,3}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{5,3,4}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{5,3,5}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{5,3,6}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</a:tr>
              <a:tr h="28348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{5,4,1}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{5,4,2}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{5,4,3}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{5,4,4}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{5,4,5}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{5,4,6}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</a:tr>
              <a:tr h="28348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{5,5,1}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{5,5,2}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{5,5,3}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{5,5,4}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{5,5,5}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{5,5,6}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</a:tr>
              <a:tr h="28348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{5,6,1}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{5,6,2}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{5,6,3}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{5,6,4}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{5,6,5}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{5,6,6}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902200" y="4645025"/>
          <a:ext cx="4114800" cy="198437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85800"/>
                <a:gridCol w="685800"/>
                <a:gridCol w="685800"/>
                <a:gridCol w="685800"/>
                <a:gridCol w="685800"/>
                <a:gridCol w="685800"/>
              </a:tblGrid>
              <a:tr h="283482">
                <a:tc gridSpan="6"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{die</a:t>
                      </a:r>
                      <a:r>
                        <a:rPr lang="en-US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1, </a:t>
                      </a:r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die 2, die 3}  (</a:t>
                      </a:r>
                      <a:r>
                        <a:rPr lang="en-US" sz="1600" b="1" dirty="0" smtClean="0">
                          <a:latin typeface="Times New Roman" pitchFamily="18" charset="0"/>
                          <a:cs typeface="Times New Roman" pitchFamily="18" charset="0"/>
                        </a:rPr>
                        <a:t>die</a:t>
                      </a:r>
                      <a:r>
                        <a:rPr lang="en-US" sz="1600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1 = 6</a:t>
                      </a:r>
                      <a:r>
                        <a:rPr lang="en-US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</a:tr>
              <a:tr h="28348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{6,1,1}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{6,1,2}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{6,1,3}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{6,1,4}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{6,1,5}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{6,1,6}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</a:tr>
              <a:tr h="28348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{6,2,1}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{6,2,2}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{6,2,3}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{6,2,4}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{6,2,5}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{6,2,6}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</a:tr>
              <a:tr h="28348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{6,3,1}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{6,3,2}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{6,3,3}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{6,3,4}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{6,3,5}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{6,3,6}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</a:tr>
              <a:tr h="28348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{6,4,1}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{6,4,2}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{6,4,3}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{6,4,4}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{6,4,5}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{6,4,6}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</a:tr>
              <a:tr h="28348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{6,5,1}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{6,5,2}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{6,5,3}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{6,5,4}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{6,5,5}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{6,5,6}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</a:tr>
              <a:tr h="28348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{6,6,1}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{6,6,2}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{6,6,3}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{6,6,4}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{6,6,5}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{6,6,6}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18752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5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1ED4DC41-0391-4ECB-896F-58CC0FBBC434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17</a:t>
            </a:fld>
            <a:endParaRPr lang="en-US" altLang="en-US" sz="1400" smtClean="0"/>
          </a:p>
        </p:txBody>
      </p:sp>
    </p:spTree>
    <p:extLst>
      <p:ext uri="{BB962C8B-B14F-4D97-AF65-F5344CB8AC3E}">
        <p14:creationId xmlns:p14="http://schemas.microsoft.com/office/powerpoint/2010/main" val="1158072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-55425" y="274638"/>
            <a:ext cx="9102436" cy="792162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Continuous and Discrete Distributions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 smtClean="0"/>
              <a:t>We can think of a </a:t>
            </a:r>
            <a:r>
              <a:rPr lang="en-US" altLang="en-US" sz="2800" dirty="0" err="1" smtClean="0"/>
              <a:t>r.v</a:t>
            </a:r>
            <a:r>
              <a:rPr lang="en-US" altLang="en-US" sz="2800" dirty="0" smtClean="0"/>
              <a:t>. </a:t>
            </a:r>
            <a:r>
              <a:rPr lang="en-US" altLang="en-US" sz="28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en-US" sz="2800" dirty="0" smtClean="0"/>
              <a:t> having its own sample space (we will still call it </a:t>
            </a:r>
            <a:r>
              <a:rPr lang="en-US" altLang="en-US" sz="2800" i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en-US" sz="2800" dirty="0" smtClean="0"/>
              <a:t>, with a slight abuse of notation)</a:t>
            </a:r>
          </a:p>
          <a:p>
            <a:pPr eaLnBrk="1" hangingPunct="1"/>
            <a:r>
              <a:rPr lang="en-US" altLang="en-US" sz="2800" dirty="0" smtClean="0"/>
              <a:t>A </a:t>
            </a:r>
            <a:r>
              <a:rPr lang="en-US" altLang="en-US" sz="2800" b="1" dirty="0" smtClean="0"/>
              <a:t>probability distribution</a:t>
            </a:r>
            <a:r>
              <a:rPr lang="en-US" altLang="en-US" sz="2800" dirty="0" smtClean="0"/>
              <a:t> is a function that relates how the total probability of one is distributed among values in the sample space of a </a:t>
            </a:r>
            <a:r>
              <a:rPr lang="en-US" altLang="en-US" sz="2800" dirty="0" err="1" smtClean="0"/>
              <a:t>r.v</a:t>
            </a:r>
            <a:r>
              <a:rPr lang="en-US" altLang="en-US" sz="2800" dirty="0" smtClean="0"/>
              <a:t>.</a:t>
            </a:r>
          </a:p>
          <a:p>
            <a:pPr eaLnBrk="1" hangingPunct="1"/>
            <a:r>
              <a:rPr lang="en-US" altLang="en-US" sz="2800" dirty="0" smtClean="0"/>
              <a:t>There are two primary types of </a:t>
            </a:r>
            <a:r>
              <a:rPr lang="en-US" altLang="en-US" sz="2800" dirty="0" err="1" smtClean="0"/>
              <a:t>r.v.s</a:t>
            </a:r>
            <a:r>
              <a:rPr lang="en-US" altLang="en-US" sz="2800" dirty="0" smtClean="0"/>
              <a:t> and, hence, two primary types of probability distributions:</a:t>
            </a:r>
          </a:p>
          <a:p>
            <a:pPr lvl="1" eaLnBrk="1" hangingPunct="1">
              <a:spcBef>
                <a:spcPct val="30000"/>
              </a:spcBef>
            </a:pPr>
            <a:r>
              <a:rPr lang="en-US" altLang="en-US" b="1" dirty="0" smtClean="0"/>
              <a:t>continuous</a:t>
            </a:r>
            <a:r>
              <a:rPr lang="en-US" altLang="en-US" dirty="0" smtClean="0"/>
              <a:t> if sample space of </a:t>
            </a:r>
            <a:r>
              <a:rPr lang="en-US" altLang="en-US" i="1" dirty="0" smtClean="0">
                <a:latin typeface="Times New Roman" pitchFamily="18" charset="0"/>
              </a:rPr>
              <a:t>X</a:t>
            </a:r>
            <a:r>
              <a:rPr lang="en-US" altLang="en-US" dirty="0" smtClean="0"/>
              <a:t> is continuous</a:t>
            </a:r>
          </a:p>
          <a:p>
            <a:pPr lvl="1" eaLnBrk="1" hangingPunct="1">
              <a:spcBef>
                <a:spcPct val="30000"/>
              </a:spcBef>
            </a:pPr>
            <a:r>
              <a:rPr lang="en-US" altLang="en-US" b="1" dirty="0" smtClean="0"/>
              <a:t>discrete</a:t>
            </a:r>
            <a:r>
              <a:rPr lang="en-US" altLang="en-US" dirty="0" smtClean="0"/>
              <a:t> if sample space of </a:t>
            </a:r>
            <a:r>
              <a:rPr lang="en-US" altLang="en-US" i="1" dirty="0" smtClean="0">
                <a:latin typeface="Times New Roman" pitchFamily="18" charset="0"/>
              </a:rPr>
              <a:t>X</a:t>
            </a:r>
            <a:r>
              <a:rPr lang="en-US" altLang="en-US" dirty="0" smtClean="0"/>
              <a:t> is a discrete set of values</a:t>
            </a:r>
          </a:p>
        </p:txBody>
      </p:sp>
      <p:sp>
        <p:nvSpPr>
          <p:cNvPr id="19460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5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BB5CE3F3-6D2D-4306-BCDC-BF74F86FBD0E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18</a:t>
            </a:fld>
            <a:endParaRPr lang="en-US" altLang="en-US" sz="1400" smtClean="0"/>
          </a:p>
        </p:txBody>
      </p:sp>
    </p:spTree>
    <p:extLst>
      <p:ext uri="{BB962C8B-B14F-4D97-AF65-F5344CB8AC3E}">
        <p14:creationId xmlns:p14="http://schemas.microsoft.com/office/powerpoint/2010/main" val="1091383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9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1772" t="3758" r="3865" b="2103"/>
          <a:stretch/>
        </p:blipFill>
        <p:spPr>
          <a:xfrm>
            <a:off x="259882" y="3138778"/>
            <a:ext cx="4735630" cy="3550779"/>
          </a:xfrm>
          <a:prstGeom prst="rect">
            <a:avLst/>
          </a:prstGeom>
        </p:spPr>
      </p:pic>
      <p:sp>
        <p:nvSpPr>
          <p:cNvPr id="20482" name="Title 22"/>
          <p:cNvSpPr>
            <a:spLocks noGrp="1"/>
          </p:cNvSpPr>
          <p:nvPr>
            <p:ph type="title"/>
          </p:nvPr>
        </p:nvSpPr>
        <p:spPr>
          <a:xfrm>
            <a:off x="533400" y="274638"/>
            <a:ext cx="8077200" cy="792162"/>
          </a:xfrm>
        </p:spPr>
        <p:txBody>
          <a:bodyPr/>
          <a:lstStyle/>
          <a:p>
            <a:r>
              <a:rPr lang="en-US" altLang="en-US" sz="3200" b="1" dirty="0" smtClean="0"/>
              <a:t>Probability Mass Functions (</a:t>
            </a:r>
            <a:r>
              <a:rPr lang="en-US" altLang="en-US" sz="3200" b="1" dirty="0" err="1" smtClean="0"/>
              <a:t>pmf</a:t>
            </a:r>
            <a:r>
              <a:rPr lang="en-US" altLang="en-US" sz="3200" b="1" dirty="0" smtClean="0"/>
              <a:t>) and Probability Density Functions (pdf)</a:t>
            </a:r>
          </a:p>
        </p:txBody>
      </p:sp>
      <p:sp>
        <p:nvSpPr>
          <p:cNvPr id="1028" name="Content Placeholder 23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1066800"/>
          </a:xfrm>
        </p:spPr>
        <p:txBody>
          <a:bodyPr/>
          <a:lstStyle/>
          <a:p>
            <a:r>
              <a:rPr lang="en-US" altLang="en-US" sz="2400" dirty="0" smtClean="0"/>
              <a:t>Discrete </a:t>
            </a:r>
            <a:r>
              <a:rPr lang="en-US" altLang="en-US" sz="2400" i="1" dirty="0" smtClean="0">
                <a:latin typeface="Times New Roman" pitchFamily="18" charset="0"/>
              </a:rPr>
              <a:t>X</a:t>
            </a:r>
            <a:r>
              <a:rPr lang="en-US" altLang="en-US" sz="2400" dirty="0" smtClean="0"/>
              <a:t>:  The </a:t>
            </a:r>
            <a:r>
              <a:rPr lang="en-US" altLang="en-US" sz="2400" dirty="0" err="1" smtClean="0"/>
              <a:t>pmf</a:t>
            </a:r>
            <a:r>
              <a:rPr lang="en-US" altLang="en-US" sz="2400" dirty="0" smtClean="0"/>
              <a:t> of </a:t>
            </a:r>
            <a:r>
              <a:rPr lang="en-US" altLang="en-US" sz="2400" i="1" dirty="0" smtClean="0">
                <a:latin typeface="Times New Roman" pitchFamily="18" charset="0"/>
              </a:rPr>
              <a:t>X</a:t>
            </a:r>
            <a:r>
              <a:rPr lang="en-US" altLang="en-US" sz="2400" dirty="0" smtClean="0"/>
              <a:t>, denoted </a:t>
            </a:r>
            <a:r>
              <a:rPr lang="en-US" altLang="en-US" sz="2400" i="1" dirty="0" smtClean="0">
                <a:latin typeface="Times New Roman" pitchFamily="18" charset="0"/>
              </a:rPr>
              <a:t>p</a:t>
            </a:r>
            <a:r>
              <a:rPr lang="en-US" altLang="en-US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en-US" sz="2400" i="1" dirty="0" smtClean="0">
                <a:latin typeface="Times New Roman" pitchFamily="18" charset="0"/>
              </a:rPr>
              <a:t>x</a:t>
            </a:r>
            <a:r>
              <a:rPr lang="en-US" altLang="en-US" sz="24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en-US" sz="2400" dirty="0" smtClean="0"/>
              <a:t>, is </a:t>
            </a:r>
            <a:r>
              <a:rPr lang="en-US" altLang="en-US" sz="2400" i="1" dirty="0" smtClean="0">
                <a:latin typeface="Times New Roman" pitchFamily="18" charset="0"/>
              </a:rPr>
              <a:t>p</a:t>
            </a:r>
            <a:r>
              <a:rPr lang="en-US" altLang="en-US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en-US" sz="2400" i="1" dirty="0" smtClean="0">
                <a:latin typeface="Times New Roman" pitchFamily="18" charset="0"/>
              </a:rPr>
              <a:t>x</a:t>
            </a:r>
            <a:r>
              <a:rPr lang="en-US" altLang="en-US" sz="2400" dirty="0" smtClean="0">
                <a:latin typeface="Times New Roman" pitchFamily="18" charset="0"/>
                <a:cs typeface="Times New Roman" pitchFamily="18" charset="0"/>
              </a:rPr>
              <a:t>) = </a:t>
            </a:r>
            <a:r>
              <a:rPr lang="en-US" altLang="en-US" sz="2400" i="1" dirty="0" smtClean="0">
                <a:latin typeface="Times New Roman" pitchFamily="18" charset="0"/>
              </a:rPr>
              <a:t>P</a:t>
            </a:r>
            <a:r>
              <a:rPr lang="en-US" altLang="en-US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en-US" sz="2400" i="1" dirty="0" smtClean="0">
                <a:latin typeface="Times New Roman" pitchFamily="18" charset="0"/>
              </a:rPr>
              <a:t>X</a:t>
            </a:r>
            <a:r>
              <a:rPr lang="en-US" altLang="en-US" sz="2400" dirty="0" smtClean="0">
                <a:latin typeface="Times New Roman" pitchFamily="18" charset="0"/>
              </a:rPr>
              <a:t>=</a:t>
            </a:r>
            <a:r>
              <a:rPr lang="en-US" altLang="en-US" sz="2400" i="1" dirty="0" smtClean="0">
                <a:latin typeface="Times New Roman" pitchFamily="18" charset="0"/>
              </a:rPr>
              <a:t>x</a:t>
            </a:r>
            <a:r>
              <a:rPr lang="en-US" altLang="en-US" sz="24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altLang="en-US" sz="2400" dirty="0" smtClean="0"/>
          </a:p>
          <a:p>
            <a:r>
              <a:rPr lang="en-US" altLang="en-US" sz="2400" dirty="0" smtClean="0"/>
              <a:t>Continuous</a:t>
            </a:r>
            <a:r>
              <a:rPr lang="en-US" altLang="en-US" sz="2400" i="1" dirty="0" smtClean="0">
                <a:latin typeface="Times New Roman" pitchFamily="18" charset="0"/>
              </a:rPr>
              <a:t> X</a:t>
            </a:r>
            <a:r>
              <a:rPr lang="en-US" altLang="en-US" sz="2400" dirty="0" smtClean="0"/>
              <a:t>:  The pdf of </a:t>
            </a:r>
            <a:r>
              <a:rPr lang="en-US" altLang="en-US" sz="2400" i="1" dirty="0" smtClean="0">
                <a:latin typeface="Times New Roman" pitchFamily="18" charset="0"/>
              </a:rPr>
              <a:t>X</a:t>
            </a:r>
            <a:r>
              <a:rPr lang="en-US" altLang="en-US" sz="2400" dirty="0" smtClean="0"/>
              <a:t>, denoted </a:t>
            </a:r>
            <a:r>
              <a:rPr lang="en-US" altLang="en-US" sz="2400" i="1" dirty="0" smtClean="0">
                <a:latin typeface="Times New Roman" pitchFamily="18" charset="0"/>
              </a:rPr>
              <a:t>f</a:t>
            </a:r>
            <a:r>
              <a:rPr lang="en-US" altLang="en-US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en-US" sz="2400" i="1" dirty="0" smtClean="0">
                <a:latin typeface="Times New Roman" pitchFamily="18" charset="0"/>
              </a:rPr>
              <a:t>x</a:t>
            </a:r>
            <a:r>
              <a:rPr lang="en-US" altLang="en-US" sz="24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en-US" sz="2400" dirty="0" smtClean="0"/>
              <a:t>, is defined via:</a:t>
            </a:r>
          </a:p>
        </p:txBody>
      </p:sp>
      <p:sp>
        <p:nvSpPr>
          <p:cNvPr id="20485" name="Text Box 8"/>
          <p:cNvSpPr txBox="1">
            <a:spLocks noChangeArrowheads="1"/>
          </p:cNvSpPr>
          <p:nvPr/>
        </p:nvSpPr>
        <p:spPr bwMode="auto">
          <a:xfrm>
            <a:off x="2936507" y="3281811"/>
            <a:ext cx="2133600" cy="44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5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 err="1"/>
              <a:t>pmf</a:t>
            </a:r>
            <a:r>
              <a:rPr lang="en-US" altLang="en-US" sz="1800" dirty="0"/>
              <a:t> (discrete </a:t>
            </a:r>
            <a:r>
              <a:rPr lang="en-US" altLang="en-US" sz="18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en-US" sz="1800" dirty="0"/>
              <a:t>)</a:t>
            </a:r>
          </a:p>
        </p:txBody>
      </p:sp>
      <p:sp>
        <p:nvSpPr>
          <p:cNvPr id="20487" name="Text Box 8"/>
          <p:cNvSpPr txBox="1">
            <a:spLocks noChangeArrowheads="1"/>
          </p:cNvSpPr>
          <p:nvPr/>
        </p:nvSpPr>
        <p:spPr bwMode="auto">
          <a:xfrm>
            <a:off x="2133600" y="6454775"/>
            <a:ext cx="609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5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i="1">
                <a:latin typeface="Times New Roman" pitchFamily="18" charset="0"/>
                <a:cs typeface="Times New Roman" pitchFamily="18" charset="0"/>
              </a:rPr>
              <a:t>x</a:t>
            </a:r>
            <a:endParaRPr lang="en-US" altLang="en-US" sz="1800"/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4643438" y="2998788"/>
            <a:ext cx="4119562" cy="3783012"/>
            <a:chOff x="4643438" y="2998788"/>
            <a:chExt cx="4119562" cy="3783012"/>
          </a:xfrm>
        </p:grpSpPr>
        <p:pic>
          <p:nvPicPr>
            <p:cNvPr id="20492" name="Picture 19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1335" b="5190"/>
            <a:stretch/>
          </p:blipFill>
          <p:spPr bwMode="auto">
            <a:xfrm>
              <a:off x="4643438" y="2998788"/>
              <a:ext cx="3990423" cy="36845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493" name="Text Box 22"/>
            <p:cNvSpPr txBox="1">
              <a:spLocks noChangeArrowheads="1"/>
            </p:cNvSpPr>
            <p:nvPr/>
          </p:nvSpPr>
          <p:spPr bwMode="auto">
            <a:xfrm>
              <a:off x="6284913" y="6394450"/>
              <a:ext cx="425450" cy="374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5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 i="1"/>
                <a:t>a</a:t>
              </a:r>
              <a:endParaRPr lang="en-US" altLang="en-US" sz="1400"/>
            </a:p>
          </p:txBody>
        </p:sp>
        <p:sp>
          <p:nvSpPr>
            <p:cNvPr id="20494" name="Text Box 23"/>
            <p:cNvSpPr txBox="1">
              <a:spLocks noChangeArrowheads="1"/>
            </p:cNvSpPr>
            <p:nvPr/>
          </p:nvSpPr>
          <p:spPr bwMode="auto">
            <a:xfrm>
              <a:off x="6884988" y="6407150"/>
              <a:ext cx="425450" cy="374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5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 i="1"/>
                <a:t>b</a:t>
              </a:r>
              <a:endParaRPr lang="en-US" altLang="en-US" sz="1400"/>
            </a:p>
          </p:txBody>
        </p:sp>
        <p:sp>
          <p:nvSpPr>
            <p:cNvPr id="20495" name="Freeform 24"/>
            <p:cNvSpPr>
              <a:spLocks/>
            </p:cNvSpPr>
            <p:nvPr/>
          </p:nvSpPr>
          <p:spPr bwMode="auto">
            <a:xfrm>
              <a:off x="6481763" y="4916488"/>
              <a:ext cx="601662" cy="1530350"/>
            </a:xfrm>
            <a:custGeom>
              <a:avLst/>
              <a:gdLst>
                <a:gd name="T0" fmla="*/ 0 w 740"/>
                <a:gd name="T1" fmla="*/ 2147483647 h 1880"/>
                <a:gd name="T2" fmla="*/ 0 w 740"/>
                <a:gd name="T3" fmla="*/ 0 h 1880"/>
                <a:gd name="T4" fmla="*/ 2147483647 w 740"/>
                <a:gd name="T5" fmla="*/ 2147483647 h 1880"/>
                <a:gd name="T6" fmla="*/ 2147483647 w 740"/>
                <a:gd name="T7" fmla="*/ 2147483647 h 1880"/>
                <a:gd name="T8" fmla="*/ 2147483647 w 740"/>
                <a:gd name="T9" fmla="*/ 2147483647 h 1880"/>
                <a:gd name="T10" fmla="*/ 2147483647 w 740"/>
                <a:gd name="T11" fmla="*/ 2147483647 h 1880"/>
                <a:gd name="T12" fmla="*/ 2147483647 w 740"/>
                <a:gd name="T13" fmla="*/ 2147483647 h 1880"/>
                <a:gd name="T14" fmla="*/ 2147483647 w 740"/>
                <a:gd name="T15" fmla="*/ 2147483647 h 1880"/>
                <a:gd name="T16" fmla="*/ 2147483647 w 740"/>
                <a:gd name="T17" fmla="*/ 2147483647 h 1880"/>
                <a:gd name="T18" fmla="*/ 0 w 740"/>
                <a:gd name="T19" fmla="*/ 2147483647 h 18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740"/>
                <a:gd name="T31" fmla="*/ 0 h 1880"/>
                <a:gd name="T32" fmla="*/ 740 w 740"/>
                <a:gd name="T33" fmla="*/ 1880 h 188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740" h="1880">
                  <a:moveTo>
                    <a:pt x="0" y="1880"/>
                  </a:moveTo>
                  <a:lnTo>
                    <a:pt x="0" y="0"/>
                  </a:lnTo>
                  <a:lnTo>
                    <a:pt x="100" y="270"/>
                  </a:lnTo>
                  <a:lnTo>
                    <a:pt x="220" y="570"/>
                  </a:lnTo>
                  <a:lnTo>
                    <a:pt x="330" y="830"/>
                  </a:lnTo>
                  <a:lnTo>
                    <a:pt x="450" y="1050"/>
                  </a:lnTo>
                  <a:lnTo>
                    <a:pt x="630" y="1330"/>
                  </a:lnTo>
                  <a:lnTo>
                    <a:pt x="740" y="1430"/>
                  </a:lnTo>
                  <a:lnTo>
                    <a:pt x="740" y="1880"/>
                  </a:lnTo>
                  <a:lnTo>
                    <a:pt x="0" y="1880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496" name="Text Box 8"/>
            <p:cNvSpPr txBox="1">
              <a:spLocks noChangeArrowheads="1"/>
            </p:cNvSpPr>
            <p:nvPr/>
          </p:nvSpPr>
          <p:spPr bwMode="auto">
            <a:xfrm>
              <a:off x="6629400" y="3330575"/>
              <a:ext cx="2133600" cy="441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5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pdf (continuous </a:t>
              </a:r>
              <a:r>
                <a:rPr lang="en-US" altLang="en-US" sz="1800" i="1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en-US" sz="1800"/>
                <a:t>)</a:t>
              </a:r>
            </a:p>
          </p:txBody>
        </p:sp>
        <p:sp>
          <p:nvSpPr>
            <p:cNvPr id="20497" name="Text Box 8"/>
            <p:cNvSpPr txBox="1">
              <a:spLocks noChangeArrowheads="1"/>
            </p:cNvSpPr>
            <p:nvPr/>
          </p:nvSpPr>
          <p:spPr bwMode="auto">
            <a:xfrm>
              <a:off x="5259212" y="3330575"/>
              <a:ext cx="7620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5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i="1" dirty="0">
                  <a:latin typeface="Times New Roman" pitchFamily="18" charset="0"/>
                  <a:cs typeface="Times New Roman" pitchFamily="18" charset="0"/>
                </a:rPr>
                <a:t>f</a:t>
              </a:r>
              <a:r>
                <a:rPr lang="en-US" altLang="en-US" sz="1800" dirty="0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en-US" sz="1800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en-US" sz="1800" dirty="0">
                  <a:latin typeface="Times New Roman" pitchFamily="18" charset="0"/>
                  <a:cs typeface="Times New Roman" pitchFamily="18" charset="0"/>
                </a:rPr>
                <a:t>)</a:t>
              </a:r>
              <a:endParaRPr lang="en-US" altLang="en-US" sz="1800" dirty="0"/>
            </a:p>
          </p:txBody>
        </p:sp>
        <p:sp>
          <p:nvSpPr>
            <p:cNvPr id="20498" name="Text Box 8"/>
            <p:cNvSpPr txBox="1">
              <a:spLocks noChangeArrowheads="1"/>
            </p:cNvSpPr>
            <p:nvPr/>
          </p:nvSpPr>
          <p:spPr bwMode="auto">
            <a:xfrm>
              <a:off x="6629400" y="6530975"/>
              <a:ext cx="533400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5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i="1">
                  <a:latin typeface="Times New Roman" pitchFamily="18" charset="0"/>
                  <a:cs typeface="Times New Roman" pitchFamily="18" charset="0"/>
                </a:rPr>
                <a:t>x</a:t>
              </a:r>
              <a:endParaRPr lang="en-US" altLang="en-US" sz="1800"/>
            </a:p>
          </p:txBody>
        </p:sp>
      </p:grpSp>
      <p:sp>
        <p:nvSpPr>
          <p:cNvPr id="20489" name="Rectangle 2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5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graphicFrame>
        <p:nvGraphicFramePr>
          <p:cNvPr id="1026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7072359"/>
              </p:ext>
            </p:extLst>
          </p:nvPr>
        </p:nvGraphicFramePr>
        <p:xfrm>
          <a:off x="1759744" y="2071978"/>
          <a:ext cx="5767387" cy="96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6" name="Equation" r:id="rId5" imgW="2870200" imgH="482600" progId="Equation.3">
                  <p:embed/>
                </p:oleObj>
              </mc:Choice>
              <mc:Fallback>
                <p:oleObj name="Equation" r:id="rId5" imgW="28702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9744" y="2071978"/>
                        <a:ext cx="5767387" cy="968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91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5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48738C2E-4011-4F54-94E7-784324EFBC87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19</a:t>
            </a:fld>
            <a:endParaRPr lang="en-US" altLang="en-US" sz="1400" smtClean="0"/>
          </a:p>
        </p:txBody>
      </p:sp>
      <p:sp>
        <p:nvSpPr>
          <p:cNvPr id="20486" name="Text Box 8"/>
          <p:cNvSpPr txBox="1">
            <a:spLocks noChangeArrowheads="1"/>
          </p:cNvSpPr>
          <p:nvPr/>
        </p:nvSpPr>
        <p:spPr bwMode="auto">
          <a:xfrm>
            <a:off x="615214" y="3330575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5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en-US" sz="1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en-US" sz="18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en-US" sz="1800" dirty="0">
                <a:latin typeface="Times New Roman" pitchFamily="18" charset="0"/>
                <a:cs typeface="Times New Roman" pitchFamily="18" charset="0"/>
              </a:rPr>
              <a:t>)</a:t>
            </a:r>
            <a:endParaRPr lang="en-US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086578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Independence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457200" y="1462088"/>
            <a:ext cx="8229600" cy="4100512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en-US" sz="2800" dirty="0" smtClean="0"/>
              <a:t>Two events </a:t>
            </a:r>
            <a:r>
              <a:rPr lang="en-US" altLang="en-US" sz="2800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en-US" sz="2800" dirty="0" smtClean="0"/>
              <a:t> and </a:t>
            </a:r>
            <a:r>
              <a:rPr lang="en-US" altLang="en-US" sz="2800" i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en-US" sz="2800" dirty="0" smtClean="0"/>
              <a:t> are </a:t>
            </a:r>
            <a:r>
              <a:rPr lang="en-US" altLang="en-US" sz="2800" b="1" dirty="0" smtClean="0"/>
              <a:t>independent</a:t>
            </a:r>
            <a:r>
              <a:rPr lang="en-US" altLang="en-US" sz="2800" dirty="0" smtClean="0"/>
              <a:t> if </a:t>
            </a:r>
            <a:r>
              <a:rPr lang="en-US" altLang="en-US" sz="2800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en-US" sz="28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en-US" sz="2800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en-US" sz="28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</a:t>
            </a:r>
            <a:r>
              <a:rPr lang="en-US" altLang="en-US" sz="2800" i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en-US" sz="2800" dirty="0" smtClean="0">
                <a:latin typeface="Times New Roman" pitchFamily="18" charset="0"/>
                <a:cs typeface="Times New Roman" pitchFamily="18" charset="0"/>
              </a:rPr>
              <a:t>) = </a:t>
            </a:r>
            <a:r>
              <a:rPr lang="en-US" altLang="en-US" sz="2800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en-US" sz="28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en-US" sz="2800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en-US" sz="28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en-US" sz="2800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en-US" sz="28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en-US" sz="2800" i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en-US" sz="28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en-US" sz="2800" dirty="0" smtClean="0"/>
              <a:t> and </a:t>
            </a:r>
            <a:r>
              <a:rPr lang="en-US" altLang="en-US" sz="2800" b="1" dirty="0" smtClean="0"/>
              <a:t>dependent</a:t>
            </a:r>
            <a:r>
              <a:rPr lang="en-US" altLang="en-US" sz="2800" dirty="0" smtClean="0"/>
              <a:t> otherwise</a:t>
            </a:r>
          </a:p>
          <a:p>
            <a:pPr marL="0" indent="0" eaLnBrk="1" hangingPunct="1">
              <a:buFontTx/>
              <a:buNone/>
            </a:pPr>
            <a:r>
              <a:rPr lang="en-US" altLang="en-US" sz="2800" dirty="0" smtClean="0"/>
              <a:t>A better definition is that </a:t>
            </a:r>
            <a:r>
              <a:rPr lang="en-US" altLang="en-US" sz="2800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en-US" sz="2800" dirty="0" smtClean="0"/>
              <a:t> and </a:t>
            </a:r>
            <a:r>
              <a:rPr lang="en-US" altLang="en-US" sz="2800" i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en-US" sz="2800" dirty="0" smtClean="0"/>
              <a:t> are independent if </a:t>
            </a:r>
            <a:r>
              <a:rPr lang="en-US" altLang="en-US" sz="2800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en-US" sz="28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en-US" sz="2800" i="1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altLang="en-US" sz="2800" dirty="0" smtClean="0">
                <a:latin typeface="Times New Roman" pitchFamily="18" charset="0"/>
                <a:cs typeface="Times New Roman" pitchFamily="18" charset="0"/>
              </a:rPr>
              <a:t>| </a:t>
            </a:r>
            <a:r>
              <a:rPr lang="en-US" altLang="en-US" sz="2800" i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en-US" sz="2800" dirty="0" smtClean="0">
                <a:latin typeface="Times New Roman" pitchFamily="18" charset="0"/>
                <a:cs typeface="Times New Roman" pitchFamily="18" charset="0"/>
              </a:rPr>
              <a:t>) = </a:t>
            </a:r>
            <a:r>
              <a:rPr lang="en-US" altLang="en-US" sz="2800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en-US" sz="28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en-US" sz="2800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en-US" sz="28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en-US" sz="2800" dirty="0" smtClean="0"/>
              <a:t> and dependent otherwise</a:t>
            </a:r>
          </a:p>
          <a:p>
            <a:pPr marL="0" indent="0" eaLnBrk="1" hangingPunct="1">
              <a:buFontTx/>
              <a:buNone/>
            </a:pPr>
            <a:endParaRPr lang="en-US" altLang="en-US" sz="2800" dirty="0" smtClean="0"/>
          </a:p>
          <a:p>
            <a:pPr marL="0" indent="0" eaLnBrk="1" hangingPunct="1">
              <a:buFontTx/>
              <a:buNone/>
            </a:pPr>
            <a:r>
              <a:rPr lang="en-US" altLang="en-US" sz="2800" dirty="0" smtClean="0"/>
              <a:t>Note that </a:t>
            </a:r>
            <a:r>
              <a:rPr lang="en-US" altLang="en-US" sz="2800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en-US" sz="28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en-US" sz="2800" i="1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altLang="en-US" sz="2800" dirty="0" smtClean="0">
                <a:latin typeface="Times New Roman" pitchFamily="18" charset="0"/>
                <a:cs typeface="Times New Roman" pitchFamily="18" charset="0"/>
              </a:rPr>
              <a:t>| </a:t>
            </a:r>
            <a:r>
              <a:rPr lang="en-US" altLang="en-US" sz="2800" i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en-US" sz="2800" dirty="0" smtClean="0">
                <a:latin typeface="Times New Roman" pitchFamily="18" charset="0"/>
                <a:cs typeface="Times New Roman" pitchFamily="18" charset="0"/>
              </a:rPr>
              <a:t>) = </a:t>
            </a:r>
            <a:r>
              <a:rPr lang="en-US" altLang="en-US" sz="2800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en-US" sz="28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en-US" sz="2800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en-US" sz="28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en-US" sz="2800" dirty="0" smtClean="0"/>
              <a:t> if and only if </a:t>
            </a:r>
            <a:r>
              <a:rPr lang="en-US" altLang="en-US" sz="2800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en-US" sz="28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en-US" sz="2800" i="1" dirty="0" smtClean="0">
                <a:latin typeface="Times New Roman" pitchFamily="18" charset="0"/>
                <a:cs typeface="Times New Roman" pitchFamily="18" charset="0"/>
              </a:rPr>
              <a:t>B </a:t>
            </a:r>
            <a:r>
              <a:rPr lang="en-US" altLang="en-US" sz="2800" dirty="0" smtClean="0">
                <a:latin typeface="Times New Roman" pitchFamily="18" charset="0"/>
                <a:cs typeface="Times New Roman" pitchFamily="18" charset="0"/>
              </a:rPr>
              <a:t>| </a:t>
            </a:r>
            <a:r>
              <a:rPr lang="en-US" altLang="en-US" sz="2800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en-US" sz="2800" dirty="0" smtClean="0">
                <a:latin typeface="Times New Roman" pitchFamily="18" charset="0"/>
                <a:cs typeface="Times New Roman" pitchFamily="18" charset="0"/>
              </a:rPr>
              <a:t>) = </a:t>
            </a:r>
            <a:r>
              <a:rPr lang="en-US" altLang="en-US" sz="2800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en-US" sz="28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en-US" sz="2800" i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en-US" sz="28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en-US" sz="2800" dirty="0" smtClean="0"/>
              <a:t>   </a:t>
            </a:r>
          </a:p>
          <a:p>
            <a:pPr marL="0" indent="0" eaLnBrk="1" hangingPunct="1">
              <a:buFontTx/>
              <a:buNone/>
            </a:pPr>
            <a:endParaRPr lang="en-US" altLang="en-US" sz="2800" dirty="0" smtClean="0"/>
          </a:p>
          <a:p>
            <a:pPr marL="0" indent="0" eaLnBrk="1" hangingPunct="1">
              <a:buFontTx/>
              <a:buNone/>
            </a:pPr>
            <a:r>
              <a:rPr lang="en-US" altLang="en-US" sz="2800" dirty="0" smtClean="0"/>
              <a:t>It follows that for a set of </a:t>
            </a:r>
            <a:r>
              <a:rPr lang="en-US" altLang="en-US" sz="2800" b="1" dirty="0" smtClean="0"/>
              <a:t>mutually independent</a:t>
            </a:r>
            <a:r>
              <a:rPr lang="en-US" altLang="en-US" sz="2800" dirty="0" smtClean="0"/>
              <a:t> events </a:t>
            </a:r>
            <a:r>
              <a:rPr lang="en-US" altLang="en-US" sz="2800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en-US" sz="28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en-US" sz="2800" dirty="0" smtClean="0"/>
              <a:t>, </a:t>
            </a:r>
            <a:r>
              <a:rPr lang="en-US" altLang="en-US" sz="2800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en-US" sz="28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en-US" sz="2800" dirty="0" smtClean="0"/>
              <a:t>, . . ., </a:t>
            </a:r>
            <a:r>
              <a:rPr lang="en-US" altLang="en-US" sz="2800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en-US" sz="2800" i="1" baseline="-25000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en-US" sz="2800" dirty="0" smtClean="0"/>
              <a:t> and every subset of indices </a:t>
            </a:r>
            <a:r>
              <a:rPr lang="en-US" altLang="en-US" sz="2800" i="1" dirty="0" smtClean="0"/>
              <a:t>i</a:t>
            </a:r>
            <a:r>
              <a:rPr lang="en-US" altLang="en-US" sz="2800" baseline="-25000" dirty="0" smtClean="0"/>
              <a:t>1</a:t>
            </a:r>
            <a:r>
              <a:rPr lang="en-US" altLang="en-US" sz="2800" dirty="0" smtClean="0"/>
              <a:t>, </a:t>
            </a:r>
            <a:r>
              <a:rPr lang="en-US" altLang="en-US" sz="2800" i="1" dirty="0" smtClean="0"/>
              <a:t>i</a:t>
            </a:r>
            <a:r>
              <a:rPr lang="en-US" altLang="en-US" sz="2800" baseline="-25000" dirty="0" smtClean="0"/>
              <a:t>2</a:t>
            </a:r>
            <a:r>
              <a:rPr lang="en-US" altLang="en-US" sz="2800" dirty="0" smtClean="0"/>
              <a:t>, . . . , </a:t>
            </a:r>
            <a:r>
              <a:rPr lang="en-US" altLang="en-US" sz="2800" i="1" dirty="0" err="1" smtClean="0"/>
              <a:t>i</a:t>
            </a:r>
            <a:r>
              <a:rPr lang="en-US" altLang="en-US" sz="2800" i="1" baseline="-25000" dirty="0" err="1" smtClean="0"/>
              <a:t>k</a:t>
            </a:r>
            <a:r>
              <a:rPr lang="en-US" altLang="en-US" sz="2800" dirty="0"/>
              <a:t>.</a:t>
            </a:r>
            <a:endParaRPr lang="en-US" altLang="en-US" sz="2800" dirty="0" smtClean="0"/>
          </a:p>
          <a:p>
            <a:pPr marL="0" indent="0" eaLnBrk="1" hangingPunct="1">
              <a:buFontTx/>
              <a:buNone/>
            </a:pPr>
            <a:endParaRPr lang="en-US" altLang="en-US" dirty="0" smtClean="0">
              <a:sym typeface="Wingdings 2" pitchFamily="18" charset="2"/>
            </a:endParaRPr>
          </a:p>
          <a:p>
            <a:pPr marL="0" indent="0" eaLnBrk="1" hangingPunct="1">
              <a:buFontTx/>
              <a:buNone/>
            </a:pPr>
            <a:endParaRPr lang="en-US" altLang="en-US" dirty="0" smtClean="0"/>
          </a:p>
        </p:txBody>
      </p:sp>
      <p:pic>
        <p:nvPicPr>
          <p:cNvPr id="3076" name="Picture 5" descr="Picture7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382" y="4357005"/>
            <a:ext cx="7150100" cy="60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7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5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B514260-356B-4F6C-845D-99B9F736FCC3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400" smtClean="0"/>
          </a:p>
        </p:txBody>
      </p:sp>
    </p:spTree>
    <p:extLst>
      <p:ext uri="{BB962C8B-B14F-4D97-AF65-F5344CB8AC3E}">
        <p14:creationId xmlns:p14="http://schemas.microsoft.com/office/powerpoint/2010/main" val="9907590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 – Continuous Distribution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9144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en-US" sz="2800" dirty="0" smtClean="0"/>
              <a:t>Assembly variation.  </a:t>
            </a:r>
            <a:r>
              <a:rPr lang="en-US" altLang="en-US" sz="2800" i="1" dirty="0" smtClean="0">
                <a:latin typeface="Times New Roman" pitchFamily="18" charset="0"/>
              </a:rPr>
              <a:t>X</a:t>
            </a:r>
            <a:r>
              <a:rPr lang="en-US" altLang="en-US" sz="2800" dirty="0" smtClean="0"/>
              <a:t> = relative displacement of two parts bolted together</a:t>
            </a:r>
            <a:r>
              <a:rPr lang="en-US" altLang="en-US" dirty="0" smtClean="0"/>
              <a:t>. </a:t>
            </a:r>
          </a:p>
        </p:txBody>
      </p:sp>
      <p:grpSp>
        <p:nvGrpSpPr>
          <p:cNvPr id="21508" name="Group 4"/>
          <p:cNvGrpSpPr>
            <a:grpSpLocks/>
          </p:cNvGrpSpPr>
          <p:nvPr/>
        </p:nvGrpSpPr>
        <p:grpSpPr bwMode="auto">
          <a:xfrm>
            <a:off x="228600" y="2244445"/>
            <a:ext cx="3505200" cy="2363788"/>
            <a:chOff x="3773" y="3265"/>
            <a:chExt cx="3909" cy="2638"/>
          </a:xfrm>
        </p:grpSpPr>
        <p:grpSp>
          <p:nvGrpSpPr>
            <p:cNvPr id="21528" name="Group 5"/>
            <p:cNvGrpSpPr>
              <a:grpSpLocks/>
            </p:cNvGrpSpPr>
            <p:nvPr/>
          </p:nvGrpSpPr>
          <p:grpSpPr bwMode="auto">
            <a:xfrm>
              <a:off x="3773" y="3788"/>
              <a:ext cx="3909" cy="2115"/>
              <a:chOff x="2244" y="3310"/>
              <a:chExt cx="3909" cy="2115"/>
            </a:xfrm>
          </p:grpSpPr>
          <p:sp>
            <p:nvSpPr>
              <p:cNvPr id="21534" name="Rectangle 6"/>
              <p:cNvSpPr>
                <a:spLocks noChangeArrowheads="1"/>
              </p:cNvSpPr>
              <p:nvPr/>
            </p:nvSpPr>
            <p:spPr bwMode="auto">
              <a:xfrm>
                <a:off x="2244" y="4226"/>
                <a:ext cx="3909" cy="767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spcBef>
                    <a:spcPct val="5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21535" name="Rectangle 7"/>
              <p:cNvSpPr>
                <a:spLocks noChangeArrowheads="1"/>
              </p:cNvSpPr>
              <p:nvPr/>
            </p:nvSpPr>
            <p:spPr bwMode="auto">
              <a:xfrm>
                <a:off x="3245" y="3497"/>
                <a:ext cx="1907" cy="729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spcBef>
                    <a:spcPct val="5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grpSp>
            <p:nvGrpSpPr>
              <p:cNvPr id="21536" name="Group 8"/>
              <p:cNvGrpSpPr>
                <a:grpSpLocks/>
              </p:cNvGrpSpPr>
              <p:nvPr/>
            </p:nvGrpSpPr>
            <p:grpSpPr bwMode="auto">
              <a:xfrm>
                <a:off x="3871" y="3310"/>
                <a:ext cx="561" cy="190"/>
                <a:chOff x="3871" y="3310"/>
                <a:chExt cx="561" cy="190"/>
              </a:xfrm>
            </p:grpSpPr>
            <p:sp>
              <p:nvSpPr>
                <p:cNvPr id="21577" name="Rectangle 9"/>
                <p:cNvSpPr>
                  <a:spLocks noChangeArrowheads="1"/>
                </p:cNvSpPr>
                <p:nvPr/>
              </p:nvSpPr>
              <p:spPr bwMode="auto">
                <a:xfrm>
                  <a:off x="3871" y="3310"/>
                  <a:ext cx="561" cy="187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spcBef>
                      <a:spcPct val="5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800"/>
                </a:p>
              </p:txBody>
            </p:sp>
            <p:sp>
              <p:nvSpPr>
                <p:cNvPr id="21578" name="Line 10"/>
                <p:cNvSpPr>
                  <a:spLocks noChangeShapeType="1"/>
                </p:cNvSpPr>
                <p:nvPr/>
              </p:nvSpPr>
              <p:spPr bwMode="auto">
                <a:xfrm>
                  <a:off x="3950" y="3310"/>
                  <a:ext cx="0" cy="19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579" name="Line 11"/>
                <p:cNvSpPr>
                  <a:spLocks noChangeShapeType="1"/>
                </p:cNvSpPr>
                <p:nvPr/>
              </p:nvSpPr>
              <p:spPr bwMode="auto">
                <a:xfrm>
                  <a:off x="4290" y="3310"/>
                  <a:ext cx="0" cy="19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1537" name="Group 12"/>
              <p:cNvGrpSpPr>
                <a:grpSpLocks/>
              </p:cNvGrpSpPr>
              <p:nvPr/>
            </p:nvGrpSpPr>
            <p:grpSpPr bwMode="auto">
              <a:xfrm>
                <a:off x="3891" y="4990"/>
                <a:ext cx="561" cy="190"/>
                <a:chOff x="3891" y="4990"/>
                <a:chExt cx="561" cy="190"/>
              </a:xfrm>
            </p:grpSpPr>
            <p:sp>
              <p:nvSpPr>
                <p:cNvPr id="21574" name="Rectangle 13"/>
                <p:cNvSpPr>
                  <a:spLocks noChangeArrowheads="1"/>
                </p:cNvSpPr>
                <p:nvPr/>
              </p:nvSpPr>
              <p:spPr bwMode="auto">
                <a:xfrm>
                  <a:off x="3891" y="4990"/>
                  <a:ext cx="561" cy="187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spcBef>
                      <a:spcPct val="5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800"/>
                </a:p>
              </p:txBody>
            </p:sp>
            <p:sp>
              <p:nvSpPr>
                <p:cNvPr id="21575" name="Line 14"/>
                <p:cNvSpPr>
                  <a:spLocks noChangeShapeType="1"/>
                </p:cNvSpPr>
                <p:nvPr/>
              </p:nvSpPr>
              <p:spPr bwMode="auto">
                <a:xfrm>
                  <a:off x="3970" y="4990"/>
                  <a:ext cx="0" cy="19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576" name="Line 15"/>
                <p:cNvSpPr>
                  <a:spLocks noChangeShapeType="1"/>
                </p:cNvSpPr>
                <p:nvPr/>
              </p:nvSpPr>
              <p:spPr bwMode="auto">
                <a:xfrm>
                  <a:off x="4310" y="4990"/>
                  <a:ext cx="0" cy="19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1538" name="Line 16"/>
              <p:cNvSpPr>
                <a:spLocks noChangeShapeType="1"/>
              </p:cNvSpPr>
              <p:nvPr/>
            </p:nvSpPr>
            <p:spPr bwMode="auto">
              <a:xfrm>
                <a:off x="4030" y="3495"/>
                <a:ext cx="0" cy="19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39" name="Line 17"/>
              <p:cNvSpPr>
                <a:spLocks noChangeShapeType="1"/>
              </p:cNvSpPr>
              <p:nvPr/>
            </p:nvSpPr>
            <p:spPr bwMode="auto">
              <a:xfrm>
                <a:off x="4280" y="3495"/>
                <a:ext cx="0" cy="191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40" name="Line 18"/>
              <p:cNvSpPr>
                <a:spLocks noChangeShapeType="1"/>
              </p:cNvSpPr>
              <p:nvPr/>
            </p:nvSpPr>
            <p:spPr bwMode="auto">
              <a:xfrm>
                <a:off x="3960" y="3495"/>
                <a:ext cx="0" cy="149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41" name="Line 19"/>
              <p:cNvSpPr>
                <a:spLocks noChangeShapeType="1"/>
              </p:cNvSpPr>
              <p:nvPr/>
            </p:nvSpPr>
            <p:spPr bwMode="auto">
              <a:xfrm>
                <a:off x="4350" y="3495"/>
                <a:ext cx="0" cy="149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42" name="Line 20"/>
              <p:cNvSpPr>
                <a:spLocks noChangeShapeType="1"/>
              </p:cNvSpPr>
              <p:nvPr/>
            </p:nvSpPr>
            <p:spPr bwMode="auto">
              <a:xfrm>
                <a:off x="4028" y="5175"/>
                <a:ext cx="0" cy="24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43" name="Line 21"/>
              <p:cNvSpPr>
                <a:spLocks noChangeShapeType="1"/>
              </p:cNvSpPr>
              <p:nvPr/>
            </p:nvSpPr>
            <p:spPr bwMode="auto">
              <a:xfrm>
                <a:off x="4283" y="5183"/>
                <a:ext cx="0" cy="21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44" name="Line 22"/>
              <p:cNvSpPr>
                <a:spLocks noChangeShapeType="1"/>
              </p:cNvSpPr>
              <p:nvPr/>
            </p:nvSpPr>
            <p:spPr bwMode="auto">
              <a:xfrm>
                <a:off x="4028" y="5415"/>
                <a:ext cx="25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45" name="Line 23"/>
              <p:cNvSpPr>
                <a:spLocks noChangeShapeType="1"/>
              </p:cNvSpPr>
              <p:nvPr/>
            </p:nvSpPr>
            <p:spPr bwMode="auto">
              <a:xfrm flipV="1">
                <a:off x="4028" y="5370"/>
                <a:ext cx="247" cy="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46" name="Line 24"/>
              <p:cNvSpPr>
                <a:spLocks noChangeShapeType="1"/>
              </p:cNvSpPr>
              <p:nvPr/>
            </p:nvSpPr>
            <p:spPr bwMode="auto">
              <a:xfrm flipV="1">
                <a:off x="4028" y="5303"/>
                <a:ext cx="247" cy="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47" name="Line 25"/>
              <p:cNvSpPr>
                <a:spLocks noChangeShapeType="1"/>
              </p:cNvSpPr>
              <p:nvPr/>
            </p:nvSpPr>
            <p:spPr bwMode="auto">
              <a:xfrm flipV="1">
                <a:off x="4028" y="5236"/>
                <a:ext cx="247" cy="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48" name="Line 26"/>
              <p:cNvSpPr>
                <a:spLocks noChangeShapeType="1"/>
              </p:cNvSpPr>
              <p:nvPr/>
            </p:nvSpPr>
            <p:spPr bwMode="auto">
              <a:xfrm flipV="1">
                <a:off x="4028" y="5169"/>
                <a:ext cx="247" cy="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49" name="Line 27"/>
              <p:cNvSpPr>
                <a:spLocks noChangeShapeType="1"/>
              </p:cNvSpPr>
              <p:nvPr/>
            </p:nvSpPr>
            <p:spPr bwMode="auto">
              <a:xfrm flipV="1">
                <a:off x="4028" y="5102"/>
                <a:ext cx="247" cy="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50" name="Line 28"/>
              <p:cNvSpPr>
                <a:spLocks noChangeShapeType="1"/>
              </p:cNvSpPr>
              <p:nvPr/>
            </p:nvSpPr>
            <p:spPr bwMode="auto">
              <a:xfrm flipV="1">
                <a:off x="4028" y="5035"/>
                <a:ext cx="247" cy="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51" name="Line 29"/>
              <p:cNvSpPr>
                <a:spLocks noChangeShapeType="1"/>
              </p:cNvSpPr>
              <p:nvPr/>
            </p:nvSpPr>
            <p:spPr bwMode="auto">
              <a:xfrm flipV="1">
                <a:off x="4028" y="4968"/>
                <a:ext cx="247" cy="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52" name="Line 30"/>
              <p:cNvSpPr>
                <a:spLocks noChangeShapeType="1"/>
              </p:cNvSpPr>
              <p:nvPr/>
            </p:nvSpPr>
            <p:spPr bwMode="auto">
              <a:xfrm flipV="1">
                <a:off x="4028" y="4901"/>
                <a:ext cx="247" cy="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53" name="Line 31"/>
              <p:cNvSpPr>
                <a:spLocks noChangeShapeType="1"/>
              </p:cNvSpPr>
              <p:nvPr/>
            </p:nvSpPr>
            <p:spPr bwMode="auto">
              <a:xfrm flipV="1">
                <a:off x="4028" y="4834"/>
                <a:ext cx="247" cy="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54" name="Line 32"/>
              <p:cNvSpPr>
                <a:spLocks noChangeShapeType="1"/>
              </p:cNvSpPr>
              <p:nvPr/>
            </p:nvSpPr>
            <p:spPr bwMode="auto">
              <a:xfrm flipV="1">
                <a:off x="4028" y="4767"/>
                <a:ext cx="247" cy="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55" name="Line 33"/>
              <p:cNvSpPr>
                <a:spLocks noChangeShapeType="1"/>
              </p:cNvSpPr>
              <p:nvPr/>
            </p:nvSpPr>
            <p:spPr bwMode="auto">
              <a:xfrm flipV="1">
                <a:off x="4028" y="4700"/>
                <a:ext cx="247" cy="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56" name="Line 34"/>
              <p:cNvSpPr>
                <a:spLocks noChangeShapeType="1"/>
              </p:cNvSpPr>
              <p:nvPr/>
            </p:nvSpPr>
            <p:spPr bwMode="auto">
              <a:xfrm flipV="1">
                <a:off x="4028" y="4633"/>
                <a:ext cx="247" cy="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57" name="Line 35"/>
              <p:cNvSpPr>
                <a:spLocks noChangeShapeType="1"/>
              </p:cNvSpPr>
              <p:nvPr/>
            </p:nvSpPr>
            <p:spPr bwMode="auto">
              <a:xfrm flipV="1">
                <a:off x="4028" y="4566"/>
                <a:ext cx="247" cy="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58" name="Line 36"/>
              <p:cNvSpPr>
                <a:spLocks noChangeShapeType="1"/>
              </p:cNvSpPr>
              <p:nvPr/>
            </p:nvSpPr>
            <p:spPr bwMode="auto">
              <a:xfrm flipV="1">
                <a:off x="4028" y="4499"/>
                <a:ext cx="247" cy="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59" name="Line 37"/>
              <p:cNvSpPr>
                <a:spLocks noChangeShapeType="1"/>
              </p:cNvSpPr>
              <p:nvPr/>
            </p:nvSpPr>
            <p:spPr bwMode="auto">
              <a:xfrm flipV="1">
                <a:off x="4028" y="4432"/>
                <a:ext cx="247" cy="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60" name="Line 38"/>
              <p:cNvSpPr>
                <a:spLocks noChangeShapeType="1"/>
              </p:cNvSpPr>
              <p:nvPr/>
            </p:nvSpPr>
            <p:spPr bwMode="auto">
              <a:xfrm flipV="1">
                <a:off x="4028" y="4365"/>
                <a:ext cx="247" cy="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61" name="Line 39"/>
              <p:cNvSpPr>
                <a:spLocks noChangeShapeType="1"/>
              </p:cNvSpPr>
              <p:nvPr/>
            </p:nvSpPr>
            <p:spPr bwMode="auto">
              <a:xfrm flipV="1">
                <a:off x="4028" y="4298"/>
                <a:ext cx="247" cy="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62" name="Line 40"/>
              <p:cNvSpPr>
                <a:spLocks noChangeShapeType="1"/>
              </p:cNvSpPr>
              <p:nvPr/>
            </p:nvSpPr>
            <p:spPr bwMode="auto">
              <a:xfrm flipV="1">
                <a:off x="4028" y="4231"/>
                <a:ext cx="247" cy="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63" name="Line 41"/>
              <p:cNvSpPr>
                <a:spLocks noChangeShapeType="1"/>
              </p:cNvSpPr>
              <p:nvPr/>
            </p:nvSpPr>
            <p:spPr bwMode="auto">
              <a:xfrm flipV="1">
                <a:off x="4028" y="4164"/>
                <a:ext cx="247" cy="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64" name="Line 42"/>
              <p:cNvSpPr>
                <a:spLocks noChangeShapeType="1"/>
              </p:cNvSpPr>
              <p:nvPr/>
            </p:nvSpPr>
            <p:spPr bwMode="auto">
              <a:xfrm flipV="1">
                <a:off x="4028" y="4097"/>
                <a:ext cx="247" cy="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65" name="Line 43"/>
              <p:cNvSpPr>
                <a:spLocks noChangeShapeType="1"/>
              </p:cNvSpPr>
              <p:nvPr/>
            </p:nvSpPr>
            <p:spPr bwMode="auto">
              <a:xfrm flipV="1">
                <a:off x="4028" y="4030"/>
                <a:ext cx="247" cy="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66" name="Line 44"/>
              <p:cNvSpPr>
                <a:spLocks noChangeShapeType="1"/>
              </p:cNvSpPr>
              <p:nvPr/>
            </p:nvSpPr>
            <p:spPr bwMode="auto">
              <a:xfrm flipV="1">
                <a:off x="4028" y="3963"/>
                <a:ext cx="247" cy="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67" name="Line 45"/>
              <p:cNvSpPr>
                <a:spLocks noChangeShapeType="1"/>
              </p:cNvSpPr>
              <p:nvPr/>
            </p:nvSpPr>
            <p:spPr bwMode="auto">
              <a:xfrm flipV="1">
                <a:off x="4028" y="3896"/>
                <a:ext cx="247" cy="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68" name="Line 46"/>
              <p:cNvSpPr>
                <a:spLocks noChangeShapeType="1"/>
              </p:cNvSpPr>
              <p:nvPr/>
            </p:nvSpPr>
            <p:spPr bwMode="auto">
              <a:xfrm flipV="1">
                <a:off x="4028" y="3829"/>
                <a:ext cx="247" cy="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69" name="Line 47"/>
              <p:cNvSpPr>
                <a:spLocks noChangeShapeType="1"/>
              </p:cNvSpPr>
              <p:nvPr/>
            </p:nvSpPr>
            <p:spPr bwMode="auto">
              <a:xfrm flipV="1">
                <a:off x="4028" y="3762"/>
                <a:ext cx="247" cy="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70" name="Line 48"/>
              <p:cNvSpPr>
                <a:spLocks noChangeShapeType="1"/>
              </p:cNvSpPr>
              <p:nvPr/>
            </p:nvSpPr>
            <p:spPr bwMode="auto">
              <a:xfrm flipV="1">
                <a:off x="4028" y="3695"/>
                <a:ext cx="247" cy="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71" name="Line 49"/>
              <p:cNvSpPr>
                <a:spLocks noChangeShapeType="1"/>
              </p:cNvSpPr>
              <p:nvPr/>
            </p:nvSpPr>
            <p:spPr bwMode="auto">
              <a:xfrm flipV="1">
                <a:off x="4028" y="3628"/>
                <a:ext cx="247" cy="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72" name="Line 50"/>
              <p:cNvSpPr>
                <a:spLocks noChangeShapeType="1"/>
              </p:cNvSpPr>
              <p:nvPr/>
            </p:nvSpPr>
            <p:spPr bwMode="auto">
              <a:xfrm flipV="1">
                <a:off x="4028" y="3561"/>
                <a:ext cx="247" cy="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73" name="Line 51"/>
              <p:cNvSpPr>
                <a:spLocks noChangeShapeType="1"/>
              </p:cNvSpPr>
              <p:nvPr/>
            </p:nvSpPr>
            <p:spPr bwMode="auto">
              <a:xfrm flipV="1">
                <a:off x="4028" y="3494"/>
                <a:ext cx="247" cy="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1529" name="Line 52"/>
            <p:cNvSpPr>
              <a:spLocks noChangeShapeType="1"/>
            </p:cNvSpPr>
            <p:nvPr/>
          </p:nvSpPr>
          <p:spPr bwMode="auto">
            <a:xfrm flipV="1">
              <a:off x="7682" y="3265"/>
              <a:ext cx="0" cy="134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30" name="Line 53"/>
            <p:cNvSpPr>
              <a:spLocks noChangeShapeType="1"/>
            </p:cNvSpPr>
            <p:nvPr/>
          </p:nvSpPr>
          <p:spPr bwMode="auto">
            <a:xfrm flipV="1">
              <a:off x="6672" y="3302"/>
              <a:ext cx="0" cy="5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31" name="Line 54"/>
            <p:cNvSpPr>
              <a:spLocks noChangeShapeType="1"/>
            </p:cNvSpPr>
            <p:nvPr/>
          </p:nvSpPr>
          <p:spPr bwMode="auto">
            <a:xfrm>
              <a:off x="7421" y="3618"/>
              <a:ext cx="26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32" name="Line 55"/>
            <p:cNvSpPr>
              <a:spLocks noChangeShapeType="1"/>
            </p:cNvSpPr>
            <p:nvPr/>
          </p:nvSpPr>
          <p:spPr bwMode="auto">
            <a:xfrm flipH="1">
              <a:off x="6651" y="3618"/>
              <a:ext cx="26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33" name="Text Box 56"/>
            <p:cNvSpPr txBox="1">
              <a:spLocks noChangeArrowheads="1"/>
            </p:cNvSpPr>
            <p:nvPr/>
          </p:nvSpPr>
          <p:spPr bwMode="auto">
            <a:xfrm>
              <a:off x="6927" y="3381"/>
              <a:ext cx="523" cy="4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5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 i="1"/>
                <a:t>x</a:t>
              </a:r>
              <a:endParaRPr lang="en-US" altLang="en-US" sz="1800"/>
            </a:p>
          </p:txBody>
        </p:sp>
      </p:grpSp>
      <p:grpSp>
        <p:nvGrpSpPr>
          <p:cNvPr id="6" name="Group 57"/>
          <p:cNvGrpSpPr>
            <a:grpSpLocks/>
          </p:cNvGrpSpPr>
          <p:nvPr/>
        </p:nvGrpSpPr>
        <p:grpSpPr bwMode="auto">
          <a:xfrm>
            <a:off x="4191000" y="2930245"/>
            <a:ext cx="4876800" cy="1697038"/>
            <a:chOff x="2242" y="7514"/>
            <a:chExt cx="6466" cy="2250"/>
          </a:xfrm>
        </p:grpSpPr>
        <p:sp>
          <p:nvSpPr>
            <p:cNvPr id="21514" name="Line 58"/>
            <p:cNvSpPr>
              <a:spLocks noChangeShapeType="1"/>
            </p:cNvSpPr>
            <p:nvPr/>
          </p:nvSpPr>
          <p:spPr bwMode="auto">
            <a:xfrm>
              <a:off x="2914" y="9309"/>
              <a:ext cx="540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5" name="Line 59"/>
            <p:cNvSpPr>
              <a:spLocks noChangeShapeType="1"/>
            </p:cNvSpPr>
            <p:nvPr/>
          </p:nvSpPr>
          <p:spPr bwMode="auto">
            <a:xfrm flipH="1" flipV="1">
              <a:off x="2913" y="7607"/>
              <a:ext cx="1" cy="170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6" name="Line 60"/>
            <p:cNvSpPr>
              <a:spLocks noChangeShapeType="1"/>
            </p:cNvSpPr>
            <p:nvPr/>
          </p:nvSpPr>
          <p:spPr bwMode="auto">
            <a:xfrm>
              <a:off x="4167" y="8673"/>
              <a:ext cx="245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7" name="Line 61"/>
            <p:cNvSpPr>
              <a:spLocks noChangeShapeType="1"/>
            </p:cNvSpPr>
            <p:nvPr/>
          </p:nvSpPr>
          <p:spPr bwMode="auto">
            <a:xfrm>
              <a:off x="4164" y="8676"/>
              <a:ext cx="0" cy="63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8" name="Line 62"/>
            <p:cNvSpPr>
              <a:spLocks noChangeShapeType="1"/>
            </p:cNvSpPr>
            <p:nvPr/>
          </p:nvSpPr>
          <p:spPr bwMode="auto">
            <a:xfrm>
              <a:off x="6616" y="8676"/>
              <a:ext cx="0" cy="63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9" name="Text Box 63"/>
            <p:cNvSpPr txBox="1">
              <a:spLocks noChangeArrowheads="1"/>
            </p:cNvSpPr>
            <p:nvPr/>
          </p:nvSpPr>
          <p:spPr bwMode="auto">
            <a:xfrm>
              <a:off x="3035" y="7514"/>
              <a:ext cx="841" cy="4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5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 i="1"/>
                <a:t>f(x)</a:t>
              </a:r>
              <a:endParaRPr lang="en-US" altLang="en-US" sz="1400"/>
            </a:p>
          </p:txBody>
        </p:sp>
        <p:sp>
          <p:nvSpPr>
            <p:cNvPr id="21520" name="Text Box 64"/>
            <p:cNvSpPr txBox="1">
              <a:spLocks noChangeArrowheads="1"/>
            </p:cNvSpPr>
            <p:nvPr/>
          </p:nvSpPr>
          <p:spPr bwMode="auto">
            <a:xfrm>
              <a:off x="8027" y="9286"/>
              <a:ext cx="542" cy="4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5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 i="1"/>
                <a:t>x</a:t>
              </a:r>
              <a:endParaRPr lang="en-US" altLang="en-US" sz="1400"/>
            </a:p>
          </p:txBody>
        </p:sp>
        <p:sp>
          <p:nvSpPr>
            <p:cNvPr id="21521" name="Text Box 65"/>
            <p:cNvSpPr txBox="1">
              <a:spLocks noChangeArrowheads="1"/>
            </p:cNvSpPr>
            <p:nvPr/>
          </p:nvSpPr>
          <p:spPr bwMode="auto">
            <a:xfrm>
              <a:off x="6302" y="9245"/>
              <a:ext cx="803" cy="4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5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/>
                <a:t>102</a:t>
              </a:r>
            </a:p>
          </p:txBody>
        </p:sp>
        <p:sp>
          <p:nvSpPr>
            <p:cNvPr id="21522" name="Text Box 66"/>
            <p:cNvSpPr txBox="1">
              <a:spLocks noChangeArrowheads="1"/>
            </p:cNvSpPr>
            <p:nvPr/>
          </p:nvSpPr>
          <p:spPr bwMode="auto">
            <a:xfrm>
              <a:off x="3906" y="9279"/>
              <a:ext cx="803" cy="4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5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/>
                <a:t>98</a:t>
              </a:r>
            </a:p>
          </p:txBody>
        </p:sp>
        <p:sp>
          <p:nvSpPr>
            <p:cNvPr id="21523" name="Line 67"/>
            <p:cNvSpPr>
              <a:spLocks noChangeShapeType="1"/>
            </p:cNvSpPr>
            <p:nvPr/>
          </p:nvSpPr>
          <p:spPr bwMode="auto">
            <a:xfrm>
              <a:off x="2877" y="8672"/>
              <a:ext cx="7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4" name="Text Box 68"/>
            <p:cNvSpPr txBox="1">
              <a:spLocks noChangeArrowheads="1"/>
            </p:cNvSpPr>
            <p:nvPr/>
          </p:nvSpPr>
          <p:spPr bwMode="auto">
            <a:xfrm>
              <a:off x="2242" y="8435"/>
              <a:ext cx="747" cy="4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5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/>
                <a:t>1/4</a:t>
              </a:r>
            </a:p>
          </p:txBody>
        </p:sp>
        <p:sp>
          <p:nvSpPr>
            <p:cNvPr id="21525" name="Rectangle 69"/>
            <p:cNvSpPr>
              <a:spLocks noChangeArrowheads="1"/>
            </p:cNvSpPr>
            <p:nvPr/>
          </p:nvSpPr>
          <p:spPr bwMode="auto">
            <a:xfrm>
              <a:off x="6399" y="8676"/>
              <a:ext cx="218" cy="631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5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1526" name="Text Box 70"/>
            <p:cNvSpPr txBox="1">
              <a:spLocks noChangeArrowheads="1"/>
            </p:cNvSpPr>
            <p:nvPr/>
          </p:nvSpPr>
          <p:spPr bwMode="auto">
            <a:xfrm>
              <a:off x="6876" y="7948"/>
              <a:ext cx="1832" cy="4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5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/>
                <a:t>P{101.5 </a:t>
              </a:r>
              <a:r>
                <a:rPr lang="en-US" altLang="en-US" sz="1400">
                  <a:latin typeface="Symbol" pitchFamily="18" charset="2"/>
                </a:rPr>
                <a:t>£</a:t>
              </a:r>
              <a:r>
                <a:rPr lang="en-US" altLang="en-US" sz="1400"/>
                <a:t> </a:t>
              </a:r>
              <a:r>
                <a:rPr lang="en-US" altLang="en-US" sz="1400" i="1"/>
                <a:t>x</a:t>
              </a:r>
              <a:r>
                <a:rPr lang="en-US" altLang="en-US" sz="1400"/>
                <a:t>}</a:t>
              </a:r>
            </a:p>
          </p:txBody>
        </p:sp>
        <p:sp>
          <p:nvSpPr>
            <p:cNvPr id="21527" name="Line 71"/>
            <p:cNvSpPr>
              <a:spLocks noChangeShapeType="1"/>
            </p:cNvSpPr>
            <p:nvPr/>
          </p:nvSpPr>
          <p:spPr bwMode="auto">
            <a:xfrm flipH="1">
              <a:off x="6505" y="8317"/>
              <a:ext cx="542" cy="5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1512" name="Text Box 72"/>
          <p:cNvSpPr txBox="1">
            <a:spLocks noChangeArrowheads="1"/>
          </p:cNvSpPr>
          <p:nvPr/>
        </p:nvSpPr>
        <p:spPr bwMode="auto">
          <a:xfrm>
            <a:off x="4572000" y="2168245"/>
            <a:ext cx="3962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1800" dirty="0"/>
              <a:t>Suppose </a:t>
            </a:r>
            <a:r>
              <a:rPr lang="en-US" altLang="en-US" sz="1800" i="1" dirty="0"/>
              <a:t>f(x)</a:t>
            </a:r>
            <a:r>
              <a:rPr lang="en-US" altLang="en-US" sz="1800" dirty="0"/>
              <a:t> = 1/4:  98 &lt;</a:t>
            </a:r>
            <a:r>
              <a:rPr lang="en-US" altLang="en-US" sz="1800" i="1" dirty="0"/>
              <a:t> x &lt;</a:t>
            </a:r>
            <a:r>
              <a:rPr lang="en-US" altLang="en-US" sz="1800" dirty="0"/>
              <a:t> 102 </a:t>
            </a:r>
          </a:p>
        </p:txBody>
      </p:sp>
      <p:sp>
        <p:nvSpPr>
          <p:cNvPr id="61513" name="Rectangle 73"/>
          <p:cNvSpPr>
            <a:spLocks noChangeArrowheads="1"/>
          </p:cNvSpPr>
          <p:nvPr/>
        </p:nvSpPr>
        <p:spPr bwMode="auto">
          <a:xfrm>
            <a:off x="457200" y="5140045"/>
            <a:ext cx="822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5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/>
              <a:t>What is P{101.5 &lt; </a:t>
            </a:r>
            <a:r>
              <a:rPr lang="en-US" altLang="en-US" i="1">
                <a:latin typeface="Times New Roman" pitchFamily="18" charset="0"/>
              </a:rPr>
              <a:t>X</a:t>
            </a:r>
            <a:r>
              <a:rPr lang="en-US" altLang="en-US"/>
              <a:t>}? 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2811947"/>
              </p:ext>
            </p:extLst>
          </p:nvPr>
        </p:nvGraphicFramePr>
        <p:xfrm>
          <a:off x="4148138" y="5140045"/>
          <a:ext cx="2984500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0" name="Equation" r:id="rId3" imgW="1485900" imgH="419100" progId="Equation.3">
                  <p:embed/>
                </p:oleObj>
              </mc:Choice>
              <mc:Fallback>
                <p:oleObj name="Equation" r:id="rId3" imgW="14859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8138" y="5140045"/>
                        <a:ext cx="2984500" cy="841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3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5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E7EF04A-500A-43D7-B010-63E57F4976ED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20</a:t>
            </a:fld>
            <a:endParaRPr lang="en-US" altLang="en-US" sz="1400" smtClean="0"/>
          </a:p>
        </p:txBody>
      </p:sp>
    </p:spTree>
    <p:extLst>
      <p:ext uri="{BB962C8B-B14F-4D97-AF65-F5344CB8AC3E}">
        <p14:creationId xmlns:p14="http://schemas.microsoft.com/office/powerpoint/2010/main" val="3217056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12" grpId="0"/>
      <p:bldP spid="6151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 – Discrete Distribution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29718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en-US" sz="2800" dirty="0" smtClean="0"/>
              <a:t>Printed circuit boards are sampled and tested at a rate of 1 per hour, and each has a 0.2 probability of being defective, independent of the other boards. Let </a:t>
            </a:r>
            <a:r>
              <a:rPr lang="en-US" altLang="en-US" sz="28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en-US" sz="2800" dirty="0" smtClean="0">
                <a:latin typeface="Times New Roman" pitchFamily="18" charset="0"/>
                <a:cs typeface="Times New Roman" pitchFamily="18" charset="0"/>
              </a:rPr>
              <a:t> = #</a:t>
            </a:r>
            <a:r>
              <a:rPr lang="en-US" altLang="en-US" sz="2800" dirty="0" smtClean="0"/>
              <a:t> boards until the first defective board is found.</a:t>
            </a:r>
          </a:p>
          <a:p>
            <a:pPr marL="0" indent="0" eaLnBrk="1" hangingPunct="1">
              <a:buFontTx/>
              <a:buNone/>
            </a:pPr>
            <a:r>
              <a:rPr lang="en-US" altLang="en-US" sz="2800" dirty="0" smtClean="0"/>
              <a:t>What is the </a:t>
            </a:r>
            <a:r>
              <a:rPr lang="en-US" altLang="en-US" sz="2800" dirty="0" err="1" smtClean="0"/>
              <a:t>pmf</a:t>
            </a:r>
            <a:r>
              <a:rPr lang="en-US" altLang="en-US" sz="2800" dirty="0" smtClean="0"/>
              <a:t> of </a:t>
            </a:r>
            <a:r>
              <a:rPr lang="en-US" altLang="en-US" sz="2800" i="1" dirty="0" smtClean="0">
                <a:latin typeface="Times New Roman" pitchFamily="18" charset="0"/>
              </a:rPr>
              <a:t>X</a:t>
            </a:r>
            <a:r>
              <a:rPr lang="en-US" altLang="en-US" sz="2800" dirty="0" smtClean="0"/>
              <a:t>?</a:t>
            </a:r>
          </a:p>
          <a:p>
            <a:pPr marL="0" indent="0" eaLnBrk="1" hangingPunct="1">
              <a:buFontTx/>
              <a:buNone/>
            </a:pPr>
            <a:r>
              <a:rPr lang="en-US" altLang="en-US" sz="2800" dirty="0" smtClean="0"/>
              <a:t>What is </a:t>
            </a:r>
            <a:r>
              <a:rPr lang="en-US" altLang="en-US" sz="2800" i="1" dirty="0" smtClean="0">
                <a:latin typeface="Times New Roman" pitchFamily="18" charset="0"/>
              </a:rPr>
              <a:t>P</a:t>
            </a:r>
            <a:r>
              <a:rPr lang="en-US" altLang="en-US" sz="2800" dirty="0" smtClean="0"/>
              <a:t>(</a:t>
            </a:r>
            <a:r>
              <a:rPr lang="en-US" altLang="en-US" sz="2800" i="1" dirty="0" smtClean="0">
                <a:latin typeface="Times New Roman" pitchFamily="18" charset="0"/>
              </a:rPr>
              <a:t>X</a:t>
            </a:r>
            <a:r>
              <a:rPr lang="en-US" altLang="en-US" sz="2800" dirty="0" smtClean="0"/>
              <a:t> </a:t>
            </a:r>
            <a:r>
              <a:rPr lang="en-US" altLang="en-US" sz="2800" dirty="0" smtClean="0">
                <a:cs typeface="Arial" charset="0"/>
              </a:rPr>
              <a:t>&gt;</a:t>
            </a:r>
            <a:r>
              <a:rPr lang="en-US" altLang="en-US" sz="2800" dirty="0" smtClean="0"/>
              <a:t> 3)?</a:t>
            </a:r>
          </a:p>
          <a:p>
            <a:pPr marL="0" indent="0" eaLnBrk="1" hangingPunct="1">
              <a:buFontTx/>
              <a:buNone/>
            </a:pPr>
            <a:endParaRPr lang="en-US" altLang="en-US" dirty="0" smtClean="0"/>
          </a:p>
        </p:txBody>
      </p:sp>
      <p:sp>
        <p:nvSpPr>
          <p:cNvPr id="22532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5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4263C42-AC12-44A9-B0B7-963011DEA266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21</a:t>
            </a:fld>
            <a:endParaRPr lang="en-US" altLang="en-US" sz="1400" smtClean="0"/>
          </a:p>
        </p:txBody>
      </p:sp>
    </p:spTree>
    <p:extLst>
      <p:ext uri="{BB962C8B-B14F-4D97-AF65-F5344CB8AC3E}">
        <p14:creationId xmlns:p14="http://schemas.microsoft.com/office/powerpoint/2010/main" val="1158946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931863"/>
            <a:ext cx="7142163" cy="416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5" name="Text Box 8"/>
          <p:cNvSpPr txBox="1">
            <a:spLocks noChangeArrowheads="1"/>
          </p:cNvSpPr>
          <p:nvPr/>
        </p:nvSpPr>
        <p:spPr bwMode="auto">
          <a:xfrm>
            <a:off x="914400" y="2362200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5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i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en-US" sz="180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en-US" sz="1800" i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en-US" sz="1800">
                <a:latin typeface="Times New Roman" pitchFamily="18" charset="0"/>
                <a:cs typeface="Times New Roman" pitchFamily="18" charset="0"/>
              </a:rPr>
              <a:t>)</a:t>
            </a:r>
            <a:endParaRPr lang="en-US" altLang="en-US" sz="1800"/>
          </a:p>
        </p:txBody>
      </p:sp>
      <p:sp>
        <p:nvSpPr>
          <p:cNvPr id="23556" name="Text Box 8"/>
          <p:cNvSpPr txBox="1">
            <a:spLocks noChangeArrowheads="1"/>
          </p:cNvSpPr>
          <p:nvPr/>
        </p:nvSpPr>
        <p:spPr bwMode="auto">
          <a:xfrm>
            <a:off x="4114800" y="4705350"/>
            <a:ext cx="609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5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i="1">
                <a:latin typeface="Times New Roman" pitchFamily="18" charset="0"/>
                <a:cs typeface="Times New Roman" pitchFamily="18" charset="0"/>
              </a:rPr>
              <a:t>x</a:t>
            </a:r>
            <a:endParaRPr lang="en-US" altLang="en-US" sz="180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/>
        </p:nvGraphicFramePr>
        <p:xfrm>
          <a:off x="1901825" y="5194300"/>
          <a:ext cx="4745038" cy="1274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3" name="Equation" r:id="rId4" imgW="2362200" imgH="635000" progId="Equation.3">
                  <p:embed/>
                </p:oleObj>
              </mc:Choice>
              <mc:Fallback>
                <p:oleObj name="Equation" r:id="rId4" imgW="2362200" imgH="635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1825" y="5194300"/>
                        <a:ext cx="4745038" cy="1274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8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5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3A64BF9-7E15-43DD-99EC-109F594E0E48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22</a:t>
            </a:fld>
            <a:endParaRPr lang="en-US" altLang="en-US" sz="1400" smtClean="0"/>
          </a:p>
        </p:txBody>
      </p:sp>
    </p:spTree>
    <p:extLst>
      <p:ext uri="{BB962C8B-B14F-4D97-AF65-F5344CB8AC3E}">
        <p14:creationId xmlns:p14="http://schemas.microsoft.com/office/powerpoint/2010/main" val="364039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Cumulative Distribution Functions (cdf)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The cdf of a r.v. </a:t>
            </a:r>
            <a:r>
              <a:rPr lang="en-US" altLang="en-US" i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en-US" smtClean="0"/>
              <a:t>, denoted </a:t>
            </a:r>
            <a:r>
              <a:rPr lang="en-US" altLang="en-US" i="1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en-US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en-US" i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en-US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en-US" smtClean="0"/>
              <a:t>, is defined as:</a:t>
            </a:r>
          </a:p>
        </p:txBody>
      </p:sp>
      <p:graphicFrame>
        <p:nvGraphicFramePr>
          <p:cNvPr id="24580" name="Object 2"/>
          <p:cNvGraphicFramePr>
            <a:graphicFrameLocks noChangeAspect="1"/>
          </p:cNvGraphicFramePr>
          <p:nvPr/>
        </p:nvGraphicFramePr>
        <p:xfrm>
          <a:off x="1450975" y="2879725"/>
          <a:ext cx="5972175" cy="193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7" name="Equation" r:id="rId3" imgW="2971800" imgH="965200" progId="Equation.3">
                  <p:embed/>
                </p:oleObj>
              </mc:Choice>
              <mc:Fallback>
                <p:oleObj name="Equation" r:id="rId3" imgW="2971800" imgH="965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0975" y="2879725"/>
                        <a:ext cx="5972175" cy="1936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1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5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B2BCB97F-8E08-4777-80CB-6017F910035E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23</a:t>
            </a:fld>
            <a:endParaRPr lang="en-US" altLang="en-US" sz="1400" smtClean="0"/>
          </a:p>
        </p:txBody>
      </p:sp>
    </p:spTree>
    <p:extLst>
      <p:ext uri="{BB962C8B-B14F-4D97-AF65-F5344CB8AC3E}">
        <p14:creationId xmlns:p14="http://schemas.microsoft.com/office/powerpoint/2010/main" val="2311659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457200" y="826711"/>
            <a:ext cx="8229600" cy="4525963"/>
          </a:xfrm>
        </p:spPr>
        <p:txBody>
          <a:bodyPr/>
          <a:lstStyle/>
          <a:p>
            <a:r>
              <a:rPr lang="en-US" altLang="en-US" dirty="0" smtClean="0"/>
              <a:t>Assembly variation example:</a:t>
            </a:r>
          </a:p>
          <a:p>
            <a:endParaRPr lang="en-US" altLang="en-US" dirty="0" smtClean="0"/>
          </a:p>
          <a:p>
            <a:endParaRPr lang="en-US" altLang="en-US" dirty="0" smtClean="0"/>
          </a:p>
          <a:p>
            <a:endParaRPr lang="en-US" altLang="en-US" dirty="0" smtClean="0"/>
          </a:p>
          <a:p>
            <a:pPr>
              <a:spcBef>
                <a:spcPts val="5000"/>
              </a:spcBef>
            </a:pPr>
            <a:r>
              <a:rPr lang="en-US" altLang="en-US" dirty="0" smtClean="0"/>
              <a:t>PCB inspection example:</a:t>
            </a:r>
          </a:p>
        </p:txBody>
      </p:sp>
      <p:grpSp>
        <p:nvGrpSpPr>
          <p:cNvPr id="25604" name="Group 18"/>
          <p:cNvGrpSpPr>
            <a:grpSpLocks/>
          </p:cNvGrpSpPr>
          <p:nvPr/>
        </p:nvGrpSpPr>
        <p:grpSpPr bwMode="auto">
          <a:xfrm>
            <a:off x="304800" y="1752600"/>
            <a:ext cx="3667125" cy="1808163"/>
            <a:chOff x="304800" y="1752602"/>
            <a:chExt cx="3667784" cy="1808329"/>
          </a:xfrm>
        </p:grpSpPr>
        <p:sp>
          <p:nvSpPr>
            <p:cNvPr id="25651" name="Line 58"/>
            <p:cNvSpPr>
              <a:spLocks noChangeShapeType="1"/>
            </p:cNvSpPr>
            <p:nvPr/>
          </p:nvSpPr>
          <p:spPr bwMode="auto">
            <a:xfrm>
              <a:off x="811637" y="3106463"/>
              <a:ext cx="315076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52" name="Line 59"/>
            <p:cNvSpPr>
              <a:spLocks noChangeShapeType="1"/>
            </p:cNvSpPr>
            <p:nvPr/>
          </p:nvSpPr>
          <p:spPr bwMode="auto">
            <a:xfrm flipH="1" flipV="1">
              <a:off x="810883" y="1822747"/>
              <a:ext cx="754" cy="128371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53" name="Line 60"/>
            <p:cNvSpPr>
              <a:spLocks noChangeShapeType="1"/>
            </p:cNvSpPr>
            <p:nvPr/>
          </p:nvSpPr>
          <p:spPr bwMode="auto">
            <a:xfrm>
              <a:off x="1756678" y="2626767"/>
              <a:ext cx="184784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54" name="Line 61"/>
            <p:cNvSpPr>
              <a:spLocks noChangeShapeType="1"/>
            </p:cNvSpPr>
            <p:nvPr/>
          </p:nvSpPr>
          <p:spPr bwMode="auto">
            <a:xfrm>
              <a:off x="1754415" y="2629030"/>
              <a:ext cx="0" cy="47517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55" name="Line 62"/>
            <p:cNvSpPr>
              <a:spLocks noChangeShapeType="1"/>
            </p:cNvSpPr>
            <p:nvPr/>
          </p:nvSpPr>
          <p:spPr bwMode="auto">
            <a:xfrm>
              <a:off x="3603768" y="2629030"/>
              <a:ext cx="0" cy="48120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56" name="Text Box 63"/>
            <p:cNvSpPr txBox="1">
              <a:spLocks noChangeArrowheads="1"/>
            </p:cNvSpPr>
            <p:nvPr/>
          </p:nvSpPr>
          <p:spPr bwMode="auto">
            <a:xfrm>
              <a:off x="902898" y="1752602"/>
              <a:ext cx="634301" cy="3469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5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 i="1">
                  <a:latin typeface="Times New Roman" pitchFamily="18" charset="0"/>
                  <a:cs typeface="Times New Roman" pitchFamily="18" charset="0"/>
                </a:rPr>
                <a:t>f(x)</a:t>
              </a:r>
              <a:endParaRPr lang="en-US" altLang="en-US" sz="14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657" name="Text Box 64"/>
            <p:cNvSpPr txBox="1">
              <a:spLocks noChangeArrowheads="1"/>
            </p:cNvSpPr>
            <p:nvPr/>
          </p:nvSpPr>
          <p:spPr bwMode="auto">
            <a:xfrm>
              <a:off x="2362200" y="3200404"/>
              <a:ext cx="408788" cy="3605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5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 i="1">
                  <a:latin typeface="Times New Roman" pitchFamily="18" charset="0"/>
                  <a:cs typeface="Times New Roman" pitchFamily="18" charset="0"/>
                </a:rPr>
                <a:t>x</a:t>
              </a:r>
              <a:endParaRPr lang="en-US" altLang="en-US" sz="14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658" name="Text Box 65"/>
            <p:cNvSpPr txBox="1">
              <a:spLocks noChangeArrowheads="1"/>
            </p:cNvSpPr>
            <p:nvPr/>
          </p:nvSpPr>
          <p:spPr bwMode="auto">
            <a:xfrm>
              <a:off x="3366943" y="3058191"/>
              <a:ext cx="605641" cy="3605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5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/>
                <a:t>102</a:t>
              </a:r>
            </a:p>
          </p:txBody>
        </p:sp>
        <p:sp>
          <p:nvSpPr>
            <p:cNvPr id="25659" name="Text Box 66"/>
            <p:cNvSpPr txBox="1">
              <a:spLocks noChangeArrowheads="1"/>
            </p:cNvSpPr>
            <p:nvPr/>
          </p:nvSpPr>
          <p:spPr bwMode="auto">
            <a:xfrm>
              <a:off x="1559826" y="3083835"/>
              <a:ext cx="605641" cy="318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5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/>
                <a:t>98</a:t>
              </a:r>
            </a:p>
          </p:txBody>
        </p:sp>
        <p:sp>
          <p:nvSpPr>
            <p:cNvPr id="25660" name="Line 67"/>
            <p:cNvSpPr>
              <a:spLocks noChangeShapeType="1"/>
            </p:cNvSpPr>
            <p:nvPr/>
          </p:nvSpPr>
          <p:spPr bwMode="auto">
            <a:xfrm>
              <a:off x="783731" y="2626011"/>
              <a:ext cx="5581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61" name="Text Box 68"/>
            <p:cNvSpPr txBox="1">
              <a:spLocks noChangeArrowheads="1"/>
            </p:cNvSpPr>
            <p:nvPr/>
          </p:nvSpPr>
          <p:spPr bwMode="auto">
            <a:xfrm>
              <a:off x="304800" y="2447254"/>
              <a:ext cx="563404" cy="318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5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/>
                <a:t>1/4</a:t>
              </a:r>
            </a:p>
          </p:txBody>
        </p:sp>
      </p:grpSp>
      <p:grpSp>
        <p:nvGrpSpPr>
          <p:cNvPr id="25605" name="Group 67"/>
          <p:cNvGrpSpPr>
            <a:grpSpLocks/>
          </p:cNvGrpSpPr>
          <p:nvPr/>
        </p:nvGrpSpPr>
        <p:grpSpPr bwMode="auto">
          <a:xfrm>
            <a:off x="4953000" y="1773238"/>
            <a:ext cx="3505200" cy="1808162"/>
            <a:chOff x="4953000" y="1773238"/>
            <a:chExt cx="3505200" cy="1808162"/>
          </a:xfrm>
        </p:grpSpPr>
        <p:sp>
          <p:nvSpPr>
            <p:cNvPr id="25639" name="Line 58"/>
            <p:cNvSpPr>
              <a:spLocks noChangeShapeType="1"/>
            </p:cNvSpPr>
            <p:nvPr/>
          </p:nvSpPr>
          <p:spPr bwMode="auto">
            <a:xfrm>
              <a:off x="5297488" y="3127375"/>
              <a:ext cx="315118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40" name="Line 59"/>
            <p:cNvSpPr>
              <a:spLocks noChangeShapeType="1"/>
            </p:cNvSpPr>
            <p:nvPr/>
          </p:nvSpPr>
          <p:spPr bwMode="auto">
            <a:xfrm flipH="1" flipV="1">
              <a:off x="5295900" y="1843088"/>
              <a:ext cx="1588" cy="12842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60"/>
            <p:cNvSpPr>
              <a:spLocks noChangeShapeType="1"/>
            </p:cNvSpPr>
            <p:nvPr/>
          </p:nvSpPr>
          <p:spPr bwMode="auto">
            <a:xfrm flipV="1">
              <a:off x="6248400" y="2133600"/>
              <a:ext cx="1828800" cy="99060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5642" name="Line 61"/>
            <p:cNvSpPr>
              <a:spLocks noChangeShapeType="1"/>
            </p:cNvSpPr>
            <p:nvPr/>
          </p:nvSpPr>
          <p:spPr bwMode="auto">
            <a:xfrm>
              <a:off x="6240463" y="3108325"/>
              <a:ext cx="0" cy="920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43" name="Line 62"/>
            <p:cNvSpPr>
              <a:spLocks noChangeShapeType="1"/>
            </p:cNvSpPr>
            <p:nvPr/>
          </p:nvSpPr>
          <p:spPr bwMode="auto">
            <a:xfrm flipH="1">
              <a:off x="8077200" y="2133600"/>
              <a:ext cx="0" cy="9969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44" name="Text Box 63"/>
            <p:cNvSpPr txBox="1">
              <a:spLocks noChangeArrowheads="1"/>
            </p:cNvSpPr>
            <p:nvPr/>
          </p:nvSpPr>
          <p:spPr bwMode="auto">
            <a:xfrm>
              <a:off x="5387975" y="1773238"/>
              <a:ext cx="635000" cy="346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5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 i="1">
                  <a:latin typeface="Times New Roman" pitchFamily="18" charset="0"/>
                  <a:cs typeface="Times New Roman" pitchFamily="18" charset="0"/>
                </a:rPr>
                <a:t>F(x)</a:t>
              </a:r>
              <a:endParaRPr lang="en-US" altLang="en-US" sz="14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645" name="Text Box 64"/>
            <p:cNvSpPr txBox="1">
              <a:spLocks noChangeArrowheads="1"/>
            </p:cNvSpPr>
            <p:nvPr/>
          </p:nvSpPr>
          <p:spPr bwMode="auto">
            <a:xfrm>
              <a:off x="6848475" y="3221038"/>
              <a:ext cx="407988" cy="360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5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 i="1">
                  <a:latin typeface="Times New Roman" pitchFamily="18" charset="0"/>
                  <a:cs typeface="Times New Roman" pitchFamily="18" charset="0"/>
                </a:rPr>
                <a:t>x</a:t>
              </a:r>
              <a:endParaRPr lang="en-US" altLang="en-US" sz="14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646" name="Text Box 65"/>
            <p:cNvSpPr txBox="1">
              <a:spLocks noChangeArrowheads="1"/>
            </p:cNvSpPr>
            <p:nvPr/>
          </p:nvSpPr>
          <p:spPr bwMode="auto">
            <a:xfrm>
              <a:off x="7851775" y="3124200"/>
              <a:ext cx="606425" cy="360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5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/>
                <a:t>102</a:t>
              </a:r>
            </a:p>
          </p:txBody>
        </p:sp>
        <p:sp>
          <p:nvSpPr>
            <p:cNvPr id="25647" name="Text Box 66"/>
            <p:cNvSpPr txBox="1">
              <a:spLocks noChangeArrowheads="1"/>
            </p:cNvSpPr>
            <p:nvPr/>
          </p:nvSpPr>
          <p:spPr bwMode="auto">
            <a:xfrm>
              <a:off x="6045200" y="3124200"/>
              <a:ext cx="606425" cy="317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5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/>
                <a:t>98</a:t>
              </a:r>
            </a:p>
          </p:txBody>
        </p:sp>
        <p:sp>
          <p:nvSpPr>
            <p:cNvPr id="25648" name="Line 67"/>
            <p:cNvSpPr>
              <a:spLocks noChangeShapeType="1"/>
            </p:cNvSpPr>
            <p:nvPr/>
          </p:nvSpPr>
          <p:spPr bwMode="auto">
            <a:xfrm>
              <a:off x="5268913" y="2146300"/>
              <a:ext cx="5556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49" name="Text Box 68"/>
            <p:cNvSpPr txBox="1">
              <a:spLocks noChangeArrowheads="1"/>
            </p:cNvSpPr>
            <p:nvPr/>
          </p:nvSpPr>
          <p:spPr bwMode="auto">
            <a:xfrm>
              <a:off x="4953000" y="1968500"/>
              <a:ext cx="466725" cy="317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5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/>
                <a:t>1</a:t>
              </a:r>
            </a:p>
          </p:txBody>
        </p:sp>
        <p:sp>
          <p:nvSpPr>
            <p:cNvPr id="25650" name="Line 61"/>
            <p:cNvSpPr>
              <a:spLocks noChangeShapeType="1"/>
            </p:cNvSpPr>
            <p:nvPr/>
          </p:nvSpPr>
          <p:spPr bwMode="auto">
            <a:xfrm>
              <a:off x="8077200" y="3108325"/>
              <a:ext cx="0" cy="920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66"/>
          <p:cNvGrpSpPr>
            <a:grpSpLocks/>
          </p:cNvGrpSpPr>
          <p:nvPr/>
        </p:nvGrpSpPr>
        <p:grpSpPr bwMode="auto">
          <a:xfrm>
            <a:off x="152400" y="4322763"/>
            <a:ext cx="8610600" cy="2382837"/>
            <a:chOff x="152400" y="4322233"/>
            <a:chExt cx="8610600" cy="2383367"/>
          </a:xfrm>
        </p:grpSpPr>
        <p:sp>
          <p:nvSpPr>
            <p:cNvPr id="25608" name="Text Box 8"/>
            <p:cNvSpPr txBox="1">
              <a:spLocks noChangeArrowheads="1"/>
            </p:cNvSpPr>
            <p:nvPr/>
          </p:nvSpPr>
          <p:spPr bwMode="auto">
            <a:xfrm>
              <a:off x="152400" y="4800600"/>
              <a:ext cx="7620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5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i="1"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US" altLang="en-US" sz="1800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en-US" sz="1800" i="1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en-US" sz="1800">
                  <a:latin typeface="Times New Roman" pitchFamily="18" charset="0"/>
                  <a:cs typeface="Times New Roman" pitchFamily="18" charset="0"/>
                </a:rPr>
                <a:t>)</a:t>
              </a:r>
              <a:endParaRPr lang="en-US" altLang="en-US" sz="1800"/>
            </a:p>
          </p:txBody>
        </p:sp>
        <p:sp>
          <p:nvSpPr>
            <p:cNvPr id="25609" name="Text Box 8"/>
            <p:cNvSpPr txBox="1">
              <a:spLocks noChangeArrowheads="1"/>
            </p:cNvSpPr>
            <p:nvPr/>
          </p:nvSpPr>
          <p:spPr bwMode="auto">
            <a:xfrm>
              <a:off x="2209800" y="6400800"/>
              <a:ext cx="6096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5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i="1">
                  <a:latin typeface="Times New Roman" pitchFamily="18" charset="0"/>
                  <a:cs typeface="Times New Roman" pitchFamily="18" charset="0"/>
                </a:rPr>
                <a:t>x</a:t>
              </a:r>
              <a:endParaRPr lang="en-US" altLang="en-US" sz="1800"/>
            </a:p>
          </p:txBody>
        </p:sp>
        <p:sp>
          <p:nvSpPr>
            <p:cNvPr id="25610" name="Text Box 8"/>
            <p:cNvSpPr txBox="1">
              <a:spLocks noChangeArrowheads="1"/>
            </p:cNvSpPr>
            <p:nvPr/>
          </p:nvSpPr>
          <p:spPr bwMode="auto">
            <a:xfrm>
              <a:off x="4572000" y="4953000"/>
              <a:ext cx="7620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5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i="1">
                  <a:latin typeface="Times New Roman" pitchFamily="18" charset="0"/>
                  <a:cs typeface="Times New Roman" pitchFamily="18" charset="0"/>
                </a:rPr>
                <a:t>F</a:t>
              </a:r>
              <a:r>
                <a:rPr lang="en-US" altLang="en-US" sz="1800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en-US" sz="1800" i="1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en-US" sz="1800">
                  <a:latin typeface="Times New Roman" pitchFamily="18" charset="0"/>
                  <a:cs typeface="Times New Roman" pitchFamily="18" charset="0"/>
                </a:rPr>
                <a:t>)</a:t>
              </a:r>
              <a:endParaRPr lang="en-US" altLang="en-US" sz="1800"/>
            </a:p>
          </p:txBody>
        </p:sp>
        <p:sp>
          <p:nvSpPr>
            <p:cNvPr id="25611" name="Text Box 8"/>
            <p:cNvSpPr txBox="1">
              <a:spLocks noChangeArrowheads="1"/>
            </p:cNvSpPr>
            <p:nvPr/>
          </p:nvSpPr>
          <p:spPr bwMode="auto">
            <a:xfrm>
              <a:off x="6781800" y="6400800"/>
              <a:ext cx="6096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5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i="1">
                  <a:latin typeface="Times New Roman" pitchFamily="18" charset="0"/>
                  <a:cs typeface="Times New Roman" pitchFamily="18" charset="0"/>
                </a:rPr>
                <a:t>x</a:t>
              </a:r>
              <a:endParaRPr lang="en-US" altLang="en-US" sz="1800"/>
            </a:p>
          </p:txBody>
        </p:sp>
        <p:pic>
          <p:nvPicPr>
            <p:cNvPr id="25612" name="Picture 3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18" r="6557" b="4025"/>
            <a:stretch>
              <a:fillRect/>
            </a:stretch>
          </p:blipFill>
          <p:spPr bwMode="auto">
            <a:xfrm>
              <a:off x="457200" y="4322233"/>
              <a:ext cx="3886200" cy="22309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5613" name="Group 65"/>
            <p:cNvGrpSpPr>
              <a:grpSpLocks/>
            </p:cNvGrpSpPr>
            <p:nvPr/>
          </p:nvGrpSpPr>
          <p:grpSpPr bwMode="auto">
            <a:xfrm>
              <a:off x="5029200" y="4343400"/>
              <a:ext cx="3733800" cy="2240280"/>
              <a:chOff x="5029200" y="4343400"/>
              <a:chExt cx="3733800" cy="2240280"/>
            </a:xfrm>
          </p:grpSpPr>
          <p:pic>
            <p:nvPicPr>
              <p:cNvPr id="25614" name="Picture 36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831" r="7764" b="3226"/>
              <a:stretch>
                <a:fillRect/>
              </a:stretch>
            </p:blipFill>
            <p:spPr bwMode="auto">
              <a:xfrm>
                <a:off x="5029200" y="4343400"/>
                <a:ext cx="3733800" cy="22402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cxnSp>
            <p:nvCxnSpPr>
              <p:cNvPr id="38" name="Straight Connector 37"/>
              <p:cNvCxnSpPr/>
              <p:nvPr/>
            </p:nvCxnSpPr>
            <p:spPr>
              <a:xfrm flipV="1">
                <a:off x="5429250" y="6052993"/>
                <a:ext cx="13335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 flipV="1">
                <a:off x="5562600" y="5776707"/>
                <a:ext cx="13335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 flipV="1">
                <a:off x="5705475" y="5557583"/>
                <a:ext cx="13335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 flipV="1">
                <a:off x="5838825" y="5386095"/>
                <a:ext cx="13335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 flipV="1">
                <a:off x="5976938" y="5247951"/>
                <a:ext cx="13335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 flipV="1">
                <a:off x="6110288" y="5128863"/>
                <a:ext cx="13335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flipV="1">
                <a:off x="6243638" y="5043119"/>
                <a:ext cx="13335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 flipV="1">
                <a:off x="6386513" y="4976429"/>
                <a:ext cx="13335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 flipV="1">
                <a:off x="6515100" y="4914502"/>
                <a:ext cx="13335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 flipV="1">
                <a:off x="6657975" y="4871630"/>
                <a:ext cx="13335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 flipV="1">
                <a:off x="6791325" y="4833522"/>
                <a:ext cx="13335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 flipV="1">
                <a:off x="6919913" y="4804941"/>
                <a:ext cx="13335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 flipV="1">
                <a:off x="7062788" y="4776359"/>
                <a:ext cx="13335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 flipV="1">
                <a:off x="7196138" y="4762068"/>
                <a:ext cx="13335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 flipV="1">
                <a:off x="7334250" y="4747778"/>
                <a:ext cx="13335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 flipV="1">
                <a:off x="7467600" y="4733487"/>
                <a:ext cx="13335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 flipV="1">
                <a:off x="7596188" y="4723960"/>
                <a:ext cx="13335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 flipV="1">
                <a:off x="7739063" y="4719197"/>
                <a:ext cx="13335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 flipV="1">
                <a:off x="7872413" y="4709669"/>
                <a:ext cx="13335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 flipV="1">
                <a:off x="8010525" y="4700142"/>
                <a:ext cx="13335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 flipV="1">
                <a:off x="8143875" y="4700142"/>
                <a:ext cx="13335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 flipV="1">
                <a:off x="8277225" y="4695378"/>
                <a:ext cx="13335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 flipV="1">
                <a:off x="8415338" y="4695378"/>
                <a:ext cx="13335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 flipV="1">
                <a:off x="8548688" y="4695378"/>
                <a:ext cx="13335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5607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5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72F0307C-EBD4-4A42-979C-5490C320216C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24</a:t>
            </a:fld>
            <a:endParaRPr lang="en-US" altLang="en-US" sz="1400" smtClean="0"/>
          </a:p>
        </p:txBody>
      </p:sp>
    </p:spTree>
    <p:extLst>
      <p:ext uri="{BB962C8B-B14F-4D97-AF65-F5344CB8AC3E}">
        <p14:creationId xmlns:p14="http://schemas.microsoft.com/office/powerpoint/2010/main" val="2614755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527981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6000" dirty="0" smtClean="0"/>
              <a:t>Expected Value</a:t>
            </a:r>
          </a:p>
        </p:txBody>
      </p:sp>
    </p:spTree>
    <p:extLst>
      <p:ext uri="{BB962C8B-B14F-4D97-AF65-F5344CB8AC3E}">
        <p14:creationId xmlns:p14="http://schemas.microsoft.com/office/powerpoint/2010/main" val="324064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The Expected Value of </a:t>
            </a:r>
            <a:r>
              <a:rPr lang="en-US" altLang="en-US" i="1" smtClean="0"/>
              <a:t>X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tabLst>
                <a:tab pos="457200" algn="l"/>
                <a:tab pos="1371600" algn="l"/>
                <a:tab pos="1547813" algn="l"/>
              </a:tabLst>
            </a:pPr>
            <a:r>
              <a:rPr lang="en-US" altLang="en-US" b="1" smtClean="0"/>
              <a:t>Definition</a:t>
            </a:r>
            <a:br>
              <a:rPr lang="en-US" altLang="en-US" b="1" smtClean="0"/>
            </a:br>
            <a:r>
              <a:rPr lang="en-US" altLang="en-US" smtClean="0"/>
              <a:t>Let </a:t>
            </a:r>
            <a:r>
              <a:rPr lang="en-US" altLang="en-US" i="1" smtClean="0"/>
              <a:t>X </a:t>
            </a:r>
            <a:r>
              <a:rPr lang="en-US" altLang="en-US" smtClean="0"/>
              <a:t>be a discrete rv with set of possible values </a:t>
            </a:r>
            <a:r>
              <a:rPr lang="en-US" altLang="en-US" i="1" smtClean="0"/>
              <a:t>D </a:t>
            </a:r>
            <a:r>
              <a:rPr lang="en-US" altLang="en-US" smtClean="0"/>
              <a:t>and pmf </a:t>
            </a:r>
            <a:r>
              <a:rPr lang="en-US" altLang="en-US" i="1" smtClean="0"/>
              <a:t>p</a:t>
            </a:r>
            <a:r>
              <a:rPr lang="en-US" altLang="en-US" sz="400" i="1" smtClean="0"/>
              <a:t> </a:t>
            </a:r>
            <a:r>
              <a:rPr lang="en-US" altLang="en-US" smtClean="0"/>
              <a:t>(</a:t>
            </a:r>
            <a:r>
              <a:rPr lang="en-US" altLang="en-US" i="1" smtClean="0"/>
              <a:t>x</a:t>
            </a:r>
            <a:r>
              <a:rPr lang="en-US" altLang="en-US" smtClean="0"/>
              <a:t>). The </a:t>
            </a:r>
            <a:r>
              <a:rPr lang="en-US" altLang="en-US" b="1" smtClean="0"/>
              <a:t>expected value </a:t>
            </a:r>
            <a:r>
              <a:rPr lang="en-US" altLang="en-US" smtClean="0"/>
              <a:t>or </a:t>
            </a:r>
            <a:r>
              <a:rPr lang="en-US" altLang="en-US" b="1" smtClean="0"/>
              <a:t>mean value </a:t>
            </a:r>
            <a:r>
              <a:rPr lang="en-US" altLang="en-US" smtClean="0"/>
              <a:t>of </a:t>
            </a:r>
            <a:r>
              <a:rPr lang="en-US" altLang="en-US" i="1" smtClean="0"/>
              <a:t>X</a:t>
            </a:r>
            <a:r>
              <a:rPr lang="en-US" altLang="en-US" smtClean="0"/>
              <a:t>,</a:t>
            </a:r>
            <a:r>
              <a:rPr lang="en-US" altLang="en-US" i="1" smtClean="0"/>
              <a:t> </a:t>
            </a:r>
            <a:r>
              <a:rPr lang="en-US" altLang="en-US" smtClean="0"/>
              <a:t>denoted by </a:t>
            </a:r>
            <a:r>
              <a:rPr lang="en-US" altLang="en-US" i="1" smtClean="0"/>
              <a:t>E</a:t>
            </a:r>
            <a:r>
              <a:rPr lang="en-US" altLang="en-US" smtClean="0"/>
              <a:t>(</a:t>
            </a:r>
            <a:r>
              <a:rPr lang="en-US" altLang="en-US" i="1" smtClean="0"/>
              <a:t>X</a:t>
            </a:r>
            <a:r>
              <a:rPr lang="en-US" altLang="en-US" smtClean="0"/>
              <a:t>) or </a:t>
            </a:r>
            <a:r>
              <a:rPr lang="en-US" altLang="en-US" i="1" smtClean="0">
                <a:sym typeface="Symbol" pitchFamily="18" charset="2"/>
              </a:rPr>
              <a:t></a:t>
            </a:r>
            <a:r>
              <a:rPr lang="en-US" altLang="en-US" i="1" baseline="-25000" smtClean="0"/>
              <a:t>X</a:t>
            </a:r>
            <a:r>
              <a:rPr lang="en-US" altLang="en-US" smtClean="0"/>
              <a:t> or just </a:t>
            </a:r>
            <a:r>
              <a:rPr lang="en-US" altLang="en-US" i="1" smtClean="0">
                <a:sym typeface="Symbol" pitchFamily="18" charset="2"/>
              </a:rPr>
              <a:t></a:t>
            </a:r>
            <a:r>
              <a:rPr lang="en-US" altLang="en-US" smtClean="0"/>
              <a:t>, is</a:t>
            </a:r>
            <a:r>
              <a:rPr lang="en-US" altLang="en-US" baseline="-25000" smtClean="0"/>
              <a:t> </a:t>
            </a:r>
          </a:p>
        </p:txBody>
      </p:sp>
      <p:pic>
        <p:nvPicPr>
          <p:cNvPr id="27652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763" y="4346863"/>
            <a:ext cx="4375292" cy="87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653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5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3CF566F9-341C-4431-9C41-7F89CBF8756C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26</a:t>
            </a:fld>
            <a:endParaRPr lang="en-US" altLang="en-US" sz="1400" smtClean="0"/>
          </a:p>
        </p:txBody>
      </p:sp>
    </p:spTree>
    <p:extLst>
      <p:ext uri="{BB962C8B-B14F-4D97-AF65-F5344CB8AC3E}">
        <p14:creationId xmlns:p14="http://schemas.microsoft.com/office/powerpoint/2010/main" val="49134249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08378"/>
            <a:ext cx="8229600" cy="1143000"/>
          </a:xfrm>
        </p:spPr>
        <p:txBody>
          <a:bodyPr/>
          <a:lstStyle/>
          <a:p>
            <a:r>
              <a:rPr lang="en-US" altLang="en-US" dirty="0" smtClean="0"/>
              <a:t>Example</a:t>
            </a:r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29130"/>
            <a:ext cx="8229600" cy="4525963"/>
          </a:xfrm>
        </p:spPr>
        <p:txBody>
          <a:bodyPr/>
          <a:lstStyle/>
          <a:p>
            <a:pPr marL="0" indent="0">
              <a:buFontTx/>
              <a:buNone/>
              <a:tabLst>
                <a:tab pos="457200" algn="l"/>
                <a:tab pos="1371600" algn="l"/>
                <a:tab pos="1547813" algn="l"/>
              </a:tabLst>
            </a:pPr>
            <a:r>
              <a:rPr lang="en-US" altLang="en-US" sz="2800" dirty="0" smtClean="0"/>
              <a:t>Consider a university having 15,000 students and let </a:t>
            </a:r>
            <a:r>
              <a:rPr lang="en-US" altLang="en-US" sz="2800" i="1" dirty="0" smtClean="0"/>
              <a:t>X</a:t>
            </a:r>
            <a:r>
              <a:rPr lang="en-US" altLang="en-US" sz="2800" dirty="0" smtClean="0"/>
              <a:t> = of courses for which a randomly selected student is registered. The </a:t>
            </a:r>
            <a:r>
              <a:rPr lang="en-US" altLang="en-US" sz="2800" dirty="0" err="1" smtClean="0"/>
              <a:t>pmf</a:t>
            </a:r>
            <a:r>
              <a:rPr lang="en-US" altLang="en-US" sz="2800" dirty="0" smtClean="0"/>
              <a:t> of X follows.</a:t>
            </a:r>
          </a:p>
          <a:p>
            <a:pPr marL="0" indent="0">
              <a:buFontTx/>
              <a:buNone/>
              <a:tabLst>
                <a:tab pos="457200" algn="l"/>
                <a:tab pos="1371600" algn="l"/>
                <a:tab pos="1547813" algn="l"/>
              </a:tabLst>
            </a:pPr>
            <a:endParaRPr lang="en-US" altLang="en-US" sz="2800" dirty="0" smtClean="0"/>
          </a:p>
          <a:p>
            <a:pPr marL="0" indent="0">
              <a:buFontTx/>
              <a:buNone/>
              <a:tabLst>
                <a:tab pos="457200" algn="l"/>
                <a:tab pos="1371600" algn="l"/>
                <a:tab pos="1547813" algn="l"/>
              </a:tabLst>
            </a:pPr>
            <a:endParaRPr lang="en-US" altLang="en-US" sz="2800" dirty="0" smtClean="0"/>
          </a:p>
          <a:p>
            <a:pPr marL="0" indent="0">
              <a:buFontTx/>
              <a:buNone/>
              <a:tabLst>
                <a:tab pos="457200" algn="l"/>
                <a:tab pos="1371600" algn="l"/>
                <a:tab pos="1547813" algn="l"/>
              </a:tabLst>
            </a:pPr>
            <a:r>
              <a:rPr lang="en-US" altLang="en-US" sz="2800" i="1" dirty="0" smtClean="0">
                <a:sym typeface="Symbol" pitchFamily="18" charset="2"/>
              </a:rPr>
              <a:t> </a:t>
            </a:r>
          </a:p>
          <a:p>
            <a:pPr marL="0" indent="0">
              <a:buFontTx/>
              <a:buNone/>
              <a:tabLst>
                <a:tab pos="457200" algn="l"/>
                <a:tab pos="1371600" algn="l"/>
                <a:tab pos="1547813" algn="l"/>
              </a:tabLst>
            </a:pPr>
            <a:endParaRPr lang="en-US" altLang="en-US" sz="2800" i="1" dirty="0" smtClean="0">
              <a:sym typeface="Symbol" pitchFamily="18" charset="2"/>
            </a:endParaRPr>
          </a:p>
          <a:p>
            <a:pPr marL="0" indent="0">
              <a:buFontTx/>
              <a:buNone/>
              <a:tabLst>
                <a:tab pos="457200" algn="l"/>
                <a:tab pos="1371600" algn="l"/>
                <a:tab pos="1547813" algn="l"/>
              </a:tabLst>
            </a:pPr>
            <a:r>
              <a:rPr lang="en-US" altLang="en-US" sz="2800" i="1" dirty="0" smtClean="0">
                <a:sym typeface="Symbol" pitchFamily="18" charset="2"/>
              </a:rPr>
              <a:t>         </a:t>
            </a:r>
            <a:r>
              <a:rPr lang="en-US" altLang="en-US" sz="2800" dirty="0" smtClean="0">
                <a:sym typeface="Symbol" pitchFamily="18" charset="2"/>
              </a:rPr>
              <a:t>= 1 </a:t>
            </a:r>
            <a:r>
              <a:rPr lang="en-US" altLang="en-US" sz="2800" b="1" dirty="0" smtClean="0">
                <a:sym typeface="Wingdings 2" pitchFamily="18" charset="2"/>
              </a:rPr>
              <a:t></a:t>
            </a:r>
            <a:r>
              <a:rPr lang="en-US" altLang="en-US" sz="2800" dirty="0" smtClean="0">
                <a:sym typeface="Symbol" pitchFamily="18" charset="2"/>
              </a:rPr>
              <a:t> </a:t>
            </a:r>
            <a:r>
              <a:rPr lang="en-US" altLang="en-US" sz="2800" i="1" dirty="0" smtClean="0">
                <a:sym typeface="Symbol" pitchFamily="18" charset="2"/>
              </a:rPr>
              <a:t>p</a:t>
            </a:r>
            <a:r>
              <a:rPr lang="en-US" altLang="en-US" sz="2800" dirty="0" smtClean="0">
                <a:sym typeface="Symbol" pitchFamily="18" charset="2"/>
              </a:rPr>
              <a:t>(1) + 2 </a:t>
            </a:r>
            <a:r>
              <a:rPr lang="en-US" altLang="en-US" sz="2800" b="1" dirty="0" smtClean="0">
                <a:sym typeface="Wingdings 2" pitchFamily="18" charset="2"/>
              </a:rPr>
              <a:t></a:t>
            </a:r>
            <a:r>
              <a:rPr lang="en-US" altLang="en-US" sz="2800" dirty="0" smtClean="0">
                <a:sym typeface="Symbol" pitchFamily="18" charset="2"/>
              </a:rPr>
              <a:t> </a:t>
            </a:r>
            <a:r>
              <a:rPr lang="en-US" altLang="en-US" sz="2800" i="1" dirty="0" smtClean="0">
                <a:sym typeface="Symbol" pitchFamily="18" charset="2"/>
              </a:rPr>
              <a:t>p</a:t>
            </a:r>
            <a:r>
              <a:rPr lang="en-US" altLang="en-US" sz="2800" dirty="0" smtClean="0">
                <a:sym typeface="Symbol" pitchFamily="18" charset="2"/>
              </a:rPr>
              <a:t>(2) +…+ 7 </a:t>
            </a:r>
            <a:r>
              <a:rPr lang="en-US" altLang="en-US" sz="2800" dirty="0" smtClean="0">
                <a:sym typeface="Wingdings 2" pitchFamily="18" charset="2"/>
              </a:rPr>
              <a:t></a:t>
            </a:r>
            <a:r>
              <a:rPr lang="en-US" altLang="en-US" sz="2800" dirty="0" smtClean="0">
                <a:sym typeface="Symbol" pitchFamily="18" charset="2"/>
              </a:rPr>
              <a:t> </a:t>
            </a:r>
            <a:r>
              <a:rPr lang="en-US" altLang="en-US" sz="2800" i="1" dirty="0" smtClean="0">
                <a:sym typeface="Symbol" pitchFamily="18" charset="2"/>
              </a:rPr>
              <a:t>p</a:t>
            </a:r>
            <a:r>
              <a:rPr lang="en-US" altLang="en-US" sz="2800" dirty="0" smtClean="0">
                <a:sym typeface="Symbol" pitchFamily="18" charset="2"/>
              </a:rPr>
              <a:t>(7)</a:t>
            </a:r>
            <a:br>
              <a:rPr lang="en-US" altLang="en-US" sz="2800" dirty="0" smtClean="0">
                <a:sym typeface="Symbol" pitchFamily="18" charset="2"/>
              </a:rPr>
            </a:br>
            <a:r>
              <a:rPr lang="en-US" altLang="en-US" sz="2800" dirty="0" smtClean="0">
                <a:sym typeface="Symbol" pitchFamily="18" charset="2"/>
              </a:rPr>
              <a:t>           = (1)(.01) + 2(.03) + …+ (7)(.02)</a:t>
            </a:r>
          </a:p>
          <a:p>
            <a:pPr marL="0" indent="0">
              <a:buFontTx/>
              <a:buNone/>
              <a:tabLst>
                <a:tab pos="457200" algn="l"/>
                <a:tab pos="1371600" algn="l"/>
                <a:tab pos="1547813" algn="l"/>
              </a:tabLst>
            </a:pPr>
            <a:r>
              <a:rPr lang="en-US" altLang="en-US" sz="2800" dirty="0" smtClean="0">
                <a:sym typeface="Symbol" pitchFamily="18" charset="2"/>
              </a:rPr>
              <a:t>           = .01 + .06 + .39 + 1.00 + 1.95 + 1.02 + .14 </a:t>
            </a:r>
          </a:p>
          <a:p>
            <a:pPr marL="0" indent="0">
              <a:buFontTx/>
              <a:buNone/>
              <a:tabLst>
                <a:tab pos="457200" algn="l"/>
                <a:tab pos="1371600" algn="l"/>
                <a:tab pos="1547813" algn="l"/>
              </a:tabLst>
            </a:pPr>
            <a:r>
              <a:rPr lang="en-US" altLang="en-US" sz="2800" dirty="0" smtClean="0">
                <a:sym typeface="Symbol" pitchFamily="18" charset="2"/>
              </a:rPr>
              <a:t>	      = 4.57</a:t>
            </a:r>
          </a:p>
        </p:txBody>
      </p:sp>
      <p:pic>
        <p:nvPicPr>
          <p:cNvPr id="2867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63" y="2790825"/>
            <a:ext cx="8305800" cy="127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677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5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56597419-DB82-46CF-BEDE-EF831996D9CD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27</a:t>
            </a:fld>
            <a:endParaRPr lang="en-US" altLang="en-US" sz="1400" smtClean="0"/>
          </a:p>
        </p:txBody>
      </p:sp>
    </p:spTree>
    <p:extLst>
      <p:ext uri="{BB962C8B-B14F-4D97-AF65-F5344CB8AC3E}">
        <p14:creationId xmlns:p14="http://schemas.microsoft.com/office/powerpoint/2010/main" val="225028172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0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0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30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300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00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1300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Example</a:t>
            </a:r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  <a:tabLst>
                <a:tab pos="457200" algn="l"/>
                <a:tab pos="1371600" algn="l"/>
                <a:tab pos="1547813" algn="l"/>
              </a:tabLst>
            </a:pPr>
            <a:r>
              <a:rPr lang="en-US" altLang="en-US" sz="2800" dirty="0" smtClean="0">
                <a:sym typeface="Symbol" pitchFamily="18" charset="2"/>
              </a:rPr>
              <a:t>If we think of the population as consisting of the </a:t>
            </a:r>
            <a:r>
              <a:rPr lang="en-US" altLang="en-US" sz="2800" i="1" dirty="0" smtClean="0">
                <a:sym typeface="Symbol" pitchFamily="18" charset="2"/>
              </a:rPr>
              <a:t>X </a:t>
            </a:r>
            <a:r>
              <a:rPr lang="en-US" altLang="en-US" sz="2800" dirty="0" smtClean="0">
                <a:sym typeface="Symbol" pitchFamily="18" charset="2"/>
              </a:rPr>
              <a:t>values 1, 2, . . . , 7, then </a:t>
            </a:r>
            <a:r>
              <a:rPr lang="en-US" altLang="en-US" sz="2800" i="1" dirty="0" smtClean="0">
                <a:sym typeface="Symbol" pitchFamily="18" charset="2"/>
              </a:rPr>
              <a:t> </a:t>
            </a:r>
            <a:r>
              <a:rPr lang="en-US" altLang="en-US" sz="2800" dirty="0" smtClean="0">
                <a:sym typeface="Symbol" pitchFamily="18" charset="2"/>
              </a:rPr>
              <a:t>=</a:t>
            </a:r>
            <a:r>
              <a:rPr lang="en-US" altLang="en-US" sz="2800" i="1" dirty="0" smtClean="0">
                <a:sym typeface="Symbol" pitchFamily="18" charset="2"/>
              </a:rPr>
              <a:t> </a:t>
            </a:r>
            <a:r>
              <a:rPr lang="en-US" altLang="en-US" sz="2800" dirty="0" smtClean="0">
                <a:sym typeface="Symbol" pitchFamily="18" charset="2"/>
              </a:rPr>
              <a:t>4.57 is the population mean.</a:t>
            </a:r>
          </a:p>
          <a:p>
            <a:pPr marL="0" indent="0">
              <a:buFontTx/>
              <a:buNone/>
              <a:tabLst>
                <a:tab pos="457200" algn="l"/>
                <a:tab pos="1371600" algn="l"/>
                <a:tab pos="1547813" algn="l"/>
              </a:tabLst>
            </a:pPr>
            <a:endParaRPr lang="en-US" altLang="en-US" sz="2800" dirty="0" smtClean="0">
              <a:sym typeface="Symbol" pitchFamily="18" charset="2"/>
            </a:endParaRPr>
          </a:p>
          <a:p>
            <a:pPr marL="0" indent="0">
              <a:buFontTx/>
              <a:buNone/>
              <a:tabLst>
                <a:tab pos="457200" algn="l"/>
                <a:tab pos="1371600" algn="l"/>
                <a:tab pos="1547813" algn="l"/>
              </a:tabLst>
            </a:pPr>
            <a:r>
              <a:rPr lang="en-US" altLang="en-US" sz="2800" dirty="0" smtClean="0">
                <a:sym typeface="Symbol" pitchFamily="18" charset="2"/>
              </a:rPr>
              <a:t>We will often refer to </a:t>
            </a:r>
            <a:r>
              <a:rPr lang="en-US" altLang="en-US" sz="2800" i="1" dirty="0" smtClean="0">
                <a:sym typeface="Symbol" pitchFamily="18" charset="2"/>
              </a:rPr>
              <a:t> </a:t>
            </a:r>
            <a:r>
              <a:rPr lang="en-US" altLang="en-US" sz="2800" dirty="0" smtClean="0">
                <a:sym typeface="Symbol" pitchFamily="18" charset="2"/>
              </a:rPr>
              <a:t>as the </a:t>
            </a:r>
            <a:r>
              <a:rPr lang="en-US" altLang="en-US" sz="2800" i="1" dirty="0" smtClean="0">
                <a:sym typeface="Symbol" pitchFamily="18" charset="2"/>
              </a:rPr>
              <a:t>population mean </a:t>
            </a:r>
            <a:r>
              <a:rPr lang="en-US" altLang="en-US" sz="2800" dirty="0" smtClean="0">
                <a:sym typeface="Symbol" pitchFamily="18" charset="2"/>
              </a:rPr>
              <a:t>rather than the mean of </a:t>
            </a:r>
            <a:r>
              <a:rPr lang="en-US" altLang="en-US" sz="2800" i="1" dirty="0" smtClean="0">
                <a:sym typeface="Symbol" pitchFamily="18" charset="2"/>
              </a:rPr>
              <a:t>X </a:t>
            </a:r>
            <a:r>
              <a:rPr lang="en-US" altLang="en-US" sz="2800" dirty="0" smtClean="0">
                <a:sym typeface="Symbol" pitchFamily="18" charset="2"/>
              </a:rPr>
              <a:t>in the population.</a:t>
            </a:r>
          </a:p>
          <a:p>
            <a:pPr marL="0" indent="0">
              <a:buFontTx/>
              <a:buNone/>
              <a:tabLst>
                <a:tab pos="457200" algn="l"/>
                <a:tab pos="1371600" algn="l"/>
                <a:tab pos="1547813" algn="l"/>
              </a:tabLst>
            </a:pPr>
            <a:r>
              <a:rPr lang="en-US" altLang="en-US" sz="2800" dirty="0" smtClean="0">
                <a:sym typeface="Symbol" pitchFamily="18" charset="2"/>
              </a:rPr>
              <a:t/>
            </a:r>
            <a:br>
              <a:rPr lang="en-US" altLang="en-US" sz="2800" dirty="0" smtClean="0">
                <a:sym typeface="Symbol" pitchFamily="18" charset="2"/>
              </a:rPr>
            </a:br>
            <a:r>
              <a:rPr lang="en-US" altLang="en-US" sz="2800" dirty="0" smtClean="0">
                <a:sym typeface="Symbol" pitchFamily="18" charset="2"/>
              </a:rPr>
              <a:t>Notice that </a:t>
            </a:r>
            <a:r>
              <a:rPr lang="en-US" altLang="en-US" sz="2800" i="1" dirty="0" smtClean="0">
                <a:sym typeface="Symbol" pitchFamily="18" charset="2"/>
              </a:rPr>
              <a:t> </a:t>
            </a:r>
            <a:r>
              <a:rPr lang="en-US" altLang="en-US" sz="2800" dirty="0" smtClean="0">
                <a:sym typeface="Symbol" pitchFamily="18" charset="2"/>
              </a:rPr>
              <a:t>here is not 4, the ordinary average of 1, . . . , 7, because the distribution puts more weight on 4, 5, and 6 than on other </a:t>
            </a:r>
            <a:r>
              <a:rPr lang="en-US" altLang="en-US" sz="2800" i="1" dirty="0" smtClean="0">
                <a:sym typeface="Symbol" pitchFamily="18" charset="2"/>
              </a:rPr>
              <a:t>X</a:t>
            </a:r>
            <a:r>
              <a:rPr lang="en-US" altLang="en-US" sz="2800" dirty="0" smtClean="0">
                <a:sym typeface="Symbol" pitchFamily="18" charset="2"/>
              </a:rPr>
              <a:t> values.</a:t>
            </a:r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8180388" y="839788"/>
            <a:ext cx="841375" cy="50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eaLnBrk="0" hangingPunct="0">
              <a:spcBef>
                <a:spcPct val="5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cont’d</a:t>
            </a:r>
          </a:p>
        </p:txBody>
      </p:sp>
      <p:sp>
        <p:nvSpPr>
          <p:cNvPr id="29701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5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BA0C28BF-145D-4ABF-A4BC-D3620A46E605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28</a:t>
            </a:fld>
            <a:endParaRPr lang="en-US" alt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198807689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1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1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31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31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1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131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Rules of Expected Value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tabLst>
                <a:tab pos="457200" algn="l"/>
                <a:tab pos="1371600" algn="l"/>
                <a:tab pos="1547813" algn="l"/>
              </a:tabLst>
            </a:pPr>
            <a:r>
              <a:rPr lang="en-US" altLang="en-US" sz="2800" dirty="0" smtClean="0"/>
              <a:t>The </a:t>
            </a:r>
            <a:r>
              <a:rPr lang="en-US" altLang="en-US" sz="2800" i="1" dirty="0" smtClean="0"/>
              <a:t>h </a:t>
            </a:r>
            <a:r>
              <a:rPr lang="en-US" altLang="en-US" sz="2800" dirty="0" smtClean="0"/>
              <a:t>(</a:t>
            </a:r>
            <a:r>
              <a:rPr lang="en-US" altLang="en-US" sz="2800" i="1" dirty="0" smtClean="0"/>
              <a:t>X</a:t>
            </a:r>
            <a:r>
              <a:rPr lang="en-US" altLang="en-US" sz="2800" dirty="0" smtClean="0"/>
              <a:t>) function of interest is quite frequently a linear function </a:t>
            </a:r>
            <a:r>
              <a:rPr lang="en-US" altLang="en-US" sz="2800" i="1" dirty="0" err="1" smtClean="0"/>
              <a:t>aX</a:t>
            </a:r>
            <a:r>
              <a:rPr lang="en-US" altLang="en-US" sz="2800" i="1" dirty="0" smtClean="0"/>
              <a:t> </a:t>
            </a:r>
            <a:r>
              <a:rPr lang="en-US" altLang="en-US" sz="2800" dirty="0" smtClean="0"/>
              <a:t>+ </a:t>
            </a:r>
            <a:r>
              <a:rPr lang="en-US" altLang="en-US" sz="2800" i="1" dirty="0" smtClean="0"/>
              <a:t>b</a:t>
            </a:r>
            <a:r>
              <a:rPr lang="en-US" altLang="en-US" sz="2800" dirty="0" smtClean="0"/>
              <a:t>.</a:t>
            </a:r>
            <a:r>
              <a:rPr lang="en-US" altLang="en-US" sz="2800" i="1" dirty="0" smtClean="0"/>
              <a:t> </a:t>
            </a:r>
            <a:r>
              <a:rPr lang="en-US" altLang="en-US" sz="2800" dirty="0" smtClean="0"/>
              <a:t>In this case, </a:t>
            </a:r>
            <a:r>
              <a:rPr lang="en-US" altLang="en-US" sz="2800" i="1" dirty="0" smtClean="0"/>
              <a:t>E </a:t>
            </a:r>
            <a:r>
              <a:rPr lang="en-US" altLang="en-US" sz="2800" dirty="0" smtClean="0"/>
              <a:t>[</a:t>
            </a:r>
            <a:r>
              <a:rPr lang="en-US" altLang="en-US" sz="2800" i="1" dirty="0" smtClean="0"/>
              <a:t>h </a:t>
            </a:r>
            <a:r>
              <a:rPr lang="en-US" altLang="en-US" sz="2800" dirty="0" smtClean="0"/>
              <a:t>(</a:t>
            </a:r>
            <a:r>
              <a:rPr lang="en-US" altLang="en-US" sz="2800" i="1" dirty="0" smtClean="0"/>
              <a:t>X</a:t>
            </a:r>
            <a:r>
              <a:rPr lang="en-US" altLang="en-US" sz="2800" dirty="0" smtClean="0"/>
              <a:t>)] is easily computed from </a:t>
            </a:r>
            <a:r>
              <a:rPr lang="en-US" altLang="en-US" sz="2800" i="1" dirty="0" smtClean="0"/>
              <a:t>E </a:t>
            </a:r>
            <a:r>
              <a:rPr lang="en-US" altLang="en-US" sz="2800" dirty="0" smtClean="0"/>
              <a:t>(</a:t>
            </a:r>
            <a:r>
              <a:rPr lang="en-US" altLang="en-US" sz="2800" i="1" dirty="0" smtClean="0"/>
              <a:t>X</a:t>
            </a:r>
            <a:r>
              <a:rPr lang="en-US" altLang="en-US" sz="2800" dirty="0" smtClean="0"/>
              <a:t>).</a:t>
            </a:r>
            <a:br>
              <a:rPr lang="en-US" altLang="en-US" sz="2800" dirty="0" smtClean="0"/>
            </a:br>
            <a:r>
              <a:rPr lang="en-US" altLang="en-US" sz="2800" dirty="0" smtClean="0"/>
              <a:t/>
            </a:r>
            <a:br>
              <a:rPr lang="en-US" altLang="en-US" sz="2800" dirty="0" smtClean="0"/>
            </a:br>
            <a:r>
              <a:rPr lang="en-US" altLang="en-US" sz="2800" b="1" dirty="0" smtClean="0"/>
              <a:t>Proposition</a:t>
            </a:r>
            <a:br>
              <a:rPr lang="en-US" altLang="en-US" sz="2800" b="1" dirty="0" smtClean="0"/>
            </a:br>
            <a:r>
              <a:rPr lang="en-US" altLang="en-US" sz="2800" i="1" dirty="0" smtClean="0"/>
              <a:t>E </a:t>
            </a:r>
            <a:r>
              <a:rPr lang="en-US" altLang="en-US" sz="2800" dirty="0" smtClean="0"/>
              <a:t>(</a:t>
            </a:r>
            <a:r>
              <a:rPr lang="en-US" altLang="en-US" sz="2800" i="1" dirty="0" err="1" smtClean="0"/>
              <a:t>aX</a:t>
            </a:r>
            <a:r>
              <a:rPr lang="en-US" altLang="en-US" sz="2800" i="1" dirty="0" smtClean="0"/>
              <a:t> </a:t>
            </a:r>
            <a:r>
              <a:rPr lang="en-US" altLang="en-US" sz="2800" dirty="0" smtClean="0"/>
              <a:t>+ </a:t>
            </a:r>
            <a:r>
              <a:rPr lang="en-US" altLang="en-US" sz="2800" i="1" dirty="0" smtClean="0"/>
              <a:t>b</a:t>
            </a:r>
            <a:r>
              <a:rPr lang="en-US" altLang="en-US" sz="2800" dirty="0" smtClean="0"/>
              <a:t>) = </a:t>
            </a:r>
            <a:r>
              <a:rPr lang="en-US" altLang="en-US" sz="2800" i="1" dirty="0" smtClean="0"/>
              <a:t>a </a:t>
            </a:r>
            <a:r>
              <a:rPr lang="en-US" altLang="en-US" sz="2800" b="1" dirty="0" smtClean="0">
                <a:sym typeface="Wingdings 2" pitchFamily="18" charset="2"/>
              </a:rPr>
              <a:t></a:t>
            </a:r>
            <a:r>
              <a:rPr lang="en-US" altLang="en-US" sz="2800" dirty="0" smtClean="0"/>
              <a:t> </a:t>
            </a:r>
            <a:r>
              <a:rPr lang="en-US" altLang="en-US" sz="2800" i="1" dirty="0" smtClean="0"/>
              <a:t>E</a:t>
            </a:r>
            <a:r>
              <a:rPr lang="en-US" altLang="en-US" sz="2800" dirty="0" smtClean="0"/>
              <a:t>(</a:t>
            </a:r>
            <a:r>
              <a:rPr lang="en-US" altLang="en-US" sz="2800" i="1" dirty="0" smtClean="0"/>
              <a:t>X</a:t>
            </a:r>
            <a:r>
              <a:rPr lang="en-US" altLang="en-US" sz="2800" dirty="0" smtClean="0"/>
              <a:t>) + </a:t>
            </a:r>
            <a:r>
              <a:rPr lang="en-US" altLang="en-US" sz="2800" i="1" dirty="0" smtClean="0"/>
              <a:t>b</a:t>
            </a:r>
            <a:br>
              <a:rPr lang="en-US" altLang="en-US" sz="2800" i="1" dirty="0" smtClean="0"/>
            </a:br>
            <a:r>
              <a:rPr lang="en-US" altLang="en-US" sz="2800" dirty="0" smtClean="0"/>
              <a:t>(Or, using alternative notation, </a:t>
            </a:r>
            <a:r>
              <a:rPr lang="en-US" altLang="en-US" sz="2800" i="1" dirty="0" smtClean="0">
                <a:sym typeface="Symbol" pitchFamily="18" charset="2"/>
              </a:rPr>
              <a:t></a:t>
            </a:r>
            <a:r>
              <a:rPr lang="en-US" altLang="en-US" sz="2800" i="1" baseline="-25000" dirty="0" err="1" smtClean="0">
                <a:sym typeface="Symbol" pitchFamily="18" charset="2"/>
              </a:rPr>
              <a:t>aX</a:t>
            </a:r>
            <a:r>
              <a:rPr lang="en-US" altLang="en-US" sz="2800" i="1" baseline="-25000" dirty="0" smtClean="0">
                <a:sym typeface="Symbol" pitchFamily="18" charset="2"/>
              </a:rPr>
              <a:t> + b </a:t>
            </a:r>
            <a:r>
              <a:rPr lang="en-US" altLang="en-US" sz="2800" dirty="0" smtClean="0"/>
              <a:t>= </a:t>
            </a:r>
            <a:r>
              <a:rPr lang="en-US" altLang="en-US" sz="2800" i="1" dirty="0" smtClean="0"/>
              <a:t>a </a:t>
            </a:r>
            <a:r>
              <a:rPr lang="en-US" altLang="en-US" sz="2800" b="1" dirty="0" smtClean="0">
                <a:sym typeface="Wingdings 2" pitchFamily="18" charset="2"/>
              </a:rPr>
              <a:t></a:t>
            </a:r>
            <a:r>
              <a:rPr lang="en-US" altLang="en-US" sz="2800" dirty="0" smtClean="0"/>
              <a:t> </a:t>
            </a:r>
            <a:r>
              <a:rPr lang="en-US" altLang="en-US" sz="2800" i="1" dirty="0" smtClean="0">
                <a:sym typeface="Symbol" pitchFamily="18" charset="2"/>
              </a:rPr>
              <a:t></a:t>
            </a:r>
            <a:r>
              <a:rPr lang="en-US" altLang="en-US" sz="2800" i="1" baseline="-25000" dirty="0" smtClean="0">
                <a:sym typeface="Symbol" pitchFamily="18" charset="2"/>
              </a:rPr>
              <a:t>x </a:t>
            </a:r>
            <a:r>
              <a:rPr lang="en-US" altLang="en-US" sz="2800" dirty="0" smtClean="0"/>
              <a:t>+ </a:t>
            </a:r>
            <a:r>
              <a:rPr lang="en-US" altLang="en-US" sz="2800" i="1" dirty="0" smtClean="0"/>
              <a:t>b</a:t>
            </a:r>
            <a:r>
              <a:rPr lang="en-US" altLang="en-US" sz="2800" dirty="0" smtClean="0"/>
              <a:t>)</a:t>
            </a:r>
            <a:br>
              <a:rPr lang="en-US" altLang="en-US" sz="2800" dirty="0" smtClean="0"/>
            </a:br>
            <a:r>
              <a:rPr lang="en-US" altLang="en-US" sz="2800" dirty="0" smtClean="0"/>
              <a:t/>
            </a:r>
            <a:br>
              <a:rPr lang="en-US" altLang="en-US" sz="2800" dirty="0" smtClean="0"/>
            </a:br>
            <a:r>
              <a:rPr lang="en-US" altLang="en-US" sz="2800" dirty="0" smtClean="0"/>
              <a:t>To paraphrase, the expected value of a linear function equals the linear function evaluated at the expected value</a:t>
            </a:r>
            <a:br>
              <a:rPr lang="en-US" altLang="en-US" sz="2800" dirty="0" smtClean="0"/>
            </a:br>
            <a:endParaRPr lang="en-US" altLang="en-US" sz="2800" dirty="0" smtClean="0"/>
          </a:p>
        </p:txBody>
      </p:sp>
      <p:sp>
        <p:nvSpPr>
          <p:cNvPr id="31748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5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7C0340E-7834-4012-9CC3-670C1C84255C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29</a:t>
            </a:fld>
            <a:endParaRPr lang="en-US" altLang="en-US" sz="1400" smtClean="0"/>
          </a:p>
        </p:txBody>
      </p:sp>
    </p:spTree>
    <p:extLst>
      <p:ext uri="{BB962C8B-B14F-4D97-AF65-F5344CB8AC3E}">
        <p14:creationId xmlns:p14="http://schemas.microsoft.com/office/powerpoint/2010/main" val="294492881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 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Tx/>
              <a:buNone/>
              <a:tabLst>
                <a:tab pos="457200" algn="l"/>
                <a:tab pos="1371600" algn="l"/>
                <a:tab pos="1547813" algn="l"/>
              </a:tabLst>
            </a:pPr>
            <a:r>
              <a:rPr lang="en-US" altLang="en-US" smtClean="0"/>
              <a:t>It is known that 30% of a certain company’s washing machines require service while under warranty, whereas only 10% of its dryers need such service. </a:t>
            </a:r>
          </a:p>
          <a:p>
            <a:pPr marL="0" indent="0" eaLnBrk="1" hangingPunct="1">
              <a:buFontTx/>
              <a:buNone/>
              <a:tabLst>
                <a:tab pos="457200" algn="l"/>
                <a:tab pos="1371600" algn="l"/>
                <a:tab pos="1547813" algn="l"/>
              </a:tabLst>
            </a:pPr>
            <a:endParaRPr lang="en-US" altLang="en-US" smtClean="0"/>
          </a:p>
          <a:p>
            <a:pPr marL="0" indent="0" eaLnBrk="1" hangingPunct="1">
              <a:buFontTx/>
              <a:buNone/>
              <a:tabLst>
                <a:tab pos="457200" algn="l"/>
                <a:tab pos="1371600" algn="l"/>
                <a:tab pos="1547813" algn="l"/>
              </a:tabLst>
            </a:pPr>
            <a:r>
              <a:rPr lang="en-US" altLang="en-US" smtClean="0"/>
              <a:t>If someone purchases both a washer and a dryer made by this company, what is the probability that both machines will need warranty service?</a:t>
            </a:r>
          </a:p>
          <a:p>
            <a:pPr marL="0" indent="0" eaLnBrk="1" hangingPunct="1">
              <a:buFontTx/>
              <a:buNone/>
              <a:tabLst>
                <a:tab pos="457200" algn="l"/>
                <a:tab pos="1371600" algn="l"/>
                <a:tab pos="1547813" algn="l"/>
              </a:tabLst>
            </a:pPr>
            <a:endParaRPr lang="en-US" altLang="en-US" smtClean="0"/>
          </a:p>
          <a:p>
            <a:pPr marL="0" indent="0" eaLnBrk="1" hangingPunct="1">
              <a:tabLst>
                <a:tab pos="457200" algn="l"/>
                <a:tab pos="1371600" algn="l"/>
                <a:tab pos="1547813" algn="l"/>
              </a:tabLst>
            </a:pPr>
            <a:endParaRPr lang="en-US" altLang="en-US" smtClean="0"/>
          </a:p>
        </p:txBody>
      </p:sp>
      <p:sp>
        <p:nvSpPr>
          <p:cNvPr id="4100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5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4CF2DA2A-C833-4F1E-88CA-020B642454D5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400" smtClean="0"/>
          </a:p>
        </p:txBody>
      </p:sp>
    </p:spTree>
    <p:extLst>
      <p:ext uri="{BB962C8B-B14F-4D97-AF65-F5344CB8AC3E}">
        <p14:creationId xmlns:p14="http://schemas.microsoft.com/office/powerpoint/2010/main" val="404584879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8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8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28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527981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6000" dirty="0" smtClean="0"/>
              <a:t>Variance</a:t>
            </a:r>
          </a:p>
        </p:txBody>
      </p:sp>
    </p:spTree>
    <p:extLst>
      <p:ext uri="{BB962C8B-B14F-4D97-AF65-F5344CB8AC3E}">
        <p14:creationId xmlns:p14="http://schemas.microsoft.com/office/powerpoint/2010/main" val="3878978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The Variance of </a:t>
            </a:r>
            <a:r>
              <a:rPr lang="en-US" altLang="en-US" i="1" smtClean="0"/>
              <a:t>X</a:t>
            </a:r>
            <a:endParaRPr lang="en-US" altLang="en-US" smtClean="0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tabLst>
                <a:tab pos="457200" algn="l"/>
                <a:tab pos="1371600" algn="l"/>
                <a:tab pos="1547813" algn="l"/>
              </a:tabLst>
            </a:pPr>
            <a:r>
              <a:rPr lang="en-US" altLang="en-US" sz="2800" b="1" dirty="0" smtClean="0"/>
              <a:t>Definition</a:t>
            </a:r>
            <a:br>
              <a:rPr lang="en-US" altLang="en-US" sz="2800" b="1" dirty="0" smtClean="0"/>
            </a:br>
            <a:r>
              <a:rPr lang="en-US" altLang="en-US" sz="2800" dirty="0" smtClean="0"/>
              <a:t>Let </a:t>
            </a:r>
            <a:r>
              <a:rPr lang="en-US" altLang="en-US" sz="2800" i="1" dirty="0" smtClean="0"/>
              <a:t>X </a:t>
            </a:r>
            <a:r>
              <a:rPr lang="en-US" altLang="en-US" sz="2800" dirty="0" smtClean="0"/>
              <a:t>have </a:t>
            </a:r>
            <a:r>
              <a:rPr lang="en-US" altLang="en-US" sz="2800" dirty="0" err="1" smtClean="0"/>
              <a:t>pmf</a:t>
            </a:r>
            <a:r>
              <a:rPr lang="en-US" altLang="en-US" sz="2800" dirty="0" smtClean="0"/>
              <a:t> </a:t>
            </a:r>
            <a:r>
              <a:rPr lang="en-US" altLang="en-US" sz="2800" i="1" dirty="0" smtClean="0"/>
              <a:t>p </a:t>
            </a:r>
            <a:r>
              <a:rPr lang="en-US" altLang="en-US" sz="2800" dirty="0" smtClean="0"/>
              <a:t>(</a:t>
            </a:r>
            <a:r>
              <a:rPr lang="en-US" altLang="en-US" sz="2800" i="1" dirty="0" smtClean="0"/>
              <a:t>x</a:t>
            </a:r>
            <a:r>
              <a:rPr lang="en-US" altLang="en-US" sz="2800" dirty="0" smtClean="0"/>
              <a:t>) and expected value </a:t>
            </a:r>
            <a:r>
              <a:rPr lang="en-US" altLang="en-US" sz="2800" i="1" dirty="0" smtClean="0">
                <a:sym typeface="Symbol" pitchFamily="18" charset="2"/>
              </a:rPr>
              <a:t></a:t>
            </a:r>
            <a:r>
              <a:rPr lang="en-US" altLang="en-US" sz="2800" dirty="0" smtClean="0"/>
              <a:t>. Then the </a:t>
            </a:r>
            <a:r>
              <a:rPr lang="en-US" altLang="en-US" sz="2800" b="1" dirty="0" smtClean="0"/>
              <a:t>variance </a:t>
            </a:r>
            <a:r>
              <a:rPr lang="en-US" altLang="en-US" sz="2800" dirty="0" smtClean="0"/>
              <a:t>of </a:t>
            </a:r>
            <a:r>
              <a:rPr lang="en-US" altLang="en-US" sz="2800" i="1" dirty="0" smtClean="0"/>
              <a:t>X</a:t>
            </a:r>
            <a:r>
              <a:rPr lang="en-US" altLang="en-US" sz="2800" dirty="0" smtClean="0"/>
              <a:t>,</a:t>
            </a:r>
            <a:r>
              <a:rPr lang="en-US" altLang="en-US" sz="2800" i="1" dirty="0" smtClean="0"/>
              <a:t> </a:t>
            </a:r>
            <a:r>
              <a:rPr lang="en-US" altLang="en-US" sz="2800" dirty="0" smtClean="0"/>
              <a:t>denoted by </a:t>
            </a:r>
            <a:r>
              <a:rPr lang="en-US" altLang="en-US" sz="2800" i="1" dirty="0" smtClean="0"/>
              <a:t>V</a:t>
            </a:r>
            <a:r>
              <a:rPr lang="en-US" altLang="en-US" sz="2800" dirty="0" smtClean="0"/>
              <a:t>(</a:t>
            </a:r>
            <a:r>
              <a:rPr lang="en-US" altLang="en-US" sz="2800" i="1" dirty="0" smtClean="0"/>
              <a:t>X</a:t>
            </a:r>
            <a:r>
              <a:rPr lang="en-US" altLang="en-US" sz="2800" dirty="0" smtClean="0"/>
              <a:t>) or </a:t>
            </a:r>
            <a:r>
              <a:rPr lang="en-US" altLang="en-US" sz="2800" i="1" dirty="0" smtClean="0">
                <a:sym typeface="Symbol" pitchFamily="18" charset="2"/>
              </a:rPr>
              <a:t> </a:t>
            </a:r>
            <a:r>
              <a:rPr lang="en-US" altLang="en-US" sz="2800" baseline="30000" dirty="0" smtClean="0"/>
              <a:t>2</a:t>
            </a:r>
            <a:r>
              <a:rPr lang="en-US" altLang="en-US" sz="2800" i="1" baseline="-25000" dirty="0" smtClean="0"/>
              <a:t>X </a:t>
            </a:r>
            <a:r>
              <a:rPr lang="en-US" altLang="en-US" sz="2800" dirty="0" smtClean="0"/>
              <a:t>, or just </a:t>
            </a:r>
            <a:r>
              <a:rPr lang="en-US" altLang="en-US" sz="2800" i="1" dirty="0" smtClean="0">
                <a:sym typeface="Symbol" pitchFamily="18" charset="2"/>
              </a:rPr>
              <a:t> </a:t>
            </a:r>
            <a:r>
              <a:rPr lang="en-US" altLang="en-US" sz="2800" baseline="30000" dirty="0" smtClean="0"/>
              <a:t>2</a:t>
            </a:r>
            <a:r>
              <a:rPr lang="en-US" altLang="en-US" sz="2800" dirty="0" smtClean="0"/>
              <a:t>, is</a:t>
            </a:r>
            <a:br>
              <a:rPr lang="en-US" altLang="en-US" sz="2800" dirty="0" smtClean="0"/>
            </a:br>
            <a:r>
              <a:rPr lang="en-US" altLang="en-US" sz="2800" dirty="0" smtClean="0"/>
              <a:t/>
            </a:r>
            <a:br>
              <a:rPr lang="en-US" altLang="en-US" sz="2800" dirty="0" smtClean="0"/>
            </a:br>
            <a:r>
              <a:rPr lang="en-US" altLang="en-US" sz="2800" dirty="0" smtClean="0"/>
              <a:t/>
            </a:r>
            <a:br>
              <a:rPr lang="en-US" altLang="en-US" sz="2800" dirty="0" smtClean="0"/>
            </a:br>
            <a:r>
              <a:rPr lang="en-US" altLang="en-US" sz="2800" dirty="0" smtClean="0"/>
              <a:t/>
            </a:r>
            <a:br>
              <a:rPr lang="en-US" altLang="en-US" sz="2800" dirty="0" smtClean="0"/>
            </a:br>
            <a:endParaRPr lang="en-US" altLang="en-US" sz="2800" dirty="0" smtClean="0"/>
          </a:p>
          <a:p>
            <a:pPr>
              <a:tabLst>
                <a:tab pos="457200" algn="l"/>
                <a:tab pos="1371600" algn="l"/>
                <a:tab pos="1547813" algn="l"/>
              </a:tabLst>
            </a:pPr>
            <a:r>
              <a:rPr lang="en-US" altLang="en-US" sz="2800" dirty="0" smtClean="0"/>
              <a:t/>
            </a:r>
            <a:br>
              <a:rPr lang="en-US" altLang="en-US" sz="2800" dirty="0" smtClean="0"/>
            </a:br>
            <a:r>
              <a:rPr lang="en-US" altLang="en-US" sz="2800" dirty="0" smtClean="0"/>
              <a:t>The </a:t>
            </a:r>
            <a:r>
              <a:rPr lang="en-US" altLang="en-US" sz="2800" b="1" dirty="0" smtClean="0"/>
              <a:t>standard deviation </a:t>
            </a:r>
            <a:r>
              <a:rPr lang="en-US" altLang="en-US" sz="2800" dirty="0" smtClean="0"/>
              <a:t>(SD) of </a:t>
            </a:r>
            <a:r>
              <a:rPr lang="en-US" altLang="en-US" sz="2800" i="1" dirty="0" smtClean="0"/>
              <a:t>X </a:t>
            </a:r>
            <a:r>
              <a:rPr lang="en-US" altLang="en-US" sz="2800" dirty="0" smtClean="0"/>
              <a:t>is</a:t>
            </a:r>
          </a:p>
        </p:txBody>
      </p:sp>
      <p:pic>
        <p:nvPicPr>
          <p:cNvPr id="3379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1907" y="3558961"/>
            <a:ext cx="5947214" cy="8345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79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9564" y="4935541"/>
            <a:ext cx="2144371" cy="738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798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5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677647-9768-49AF-A08C-89015BD816CF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31</a:t>
            </a:fld>
            <a:endParaRPr lang="en-US" altLang="en-US" sz="1400" smtClean="0"/>
          </a:p>
        </p:txBody>
      </p:sp>
    </p:spTree>
    <p:extLst>
      <p:ext uri="{BB962C8B-B14F-4D97-AF65-F5344CB8AC3E}">
        <p14:creationId xmlns:p14="http://schemas.microsoft.com/office/powerpoint/2010/main" val="368065538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The Variance of </a:t>
            </a:r>
            <a:r>
              <a:rPr lang="en-US" altLang="en-US" i="1" smtClean="0"/>
              <a:t>X</a:t>
            </a:r>
            <a:endParaRPr lang="en-US" altLang="en-US" smtClean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62088"/>
            <a:ext cx="8458200" cy="5256212"/>
          </a:xfrm>
        </p:spPr>
        <p:txBody>
          <a:bodyPr/>
          <a:lstStyle/>
          <a:p>
            <a:pPr>
              <a:tabLst>
                <a:tab pos="457200" algn="l"/>
                <a:tab pos="1371600" algn="l"/>
                <a:tab pos="1547813" algn="l"/>
              </a:tabLst>
            </a:pPr>
            <a:r>
              <a:rPr lang="en-US" altLang="en-US" sz="2800" dirty="0" smtClean="0"/>
              <a:t>The quantity </a:t>
            </a:r>
            <a:r>
              <a:rPr lang="en-US" altLang="en-US" sz="2800" i="1" dirty="0" smtClean="0"/>
              <a:t>h </a:t>
            </a:r>
            <a:r>
              <a:rPr lang="en-US" altLang="en-US" sz="2800" dirty="0" smtClean="0"/>
              <a:t>(</a:t>
            </a:r>
            <a:r>
              <a:rPr lang="en-US" altLang="en-US" sz="2800" i="1" dirty="0" smtClean="0"/>
              <a:t>X</a:t>
            </a:r>
            <a:r>
              <a:rPr lang="en-US" altLang="en-US" sz="2800" dirty="0" smtClean="0"/>
              <a:t>) = (</a:t>
            </a:r>
            <a:r>
              <a:rPr lang="en-US" altLang="en-US" sz="2800" i="1" dirty="0" smtClean="0"/>
              <a:t>X </a:t>
            </a:r>
            <a:r>
              <a:rPr lang="en-US" altLang="en-US" sz="2800" dirty="0" smtClean="0"/>
              <a:t>– </a:t>
            </a:r>
            <a:r>
              <a:rPr lang="en-US" altLang="en-US" sz="2800" i="1" dirty="0" smtClean="0">
                <a:sym typeface="Symbol" pitchFamily="18" charset="2"/>
              </a:rPr>
              <a:t> </a:t>
            </a:r>
            <a:r>
              <a:rPr lang="en-US" altLang="en-US" sz="2800" dirty="0" smtClean="0"/>
              <a:t>)</a:t>
            </a:r>
            <a:r>
              <a:rPr lang="en-US" altLang="en-US" sz="2800" baseline="30000" dirty="0" smtClean="0"/>
              <a:t>2 </a:t>
            </a:r>
            <a:r>
              <a:rPr lang="en-US" altLang="en-US" sz="2800" dirty="0" smtClean="0"/>
              <a:t>is the squared deviation of </a:t>
            </a:r>
            <a:r>
              <a:rPr lang="en-US" altLang="en-US" sz="2800" i="1" dirty="0" smtClean="0"/>
              <a:t>X </a:t>
            </a:r>
            <a:r>
              <a:rPr lang="en-US" altLang="en-US" sz="2800" dirty="0" smtClean="0"/>
              <a:t>from its mean, and </a:t>
            </a:r>
            <a:r>
              <a:rPr lang="en-US" altLang="en-US" sz="2800" i="1" dirty="0" smtClean="0">
                <a:sym typeface="Symbol" pitchFamily="18" charset="2"/>
              </a:rPr>
              <a:t></a:t>
            </a:r>
            <a:r>
              <a:rPr lang="en-US" altLang="en-US" sz="2800" baseline="30000" dirty="0" smtClean="0"/>
              <a:t>2 </a:t>
            </a:r>
            <a:r>
              <a:rPr lang="en-US" altLang="en-US" sz="2800" dirty="0" smtClean="0"/>
              <a:t> is the expected squared deviation—i.e., the weighted average of squared deviations, where the weights are probabilities from the distribution.</a:t>
            </a:r>
            <a:r>
              <a:rPr lang="en-US" altLang="en-US" sz="2800" dirty="0"/>
              <a:t> </a:t>
            </a:r>
            <a:endParaRPr lang="en-US" altLang="en-US" sz="900" dirty="0" smtClean="0"/>
          </a:p>
          <a:p>
            <a:pPr>
              <a:tabLst>
                <a:tab pos="457200" algn="l"/>
                <a:tab pos="1371600" algn="l"/>
                <a:tab pos="1547813" algn="l"/>
              </a:tabLst>
            </a:pPr>
            <a:r>
              <a:rPr lang="en-US" altLang="en-US" sz="900" dirty="0" smtClean="0"/>
              <a:t/>
            </a:r>
            <a:br>
              <a:rPr lang="en-US" altLang="en-US" sz="900" dirty="0" smtClean="0"/>
            </a:br>
            <a:r>
              <a:rPr lang="en-US" altLang="en-US" sz="2800" dirty="0" smtClean="0"/>
              <a:t>If most of the probability distribution is close to </a:t>
            </a:r>
            <a:r>
              <a:rPr lang="en-US" altLang="en-US" sz="2800" i="1" dirty="0" smtClean="0">
                <a:sym typeface="Symbol" pitchFamily="18" charset="2"/>
              </a:rPr>
              <a:t>, </a:t>
            </a:r>
            <a:r>
              <a:rPr lang="en-US" altLang="en-US" sz="2800" dirty="0" smtClean="0">
                <a:sym typeface="Symbol" pitchFamily="18" charset="2"/>
              </a:rPr>
              <a:t>then </a:t>
            </a:r>
            <a:r>
              <a:rPr lang="en-US" altLang="en-US" sz="2800" i="1" dirty="0" smtClean="0">
                <a:sym typeface="Symbol" pitchFamily="18" charset="2"/>
              </a:rPr>
              <a:t></a:t>
            </a:r>
            <a:r>
              <a:rPr lang="en-US" altLang="en-US" sz="2800" baseline="30000" dirty="0" smtClean="0"/>
              <a:t>2 </a:t>
            </a:r>
            <a:r>
              <a:rPr lang="en-US" altLang="en-US" sz="2800" dirty="0" smtClean="0"/>
              <a:t>will be relatively small. </a:t>
            </a:r>
            <a:r>
              <a:rPr lang="en-US" altLang="en-US" sz="2800" dirty="0"/>
              <a:t/>
            </a:r>
            <a:br>
              <a:rPr lang="en-US" altLang="en-US" sz="2800" dirty="0"/>
            </a:br>
            <a:r>
              <a:rPr lang="en-US" altLang="en-US" sz="900" dirty="0" smtClean="0"/>
              <a:t/>
            </a:r>
            <a:br>
              <a:rPr lang="en-US" altLang="en-US" sz="900" dirty="0" smtClean="0"/>
            </a:br>
            <a:r>
              <a:rPr lang="en-US" altLang="en-US" sz="2800" dirty="0" smtClean="0"/>
              <a:t>However, if there are </a:t>
            </a:r>
            <a:r>
              <a:rPr lang="en-US" altLang="en-US" sz="2800" i="1" dirty="0" smtClean="0"/>
              <a:t>x </a:t>
            </a:r>
            <a:r>
              <a:rPr lang="en-US" altLang="en-US" sz="2800" dirty="0" smtClean="0"/>
              <a:t>values far from </a:t>
            </a:r>
            <a:r>
              <a:rPr lang="en-US" altLang="en-US" sz="2800" i="1" dirty="0" smtClean="0">
                <a:sym typeface="Symbol" pitchFamily="18" charset="2"/>
              </a:rPr>
              <a:t> </a:t>
            </a:r>
            <a:r>
              <a:rPr lang="en-US" altLang="en-US" sz="2800" dirty="0" smtClean="0">
                <a:sym typeface="Symbol" pitchFamily="18" charset="2"/>
              </a:rPr>
              <a:t>that have large </a:t>
            </a:r>
            <a:r>
              <a:rPr lang="en-US" altLang="en-US" sz="2800" i="1" dirty="0" smtClean="0">
                <a:sym typeface="Symbol" pitchFamily="18" charset="2"/>
              </a:rPr>
              <a:t>p</a:t>
            </a:r>
            <a:r>
              <a:rPr lang="en-US" altLang="en-US" sz="2800" dirty="0" smtClean="0">
                <a:sym typeface="Symbol" pitchFamily="18" charset="2"/>
              </a:rPr>
              <a:t>(</a:t>
            </a:r>
            <a:r>
              <a:rPr lang="en-US" altLang="en-US" sz="2800" i="1" dirty="0" smtClean="0">
                <a:sym typeface="Symbol" pitchFamily="18" charset="2"/>
              </a:rPr>
              <a:t>x</a:t>
            </a:r>
            <a:r>
              <a:rPr lang="en-US" altLang="en-US" sz="2800" dirty="0" smtClean="0">
                <a:sym typeface="Symbol" pitchFamily="18" charset="2"/>
              </a:rPr>
              <a:t>), then </a:t>
            </a:r>
            <a:r>
              <a:rPr lang="en-US" altLang="en-US" sz="2800" i="1" dirty="0" smtClean="0">
                <a:sym typeface="Symbol" pitchFamily="18" charset="2"/>
              </a:rPr>
              <a:t></a:t>
            </a:r>
            <a:r>
              <a:rPr lang="en-US" altLang="en-US" sz="2800" baseline="30000" dirty="0" smtClean="0"/>
              <a:t>2</a:t>
            </a:r>
            <a:r>
              <a:rPr lang="en-US" altLang="en-US" sz="2800" dirty="0" smtClean="0"/>
              <a:t> will be quite large. </a:t>
            </a:r>
          </a:p>
          <a:p>
            <a:pPr>
              <a:tabLst>
                <a:tab pos="457200" algn="l"/>
                <a:tab pos="1371600" algn="l"/>
                <a:tab pos="1547813" algn="l"/>
              </a:tabLst>
            </a:pPr>
            <a:r>
              <a:rPr lang="en-US" altLang="en-US" sz="900" dirty="0" smtClean="0"/>
              <a:t/>
            </a:r>
            <a:br>
              <a:rPr lang="en-US" altLang="en-US" sz="900" dirty="0" smtClean="0"/>
            </a:br>
            <a:r>
              <a:rPr lang="en-US" altLang="en-US" sz="2800" dirty="0" smtClean="0"/>
              <a:t>Very roughly </a:t>
            </a:r>
            <a:r>
              <a:rPr lang="en-US" altLang="en-US" sz="2800" i="1" dirty="0" smtClean="0">
                <a:sym typeface="Symbol" pitchFamily="18" charset="2"/>
              </a:rPr>
              <a:t></a:t>
            </a:r>
            <a:r>
              <a:rPr lang="en-US" altLang="en-US" sz="2800" dirty="0" smtClean="0">
                <a:sym typeface="Symbol" pitchFamily="18" charset="2"/>
              </a:rPr>
              <a:t> can be interpreted as the size of a representative deviation from the mean value </a:t>
            </a:r>
            <a:r>
              <a:rPr lang="en-US" altLang="en-US" sz="2800" i="1" dirty="0" smtClean="0">
                <a:sym typeface="Symbol" pitchFamily="18" charset="2"/>
              </a:rPr>
              <a:t></a:t>
            </a:r>
            <a:r>
              <a:rPr lang="en-US" altLang="en-US" sz="2800" dirty="0" smtClean="0">
                <a:sym typeface="Symbol" pitchFamily="18" charset="2"/>
              </a:rPr>
              <a:t>.</a:t>
            </a:r>
          </a:p>
        </p:txBody>
      </p:sp>
      <p:sp>
        <p:nvSpPr>
          <p:cNvPr id="34820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5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FE3CE0D-1B8B-4782-8527-B92339EC0186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32</a:t>
            </a:fld>
            <a:endParaRPr lang="en-US" altLang="en-US" sz="1400" smtClean="0"/>
          </a:p>
        </p:txBody>
      </p:sp>
    </p:spTree>
    <p:extLst>
      <p:ext uri="{BB962C8B-B14F-4D97-AF65-F5344CB8AC3E}">
        <p14:creationId xmlns:p14="http://schemas.microsoft.com/office/powerpoint/2010/main" val="164421843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Example </a:t>
            </a:r>
          </a:p>
        </p:txBody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tabLst>
                <a:tab pos="457200" algn="l"/>
                <a:tab pos="1371600" algn="l"/>
                <a:tab pos="1547813" algn="l"/>
              </a:tabLst>
            </a:pPr>
            <a:r>
              <a:rPr lang="en-US" altLang="en-US" sz="2800" dirty="0" smtClean="0">
                <a:sym typeface="Symbol" pitchFamily="18" charset="2"/>
              </a:rPr>
              <a:t>A library has an upper limit of 6 on the number of videos that can be checked out to an individual at one time. Consider only those who check out videos, and let </a:t>
            </a:r>
            <a:r>
              <a:rPr lang="en-US" altLang="en-US" sz="2800" i="1" dirty="0" smtClean="0">
                <a:sym typeface="Symbol" pitchFamily="18" charset="2"/>
              </a:rPr>
              <a:t>X</a:t>
            </a:r>
            <a:br>
              <a:rPr lang="en-US" altLang="en-US" sz="2800" i="1" dirty="0" smtClean="0">
                <a:sym typeface="Symbol" pitchFamily="18" charset="2"/>
              </a:rPr>
            </a:br>
            <a:r>
              <a:rPr lang="en-US" altLang="en-US" sz="2800" dirty="0" smtClean="0">
                <a:sym typeface="Symbol" pitchFamily="18" charset="2"/>
              </a:rPr>
              <a:t>denote the number of videos checked out to a randomly selected individual. The </a:t>
            </a:r>
            <a:r>
              <a:rPr lang="en-US" altLang="en-US" sz="2800" dirty="0" err="1" smtClean="0">
                <a:sym typeface="Symbol" pitchFamily="18" charset="2"/>
              </a:rPr>
              <a:t>pmf</a:t>
            </a:r>
            <a:r>
              <a:rPr lang="en-US" altLang="en-US" sz="2800" dirty="0" smtClean="0">
                <a:sym typeface="Symbol" pitchFamily="18" charset="2"/>
              </a:rPr>
              <a:t> of </a:t>
            </a:r>
            <a:r>
              <a:rPr lang="en-US" altLang="en-US" sz="2800" i="1" dirty="0" smtClean="0">
                <a:sym typeface="Symbol" pitchFamily="18" charset="2"/>
              </a:rPr>
              <a:t>X </a:t>
            </a:r>
            <a:r>
              <a:rPr lang="en-US" altLang="en-US" sz="2800" dirty="0" smtClean="0">
                <a:sym typeface="Symbol" pitchFamily="18" charset="2"/>
              </a:rPr>
              <a:t>is as follows:</a:t>
            </a:r>
            <a:r>
              <a:rPr lang="en-US" altLang="en-US" dirty="0" smtClean="0">
                <a:sym typeface="Symbol" pitchFamily="18" charset="2"/>
              </a:rPr>
              <a:t/>
            </a:r>
            <a:br>
              <a:rPr lang="en-US" altLang="en-US" dirty="0" smtClean="0">
                <a:sym typeface="Symbol" pitchFamily="18" charset="2"/>
              </a:rPr>
            </a:br>
            <a:r>
              <a:rPr lang="en-US" altLang="en-US" dirty="0" smtClean="0">
                <a:sym typeface="Symbol" pitchFamily="18" charset="2"/>
              </a:rPr>
              <a:t/>
            </a:r>
            <a:br>
              <a:rPr lang="en-US" altLang="en-US" dirty="0" smtClean="0">
                <a:sym typeface="Symbol" pitchFamily="18" charset="2"/>
              </a:rPr>
            </a:br>
            <a:r>
              <a:rPr lang="en-US" altLang="en-US" dirty="0" smtClean="0">
                <a:sym typeface="Symbol" pitchFamily="18" charset="2"/>
              </a:rPr>
              <a:t/>
            </a:r>
            <a:br>
              <a:rPr lang="en-US" altLang="en-US" dirty="0" smtClean="0">
                <a:sym typeface="Symbol" pitchFamily="18" charset="2"/>
              </a:rPr>
            </a:br>
            <a:r>
              <a:rPr lang="en-US" altLang="en-US" dirty="0" smtClean="0">
                <a:sym typeface="Symbol" pitchFamily="18" charset="2"/>
              </a:rPr>
              <a:t/>
            </a:r>
            <a:br>
              <a:rPr lang="en-US" altLang="en-US" dirty="0" smtClean="0">
                <a:sym typeface="Symbol" pitchFamily="18" charset="2"/>
              </a:rPr>
            </a:br>
            <a:r>
              <a:rPr lang="en-US" altLang="en-US" sz="2800" dirty="0" smtClean="0">
                <a:sym typeface="Symbol" pitchFamily="18" charset="2"/>
              </a:rPr>
              <a:t>The expected value of </a:t>
            </a:r>
            <a:r>
              <a:rPr lang="en-US" altLang="en-US" sz="2800" i="1" dirty="0" smtClean="0">
                <a:sym typeface="Symbol" pitchFamily="18" charset="2"/>
              </a:rPr>
              <a:t>X</a:t>
            </a:r>
            <a:r>
              <a:rPr lang="en-US" altLang="en-US" sz="2800" dirty="0" smtClean="0">
                <a:sym typeface="Symbol" pitchFamily="18" charset="2"/>
              </a:rPr>
              <a:t> is easily seen to be </a:t>
            </a:r>
            <a:r>
              <a:rPr lang="en-US" altLang="en-US" sz="2800" i="1" dirty="0" smtClean="0">
                <a:sym typeface="Symbol" pitchFamily="18" charset="2"/>
              </a:rPr>
              <a:t> </a:t>
            </a:r>
            <a:r>
              <a:rPr lang="en-US" altLang="en-US" sz="2800" dirty="0" smtClean="0">
                <a:sym typeface="Symbol" pitchFamily="18" charset="2"/>
              </a:rPr>
              <a:t>= 2.85.</a:t>
            </a:r>
          </a:p>
        </p:txBody>
      </p:sp>
      <p:pic>
        <p:nvPicPr>
          <p:cNvPr id="3686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695" y="4537364"/>
            <a:ext cx="6619064" cy="8075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869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5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0373F86-AEF8-4038-A7F5-B720C6056841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33</a:t>
            </a:fld>
            <a:endParaRPr lang="en-US" altLang="en-US" sz="1400" smtClean="0"/>
          </a:p>
        </p:txBody>
      </p:sp>
    </p:spTree>
    <p:extLst>
      <p:ext uri="{BB962C8B-B14F-4D97-AF65-F5344CB8AC3E}">
        <p14:creationId xmlns:p14="http://schemas.microsoft.com/office/powerpoint/2010/main" val="427264055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Example </a:t>
            </a:r>
          </a:p>
        </p:txBody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  <a:tabLst>
                <a:tab pos="457200" algn="l"/>
                <a:tab pos="1371600" algn="l"/>
                <a:tab pos="1547813" algn="l"/>
              </a:tabLst>
            </a:pPr>
            <a:r>
              <a:rPr lang="en-US" altLang="en-US" sz="2800" dirty="0" smtClean="0">
                <a:sym typeface="Symbol" pitchFamily="18" charset="2"/>
              </a:rPr>
              <a:t>The variance of </a:t>
            </a:r>
            <a:r>
              <a:rPr lang="en-US" altLang="en-US" sz="2800" i="1" dirty="0" smtClean="0">
                <a:sym typeface="Symbol" pitchFamily="18" charset="2"/>
              </a:rPr>
              <a:t>X </a:t>
            </a:r>
            <a:r>
              <a:rPr lang="en-US" altLang="en-US" sz="2800" dirty="0" smtClean="0">
                <a:sym typeface="Symbol" pitchFamily="18" charset="2"/>
              </a:rPr>
              <a:t>is then</a:t>
            </a:r>
            <a:br>
              <a:rPr lang="en-US" altLang="en-US" sz="2800" dirty="0" smtClean="0">
                <a:sym typeface="Symbol" pitchFamily="18" charset="2"/>
              </a:rPr>
            </a:br>
            <a:r>
              <a:rPr lang="en-US" altLang="en-US" sz="2800" dirty="0" smtClean="0">
                <a:sym typeface="Symbol" pitchFamily="18" charset="2"/>
              </a:rPr>
              <a:t/>
            </a:r>
            <a:br>
              <a:rPr lang="en-US" altLang="en-US" sz="2800" dirty="0" smtClean="0">
                <a:sym typeface="Symbol" pitchFamily="18" charset="2"/>
              </a:rPr>
            </a:br>
            <a:r>
              <a:rPr lang="en-US" altLang="en-US" sz="2800" dirty="0" smtClean="0">
                <a:sym typeface="Symbol" pitchFamily="18" charset="2"/>
              </a:rPr>
              <a:t/>
            </a:r>
            <a:br>
              <a:rPr lang="en-US" altLang="en-US" sz="2800" dirty="0" smtClean="0">
                <a:sym typeface="Symbol" pitchFamily="18" charset="2"/>
              </a:rPr>
            </a:br>
            <a:r>
              <a:rPr lang="en-US" altLang="en-US" sz="2800" dirty="0" smtClean="0">
                <a:sym typeface="Symbol" pitchFamily="18" charset="2"/>
              </a:rPr>
              <a:t/>
            </a:r>
            <a:br>
              <a:rPr lang="en-US" altLang="en-US" sz="2800" dirty="0" smtClean="0">
                <a:sym typeface="Symbol" pitchFamily="18" charset="2"/>
              </a:rPr>
            </a:br>
            <a:endParaRPr lang="en-US" altLang="en-US" sz="2800" dirty="0" smtClean="0">
              <a:sym typeface="Symbol" pitchFamily="18" charset="2"/>
            </a:endParaRPr>
          </a:p>
          <a:p>
            <a:pPr marL="0" indent="0">
              <a:buFontTx/>
              <a:buNone/>
              <a:tabLst>
                <a:tab pos="457200" algn="l"/>
                <a:tab pos="1371600" algn="l"/>
                <a:tab pos="1547813" algn="l"/>
              </a:tabLst>
            </a:pPr>
            <a:r>
              <a:rPr lang="en-US" altLang="en-US" sz="2800" dirty="0" smtClean="0">
                <a:sym typeface="Symbol" pitchFamily="18" charset="2"/>
              </a:rPr>
              <a:t>                   = (1 </a:t>
            </a:r>
            <a:r>
              <a:rPr lang="en-US" altLang="en-US" sz="2800" dirty="0" smtClean="0"/>
              <a:t>–</a:t>
            </a:r>
            <a:r>
              <a:rPr lang="en-US" altLang="en-US" sz="2800" dirty="0" smtClean="0">
                <a:sym typeface="Symbol" pitchFamily="18" charset="2"/>
              </a:rPr>
              <a:t> 2.85)</a:t>
            </a:r>
            <a:r>
              <a:rPr lang="en-US" altLang="en-US" sz="2800" baseline="30000" dirty="0" smtClean="0">
                <a:sym typeface="Symbol" pitchFamily="18" charset="2"/>
              </a:rPr>
              <a:t>2</a:t>
            </a:r>
            <a:r>
              <a:rPr lang="en-US" altLang="en-US" sz="2800" dirty="0" smtClean="0">
                <a:sym typeface="Symbol" pitchFamily="18" charset="2"/>
              </a:rPr>
              <a:t>(.30) + (2 </a:t>
            </a:r>
            <a:r>
              <a:rPr lang="en-US" altLang="en-US" sz="2800" dirty="0" smtClean="0"/>
              <a:t>–</a:t>
            </a:r>
            <a:r>
              <a:rPr lang="en-US" altLang="en-US" sz="2800" dirty="0" smtClean="0">
                <a:sym typeface="Symbol" pitchFamily="18" charset="2"/>
              </a:rPr>
              <a:t> 2.85)</a:t>
            </a:r>
            <a:r>
              <a:rPr lang="en-US" altLang="en-US" sz="2800" baseline="30000" dirty="0" smtClean="0">
                <a:sym typeface="Symbol" pitchFamily="18" charset="2"/>
              </a:rPr>
              <a:t>2</a:t>
            </a:r>
            <a:r>
              <a:rPr lang="en-US" altLang="en-US" sz="2800" dirty="0" smtClean="0">
                <a:sym typeface="Symbol" pitchFamily="18" charset="2"/>
              </a:rPr>
              <a:t>(.25) + ... +</a:t>
            </a:r>
            <a:br>
              <a:rPr lang="en-US" altLang="en-US" sz="2800" dirty="0" smtClean="0">
                <a:sym typeface="Symbol" pitchFamily="18" charset="2"/>
              </a:rPr>
            </a:br>
            <a:r>
              <a:rPr lang="en-US" altLang="en-US" sz="2800" dirty="0" smtClean="0">
                <a:sym typeface="Symbol" pitchFamily="18" charset="2"/>
              </a:rPr>
              <a:t>                      (6 </a:t>
            </a:r>
            <a:r>
              <a:rPr lang="en-US" altLang="en-US" sz="2800" dirty="0" smtClean="0"/>
              <a:t>–</a:t>
            </a:r>
            <a:r>
              <a:rPr lang="en-US" altLang="en-US" sz="2800" dirty="0" smtClean="0">
                <a:sym typeface="Symbol" pitchFamily="18" charset="2"/>
              </a:rPr>
              <a:t> 2.85)</a:t>
            </a:r>
            <a:r>
              <a:rPr lang="en-US" altLang="en-US" sz="2800" baseline="30000" dirty="0" smtClean="0">
                <a:sym typeface="Symbol" pitchFamily="18" charset="2"/>
              </a:rPr>
              <a:t>2</a:t>
            </a:r>
            <a:r>
              <a:rPr lang="en-US" altLang="en-US" sz="2800" dirty="0" smtClean="0">
                <a:sym typeface="Symbol" pitchFamily="18" charset="2"/>
              </a:rPr>
              <a:t>(.15) = 3.2275</a:t>
            </a:r>
            <a:br>
              <a:rPr lang="en-US" altLang="en-US" sz="2800" dirty="0" smtClean="0">
                <a:sym typeface="Symbol" pitchFamily="18" charset="2"/>
              </a:rPr>
            </a:br>
            <a:endParaRPr lang="en-US" altLang="en-US" sz="2800" dirty="0" smtClean="0">
              <a:sym typeface="Symbol" pitchFamily="18" charset="2"/>
            </a:endParaRPr>
          </a:p>
          <a:p>
            <a:pPr marL="0" indent="0">
              <a:buFontTx/>
              <a:buNone/>
              <a:tabLst>
                <a:tab pos="457200" algn="l"/>
                <a:tab pos="1371600" algn="l"/>
                <a:tab pos="1547813" algn="l"/>
              </a:tabLst>
            </a:pPr>
            <a:r>
              <a:rPr lang="en-US" altLang="en-US" sz="2800" dirty="0" smtClean="0">
                <a:sym typeface="Symbol" pitchFamily="18" charset="2"/>
              </a:rPr>
              <a:t>The standard deviation of </a:t>
            </a:r>
            <a:r>
              <a:rPr lang="en-US" altLang="en-US" sz="2800" i="1" dirty="0" smtClean="0">
                <a:sym typeface="Symbol" pitchFamily="18" charset="2"/>
              </a:rPr>
              <a:t>X </a:t>
            </a:r>
            <a:r>
              <a:rPr lang="en-US" altLang="en-US" sz="2800" dirty="0" smtClean="0">
                <a:sym typeface="Symbol" pitchFamily="18" charset="2"/>
              </a:rPr>
              <a:t>is </a:t>
            </a:r>
            <a:r>
              <a:rPr lang="en-US" altLang="en-US" sz="2800" i="1" dirty="0" smtClean="0">
                <a:sym typeface="Symbol" pitchFamily="18" charset="2"/>
              </a:rPr>
              <a:t></a:t>
            </a:r>
            <a:r>
              <a:rPr lang="en-US" altLang="en-US" sz="2800" dirty="0" smtClean="0">
                <a:sym typeface="Symbol" pitchFamily="18" charset="2"/>
              </a:rPr>
              <a:t> =               = 1.800.</a:t>
            </a:r>
          </a:p>
        </p:txBody>
      </p:sp>
      <p:pic>
        <p:nvPicPr>
          <p:cNvPr id="37892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538" y="2226757"/>
            <a:ext cx="5651273" cy="10013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643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4780" y="5161682"/>
            <a:ext cx="1213860" cy="5602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894" name="Rectangle 7"/>
          <p:cNvSpPr>
            <a:spLocks noChangeArrowheads="1"/>
          </p:cNvSpPr>
          <p:nvPr/>
        </p:nvSpPr>
        <p:spPr bwMode="auto">
          <a:xfrm>
            <a:off x="8180388" y="839788"/>
            <a:ext cx="841375" cy="50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eaLnBrk="0" hangingPunct="0">
              <a:spcBef>
                <a:spcPct val="5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cont’d</a:t>
            </a:r>
          </a:p>
        </p:txBody>
      </p:sp>
      <p:sp>
        <p:nvSpPr>
          <p:cNvPr id="37895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5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A92A23A7-2D59-46D9-B4D3-588A0DD7EF6F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34</a:t>
            </a:fld>
            <a:endParaRPr lang="en-US" altLang="en-US" sz="1400" smtClean="0"/>
          </a:p>
        </p:txBody>
      </p:sp>
    </p:spTree>
    <p:extLst>
      <p:ext uri="{BB962C8B-B14F-4D97-AF65-F5344CB8AC3E}">
        <p14:creationId xmlns:p14="http://schemas.microsoft.com/office/powerpoint/2010/main" val="180126412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6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6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46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46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6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146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64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64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1464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464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Rules of Variance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  <a:tabLst>
                <a:tab pos="457200" algn="l"/>
                <a:tab pos="1371600" algn="l"/>
                <a:tab pos="1547813" algn="l"/>
              </a:tabLst>
            </a:pPr>
            <a:r>
              <a:rPr lang="en-US" altLang="en-US" sz="2800" b="1" dirty="0" smtClean="0">
                <a:sym typeface="Symbol" pitchFamily="18" charset="2"/>
              </a:rPr>
              <a:t>Proposition</a:t>
            </a:r>
            <a:br>
              <a:rPr lang="en-US" altLang="en-US" sz="2800" b="1" dirty="0" smtClean="0">
                <a:sym typeface="Symbol" pitchFamily="18" charset="2"/>
              </a:rPr>
            </a:br>
            <a:r>
              <a:rPr lang="en-US" altLang="en-US" sz="2800" i="1" dirty="0" smtClean="0">
                <a:sym typeface="Symbol" pitchFamily="18" charset="2"/>
              </a:rPr>
              <a:t>V</a:t>
            </a:r>
            <a:r>
              <a:rPr lang="en-US" altLang="en-US" sz="2800" dirty="0" smtClean="0">
                <a:sym typeface="Symbol" pitchFamily="18" charset="2"/>
              </a:rPr>
              <a:t>(</a:t>
            </a:r>
            <a:r>
              <a:rPr lang="en-US" altLang="en-US" sz="2800" i="1" dirty="0" err="1" smtClean="0">
                <a:sym typeface="Symbol" pitchFamily="18" charset="2"/>
              </a:rPr>
              <a:t>aX</a:t>
            </a:r>
            <a:r>
              <a:rPr lang="en-US" altLang="en-US" sz="2800" i="1" dirty="0" smtClean="0">
                <a:sym typeface="Symbol" pitchFamily="18" charset="2"/>
              </a:rPr>
              <a:t> </a:t>
            </a:r>
            <a:r>
              <a:rPr lang="en-US" altLang="en-US" sz="2800" dirty="0" smtClean="0">
                <a:sym typeface="Symbol" pitchFamily="18" charset="2"/>
              </a:rPr>
              <a:t>+ </a:t>
            </a:r>
            <a:r>
              <a:rPr lang="en-US" altLang="en-US" sz="2800" i="1" dirty="0" smtClean="0">
                <a:sym typeface="Symbol" pitchFamily="18" charset="2"/>
              </a:rPr>
              <a:t>b</a:t>
            </a:r>
            <a:r>
              <a:rPr lang="en-US" altLang="en-US" sz="2800" dirty="0" smtClean="0">
                <a:sym typeface="Symbol" pitchFamily="18" charset="2"/>
              </a:rPr>
              <a:t>) = </a:t>
            </a:r>
            <a:r>
              <a:rPr lang="en-US" altLang="en-US" sz="2800" i="1" dirty="0" smtClean="0">
                <a:sym typeface="Symbol" pitchFamily="18" charset="2"/>
              </a:rPr>
              <a:t></a:t>
            </a:r>
            <a:r>
              <a:rPr lang="en-US" altLang="en-US" sz="2800" baseline="30000" dirty="0" smtClean="0">
                <a:sym typeface="Symbol" pitchFamily="18" charset="2"/>
              </a:rPr>
              <a:t>2</a:t>
            </a:r>
            <a:r>
              <a:rPr lang="en-US" altLang="en-US" sz="2800" i="1" baseline="-25000" dirty="0" smtClean="0">
                <a:sym typeface="Symbol" pitchFamily="18" charset="2"/>
              </a:rPr>
              <a:t>aX</a:t>
            </a:r>
            <a:r>
              <a:rPr lang="en-US" altLang="en-US" sz="2800" baseline="-25000" dirty="0" smtClean="0">
                <a:sym typeface="Symbol" pitchFamily="18" charset="2"/>
              </a:rPr>
              <a:t>+</a:t>
            </a:r>
            <a:r>
              <a:rPr lang="en-US" altLang="en-US" sz="2800" i="1" baseline="-25000" dirty="0" smtClean="0">
                <a:sym typeface="Symbol" pitchFamily="18" charset="2"/>
              </a:rPr>
              <a:t>b</a:t>
            </a:r>
            <a:r>
              <a:rPr lang="en-US" altLang="en-US" sz="2800" i="1" dirty="0" smtClean="0">
                <a:sym typeface="Symbol" pitchFamily="18" charset="2"/>
              </a:rPr>
              <a:t> </a:t>
            </a:r>
            <a:r>
              <a:rPr lang="en-US" altLang="en-US" sz="2800" dirty="0" smtClean="0">
                <a:sym typeface="Symbol" pitchFamily="18" charset="2"/>
              </a:rPr>
              <a:t>= </a:t>
            </a:r>
            <a:r>
              <a:rPr lang="en-US" altLang="en-US" sz="2800" i="1" dirty="0" smtClean="0">
                <a:sym typeface="Symbol" pitchFamily="18" charset="2"/>
              </a:rPr>
              <a:t>a</a:t>
            </a:r>
            <a:r>
              <a:rPr lang="en-US" altLang="en-US" sz="2800" baseline="30000" dirty="0" smtClean="0">
                <a:sym typeface="Symbol" pitchFamily="18" charset="2"/>
              </a:rPr>
              <a:t>2</a:t>
            </a:r>
            <a:r>
              <a:rPr lang="en-US" altLang="en-US" sz="2800" dirty="0" smtClean="0">
                <a:sym typeface="Symbol" pitchFamily="18" charset="2"/>
              </a:rPr>
              <a:t> </a:t>
            </a:r>
            <a:r>
              <a:rPr lang="en-US" altLang="en-US" sz="2800" dirty="0" smtClean="0">
                <a:sym typeface="Wingdings 2" pitchFamily="18" charset="2"/>
              </a:rPr>
              <a:t></a:t>
            </a:r>
            <a:r>
              <a:rPr lang="en-US" altLang="en-US" sz="2800" dirty="0" smtClean="0">
                <a:sym typeface="Symbol" pitchFamily="18" charset="2"/>
              </a:rPr>
              <a:t> </a:t>
            </a:r>
            <a:r>
              <a:rPr lang="en-US" altLang="en-US" sz="2800" i="1" dirty="0" smtClean="0">
                <a:sym typeface="Symbol" pitchFamily="18" charset="2"/>
              </a:rPr>
              <a:t></a:t>
            </a:r>
            <a:r>
              <a:rPr lang="en-US" altLang="en-US" sz="2800" baseline="30000" dirty="0" smtClean="0">
                <a:sym typeface="Symbol" pitchFamily="18" charset="2"/>
              </a:rPr>
              <a:t>2</a:t>
            </a:r>
            <a:r>
              <a:rPr lang="en-US" altLang="en-US" sz="2800" i="1" baseline="-25000" dirty="0" smtClean="0">
                <a:sym typeface="Symbol" pitchFamily="18" charset="2"/>
              </a:rPr>
              <a:t>x  a </a:t>
            </a:r>
            <a:r>
              <a:rPr lang="en-US" altLang="en-US" sz="2800" dirty="0" smtClean="0">
                <a:sym typeface="Symbol" pitchFamily="18" charset="2"/>
              </a:rPr>
              <a:t>and </a:t>
            </a:r>
            <a:r>
              <a:rPr lang="en-US" altLang="en-US" sz="2800" i="1" dirty="0" smtClean="0">
                <a:sym typeface="Symbol" pitchFamily="18" charset="2"/>
              </a:rPr>
              <a:t></a:t>
            </a:r>
            <a:r>
              <a:rPr lang="en-US" altLang="en-US" sz="2800" i="1" baseline="-25000" dirty="0" err="1" smtClean="0">
                <a:sym typeface="Symbol" pitchFamily="18" charset="2"/>
              </a:rPr>
              <a:t>aX</a:t>
            </a:r>
            <a:r>
              <a:rPr lang="en-US" altLang="en-US" sz="2800" i="1" baseline="-25000" dirty="0" smtClean="0">
                <a:sym typeface="Symbol" pitchFamily="18" charset="2"/>
              </a:rPr>
              <a:t> </a:t>
            </a:r>
            <a:r>
              <a:rPr lang="en-US" altLang="en-US" sz="2800" baseline="-25000" dirty="0" smtClean="0">
                <a:sym typeface="Symbol" pitchFamily="18" charset="2"/>
              </a:rPr>
              <a:t>+ </a:t>
            </a:r>
            <a:r>
              <a:rPr lang="en-US" altLang="en-US" sz="2800" i="1" baseline="-25000" dirty="0" smtClean="0">
                <a:sym typeface="Symbol" pitchFamily="18" charset="2"/>
              </a:rPr>
              <a:t>b</a:t>
            </a:r>
            <a:r>
              <a:rPr lang="en-US" altLang="en-US" sz="2800" i="1" dirty="0" smtClean="0">
                <a:sym typeface="Symbol" pitchFamily="18" charset="2"/>
              </a:rPr>
              <a:t> </a:t>
            </a:r>
            <a:r>
              <a:rPr lang="en-US" altLang="en-US" sz="2800" dirty="0" smtClean="0">
                <a:sym typeface="Symbol" pitchFamily="18" charset="2"/>
              </a:rPr>
              <a:t>=</a:t>
            </a:r>
            <a:br>
              <a:rPr lang="en-US" altLang="en-US" sz="2800" dirty="0" smtClean="0">
                <a:sym typeface="Symbol" pitchFamily="18" charset="2"/>
              </a:rPr>
            </a:br>
            <a:r>
              <a:rPr lang="en-US" altLang="en-US" sz="900" dirty="0" smtClean="0">
                <a:sym typeface="Symbol" pitchFamily="18" charset="2"/>
              </a:rPr>
              <a:t/>
            </a:r>
            <a:br>
              <a:rPr lang="en-US" altLang="en-US" sz="900" dirty="0" smtClean="0">
                <a:sym typeface="Symbol" pitchFamily="18" charset="2"/>
              </a:rPr>
            </a:br>
            <a:r>
              <a:rPr lang="en-US" altLang="en-US" sz="2800" dirty="0" smtClean="0">
                <a:sym typeface="Symbol" pitchFamily="18" charset="2"/>
              </a:rPr>
              <a:t>In particular,</a:t>
            </a:r>
            <a:br>
              <a:rPr lang="en-US" altLang="en-US" sz="2800" dirty="0" smtClean="0">
                <a:sym typeface="Symbol" pitchFamily="18" charset="2"/>
              </a:rPr>
            </a:br>
            <a:r>
              <a:rPr lang="en-US" altLang="en-US" sz="900" dirty="0" smtClean="0">
                <a:sym typeface="Symbol" pitchFamily="18" charset="2"/>
              </a:rPr>
              <a:t/>
            </a:r>
            <a:br>
              <a:rPr lang="en-US" altLang="en-US" sz="900" dirty="0" smtClean="0">
                <a:sym typeface="Symbol" pitchFamily="18" charset="2"/>
              </a:rPr>
            </a:br>
            <a:r>
              <a:rPr lang="en-US" altLang="en-US" sz="2800" dirty="0" smtClean="0">
                <a:sym typeface="Symbol" pitchFamily="18" charset="2"/>
              </a:rPr>
              <a:t> </a:t>
            </a:r>
            <a:r>
              <a:rPr lang="en-US" altLang="en-US" sz="2800" i="1" dirty="0" smtClean="0">
                <a:sym typeface="Symbol" pitchFamily="18" charset="2"/>
              </a:rPr>
              <a:t></a:t>
            </a:r>
            <a:r>
              <a:rPr lang="en-US" altLang="en-US" sz="2800" i="1" baseline="-25000" dirty="0" err="1" smtClean="0">
                <a:sym typeface="Symbol" pitchFamily="18" charset="2"/>
              </a:rPr>
              <a:t>aX</a:t>
            </a:r>
            <a:r>
              <a:rPr lang="en-US" altLang="en-US" sz="2800" i="1" dirty="0" smtClean="0">
                <a:sym typeface="Symbol" pitchFamily="18" charset="2"/>
              </a:rPr>
              <a:t> </a:t>
            </a:r>
            <a:r>
              <a:rPr lang="en-US" altLang="en-US" sz="2800" dirty="0" smtClean="0">
                <a:sym typeface="Symbol" pitchFamily="18" charset="2"/>
              </a:rPr>
              <a:t>=            , </a:t>
            </a:r>
            <a:r>
              <a:rPr lang="en-US" altLang="en-US" sz="2800" i="1" dirty="0" smtClean="0">
                <a:sym typeface="Symbol" pitchFamily="18" charset="2"/>
              </a:rPr>
              <a:t></a:t>
            </a:r>
            <a:r>
              <a:rPr lang="en-US" altLang="en-US" sz="2800" i="1" baseline="-25000" dirty="0" smtClean="0">
                <a:sym typeface="Symbol" pitchFamily="18" charset="2"/>
              </a:rPr>
              <a:t>X </a:t>
            </a:r>
            <a:r>
              <a:rPr lang="en-US" altLang="en-US" sz="2800" baseline="-25000" dirty="0" smtClean="0">
                <a:sym typeface="Symbol" pitchFamily="18" charset="2"/>
              </a:rPr>
              <a:t>+ </a:t>
            </a:r>
            <a:r>
              <a:rPr lang="en-US" altLang="en-US" sz="2800" i="1" baseline="-25000" dirty="0" smtClean="0">
                <a:sym typeface="Symbol" pitchFamily="18" charset="2"/>
              </a:rPr>
              <a:t>b</a:t>
            </a:r>
            <a:r>
              <a:rPr lang="en-US" altLang="en-US" sz="2800" i="1" dirty="0" smtClean="0">
                <a:sym typeface="Symbol" pitchFamily="18" charset="2"/>
              </a:rPr>
              <a:t> </a:t>
            </a:r>
            <a:r>
              <a:rPr lang="en-US" altLang="en-US" sz="2800" dirty="0" smtClean="0">
                <a:sym typeface="Symbol" pitchFamily="18" charset="2"/>
              </a:rPr>
              <a:t>= </a:t>
            </a:r>
            <a:r>
              <a:rPr lang="en-US" altLang="en-US" sz="2800" i="1" dirty="0" smtClean="0">
                <a:sym typeface="Symbol" pitchFamily="18" charset="2"/>
              </a:rPr>
              <a:t></a:t>
            </a:r>
            <a:r>
              <a:rPr lang="en-US" altLang="en-US" sz="2800" i="1" baseline="-25000" dirty="0" smtClean="0">
                <a:sym typeface="Symbol" pitchFamily="18" charset="2"/>
              </a:rPr>
              <a:t>X                                   </a:t>
            </a:r>
          </a:p>
          <a:p>
            <a:pPr marL="0" indent="0">
              <a:buFontTx/>
              <a:buNone/>
              <a:tabLst>
                <a:tab pos="457200" algn="l"/>
                <a:tab pos="1371600" algn="l"/>
                <a:tab pos="1547813" algn="l"/>
              </a:tabLst>
            </a:pPr>
            <a:r>
              <a:rPr lang="en-US" altLang="en-US" sz="900" i="1" baseline="-25000" dirty="0" smtClean="0">
                <a:sym typeface="Symbol" pitchFamily="18" charset="2"/>
              </a:rPr>
              <a:t/>
            </a:r>
            <a:br>
              <a:rPr lang="en-US" altLang="en-US" sz="900" i="1" baseline="-25000" dirty="0" smtClean="0">
                <a:sym typeface="Symbol" pitchFamily="18" charset="2"/>
              </a:rPr>
            </a:br>
            <a:r>
              <a:rPr lang="en-US" altLang="en-US" sz="900" i="1" baseline="-25000" dirty="0" smtClean="0">
                <a:sym typeface="Symbol" pitchFamily="18" charset="2"/>
              </a:rPr>
              <a:t/>
            </a:r>
            <a:br>
              <a:rPr lang="en-US" altLang="en-US" sz="900" i="1" baseline="-25000" dirty="0" smtClean="0">
                <a:sym typeface="Symbol" pitchFamily="18" charset="2"/>
              </a:rPr>
            </a:br>
            <a:r>
              <a:rPr lang="en-US" altLang="en-US" sz="2800" dirty="0" smtClean="0">
                <a:sym typeface="Symbol" pitchFamily="18" charset="2"/>
              </a:rPr>
              <a:t>The absolute value is necessary because </a:t>
            </a:r>
            <a:r>
              <a:rPr lang="en-US" altLang="en-US" sz="2800" i="1" dirty="0" smtClean="0">
                <a:sym typeface="Symbol" pitchFamily="18" charset="2"/>
              </a:rPr>
              <a:t>a </a:t>
            </a:r>
            <a:r>
              <a:rPr lang="en-US" altLang="en-US" sz="2800" dirty="0" smtClean="0">
                <a:sym typeface="Symbol" pitchFamily="18" charset="2"/>
              </a:rPr>
              <a:t>might be negative, yet a standard deviation cannot be.</a:t>
            </a:r>
            <a:br>
              <a:rPr lang="en-US" altLang="en-US" sz="2800" dirty="0" smtClean="0">
                <a:sym typeface="Symbol" pitchFamily="18" charset="2"/>
              </a:rPr>
            </a:br>
            <a:r>
              <a:rPr lang="en-US" altLang="en-US" sz="900" dirty="0" smtClean="0">
                <a:sym typeface="Symbol" pitchFamily="18" charset="2"/>
              </a:rPr>
              <a:t/>
            </a:r>
            <a:br>
              <a:rPr lang="en-US" altLang="en-US" sz="900" dirty="0" smtClean="0">
                <a:sym typeface="Symbol" pitchFamily="18" charset="2"/>
              </a:rPr>
            </a:br>
            <a:r>
              <a:rPr lang="en-US" altLang="en-US" sz="2800" dirty="0" smtClean="0">
                <a:sym typeface="Symbol" pitchFamily="18" charset="2"/>
              </a:rPr>
              <a:t>Usually multiplication by </a:t>
            </a:r>
            <a:r>
              <a:rPr lang="en-US" altLang="en-US" sz="2800" i="1" dirty="0" smtClean="0">
                <a:sym typeface="Symbol" pitchFamily="18" charset="2"/>
              </a:rPr>
              <a:t>a </a:t>
            </a:r>
            <a:r>
              <a:rPr lang="en-US" altLang="en-US" sz="2800" dirty="0" smtClean="0">
                <a:sym typeface="Symbol" pitchFamily="18" charset="2"/>
              </a:rPr>
              <a:t>corresponds to a change in the unit of measurement (e.g., kg to </a:t>
            </a:r>
            <a:r>
              <a:rPr lang="en-US" altLang="en-US" sz="2800" dirty="0" err="1" smtClean="0">
                <a:sym typeface="Symbol" pitchFamily="18" charset="2"/>
              </a:rPr>
              <a:t>lb</a:t>
            </a:r>
            <a:r>
              <a:rPr lang="en-US" altLang="en-US" sz="2800" dirty="0" smtClean="0">
                <a:sym typeface="Symbol" pitchFamily="18" charset="2"/>
              </a:rPr>
              <a:t> or dollars to euros).</a:t>
            </a:r>
            <a:endParaRPr lang="en-US" altLang="en-US" sz="2800" baseline="-25000" dirty="0" smtClean="0">
              <a:sym typeface="Symbol" pitchFamily="18" charset="2"/>
            </a:endParaRPr>
          </a:p>
        </p:txBody>
      </p:sp>
      <p:pic>
        <p:nvPicPr>
          <p:cNvPr id="39940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7824" y="2079913"/>
            <a:ext cx="1114425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94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143" y="3230418"/>
            <a:ext cx="914400" cy="42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942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5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806223D1-5BE6-453B-9A26-00296F66586A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35</a:t>
            </a:fld>
            <a:endParaRPr lang="en-US" altLang="en-US" sz="1400" smtClean="0"/>
          </a:p>
        </p:txBody>
      </p:sp>
    </p:spTree>
    <p:extLst>
      <p:ext uri="{BB962C8B-B14F-4D97-AF65-F5344CB8AC3E}">
        <p14:creationId xmlns:p14="http://schemas.microsoft.com/office/powerpoint/2010/main" val="234470464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Example</a:t>
            </a:r>
          </a:p>
        </p:txBody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  <a:tabLst>
                <a:tab pos="457200" algn="l"/>
                <a:tab pos="1371600" algn="l"/>
                <a:tab pos="1547813" algn="l"/>
              </a:tabLst>
            </a:pPr>
            <a:r>
              <a:rPr lang="en-US" altLang="en-US" sz="2800" dirty="0" smtClean="0">
                <a:sym typeface="Symbol" pitchFamily="18" charset="2"/>
              </a:rPr>
              <a:t>A computer store has purchased three computers of a certain type at $500 apiece. It will sell them for $1000 apiece.</a:t>
            </a:r>
          </a:p>
          <a:p>
            <a:pPr marL="0" indent="0">
              <a:buFontTx/>
              <a:buNone/>
              <a:tabLst>
                <a:tab pos="457200" algn="l"/>
                <a:tab pos="1371600" algn="l"/>
                <a:tab pos="1547813" algn="l"/>
              </a:tabLst>
            </a:pPr>
            <a:endParaRPr lang="en-US" altLang="en-US" sz="900" dirty="0" smtClean="0">
              <a:sym typeface="Symbol" pitchFamily="18" charset="2"/>
            </a:endParaRPr>
          </a:p>
          <a:p>
            <a:pPr marL="0" indent="0">
              <a:buFontTx/>
              <a:buNone/>
              <a:tabLst>
                <a:tab pos="457200" algn="l"/>
                <a:tab pos="1371600" algn="l"/>
                <a:tab pos="1547813" algn="l"/>
              </a:tabLst>
            </a:pPr>
            <a:r>
              <a:rPr lang="en-US" altLang="en-US" sz="2800" dirty="0" smtClean="0">
                <a:sym typeface="Symbol" pitchFamily="18" charset="2"/>
              </a:rPr>
              <a:t>The manufacturer has agreed to repurchase any computers still unsold after a specified period at $200 apiece.</a:t>
            </a:r>
          </a:p>
          <a:p>
            <a:pPr marL="0" indent="0">
              <a:buFontTx/>
              <a:buNone/>
              <a:tabLst>
                <a:tab pos="457200" algn="l"/>
                <a:tab pos="1371600" algn="l"/>
                <a:tab pos="1547813" algn="l"/>
              </a:tabLst>
            </a:pPr>
            <a:r>
              <a:rPr lang="en-US" altLang="en-US" sz="900" dirty="0" smtClean="0">
                <a:sym typeface="Symbol" pitchFamily="18" charset="2"/>
              </a:rPr>
              <a:t/>
            </a:r>
            <a:br>
              <a:rPr lang="en-US" altLang="en-US" sz="900" dirty="0" smtClean="0">
                <a:sym typeface="Symbol" pitchFamily="18" charset="2"/>
              </a:rPr>
            </a:br>
            <a:r>
              <a:rPr lang="en-US" altLang="en-US" sz="2800" dirty="0" smtClean="0">
                <a:sym typeface="Symbol" pitchFamily="18" charset="2"/>
              </a:rPr>
              <a:t>Let </a:t>
            </a:r>
            <a:r>
              <a:rPr lang="en-US" altLang="en-US" sz="2800" i="1" dirty="0" smtClean="0">
                <a:sym typeface="Symbol" pitchFamily="18" charset="2"/>
              </a:rPr>
              <a:t>X </a:t>
            </a:r>
            <a:r>
              <a:rPr lang="en-US" altLang="en-US" sz="2800" dirty="0" smtClean="0">
                <a:sym typeface="Symbol" pitchFamily="18" charset="2"/>
              </a:rPr>
              <a:t>denote the number of computers sold, and suppose that </a:t>
            </a:r>
            <a:r>
              <a:rPr lang="en-US" altLang="en-US" sz="2800" i="1" dirty="0" smtClean="0">
                <a:sym typeface="Symbol" pitchFamily="18" charset="2"/>
              </a:rPr>
              <a:t>p</a:t>
            </a:r>
            <a:r>
              <a:rPr lang="en-US" altLang="en-US" sz="2800" dirty="0" smtClean="0">
                <a:sym typeface="Symbol" pitchFamily="18" charset="2"/>
              </a:rPr>
              <a:t>(0) = .1, </a:t>
            </a:r>
            <a:r>
              <a:rPr lang="en-US" altLang="en-US" sz="2800" i="1" dirty="0" smtClean="0">
                <a:sym typeface="Symbol" pitchFamily="18" charset="2"/>
              </a:rPr>
              <a:t>p</a:t>
            </a:r>
            <a:r>
              <a:rPr lang="en-US" altLang="en-US" sz="2800" dirty="0" smtClean="0">
                <a:sym typeface="Symbol" pitchFamily="18" charset="2"/>
              </a:rPr>
              <a:t>(1) = .2, </a:t>
            </a:r>
            <a:r>
              <a:rPr lang="en-US" altLang="en-US" sz="2800" i="1" dirty="0" smtClean="0">
                <a:sym typeface="Symbol" pitchFamily="18" charset="2"/>
              </a:rPr>
              <a:t>p</a:t>
            </a:r>
            <a:r>
              <a:rPr lang="en-US" altLang="en-US" sz="2800" dirty="0" smtClean="0">
                <a:sym typeface="Symbol" pitchFamily="18" charset="2"/>
              </a:rPr>
              <a:t>(2) = .3 and </a:t>
            </a:r>
            <a:r>
              <a:rPr lang="en-US" altLang="en-US" sz="2800" i="1" dirty="0" smtClean="0">
                <a:sym typeface="Symbol" pitchFamily="18" charset="2"/>
              </a:rPr>
              <a:t>p</a:t>
            </a:r>
            <a:r>
              <a:rPr lang="en-US" altLang="en-US" sz="2800" dirty="0" smtClean="0">
                <a:sym typeface="Symbol" pitchFamily="18" charset="2"/>
              </a:rPr>
              <a:t>(3) = .4.</a:t>
            </a:r>
          </a:p>
          <a:p>
            <a:pPr marL="0" indent="0">
              <a:buFontTx/>
              <a:buNone/>
              <a:tabLst>
                <a:tab pos="457200" algn="l"/>
                <a:tab pos="1371600" algn="l"/>
                <a:tab pos="1547813" algn="l"/>
              </a:tabLst>
            </a:pPr>
            <a:r>
              <a:rPr lang="en-US" altLang="en-US" sz="2800" i="1" dirty="0" smtClean="0">
                <a:sym typeface="Symbol" pitchFamily="18" charset="2"/>
              </a:rPr>
              <a:t>E</a:t>
            </a:r>
            <a:r>
              <a:rPr lang="en-US" altLang="en-US" sz="2800" dirty="0" smtClean="0">
                <a:sym typeface="Symbol" pitchFamily="18" charset="2"/>
              </a:rPr>
              <a:t>[</a:t>
            </a:r>
            <a:r>
              <a:rPr lang="en-US" altLang="en-US" sz="2800" i="1" dirty="0" smtClean="0">
                <a:sym typeface="Symbol" pitchFamily="18" charset="2"/>
              </a:rPr>
              <a:t>X</a:t>
            </a:r>
            <a:r>
              <a:rPr lang="en-US" altLang="en-US" sz="2800" dirty="0" smtClean="0">
                <a:sym typeface="Symbol" pitchFamily="18" charset="2"/>
              </a:rPr>
              <a:t>]=0(.1)+1(.2)+2(.3)+3(.4)=2</a:t>
            </a:r>
          </a:p>
          <a:p>
            <a:pPr marL="0" indent="0">
              <a:buFontTx/>
              <a:buNone/>
              <a:tabLst>
                <a:tab pos="457200" algn="l"/>
                <a:tab pos="1371600" algn="l"/>
                <a:tab pos="1547813" algn="l"/>
              </a:tabLst>
            </a:pPr>
            <a:endParaRPr lang="en-US" altLang="en-US" dirty="0" smtClean="0">
              <a:sym typeface="Symbol" pitchFamily="18" charset="2"/>
            </a:endParaRPr>
          </a:p>
        </p:txBody>
      </p:sp>
      <p:sp>
        <p:nvSpPr>
          <p:cNvPr id="40964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5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65A83168-1491-4D75-AA85-6062A7EAEE8F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36</a:t>
            </a:fld>
            <a:endParaRPr lang="en-US" altLang="en-US" sz="1400" smtClean="0"/>
          </a:p>
        </p:txBody>
      </p:sp>
    </p:spTree>
    <p:extLst>
      <p:ext uri="{BB962C8B-B14F-4D97-AF65-F5344CB8AC3E}">
        <p14:creationId xmlns:p14="http://schemas.microsoft.com/office/powerpoint/2010/main" val="204284233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5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5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35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35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5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135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35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5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135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Example</a:t>
            </a:r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  <a:tabLst>
                <a:tab pos="457200" algn="l"/>
                <a:tab pos="1371600" algn="l"/>
                <a:tab pos="1547813" algn="l"/>
              </a:tabLst>
            </a:pPr>
            <a:r>
              <a:rPr lang="en-US" altLang="en-US" sz="2800" dirty="0" smtClean="0">
                <a:sym typeface="Symbol" pitchFamily="18" charset="2"/>
              </a:rPr>
              <a:t>With </a:t>
            </a:r>
            <a:r>
              <a:rPr lang="en-US" altLang="en-US" sz="2800" i="1" dirty="0" smtClean="0">
                <a:sym typeface="Symbol" pitchFamily="18" charset="2"/>
              </a:rPr>
              <a:t>h</a:t>
            </a:r>
            <a:r>
              <a:rPr lang="en-US" altLang="en-US" sz="2800" dirty="0" smtClean="0">
                <a:sym typeface="Symbol" pitchFamily="18" charset="2"/>
              </a:rPr>
              <a:t> (</a:t>
            </a:r>
            <a:r>
              <a:rPr lang="en-US" altLang="en-US" sz="2800" i="1" dirty="0" smtClean="0">
                <a:sym typeface="Symbol" pitchFamily="18" charset="2"/>
              </a:rPr>
              <a:t>X</a:t>
            </a:r>
            <a:r>
              <a:rPr lang="en-US" altLang="en-US" sz="2800" dirty="0" smtClean="0">
                <a:sym typeface="Symbol" pitchFamily="18" charset="2"/>
              </a:rPr>
              <a:t>) denoting the profit associated with selling X units, the given information implies that</a:t>
            </a:r>
          </a:p>
          <a:p>
            <a:pPr marL="0" indent="0">
              <a:buFontTx/>
              <a:buNone/>
              <a:tabLst>
                <a:tab pos="457200" algn="l"/>
                <a:tab pos="1371600" algn="l"/>
                <a:tab pos="1547813" algn="l"/>
              </a:tabLst>
            </a:pPr>
            <a:r>
              <a:rPr lang="en-US" altLang="en-US" sz="2800" i="1" dirty="0" smtClean="0">
                <a:sym typeface="Symbol" pitchFamily="18" charset="2"/>
              </a:rPr>
              <a:t>         h </a:t>
            </a:r>
            <a:r>
              <a:rPr lang="en-US" altLang="en-US" sz="2800" dirty="0" smtClean="0">
                <a:sym typeface="Symbol" pitchFamily="18" charset="2"/>
              </a:rPr>
              <a:t> (</a:t>
            </a:r>
            <a:r>
              <a:rPr lang="en-US" altLang="en-US" sz="2800" i="1" dirty="0" smtClean="0">
                <a:sym typeface="Symbol" pitchFamily="18" charset="2"/>
              </a:rPr>
              <a:t>X</a:t>
            </a:r>
            <a:r>
              <a:rPr lang="en-US" altLang="en-US" sz="2800" dirty="0" smtClean="0">
                <a:sym typeface="Symbol" pitchFamily="18" charset="2"/>
              </a:rPr>
              <a:t>) = revenue </a:t>
            </a:r>
            <a:r>
              <a:rPr lang="en-US" altLang="en-US" sz="2800" dirty="0" smtClean="0"/>
              <a:t>–</a:t>
            </a:r>
            <a:r>
              <a:rPr lang="en-US" altLang="en-US" sz="2800" dirty="0" smtClean="0">
                <a:sym typeface="Symbol" pitchFamily="18" charset="2"/>
              </a:rPr>
              <a:t> cost </a:t>
            </a:r>
          </a:p>
          <a:p>
            <a:pPr marL="0" indent="0">
              <a:buFontTx/>
              <a:buNone/>
              <a:tabLst>
                <a:tab pos="457200" algn="l"/>
                <a:tab pos="1371600" algn="l"/>
                <a:tab pos="1547813" algn="l"/>
              </a:tabLst>
            </a:pPr>
            <a:r>
              <a:rPr lang="en-US" altLang="en-US" sz="2800" dirty="0" smtClean="0">
                <a:sym typeface="Symbol" pitchFamily="18" charset="2"/>
              </a:rPr>
              <a:t>                 = 1000</a:t>
            </a:r>
            <a:r>
              <a:rPr lang="en-US" altLang="en-US" sz="2800" i="1" dirty="0" smtClean="0">
                <a:sym typeface="Symbol" pitchFamily="18" charset="2"/>
              </a:rPr>
              <a:t>X </a:t>
            </a:r>
            <a:r>
              <a:rPr lang="en-US" altLang="en-US" sz="2800" dirty="0" smtClean="0">
                <a:sym typeface="Symbol" pitchFamily="18" charset="2"/>
              </a:rPr>
              <a:t>+ 200(3 </a:t>
            </a:r>
            <a:r>
              <a:rPr lang="en-US" altLang="en-US" sz="2800" dirty="0" smtClean="0"/>
              <a:t>–</a:t>
            </a:r>
            <a:r>
              <a:rPr lang="en-US" altLang="en-US" sz="2800" dirty="0" smtClean="0">
                <a:sym typeface="Symbol" pitchFamily="18" charset="2"/>
              </a:rPr>
              <a:t> </a:t>
            </a:r>
            <a:r>
              <a:rPr lang="en-US" altLang="en-US" sz="2800" i="1" dirty="0" smtClean="0">
                <a:sym typeface="Symbol" pitchFamily="18" charset="2"/>
              </a:rPr>
              <a:t>X</a:t>
            </a:r>
            <a:r>
              <a:rPr lang="en-US" altLang="en-US" sz="2800" dirty="0" smtClean="0">
                <a:sym typeface="Symbol" pitchFamily="18" charset="2"/>
              </a:rPr>
              <a:t>) </a:t>
            </a:r>
            <a:r>
              <a:rPr lang="en-US" altLang="en-US" sz="2800" dirty="0" smtClean="0"/>
              <a:t>–</a:t>
            </a:r>
            <a:r>
              <a:rPr lang="en-US" altLang="en-US" sz="2800" dirty="0" smtClean="0">
                <a:sym typeface="Symbol" pitchFamily="18" charset="2"/>
              </a:rPr>
              <a:t> 1500</a:t>
            </a:r>
          </a:p>
          <a:p>
            <a:pPr marL="0" indent="0">
              <a:buFontTx/>
              <a:buNone/>
              <a:tabLst>
                <a:tab pos="457200" algn="l"/>
                <a:tab pos="1371600" algn="l"/>
                <a:tab pos="1547813" algn="l"/>
              </a:tabLst>
            </a:pPr>
            <a:r>
              <a:rPr lang="en-US" altLang="en-US" sz="2800" dirty="0" smtClean="0">
                <a:sym typeface="Symbol" pitchFamily="18" charset="2"/>
              </a:rPr>
              <a:t>	                                  = 800</a:t>
            </a:r>
            <a:r>
              <a:rPr lang="en-US" altLang="en-US" sz="2800" i="1" dirty="0" smtClean="0">
                <a:sym typeface="Symbol" pitchFamily="18" charset="2"/>
              </a:rPr>
              <a:t>X </a:t>
            </a:r>
            <a:r>
              <a:rPr lang="en-US" altLang="en-US" sz="2800" dirty="0" smtClean="0"/>
              <a:t>–</a:t>
            </a:r>
            <a:r>
              <a:rPr lang="en-US" altLang="en-US" sz="2800" dirty="0" smtClean="0">
                <a:sym typeface="Symbol" pitchFamily="18" charset="2"/>
              </a:rPr>
              <a:t> 900</a:t>
            </a:r>
          </a:p>
          <a:p>
            <a:pPr marL="0" indent="0">
              <a:buFontTx/>
              <a:buNone/>
              <a:tabLst>
                <a:tab pos="457200" algn="l"/>
                <a:tab pos="1371600" algn="l"/>
                <a:tab pos="1547813" algn="l"/>
              </a:tabLst>
            </a:pPr>
            <a:r>
              <a:rPr lang="en-US" altLang="en-US" sz="2800" dirty="0" smtClean="0">
                <a:sym typeface="Symbol" pitchFamily="18" charset="2"/>
              </a:rPr>
              <a:t/>
            </a:r>
            <a:br>
              <a:rPr lang="en-US" altLang="en-US" sz="2800" dirty="0" smtClean="0">
                <a:sym typeface="Symbol" pitchFamily="18" charset="2"/>
              </a:rPr>
            </a:br>
            <a:r>
              <a:rPr lang="en-US" altLang="en-US" sz="2800" dirty="0" smtClean="0">
                <a:sym typeface="Symbol" pitchFamily="18" charset="2"/>
              </a:rPr>
              <a:t>The expected profit is then:</a:t>
            </a:r>
          </a:p>
          <a:p>
            <a:pPr marL="0" indent="0">
              <a:buFontTx/>
              <a:buNone/>
              <a:tabLst>
                <a:tab pos="457200" algn="l"/>
                <a:tab pos="1371600" algn="l"/>
                <a:tab pos="1547813" algn="l"/>
              </a:tabLst>
            </a:pPr>
            <a:r>
              <a:rPr lang="en-US" altLang="en-US" sz="900" dirty="0" smtClean="0">
                <a:sym typeface="Symbol" pitchFamily="18" charset="2"/>
              </a:rPr>
              <a:t/>
            </a:r>
            <a:br>
              <a:rPr lang="en-US" altLang="en-US" sz="900" dirty="0" smtClean="0">
                <a:sym typeface="Symbol" pitchFamily="18" charset="2"/>
              </a:rPr>
            </a:br>
            <a:r>
              <a:rPr lang="en-US" altLang="en-US" sz="2800" dirty="0" smtClean="0">
                <a:sym typeface="Symbol" pitchFamily="18" charset="2"/>
              </a:rPr>
              <a:t>        </a:t>
            </a:r>
            <a:r>
              <a:rPr lang="en-US" altLang="en-US" sz="2800" i="1" dirty="0" smtClean="0">
                <a:sym typeface="Symbol" pitchFamily="18" charset="2"/>
              </a:rPr>
              <a:t>E </a:t>
            </a:r>
            <a:r>
              <a:rPr lang="en-US" altLang="en-US" sz="2800" dirty="0" smtClean="0">
                <a:sym typeface="Symbol" pitchFamily="18" charset="2"/>
              </a:rPr>
              <a:t>[</a:t>
            </a:r>
            <a:r>
              <a:rPr lang="en-US" altLang="en-US" sz="2800" i="1" dirty="0" smtClean="0">
                <a:sym typeface="Symbol" pitchFamily="18" charset="2"/>
              </a:rPr>
              <a:t>h </a:t>
            </a:r>
            <a:r>
              <a:rPr lang="en-US" altLang="en-US" sz="2800" dirty="0" smtClean="0">
                <a:sym typeface="Symbol" pitchFamily="18" charset="2"/>
              </a:rPr>
              <a:t>(</a:t>
            </a:r>
            <a:r>
              <a:rPr lang="en-US" altLang="en-US" sz="2800" i="1" dirty="0" smtClean="0">
                <a:sym typeface="Symbol" pitchFamily="18" charset="2"/>
              </a:rPr>
              <a:t>X</a:t>
            </a:r>
            <a:r>
              <a:rPr lang="en-US" altLang="en-US" sz="2800" dirty="0" smtClean="0">
                <a:sym typeface="Symbol" pitchFamily="18" charset="2"/>
              </a:rPr>
              <a:t>)] = 800</a:t>
            </a:r>
            <a:r>
              <a:rPr lang="en-US" altLang="en-US" sz="2800" i="1" dirty="0" smtClean="0">
                <a:sym typeface="Symbol" pitchFamily="18" charset="2"/>
              </a:rPr>
              <a:t>E</a:t>
            </a:r>
            <a:r>
              <a:rPr lang="en-US" altLang="en-US" sz="2800" dirty="0" smtClean="0">
                <a:sym typeface="Symbol" pitchFamily="18" charset="2"/>
              </a:rPr>
              <a:t>[</a:t>
            </a:r>
            <a:r>
              <a:rPr lang="en-US" altLang="en-US" sz="2800" i="1" dirty="0" smtClean="0">
                <a:sym typeface="Symbol" pitchFamily="18" charset="2"/>
              </a:rPr>
              <a:t>X</a:t>
            </a:r>
            <a:r>
              <a:rPr lang="en-US" altLang="en-US" sz="2800" dirty="0" smtClean="0">
                <a:sym typeface="Symbol" pitchFamily="18" charset="2"/>
              </a:rPr>
              <a:t>]</a:t>
            </a:r>
            <a:r>
              <a:rPr lang="en-US" altLang="en-US" sz="2800" i="1" dirty="0" smtClean="0">
                <a:sym typeface="Symbol" pitchFamily="18" charset="2"/>
              </a:rPr>
              <a:t> </a:t>
            </a:r>
            <a:r>
              <a:rPr lang="en-US" altLang="en-US" sz="2800" dirty="0" smtClean="0"/>
              <a:t>–</a:t>
            </a:r>
            <a:r>
              <a:rPr lang="en-US" altLang="en-US" sz="2800" dirty="0" smtClean="0">
                <a:sym typeface="Symbol" pitchFamily="18" charset="2"/>
              </a:rPr>
              <a:t> 900</a:t>
            </a:r>
            <a:br>
              <a:rPr lang="en-US" altLang="en-US" sz="2800" dirty="0" smtClean="0">
                <a:sym typeface="Symbol" pitchFamily="18" charset="2"/>
              </a:rPr>
            </a:br>
            <a:r>
              <a:rPr lang="en-US" altLang="en-US" sz="2800" dirty="0" smtClean="0">
                <a:sym typeface="Symbol" pitchFamily="18" charset="2"/>
              </a:rPr>
              <a:t>                = $700</a:t>
            </a:r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8180388" y="839788"/>
            <a:ext cx="841375" cy="50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eaLnBrk="0" hangingPunct="0">
              <a:spcBef>
                <a:spcPct val="5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cont’d</a:t>
            </a:r>
          </a:p>
        </p:txBody>
      </p:sp>
      <p:sp>
        <p:nvSpPr>
          <p:cNvPr id="41989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5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A21B5DE7-9DA4-48BB-ADBF-81677F6E356B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37</a:t>
            </a:fld>
            <a:endParaRPr lang="en-US" altLang="en-US" sz="1400" smtClean="0"/>
          </a:p>
        </p:txBody>
      </p:sp>
    </p:spTree>
    <p:extLst>
      <p:ext uri="{BB962C8B-B14F-4D97-AF65-F5344CB8AC3E}">
        <p14:creationId xmlns:p14="http://schemas.microsoft.com/office/powerpoint/2010/main" val="343507358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6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6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36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36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6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136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36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6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136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Example</a:t>
            </a:r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3239" y="1453865"/>
            <a:ext cx="8742218" cy="5256212"/>
          </a:xfrm>
        </p:spPr>
        <p:txBody>
          <a:bodyPr/>
          <a:lstStyle/>
          <a:p>
            <a:pPr marL="0" indent="0">
              <a:buFontTx/>
              <a:buNone/>
              <a:tabLst>
                <a:tab pos="457200" algn="l"/>
                <a:tab pos="1371600" algn="l"/>
                <a:tab pos="1547813" algn="l"/>
              </a:tabLst>
            </a:pPr>
            <a:r>
              <a:rPr lang="en-US" altLang="en-US" sz="2800" dirty="0" smtClean="0">
                <a:sym typeface="Symbol" pitchFamily="18" charset="2"/>
              </a:rPr>
              <a:t>In the computer sales scenario, </a:t>
            </a:r>
            <a:r>
              <a:rPr lang="en-US" altLang="en-US" sz="2800" i="1" dirty="0" smtClean="0">
                <a:sym typeface="Symbol" pitchFamily="18" charset="2"/>
              </a:rPr>
              <a:t>E</a:t>
            </a:r>
            <a:r>
              <a:rPr lang="en-US" altLang="en-US" sz="2800" dirty="0" smtClean="0">
                <a:sym typeface="Symbol" pitchFamily="18" charset="2"/>
              </a:rPr>
              <a:t>(</a:t>
            </a:r>
            <a:r>
              <a:rPr lang="en-US" altLang="en-US" sz="2800" i="1" dirty="0" smtClean="0">
                <a:sym typeface="Symbol" pitchFamily="18" charset="2"/>
              </a:rPr>
              <a:t>X</a:t>
            </a:r>
            <a:r>
              <a:rPr lang="en-US" altLang="en-US" sz="2800" dirty="0" smtClean="0">
                <a:sym typeface="Symbol" pitchFamily="18" charset="2"/>
              </a:rPr>
              <a:t>) = 2</a:t>
            </a:r>
            <a:br>
              <a:rPr lang="en-US" altLang="en-US" sz="2800" dirty="0" smtClean="0">
                <a:sym typeface="Symbol" pitchFamily="18" charset="2"/>
              </a:rPr>
            </a:br>
            <a:r>
              <a:rPr lang="en-US" altLang="en-US" sz="2800" dirty="0" smtClean="0">
                <a:sym typeface="Symbol" pitchFamily="18" charset="2"/>
              </a:rPr>
              <a:t>and</a:t>
            </a:r>
          </a:p>
          <a:p>
            <a:pPr marL="0" indent="0">
              <a:buFontTx/>
              <a:buNone/>
              <a:tabLst>
                <a:tab pos="457200" algn="l"/>
                <a:tab pos="1371600" algn="l"/>
                <a:tab pos="1547813" algn="l"/>
              </a:tabLst>
            </a:pPr>
            <a:r>
              <a:rPr lang="en-US" altLang="en-US" sz="2800" dirty="0" smtClean="0">
                <a:sym typeface="Symbol" pitchFamily="18" charset="2"/>
              </a:rPr>
              <a:t/>
            </a:r>
            <a:br>
              <a:rPr lang="en-US" altLang="en-US" sz="2800" dirty="0" smtClean="0">
                <a:sym typeface="Symbol" pitchFamily="18" charset="2"/>
              </a:rPr>
            </a:br>
            <a:r>
              <a:rPr lang="en-US" altLang="en-US" sz="2800" i="1" dirty="0" smtClean="0">
                <a:sym typeface="Symbol" pitchFamily="18" charset="2"/>
              </a:rPr>
              <a:t>E</a:t>
            </a:r>
            <a:r>
              <a:rPr lang="en-US" altLang="en-US" sz="2800" dirty="0" smtClean="0">
                <a:sym typeface="Symbol" pitchFamily="18" charset="2"/>
              </a:rPr>
              <a:t>[(</a:t>
            </a:r>
            <a:r>
              <a:rPr lang="en-US" altLang="en-US" sz="2800" i="1" dirty="0" smtClean="0">
                <a:sym typeface="Symbol" pitchFamily="18" charset="2"/>
              </a:rPr>
              <a:t>X-E(X)</a:t>
            </a:r>
            <a:r>
              <a:rPr lang="en-US" altLang="en-US" sz="2800" dirty="0" smtClean="0">
                <a:sym typeface="Symbol" pitchFamily="18" charset="2"/>
              </a:rPr>
              <a:t>)</a:t>
            </a:r>
            <a:r>
              <a:rPr lang="en-US" altLang="en-US" sz="2800" baseline="30000" dirty="0" smtClean="0">
                <a:sym typeface="Symbol" pitchFamily="18" charset="2"/>
              </a:rPr>
              <a:t> 2</a:t>
            </a:r>
            <a:r>
              <a:rPr lang="en-US" altLang="en-US" sz="2800" dirty="0" smtClean="0">
                <a:sym typeface="Symbol" pitchFamily="18" charset="2"/>
              </a:rPr>
              <a:t>]= (0-2)</a:t>
            </a:r>
            <a:r>
              <a:rPr lang="en-US" altLang="en-US" sz="2800" baseline="30000" dirty="0" smtClean="0">
                <a:sym typeface="Symbol" pitchFamily="18" charset="2"/>
              </a:rPr>
              <a:t>2</a:t>
            </a:r>
            <a:r>
              <a:rPr lang="en-US" altLang="en-US" sz="2800" dirty="0" smtClean="0">
                <a:sym typeface="Symbol" pitchFamily="18" charset="2"/>
              </a:rPr>
              <a:t>(.1) + (1-2)</a:t>
            </a:r>
            <a:r>
              <a:rPr lang="en-US" altLang="en-US" sz="2800" baseline="30000" dirty="0" smtClean="0">
                <a:sym typeface="Symbol" pitchFamily="18" charset="2"/>
              </a:rPr>
              <a:t>2</a:t>
            </a:r>
            <a:r>
              <a:rPr lang="en-US" altLang="en-US" sz="2800" dirty="0" smtClean="0">
                <a:sym typeface="Symbol" pitchFamily="18" charset="2"/>
              </a:rPr>
              <a:t>(.2) + (2-2)</a:t>
            </a:r>
            <a:r>
              <a:rPr lang="en-US" altLang="en-US" sz="2800" baseline="30000" dirty="0" smtClean="0">
                <a:sym typeface="Symbol" pitchFamily="18" charset="2"/>
              </a:rPr>
              <a:t>2</a:t>
            </a:r>
            <a:r>
              <a:rPr lang="en-US" altLang="en-US" sz="2800" dirty="0" smtClean="0">
                <a:sym typeface="Symbol" pitchFamily="18" charset="2"/>
              </a:rPr>
              <a:t>(.3) + (3-2)</a:t>
            </a:r>
            <a:r>
              <a:rPr lang="en-US" altLang="en-US" sz="2800" baseline="30000" dirty="0" smtClean="0">
                <a:sym typeface="Symbol" pitchFamily="18" charset="2"/>
              </a:rPr>
              <a:t>2</a:t>
            </a:r>
            <a:r>
              <a:rPr lang="en-US" altLang="en-US" sz="2800" dirty="0" smtClean="0">
                <a:sym typeface="Symbol" pitchFamily="18" charset="2"/>
              </a:rPr>
              <a:t>(.4)=1</a:t>
            </a:r>
            <a:br>
              <a:rPr lang="en-US" altLang="en-US" sz="2800" dirty="0" smtClean="0">
                <a:sym typeface="Symbol" pitchFamily="18" charset="2"/>
              </a:rPr>
            </a:br>
            <a:endParaRPr lang="en-US" altLang="en-US" sz="2800" dirty="0" smtClean="0">
              <a:sym typeface="Symbol" pitchFamily="18" charset="2"/>
            </a:endParaRPr>
          </a:p>
          <a:p>
            <a:pPr marL="0" indent="0">
              <a:buFontTx/>
              <a:buNone/>
              <a:tabLst>
                <a:tab pos="457200" algn="l"/>
                <a:tab pos="1371600" algn="l"/>
                <a:tab pos="1547813" algn="l"/>
              </a:tabLst>
            </a:pPr>
            <a:r>
              <a:rPr lang="en-US" altLang="en-US" sz="2800" dirty="0" smtClean="0">
                <a:sym typeface="Symbol" pitchFamily="18" charset="2"/>
              </a:rPr>
              <a:t>The profit function </a:t>
            </a:r>
            <a:r>
              <a:rPr lang="en-US" altLang="en-US" sz="2800" i="1" dirty="0" smtClean="0">
                <a:sym typeface="Symbol" pitchFamily="18" charset="2"/>
              </a:rPr>
              <a:t>h</a:t>
            </a:r>
            <a:r>
              <a:rPr lang="en-US" altLang="en-US" sz="2800" dirty="0" smtClean="0">
                <a:sym typeface="Symbol" pitchFamily="18" charset="2"/>
              </a:rPr>
              <a:t>(</a:t>
            </a:r>
            <a:r>
              <a:rPr lang="en-US" altLang="en-US" sz="2800" i="1" dirty="0" smtClean="0">
                <a:sym typeface="Symbol" pitchFamily="18" charset="2"/>
              </a:rPr>
              <a:t>X</a:t>
            </a:r>
            <a:r>
              <a:rPr lang="en-US" altLang="en-US" sz="2800" dirty="0" smtClean="0">
                <a:sym typeface="Symbol" pitchFamily="18" charset="2"/>
              </a:rPr>
              <a:t>) = 800</a:t>
            </a:r>
            <a:r>
              <a:rPr lang="en-US" altLang="en-US" sz="2800" i="1" dirty="0" smtClean="0">
                <a:sym typeface="Symbol" pitchFamily="18" charset="2"/>
              </a:rPr>
              <a:t>X </a:t>
            </a:r>
            <a:r>
              <a:rPr lang="en-US" altLang="en-US" sz="2800" dirty="0" smtClean="0"/>
              <a:t>–</a:t>
            </a:r>
            <a:r>
              <a:rPr lang="en-US" altLang="en-US" sz="2800" dirty="0" smtClean="0">
                <a:sym typeface="Symbol" pitchFamily="18" charset="2"/>
              </a:rPr>
              <a:t> 900 then has variance (800)</a:t>
            </a:r>
            <a:r>
              <a:rPr lang="en-US" altLang="en-US" sz="2800" baseline="30000" dirty="0" smtClean="0">
                <a:sym typeface="Symbol" pitchFamily="18" charset="2"/>
              </a:rPr>
              <a:t>2  </a:t>
            </a:r>
            <a:r>
              <a:rPr lang="en-US" altLang="en-US" sz="2800" b="1" dirty="0" smtClean="0">
                <a:sym typeface="Wingdings 2" pitchFamily="18" charset="2"/>
              </a:rPr>
              <a:t></a:t>
            </a:r>
            <a:r>
              <a:rPr lang="en-US" altLang="en-US" sz="2800" dirty="0" smtClean="0">
                <a:sym typeface="Symbol" pitchFamily="18" charset="2"/>
              </a:rPr>
              <a:t> </a:t>
            </a:r>
            <a:r>
              <a:rPr lang="en-US" altLang="en-US" sz="2800" i="1" dirty="0" smtClean="0">
                <a:sym typeface="Symbol" pitchFamily="18" charset="2"/>
              </a:rPr>
              <a:t>V</a:t>
            </a:r>
            <a:r>
              <a:rPr lang="en-US" altLang="en-US" sz="2800" dirty="0" smtClean="0">
                <a:sym typeface="Symbol" pitchFamily="18" charset="2"/>
              </a:rPr>
              <a:t>(</a:t>
            </a:r>
            <a:r>
              <a:rPr lang="en-US" altLang="en-US" sz="2800" i="1" dirty="0" smtClean="0">
                <a:sym typeface="Symbol" pitchFamily="18" charset="2"/>
              </a:rPr>
              <a:t>X</a:t>
            </a:r>
            <a:r>
              <a:rPr lang="en-US" altLang="en-US" sz="2800" dirty="0" smtClean="0">
                <a:sym typeface="Symbol" pitchFamily="18" charset="2"/>
              </a:rPr>
              <a:t>) = (640,000)(1) = 640,000 and standard deviation 800.</a:t>
            </a:r>
          </a:p>
        </p:txBody>
      </p:sp>
      <p:sp>
        <p:nvSpPr>
          <p:cNvPr id="43012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5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1FE49C0D-BF1C-4620-A1F0-5CC9B8280E36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38</a:t>
            </a:fld>
            <a:endParaRPr lang="en-US" altLang="en-US" sz="1400" smtClean="0"/>
          </a:p>
        </p:txBody>
      </p:sp>
      <p:sp>
        <p:nvSpPr>
          <p:cNvPr id="43013" name="Rectangle 4"/>
          <p:cNvSpPr>
            <a:spLocks noChangeArrowheads="1"/>
          </p:cNvSpPr>
          <p:nvPr/>
        </p:nvSpPr>
        <p:spPr bwMode="auto">
          <a:xfrm>
            <a:off x="8180388" y="839788"/>
            <a:ext cx="841375" cy="50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eaLnBrk="0" hangingPunct="0">
              <a:spcBef>
                <a:spcPct val="5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cont’d</a:t>
            </a:r>
          </a:p>
        </p:txBody>
      </p:sp>
    </p:spTree>
    <p:extLst>
      <p:ext uri="{BB962C8B-B14F-4D97-AF65-F5344CB8AC3E}">
        <p14:creationId xmlns:p14="http://schemas.microsoft.com/office/powerpoint/2010/main" val="120523159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8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8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58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138545" y="468460"/>
            <a:ext cx="8632393" cy="609600"/>
          </a:xfrm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</a:extLst>
        </p:spPr>
        <p:txBody>
          <a:bodyPr/>
          <a:lstStyle/>
          <a:p>
            <a:pPr eaLnBrk="1" hangingPunct="1"/>
            <a:r>
              <a:rPr lang="en-US" altLang="en-US" dirty="0" smtClean="0"/>
              <a:t>Linear Combinations of Random Variables</a:t>
            </a:r>
          </a:p>
        </p:txBody>
      </p:sp>
      <p:sp>
        <p:nvSpPr>
          <p:cNvPr id="45059" name="Rectangle 3"/>
          <p:cNvSpPr>
            <a:spLocks noChangeArrowheads="1"/>
          </p:cNvSpPr>
          <p:nvPr/>
        </p:nvSpPr>
        <p:spPr bwMode="auto">
          <a:xfrm>
            <a:off x="809625" y="1939925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5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 eaLnBrk="1" hangingPunct="1">
              <a:spcBef>
                <a:spcPct val="20000"/>
              </a:spcBef>
              <a:buClr>
                <a:schemeClr val="accent2"/>
              </a:buClr>
              <a:buNone/>
            </a:pPr>
            <a:r>
              <a:rPr lang="en-US" altLang="en-US" dirty="0"/>
              <a:t>Suppose </a:t>
            </a:r>
            <a:r>
              <a:rPr lang="en-US" altLang="en-US" i="1" dirty="0"/>
              <a:t>X</a:t>
            </a:r>
            <a:r>
              <a:rPr lang="en-US" altLang="en-US" dirty="0"/>
              <a:t> and </a:t>
            </a:r>
            <a:r>
              <a:rPr lang="en-US" altLang="en-US" i="1" dirty="0"/>
              <a:t>Y</a:t>
            </a:r>
            <a:r>
              <a:rPr lang="en-US" altLang="en-US" dirty="0"/>
              <a:t> are independent </a:t>
            </a:r>
            <a:r>
              <a:rPr lang="en-US" altLang="en-US" dirty="0" err="1"/>
              <a:t>r.v.’s</a:t>
            </a:r>
            <a:r>
              <a:rPr lang="en-US" altLang="en-US" dirty="0"/>
              <a:t> with means </a:t>
            </a:r>
            <a:r>
              <a:rPr lang="en-US" altLang="en-US" dirty="0">
                <a:latin typeface="Symbol" pitchFamily="18" charset="2"/>
              </a:rPr>
              <a:t>m</a:t>
            </a:r>
            <a:r>
              <a:rPr lang="en-US" altLang="en-US" i="1" baseline="-25000" dirty="0"/>
              <a:t>x</a:t>
            </a:r>
            <a:r>
              <a:rPr lang="en-US" altLang="en-US" dirty="0"/>
              <a:t> and </a:t>
            </a:r>
            <a:r>
              <a:rPr lang="en-US" altLang="en-US" dirty="0">
                <a:latin typeface="Symbol" pitchFamily="18" charset="2"/>
              </a:rPr>
              <a:t>m</a:t>
            </a:r>
            <a:r>
              <a:rPr lang="en-US" altLang="en-US" i="1" baseline="-25000" dirty="0"/>
              <a:t>y</a:t>
            </a:r>
            <a:r>
              <a:rPr lang="en-US" altLang="en-US" dirty="0"/>
              <a:t> and variances </a:t>
            </a:r>
            <a:r>
              <a:rPr lang="en-US" altLang="en-US" dirty="0">
                <a:latin typeface="Symbol" pitchFamily="18" charset="2"/>
              </a:rPr>
              <a:t>s</a:t>
            </a:r>
            <a:r>
              <a:rPr lang="en-US" altLang="en-US" i="1" baseline="-25000" dirty="0"/>
              <a:t>x</a:t>
            </a:r>
            <a:r>
              <a:rPr lang="en-US" altLang="en-US" baseline="30000" dirty="0"/>
              <a:t>2</a:t>
            </a:r>
            <a:r>
              <a:rPr lang="en-US" altLang="en-US" dirty="0"/>
              <a:t> and </a:t>
            </a:r>
            <a:r>
              <a:rPr lang="en-US" altLang="en-US" dirty="0">
                <a:latin typeface="Symbol" pitchFamily="18" charset="2"/>
              </a:rPr>
              <a:t>s</a:t>
            </a:r>
            <a:r>
              <a:rPr lang="en-US" altLang="en-US" i="1" baseline="-25000" dirty="0"/>
              <a:t>y</a:t>
            </a:r>
            <a:r>
              <a:rPr lang="en-US" altLang="en-US" baseline="30000" dirty="0"/>
              <a:t>2</a:t>
            </a:r>
            <a:r>
              <a:rPr lang="en-US" altLang="en-US" dirty="0"/>
              <a:t> (</a:t>
            </a:r>
            <a:r>
              <a:rPr lang="en-US" altLang="en-US" i="1" dirty="0"/>
              <a:t>a,</a:t>
            </a:r>
            <a:r>
              <a:rPr lang="en-US" altLang="en-US" dirty="0"/>
              <a:t> </a:t>
            </a:r>
            <a:r>
              <a:rPr lang="en-US" altLang="en-US" i="1" dirty="0"/>
              <a:t>b</a:t>
            </a:r>
            <a:r>
              <a:rPr lang="en-US" altLang="en-US" i="1" dirty="0" smtClean="0"/>
              <a:t>, c, and </a:t>
            </a:r>
            <a:r>
              <a:rPr lang="en-US" altLang="en-US" i="1" dirty="0"/>
              <a:t>d</a:t>
            </a:r>
            <a:r>
              <a:rPr lang="en-US" altLang="en-US" dirty="0"/>
              <a:t> are scalars), then</a:t>
            </a:r>
          </a:p>
          <a:p>
            <a:pPr marL="914400" lvl="2" indent="0" eaLnBrk="1" hangingPunct="1">
              <a:buClr>
                <a:schemeClr val="accent2"/>
              </a:buClr>
              <a:buNone/>
            </a:pPr>
            <a:r>
              <a:rPr lang="en-US" altLang="en-US" i="1" dirty="0"/>
              <a:t>W</a:t>
            </a:r>
            <a:r>
              <a:rPr lang="en-US" altLang="en-US" dirty="0"/>
              <a:t>=(</a:t>
            </a:r>
            <a:r>
              <a:rPr lang="en-US" altLang="en-US" i="1" dirty="0" err="1"/>
              <a:t>aX</a:t>
            </a:r>
            <a:r>
              <a:rPr lang="en-US" altLang="en-US" dirty="0" err="1"/>
              <a:t>+</a:t>
            </a:r>
            <a:r>
              <a:rPr lang="en-US" altLang="en-US" i="1" dirty="0" err="1"/>
              <a:t>b</a:t>
            </a:r>
            <a:r>
              <a:rPr lang="en-US" altLang="en-US" dirty="0"/>
              <a:t>) +( </a:t>
            </a:r>
            <a:r>
              <a:rPr lang="en-US" altLang="en-US" i="1" dirty="0" err="1"/>
              <a:t>cY</a:t>
            </a:r>
            <a:r>
              <a:rPr lang="en-US" altLang="en-US" dirty="0"/>
              <a:t> +</a:t>
            </a:r>
            <a:r>
              <a:rPr lang="en-US" altLang="en-US" i="1" dirty="0"/>
              <a:t>d</a:t>
            </a:r>
            <a:r>
              <a:rPr lang="en-US" altLang="en-US" dirty="0"/>
              <a:t>)</a:t>
            </a:r>
          </a:p>
          <a:p>
            <a:pPr marL="914400" lvl="2" indent="0" eaLnBrk="1" hangingPunct="1">
              <a:buClr>
                <a:schemeClr val="accent2"/>
              </a:buClr>
              <a:buNone/>
            </a:pPr>
            <a:r>
              <a:rPr lang="en-US" altLang="en-US" dirty="0"/>
              <a:t>V(</a:t>
            </a:r>
            <a:r>
              <a:rPr lang="en-US" altLang="en-US" i="1" dirty="0"/>
              <a:t>W</a:t>
            </a:r>
            <a:r>
              <a:rPr lang="en-US" altLang="en-US" dirty="0"/>
              <a:t>) = </a:t>
            </a:r>
            <a:r>
              <a:rPr lang="en-US" altLang="en-US" i="1" dirty="0"/>
              <a:t>a</a:t>
            </a:r>
            <a:r>
              <a:rPr lang="en-US" altLang="en-US" baseline="30000" dirty="0"/>
              <a:t>2 </a:t>
            </a:r>
            <a:r>
              <a:rPr lang="en-US" altLang="en-US" sz="2000" dirty="0" smtClean="0">
                <a:latin typeface="Symbol" pitchFamily="18" charset="2"/>
              </a:rPr>
              <a:t>s</a:t>
            </a:r>
            <a:r>
              <a:rPr lang="en-US" altLang="en-US" sz="2000" i="1" baseline="-25000" dirty="0" smtClean="0"/>
              <a:t>x</a:t>
            </a:r>
            <a:r>
              <a:rPr lang="en-US" altLang="en-US" sz="2000" baseline="30000" dirty="0" smtClean="0"/>
              <a:t>2</a:t>
            </a:r>
            <a:r>
              <a:rPr lang="en-US" altLang="en-US" sz="2000" dirty="0" smtClean="0"/>
              <a:t>  + </a:t>
            </a:r>
            <a:r>
              <a:rPr lang="en-US" altLang="en-US" i="1" dirty="0" smtClean="0"/>
              <a:t>c</a:t>
            </a:r>
            <a:r>
              <a:rPr lang="en-US" altLang="en-US" baseline="30000" dirty="0" smtClean="0"/>
              <a:t>2 </a:t>
            </a:r>
            <a:r>
              <a:rPr lang="en-US" altLang="en-US" sz="2000" dirty="0">
                <a:latin typeface="Symbol" pitchFamily="18" charset="2"/>
              </a:rPr>
              <a:t>s</a:t>
            </a:r>
            <a:r>
              <a:rPr lang="en-US" altLang="en-US" sz="2000" i="1" baseline="-25000" dirty="0"/>
              <a:t>y</a:t>
            </a:r>
            <a:r>
              <a:rPr lang="en-US" altLang="en-US" sz="2000" baseline="30000" dirty="0"/>
              <a:t>2</a:t>
            </a:r>
            <a:endParaRPr lang="en-US" altLang="en-US" dirty="0"/>
          </a:p>
          <a:p>
            <a:pPr marL="914400" lvl="2" indent="0" eaLnBrk="1" hangingPunct="1">
              <a:buClr>
                <a:schemeClr val="accent2"/>
              </a:buClr>
              <a:buNone/>
            </a:pPr>
            <a:r>
              <a:rPr lang="en-US" altLang="en-US" dirty="0"/>
              <a:t>E(</a:t>
            </a:r>
            <a:r>
              <a:rPr lang="en-US" altLang="en-US" i="1" dirty="0"/>
              <a:t>W</a:t>
            </a:r>
            <a:r>
              <a:rPr lang="en-US" altLang="en-US" dirty="0"/>
              <a:t>) = </a:t>
            </a:r>
            <a:r>
              <a:rPr lang="en-US" altLang="en-US" i="1" dirty="0" err="1"/>
              <a:t>a</a:t>
            </a:r>
            <a:r>
              <a:rPr lang="en-US" altLang="en-US" dirty="0" err="1">
                <a:latin typeface="Symbol" pitchFamily="18" charset="2"/>
              </a:rPr>
              <a:t>m</a:t>
            </a:r>
            <a:r>
              <a:rPr lang="en-US" altLang="en-US" baseline="-25000" dirty="0" err="1"/>
              <a:t>x</a:t>
            </a:r>
            <a:r>
              <a:rPr lang="en-US" altLang="en-US" dirty="0"/>
              <a:t> </a:t>
            </a:r>
            <a:r>
              <a:rPr lang="en-US" altLang="en-US" dirty="0" smtClean="0"/>
              <a:t>+ </a:t>
            </a:r>
            <a:r>
              <a:rPr lang="en-US" altLang="en-US" i="1" dirty="0" smtClean="0"/>
              <a:t>b </a:t>
            </a:r>
            <a:r>
              <a:rPr lang="en-US" altLang="en-US" dirty="0" smtClean="0"/>
              <a:t>+ </a:t>
            </a:r>
            <a:r>
              <a:rPr lang="en-US" altLang="en-US" i="1" dirty="0" err="1"/>
              <a:t>c</a:t>
            </a:r>
            <a:r>
              <a:rPr lang="en-US" altLang="en-US" dirty="0" err="1">
                <a:latin typeface="Symbol" pitchFamily="18" charset="2"/>
              </a:rPr>
              <a:t>m</a:t>
            </a:r>
            <a:r>
              <a:rPr lang="en-US" altLang="en-US" baseline="-25000" dirty="0" err="1"/>
              <a:t>y</a:t>
            </a:r>
            <a:r>
              <a:rPr lang="en-US" altLang="en-US" dirty="0" smtClean="0"/>
              <a:t>+ </a:t>
            </a:r>
            <a:r>
              <a:rPr lang="en-US" altLang="en-US" i="1" dirty="0" smtClean="0"/>
              <a:t>d</a:t>
            </a:r>
            <a:endParaRPr lang="en-US" altLang="en-US" i="1" dirty="0"/>
          </a:p>
          <a:p>
            <a:pPr marL="914400" lvl="2" indent="0" eaLnBrk="1" hangingPunct="1">
              <a:buClr>
                <a:schemeClr val="accent2"/>
              </a:buClr>
              <a:buNone/>
            </a:pPr>
            <a:r>
              <a:rPr lang="en-US" altLang="en-US" dirty="0"/>
              <a:t>If </a:t>
            </a:r>
            <a:r>
              <a:rPr lang="en-US" altLang="en-US" i="1" dirty="0"/>
              <a:t>X</a:t>
            </a:r>
            <a:r>
              <a:rPr lang="en-US" altLang="en-US" dirty="0"/>
              <a:t> and </a:t>
            </a:r>
            <a:r>
              <a:rPr lang="en-US" altLang="en-US" i="1" dirty="0"/>
              <a:t>Y</a:t>
            </a:r>
            <a:r>
              <a:rPr lang="en-US" altLang="en-US" dirty="0"/>
              <a:t> are Normal </a:t>
            </a:r>
            <a:r>
              <a:rPr lang="en-US" altLang="en-US" dirty="0" smtClean="0"/>
              <a:t>then </a:t>
            </a:r>
            <a:r>
              <a:rPr lang="en-US" altLang="en-US" i="1" dirty="0" smtClean="0"/>
              <a:t>W</a:t>
            </a:r>
            <a:r>
              <a:rPr lang="en-US" altLang="en-US" dirty="0" smtClean="0"/>
              <a:t> </a:t>
            </a:r>
            <a:r>
              <a:rPr lang="en-US" altLang="en-US" dirty="0"/>
              <a:t>is Normal.</a:t>
            </a:r>
          </a:p>
        </p:txBody>
      </p:sp>
    </p:spTree>
    <p:extLst>
      <p:ext uri="{BB962C8B-B14F-4D97-AF65-F5344CB8AC3E}">
        <p14:creationId xmlns:p14="http://schemas.microsoft.com/office/powerpoint/2010/main" val="954585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360363" y="269875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Example 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Tx/>
              <a:buNone/>
              <a:tabLst>
                <a:tab pos="457200" algn="l"/>
                <a:tab pos="1371600" algn="l"/>
                <a:tab pos="1547813" algn="l"/>
              </a:tabLst>
            </a:pPr>
            <a:r>
              <a:rPr lang="en-US" altLang="en-US" dirty="0" smtClean="0"/>
              <a:t>Let </a:t>
            </a:r>
            <a:r>
              <a:rPr lang="en-US" altLang="en-US" i="1" dirty="0" smtClean="0"/>
              <a:t>A </a:t>
            </a:r>
            <a:r>
              <a:rPr lang="en-US" altLang="en-US" dirty="0" smtClean="0"/>
              <a:t>denote the event that the washer needs service while under warranty, and let </a:t>
            </a:r>
            <a:r>
              <a:rPr lang="en-US" altLang="en-US" i="1" dirty="0" smtClean="0"/>
              <a:t>B </a:t>
            </a:r>
            <a:r>
              <a:rPr lang="en-US" altLang="en-US" dirty="0" smtClean="0"/>
              <a:t>be defined analogously for the dryer. </a:t>
            </a:r>
          </a:p>
          <a:p>
            <a:pPr marL="0" indent="0" eaLnBrk="1" hangingPunct="1">
              <a:buFontTx/>
              <a:buNone/>
              <a:tabLst>
                <a:tab pos="457200" algn="l"/>
                <a:tab pos="1371600" algn="l"/>
                <a:tab pos="1547813" algn="l"/>
              </a:tabLst>
            </a:pPr>
            <a:r>
              <a:rPr lang="en-US" altLang="en-US" dirty="0" smtClean="0"/>
              <a:t>	Then </a:t>
            </a:r>
            <a:r>
              <a:rPr lang="en-US" altLang="en-US" i="1" dirty="0" smtClean="0"/>
              <a:t>P</a:t>
            </a:r>
            <a:r>
              <a:rPr lang="en-US" altLang="en-US" dirty="0" smtClean="0"/>
              <a:t>(</a:t>
            </a:r>
            <a:r>
              <a:rPr lang="en-US" altLang="en-US" i="1" dirty="0" smtClean="0"/>
              <a:t>A</a:t>
            </a:r>
            <a:r>
              <a:rPr lang="en-US" altLang="en-US" dirty="0" smtClean="0"/>
              <a:t>) = .30 and </a:t>
            </a:r>
            <a:r>
              <a:rPr lang="en-US" altLang="en-US" i="1" dirty="0" smtClean="0"/>
              <a:t>P</a:t>
            </a:r>
            <a:r>
              <a:rPr lang="en-US" altLang="en-US" dirty="0" smtClean="0"/>
              <a:t>(</a:t>
            </a:r>
            <a:r>
              <a:rPr lang="en-US" altLang="en-US" i="1" dirty="0" smtClean="0"/>
              <a:t>B</a:t>
            </a:r>
            <a:r>
              <a:rPr lang="en-US" altLang="en-US" dirty="0" smtClean="0"/>
              <a:t>) = .10. </a:t>
            </a:r>
          </a:p>
          <a:p>
            <a:pPr marL="0" indent="0" eaLnBrk="1" hangingPunct="1">
              <a:buFontTx/>
              <a:buNone/>
              <a:tabLst>
                <a:tab pos="457200" algn="l"/>
                <a:tab pos="1371600" algn="l"/>
                <a:tab pos="1547813" algn="l"/>
              </a:tabLst>
            </a:pPr>
            <a:r>
              <a:rPr lang="en-US" altLang="en-US" dirty="0" smtClean="0"/>
              <a:t>Assuming that the two machines will function independently of one another, the desired probability is</a:t>
            </a:r>
          </a:p>
          <a:p>
            <a:pPr marL="0" indent="0" eaLnBrk="1" hangingPunct="1">
              <a:buFontTx/>
              <a:buNone/>
              <a:tabLst>
                <a:tab pos="457200" algn="l"/>
                <a:tab pos="1371600" algn="l"/>
                <a:tab pos="1547813" algn="l"/>
              </a:tabLst>
            </a:pPr>
            <a:r>
              <a:rPr lang="en-US" altLang="en-US" sz="1400" dirty="0" smtClean="0"/>
              <a:t/>
            </a:r>
            <a:br>
              <a:rPr lang="en-US" altLang="en-US" sz="1400" dirty="0" smtClean="0"/>
            </a:br>
            <a:r>
              <a:rPr lang="en-US" altLang="en-US" dirty="0" smtClean="0"/>
              <a:t>             </a:t>
            </a:r>
            <a:r>
              <a:rPr lang="en-US" altLang="en-US" i="1" dirty="0" smtClean="0"/>
              <a:t>P</a:t>
            </a:r>
            <a:r>
              <a:rPr lang="en-US" altLang="en-US" dirty="0" smtClean="0"/>
              <a:t>(</a:t>
            </a:r>
            <a:r>
              <a:rPr lang="en-US" altLang="en-US" i="1" dirty="0" smtClean="0"/>
              <a:t>A </a:t>
            </a:r>
            <a:r>
              <a:rPr lang="en-US" altLang="en-US" b="1" dirty="0" smtClean="0">
                <a:sym typeface="Symbol" pitchFamily="18" charset="2"/>
              </a:rPr>
              <a:t></a:t>
            </a:r>
            <a:r>
              <a:rPr lang="en-US" altLang="en-US" dirty="0" smtClean="0"/>
              <a:t> </a:t>
            </a:r>
            <a:r>
              <a:rPr lang="en-US" altLang="en-US" i="1" dirty="0" smtClean="0"/>
              <a:t>B</a:t>
            </a:r>
            <a:r>
              <a:rPr lang="en-US" altLang="en-US" dirty="0" smtClean="0"/>
              <a:t>) = </a:t>
            </a:r>
            <a:r>
              <a:rPr lang="en-US" altLang="en-US" i="1" dirty="0" smtClean="0"/>
              <a:t>P</a:t>
            </a:r>
            <a:r>
              <a:rPr lang="en-US" altLang="en-US" dirty="0" smtClean="0"/>
              <a:t>(</a:t>
            </a:r>
            <a:r>
              <a:rPr lang="en-US" altLang="en-US" i="1" dirty="0" smtClean="0"/>
              <a:t>A</a:t>
            </a:r>
            <a:r>
              <a:rPr lang="en-US" altLang="en-US" dirty="0" smtClean="0"/>
              <a:t>) </a:t>
            </a:r>
            <a:r>
              <a:rPr lang="en-US" altLang="en-US" sz="2000" b="1" dirty="0" smtClean="0">
                <a:sym typeface="Wingdings 2" pitchFamily="18" charset="2"/>
              </a:rPr>
              <a:t></a:t>
            </a:r>
            <a:r>
              <a:rPr lang="en-US" altLang="en-US" dirty="0" smtClean="0"/>
              <a:t> </a:t>
            </a:r>
            <a:r>
              <a:rPr lang="en-US" altLang="en-US" i="1" dirty="0" smtClean="0"/>
              <a:t>P</a:t>
            </a:r>
            <a:r>
              <a:rPr lang="en-US" altLang="en-US" dirty="0" smtClean="0"/>
              <a:t>(</a:t>
            </a:r>
            <a:r>
              <a:rPr lang="en-US" altLang="en-US" i="1" dirty="0" smtClean="0"/>
              <a:t>B</a:t>
            </a:r>
            <a:r>
              <a:rPr lang="en-US" altLang="en-US" dirty="0" smtClean="0"/>
              <a:t>) = (.30)(.10) = .03</a:t>
            </a:r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8180388" y="839788"/>
            <a:ext cx="841375" cy="50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eaLnBrk="0" hangingPunct="0">
              <a:spcBef>
                <a:spcPct val="5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cont’d</a:t>
            </a:r>
          </a:p>
        </p:txBody>
      </p:sp>
      <p:sp>
        <p:nvSpPr>
          <p:cNvPr id="5125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5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5FF79D34-13C4-4895-8A8F-9375A5C234EE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400" smtClean="0"/>
          </a:p>
        </p:txBody>
      </p:sp>
    </p:spTree>
    <p:extLst>
      <p:ext uri="{BB962C8B-B14F-4D97-AF65-F5344CB8AC3E}">
        <p14:creationId xmlns:p14="http://schemas.microsoft.com/office/powerpoint/2010/main" val="77009017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0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0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50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50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0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150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 </a:t>
            </a:r>
          </a:p>
        </p:txBody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Tx/>
              <a:buNone/>
              <a:tabLst>
                <a:tab pos="457200" algn="l"/>
                <a:tab pos="1371600" algn="l"/>
                <a:tab pos="1547813" algn="l"/>
              </a:tabLst>
            </a:pPr>
            <a:r>
              <a:rPr lang="en-US" altLang="en-US" dirty="0" smtClean="0"/>
              <a:t>The article “Reliability Evaluation of Solar Photovoltaic Arrays”(</a:t>
            </a:r>
            <a:r>
              <a:rPr lang="en-US" altLang="en-US" i="1" dirty="0" smtClean="0"/>
              <a:t>Solar Energy</a:t>
            </a:r>
            <a:r>
              <a:rPr lang="en-US" altLang="en-US" dirty="0" smtClean="0"/>
              <a:t>,</a:t>
            </a:r>
            <a:r>
              <a:rPr lang="en-US" altLang="en-US" i="1" dirty="0" smtClean="0"/>
              <a:t> </a:t>
            </a:r>
            <a:r>
              <a:rPr lang="en-US" altLang="en-US" dirty="0" smtClean="0"/>
              <a:t>2002: 129–141) presents various configurations of solar photovoltaic arrays consisting of crystalline silicon solar cells. </a:t>
            </a:r>
          </a:p>
          <a:p>
            <a:pPr marL="0" indent="0" eaLnBrk="1" hangingPunct="1">
              <a:buFontTx/>
              <a:buNone/>
              <a:tabLst>
                <a:tab pos="457200" algn="l"/>
                <a:tab pos="1371600" algn="l"/>
                <a:tab pos="1547813" algn="l"/>
              </a:tabLst>
            </a:pPr>
            <a:endParaRPr lang="en-US" altLang="en-US" dirty="0" smtClean="0"/>
          </a:p>
          <a:p>
            <a:pPr marL="0" indent="0" eaLnBrk="1" hangingPunct="1">
              <a:tabLst>
                <a:tab pos="457200" algn="l"/>
                <a:tab pos="1371600" algn="l"/>
                <a:tab pos="1547813" algn="l"/>
              </a:tabLst>
            </a:pPr>
            <a:endParaRPr lang="en-US" altLang="en-US" dirty="0" smtClean="0"/>
          </a:p>
          <a:p>
            <a:pPr marL="0" indent="0" eaLnBrk="1" hangingPunct="1">
              <a:tabLst>
                <a:tab pos="457200" algn="l"/>
                <a:tab pos="1371600" algn="l"/>
                <a:tab pos="1547813" algn="l"/>
              </a:tabLst>
            </a:pPr>
            <a:endParaRPr lang="en-US" altLang="en-US" dirty="0" smtClean="0"/>
          </a:p>
          <a:p>
            <a:pPr marL="0" indent="0" eaLnBrk="1" hangingPunct="1">
              <a:tabLst>
                <a:tab pos="457200" algn="l"/>
                <a:tab pos="1371600" algn="l"/>
                <a:tab pos="1547813" algn="l"/>
              </a:tabLst>
            </a:pPr>
            <a:endParaRPr lang="en-US" altLang="en-US" dirty="0" smtClean="0"/>
          </a:p>
          <a:p>
            <a:pPr marL="0" indent="0" eaLnBrk="1" hangingPunct="1">
              <a:tabLst>
                <a:tab pos="457200" algn="l"/>
                <a:tab pos="1371600" algn="l"/>
                <a:tab pos="1547813" algn="l"/>
              </a:tabLst>
            </a:pPr>
            <a:endParaRPr lang="en-US" altLang="en-US" dirty="0" smtClean="0"/>
          </a:p>
          <a:p>
            <a:pPr marL="0" indent="0" eaLnBrk="1" hangingPunct="1">
              <a:tabLst>
                <a:tab pos="457200" algn="l"/>
                <a:tab pos="1371600" algn="l"/>
                <a:tab pos="1547813" algn="l"/>
              </a:tabLst>
            </a:pPr>
            <a:endParaRPr lang="en-US" altLang="en-US" dirty="0" smtClean="0"/>
          </a:p>
        </p:txBody>
      </p:sp>
      <p:pic>
        <p:nvPicPr>
          <p:cNvPr id="141322" name="Picture 10" descr="Picture8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5306" y="4498326"/>
            <a:ext cx="2670175" cy="1030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1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5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B196C516-936A-4039-9DA8-A324EFB9C844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400" smtClean="0"/>
          </a:p>
        </p:txBody>
      </p:sp>
    </p:spTree>
    <p:extLst>
      <p:ext uri="{BB962C8B-B14F-4D97-AF65-F5344CB8AC3E}">
        <p14:creationId xmlns:p14="http://schemas.microsoft.com/office/powerpoint/2010/main" val="110653598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13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13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413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413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</a:t>
            </a:r>
          </a:p>
        </p:txBody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Tx/>
              <a:buNone/>
              <a:tabLst>
                <a:tab pos="457200" algn="l"/>
                <a:tab pos="1371600" algn="l"/>
                <a:tab pos="1547813" algn="l"/>
              </a:tabLst>
            </a:pPr>
            <a:r>
              <a:rPr lang="en-US" altLang="en-US" smtClean="0"/>
              <a:t>There are two subsystems connected in parallel, each one containing three cells. </a:t>
            </a:r>
          </a:p>
          <a:p>
            <a:pPr marL="0" indent="0" eaLnBrk="1" hangingPunct="1">
              <a:buFontTx/>
              <a:buNone/>
              <a:tabLst>
                <a:tab pos="457200" algn="l"/>
                <a:tab pos="1371600" algn="l"/>
                <a:tab pos="1547813" algn="l"/>
              </a:tabLst>
            </a:pPr>
            <a:endParaRPr lang="en-US" altLang="en-US" smtClean="0"/>
          </a:p>
          <a:p>
            <a:pPr marL="0" indent="0" eaLnBrk="1" hangingPunct="1">
              <a:buFontTx/>
              <a:buNone/>
              <a:tabLst>
                <a:tab pos="457200" algn="l"/>
                <a:tab pos="1371600" algn="l"/>
                <a:tab pos="1547813" algn="l"/>
              </a:tabLst>
            </a:pPr>
            <a:r>
              <a:rPr lang="en-US" altLang="en-US" smtClean="0"/>
              <a:t>In order for the system to function, at least one of the two parallel subsystems must work.</a:t>
            </a:r>
          </a:p>
          <a:p>
            <a:pPr marL="0" indent="0" eaLnBrk="1" hangingPunct="1">
              <a:buFontTx/>
              <a:buNone/>
              <a:tabLst>
                <a:tab pos="457200" algn="l"/>
                <a:tab pos="1371600" algn="l"/>
                <a:tab pos="1547813" algn="l"/>
              </a:tabLst>
            </a:pPr>
            <a:endParaRPr lang="en-US" altLang="en-US" smtClean="0"/>
          </a:p>
          <a:p>
            <a:pPr marL="0" indent="0" eaLnBrk="1" hangingPunct="1">
              <a:buFontTx/>
              <a:buNone/>
              <a:tabLst>
                <a:tab pos="457200" algn="l"/>
                <a:tab pos="1371600" algn="l"/>
                <a:tab pos="1547813" algn="l"/>
              </a:tabLst>
            </a:pPr>
            <a:r>
              <a:rPr lang="en-US" altLang="en-US" smtClean="0"/>
              <a:t>Within each subsystem, the three cells are connected in series, so a subsystem will work only if all cells in the subsystem work.</a:t>
            </a:r>
          </a:p>
        </p:txBody>
      </p:sp>
      <p:sp>
        <p:nvSpPr>
          <p:cNvPr id="7172" name="Rectangle 7"/>
          <p:cNvSpPr>
            <a:spLocks noChangeArrowheads="1"/>
          </p:cNvSpPr>
          <p:nvPr/>
        </p:nvSpPr>
        <p:spPr bwMode="auto">
          <a:xfrm>
            <a:off x="8180388" y="839788"/>
            <a:ext cx="841375" cy="50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eaLnBrk="0" hangingPunct="0">
              <a:spcBef>
                <a:spcPct val="5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cont’d</a:t>
            </a:r>
          </a:p>
        </p:txBody>
      </p:sp>
      <p:sp>
        <p:nvSpPr>
          <p:cNvPr id="7173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5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453F3201-53A4-4B2C-8811-752F39033A06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400" smtClean="0"/>
          </a:p>
        </p:txBody>
      </p:sp>
    </p:spTree>
    <p:extLst>
      <p:ext uri="{BB962C8B-B14F-4D97-AF65-F5344CB8AC3E}">
        <p14:creationId xmlns:p14="http://schemas.microsoft.com/office/powerpoint/2010/main" val="426166592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3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3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53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53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3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153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</a:t>
            </a: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1475" y="1343025"/>
            <a:ext cx="8229600" cy="4525963"/>
          </a:xfrm>
        </p:spPr>
        <p:txBody>
          <a:bodyPr/>
          <a:lstStyle/>
          <a:p>
            <a:pPr marL="0" indent="0" eaLnBrk="1" hangingPunct="1">
              <a:buFontTx/>
              <a:buNone/>
              <a:tabLst>
                <a:tab pos="457200" algn="l"/>
                <a:tab pos="1371600" algn="l"/>
                <a:tab pos="1547813" algn="l"/>
              </a:tabLst>
            </a:pPr>
            <a:r>
              <a:rPr lang="en-US" altLang="en-US" sz="2800" dirty="0" smtClean="0"/>
              <a:t>Consider a particular lifetime value </a:t>
            </a:r>
            <a:r>
              <a:rPr lang="en-US" altLang="en-US" sz="2800" i="1" dirty="0" smtClean="0"/>
              <a:t>t</a:t>
            </a:r>
            <a:r>
              <a:rPr lang="en-US" altLang="en-US" sz="2800" baseline="-25000" dirty="0" smtClean="0"/>
              <a:t>0</a:t>
            </a:r>
            <a:r>
              <a:rPr lang="en-US" altLang="en-US" sz="2800" dirty="0" smtClean="0"/>
              <a:t>, and suppose we want to determine the probability that the system lifetime exceeds </a:t>
            </a:r>
            <a:r>
              <a:rPr lang="en-US" altLang="en-US" sz="2800" i="1" dirty="0" smtClean="0"/>
              <a:t>t</a:t>
            </a:r>
            <a:r>
              <a:rPr lang="en-US" altLang="en-US" sz="2800" baseline="-25000" dirty="0" smtClean="0"/>
              <a:t>0</a:t>
            </a:r>
            <a:r>
              <a:rPr lang="en-US" altLang="en-US" sz="2800" dirty="0" smtClean="0"/>
              <a:t>. </a:t>
            </a:r>
          </a:p>
          <a:p>
            <a:pPr marL="0" indent="0" eaLnBrk="1" hangingPunct="1">
              <a:buFontTx/>
              <a:buNone/>
              <a:tabLst>
                <a:tab pos="457200" algn="l"/>
                <a:tab pos="1371600" algn="l"/>
                <a:tab pos="1547813" algn="l"/>
              </a:tabLst>
            </a:pPr>
            <a:r>
              <a:rPr lang="en-US" altLang="en-US" sz="2800" dirty="0" smtClean="0"/>
              <a:t>Let </a:t>
            </a:r>
            <a:r>
              <a:rPr lang="en-US" altLang="en-US" sz="2800" i="1" dirty="0" smtClean="0"/>
              <a:t>A</a:t>
            </a:r>
            <a:r>
              <a:rPr lang="en-US" altLang="en-US" sz="2800" i="1" baseline="-25000" dirty="0" smtClean="0"/>
              <a:t>i</a:t>
            </a:r>
            <a:r>
              <a:rPr lang="en-US" altLang="en-US" sz="2800" i="1" dirty="0" smtClean="0"/>
              <a:t> </a:t>
            </a:r>
            <a:r>
              <a:rPr lang="en-US" altLang="en-US" sz="2800" dirty="0" smtClean="0"/>
              <a:t>denote the event that the lifetime of cell </a:t>
            </a:r>
            <a:r>
              <a:rPr lang="en-US" altLang="en-US" sz="2800" i="1" dirty="0" smtClean="0"/>
              <a:t>i </a:t>
            </a:r>
            <a:r>
              <a:rPr lang="en-US" altLang="en-US" sz="2800" dirty="0" smtClean="0"/>
              <a:t>exceeds  </a:t>
            </a:r>
            <a:r>
              <a:rPr lang="en-US" altLang="en-US" sz="2800" i="1" dirty="0" smtClean="0"/>
              <a:t>t</a:t>
            </a:r>
            <a:r>
              <a:rPr lang="en-US" altLang="en-US" sz="2800" baseline="-25000" dirty="0" smtClean="0"/>
              <a:t>0</a:t>
            </a:r>
            <a:r>
              <a:rPr lang="en-US" altLang="en-US" sz="2800" dirty="0" smtClean="0"/>
              <a:t> (</a:t>
            </a:r>
            <a:r>
              <a:rPr lang="en-US" altLang="en-US" sz="2800" i="1" dirty="0" smtClean="0"/>
              <a:t>i </a:t>
            </a:r>
            <a:r>
              <a:rPr lang="en-US" altLang="en-US" sz="2800" dirty="0" smtClean="0"/>
              <a:t>= 1, 2, . . . , 6). </a:t>
            </a:r>
          </a:p>
          <a:p>
            <a:pPr marL="0" indent="0" eaLnBrk="1" hangingPunct="1">
              <a:buFontTx/>
              <a:buNone/>
              <a:tabLst>
                <a:tab pos="457200" algn="l"/>
                <a:tab pos="1371600" algn="l"/>
                <a:tab pos="1547813" algn="l"/>
              </a:tabLst>
            </a:pPr>
            <a:r>
              <a:rPr lang="en-US" altLang="en-US" sz="2800" dirty="0" smtClean="0"/>
              <a:t>We assume that the     </a:t>
            </a:r>
            <a:r>
              <a:rPr lang="en-US" altLang="en-US" sz="2800" i="1" dirty="0" smtClean="0"/>
              <a:t> </a:t>
            </a:r>
            <a:r>
              <a:rPr lang="en-US" altLang="en-US" sz="2800" dirty="0" smtClean="0"/>
              <a:t>are independent events (whether any particular cell lasts more than </a:t>
            </a:r>
            <a:r>
              <a:rPr lang="en-US" altLang="en-US" sz="2800" i="1" dirty="0" smtClean="0"/>
              <a:t>t</a:t>
            </a:r>
            <a:r>
              <a:rPr lang="en-US" altLang="en-US" sz="2800" baseline="-25000" dirty="0" smtClean="0"/>
              <a:t>0</a:t>
            </a:r>
            <a:r>
              <a:rPr lang="en-US" altLang="en-US" sz="2800" dirty="0" smtClean="0"/>
              <a:t> hours has no bearing on whether or not any other cell does) and that </a:t>
            </a:r>
            <a:r>
              <a:rPr lang="en-US" altLang="en-US" sz="2800" i="1" dirty="0" smtClean="0"/>
              <a:t>P</a:t>
            </a:r>
            <a:r>
              <a:rPr lang="en-US" altLang="en-US" sz="2800" dirty="0" smtClean="0"/>
              <a:t>(</a:t>
            </a:r>
            <a:r>
              <a:rPr lang="en-US" altLang="en-US" sz="2800" i="1" dirty="0" smtClean="0"/>
              <a:t>A</a:t>
            </a:r>
            <a:r>
              <a:rPr lang="en-US" altLang="en-US" sz="2800" i="1" baseline="-25000" dirty="0" smtClean="0"/>
              <a:t>i</a:t>
            </a:r>
            <a:r>
              <a:rPr lang="en-US" altLang="en-US" sz="2800" dirty="0" smtClean="0"/>
              <a:t>) = .9 for every </a:t>
            </a:r>
            <a:r>
              <a:rPr lang="en-US" altLang="en-US" sz="2800" i="1" dirty="0" smtClean="0"/>
              <a:t>i </a:t>
            </a:r>
            <a:r>
              <a:rPr lang="en-US" altLang="en-US" sz="2800" dirty="0" smtClean="0"/>
              <a:t>since the cells are identical.</a:t>
            </a:r>
          </a:p>
        </p:txBody>
      </p:sp>
      <p:sp>
        <p:nvSpPr>
          <p:cNvPr id="8196" name="Rectangle 6"/>
          <p:cNvSpPr>
            <a:spLocks noChangeArrowheads="1"/>
          </p:cNvSpPr>
          <p:nvPr/>
        </p:nvSpPr>
        <p:spPr bwMode="auto">
          <a:xfrm>
            <a:off x="8180388" y="839788"/>
            <a:ext cx="841375" cy="50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eaLnBrk="0" hangingPunct="0">
              <a:spcBef>
                <a:spcPct val="5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cont’d</a:t>
            </a:r>
          </a:p>
        </p:txBody>
      </p:sp>
      <p:pic>
        <p:nvPicPr>
          <p:cNvPr id="143367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5438" y="3731164"/>
            <a:ext cx="438150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198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5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7C7AF447-33B7-49B0-926D-9EC4886B763D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400" smtClean="0"/>
          </a:p>
        </p:txBody>
      </p:sp>
    </p:spTree>
    <p:extLst>
      <p:ext uri="{BB962C8B-B14F-4D97-AF65-F5344CB8AC3E}">
        <p14:creationId xmlns:p14="http://schemas.microsoft.com/office/powerpoint/2010/main" val="304861674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3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3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43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43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3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143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33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33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1433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433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</a:t>
            </a:r>
          </a:p>
        </p:txBody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Tx/>
              <a:buNone/>
              <a:tabLst>
                <a:tab pos="457200" algn="l"/>
                <a:tab pos="1371600" algn="l"/>
                <a:tab pos="1547813" algn="l"/>
              </a:tabLst>
            </a:pPr>
            <a:r>
              <a:rPr lang="en-US" altLang="en-US" sz="2800" dirty="0" smtClean="0"/>
              <a:t>Then</a:t>
            </a:r>
          </a:p>
          <a:p>
            <a:pPr marL="0" indent="0" eaLnBrk="1" hangingPunct="1">
              <a:buFontTx/>
              <a:buNone/>
              <a:tabLst>
                <a:tab pos="457200" algn="l"/>
                <a:tab pos="1371600" algn="l"/>
                <a:tab pos="1547813" algn="l"/>
              </a:tabLst>
            </a:pPr>
            <a:r>
              <a:rPr lang="en-US" altLang="en-US" sz="2800" i="1" dirty="0" smtClean="0"/>
              <a:t>P </a:t>
            </a:r>
            <a:r>
              <a:rPr lang="en-US" altLang="en-US" sz="2800" dirty="0" smtClean="0"/>
              <a:t>(system lifetime exceeds </a:t>
            </a:r>
            <a:r>
              <a:rPr lang="en-US" altLang="en-US" sz="2800" i="1" dirty="0" smtClean="0"/>
              <a:t>t</a:t>
            </a:r>
            <a:r>
              <a:rPr lang="en-US" altLang="en-US" sz="2800" baseline="-25000" dirty="0" smtClean="0"/>
              <a:t>0</a:t>
            </a:r>
            <a:r>
              <a:rPr lang="en-US" altLang="en-US" sz="2800" dirty="0" smtClean="0"/>
              <a:t>) </a:t>
            </a:r>
            <a:br>
              <a:rPr lang="en-US" altLang="en-US" sz="2800" dirty="0" smtClean="0"/>
            </a:br>
            <a:endParaRPr lang="en-US" altLang="en-US" sz="2800" dirty="0" smtClean="0"/>
          </a:p>
          <a:p>
            <a:pPr marL="0" indent="0" eaLnBrk="1" hangingPunct="1">
              <a:buFontTx/>
              <a:buNone/>
              <a:tabLst>
                <a:tab pos="457200" algn="l"/>
                <a:tab pos="1371600" algn="l"/>
                <a:tab pos="1547813" algn="l"/>
              </a:tabLst>
            </a:pPr>
            <a:r>
              <a:rPr lang="en-US" altLang="en-US" sz="2800" dirty="0" smtClean="0"/>
              <a:t>          = </a:t>
            </a:r>
            <a:r>
              <a:rPr lang="en-US" altLang="en-US" sz="2800" i="1" dirty="0" smtClean="0"/>
              <a:t>P</a:t>
            </a:r>
            <a:r>
              <a:rPr lang="en-US" altLang="en-US" sz="2800" dirty="0" smtClean="0"/>
              <a:t>[(</a:t>
            </a:r>
            <a:r>
              <a:rPr lang="en-US" altLang="en-US" sz="2800" i="1" dirty="0" smtClean="0"/>
              <a:t>A</a:t>
            </a:r>
            <a:r>
              <a:rPr lang="en-US" altLang="en-US" sz="2800" baseline="-25000" dirty="0" smtClean="0"/>
              <a:t>1</a:t>
            </a:r>
            <a:r>
              <a:rPr lang="en-US" altLang="en-US" sz="2800" dirty="0" smtClean="0"/>
              <a:t> </a:t>
            </a:r>
            <a:r>
              <a:rPr lang="en-US" altLang="en-US" sz="2800" b="1" dirty="0" smtClean="0">
                <a:sym typeface="Symbol" pitchFamily="18" charset="2"/>
              </a:rPr>
              <a:t></a:t>
            </a:r>
            <a:r>
              <a:rPr lang="en-US" altLang="en-US" sz="2800" dirty="0" smtClean="0"/>
              <a:t> </a:t>
            </a:r>
            <a:r>
              <a:rPr lang="en-US" altLang="en-US" sz="2800" i="1" dirty="0" smtClean="0"/>
              <a:t>A</a:t>
            </a:r>
            <a:r>
              <a:rPr lang="en-US" altLang="en-US" sz="2800" baseline="-25000" dirty="0" smtClean="0"/>
              <a:t>2</a:t>
            </a:r>
            <a:r>
              <a:rPr lang="en-US" altLang="en-US" sz="2800" dirty="0" smtClean="0"/>
              <a:t> </a:t>
            </a:r>
            <a:r>
              <a:rPr lang="en-US" altLang="en-US" sz="2800" b="1" dirty="0" smtClean="0">
                <a:sym typeface="Symbol" pitchFamily="18" charset="2"/>
              </a:rPr>
              <a:t></a:t>
            </a:r>
            <a:r>
              <a:rPr lang="en-US" altLang="en-US" sz="2800" dirty="0" smtClean="0"/>
              <a:t> </a:t>
            </a:r>
            <a:r>
              <a:rPr lang="en-US" altLang="en-US" sz="2800" i="1" dirty="0" smtClean="0"/>
              <a:t>A</a:t>
            </a:r>
            <a:r>
              <a:rPr lang="en-US" altLang="en-US" sz="2800" baseline="-25000" dirty="0" smtClean="0"/>
              <a:t>3</a:t>
            </a:r>
            <a:r>
              <a:rPr lang="en-US" altLang="en-US" sz="2800" dirty="0" smtClean="0"/>
              <a:t>) </a:t>
            </a:r>
            <a:r>
              <a:rPr lang="en-US" altLang="en-US" sz="2800" dirty="0" smtClean="0">
                <a:sym typeface="Symbol" pitchFamily="18" charset="2"/>
              </a:rPr>
              <a:t></a:t>
            </a:r>
            <a:r>
              <a:rPr lang="en-US" altLang="en-US" sz="2800" dirty="0" smtClean="0"/>
              <a:t> (</a:t>
            </a:r>
            <a:r>
              <a:rPr lang="en-US" altLang="en-US" sz="2800" i="1" dirty="0" smtClean="0"/>
              <a:t>A</a:t>
            </a:r>
            <a:r>
              <a:rPr lang="en-US" altLang="en-US" sz="2800" baseline="-25000" dirty="0" smtClean="0"/>
              <a:t>4</a:t>
            </a:r>
            <a:r>
              <a:rPr lang="en-US" altLang="en-US" sz="2800" dirty="0" smtClean="0"/>
              <a:t> </a:t>
            </a:r>
            <a:r>
              <a:rPr lang="en-US" altLang="en-US" sz="2800" b="1" dirty="0" smtClean="0">
                <a:sym typeface="Symbol" pitchFamily="18" charset="2"/>
              </a:rPr>
              <a:t> </a:t>
            </a:r>
            <a:r>
              <a:rPr lang="en-US" altLang="en-US" sz="2800" i="1" dirty="0" smtClean="0"/>
              <a:t>A</a:t>
            </a:r>
            <a:r>
              <a:rPr lang="en-US" altLang="en-US" sz="2800" baseline="-25000" dirty="0" smtClean="0"/>
              <a:t>5</a:t>
            </a:r>
            <a:r>
              <a:rPr lang="en-US" altLang="en-US" sz="2800" dirty="0" smtClean="0"/>
              <a:t> </a:t>
            </a:r>
            <a:r>
              <a:rPr lang="en-US" altLang="en-US" sz="2800" b="1" dirty="0" smtClean="0">
                <a:sym typeface="Symbol" pitchFamily="18" charset="2"/>
              </a:rPr>
              <a:t></a:t>
            </a:r>
            <a:r>
              <a:rPr lang="en-US" altLang="en-US" sz="2800" dirty="0" smtClean="0"/>
              <a:t> </a:t>
            </a:r>
            <a:r>
              <a:rPr lang="en-US" altLang="en-US" sz="2800" i="1" dirty="0" smtClean="0"/>
              <a:t>A</a:t>
            </a:r>
            <a:r>
              <a:rPr lang="en-US" altLang="en-US" sz="2800" baseline="-25000" dirty="0" smtClean="0"/>
              <a:t>6</a:t>
            </a:r>
            <a:r>
              <a:rPr lang="en-US" altLang="en-US" sz="2800" dirty="0" smtClean="0"/>
              <a:t>)]</a:t>
            </a:r>
          </a:p>
          <a:p>
            <a:pPr marL="0" indent="0" eaLnBrk="1" hangingPunct="1">
              <a:buFontTx/>
              <a:buNone/>
              <a:tabLst>
                <a:tab pos="457200" algn="l"/>
                <a:tab pos="1371600" algn="l"/>
                <a:tab pos="1547813" algn="l"/>
              </a:tabLst>
            </a:pPr>
            <a:r>
              <a:rPr lang="en-US" altLang="en-US" sz="2800" dirty="0" smtClean="0"/>
              <a:t>          = </a:t>
            </a:r>
            <a:r>
              <a:rPr lang="en-US" altLang="en-US" sz="2800" i="1" dirty="0" smtClean="0"/>
              <a:t>P</a:t>
            </a:r>
            <a:r>
              <a:rPr lang="en-US" altLang="en-US" sz="2800" dirty="0" smtClean="0"/>
              <a:t>(</a:t>
            </a:r>
            <a:r>
              <a:rPr lang="en-US" altLang="en-US" sz="2800" i="1" dirty="0" smtClean="0"/>
              <a:t>A</a:t>
            </a:r>
            <a:r>
              <a:rPr lang="en-US" altLang="en-US" sz="2800" baseline="-25000" dirty="0" smtClean="0"/>
              <a:t>1</a:t>
            </a:r>
            <a:r>
              <a:rPr lang="en-US" altLang="en-US" sz="2800" dirty="0" smtClean="0"/>
              <a:t> </a:t>
            </a:r>
            <a:r>
              <a:rPr lang="en-US" altLang="en-US" sz="2800" b="1" dirty="0" smtClean="0">
                <a:sym typeface="Symbol" pitchFamily="18" charset="2"/>
              </a:rPr>
              <a:t></a:t>
            </a:r>
            <a:r>
              <a:rPr lang="en-US" altLang="en-US" sz="2800" dirty="0" smtClean="0"/>
              <a:t> </a:t>
            </a:r>
            <a:r>
              <a:rPr lang="en-US" altLang="en-US" sz="2800" i="1" dirty="0" smtClean="0"/>
              <a:t>A</a:t>
            </a:r>
            <a:r>
              <a:rPr lang="en-US" altLang="en-US" sz="2800" baseline="-25000" dirty="0" smtClean="0"/>
              <a:t>2</a:t>
            </a:r>
            <a:r>
              <a:rPr lang="en-US" altLang="en-US" sz="2800" dirty="0" smtClean="0"/>
              <a:t> </a:t>
            </a:r>
            <a:r>
              <a:rPr lang="en-US" altLang="en-US" sz="2800" b="1" dirty="0" smtClean="0">
                <a:sym typeface="Symbol" pitchFamily="18" charset="2"/>
              </a:rPr>
              <a:t></a:t>
            </a:r>
            <a:r>
              <a:rPr lang="en-US" altLang="en-US" sz="2800" dirty="0" smtClean="0"/>
              <a:t> </a:t>
            </a:r>
            <a:r>
              <a:rPr lang="en-US" altLang="en-US" sz="2800" i="1" dirty="0" smtClean="0"/>
              <a:t>A</a:t>
            </a:r>
            <a:r>
              <a:rPr lang="en-US" altLang="en-US" sz="2800" baseline="-25000" dirty="0" smtClean="0"/>
              <a:t>3</a:t>
            </a:r>
            <a:r>
              <a:rPr lang="en-US" altLang="en-US" sz="2800" dirty="0" smtClean="0"/>
              <a:t>) </a:t>
            </a:r>
            <a:r>
              <a:rPr lang="en-US" altLang="en-US" sz="2800" dirty="0" smtClean="0">
                <a:sym typeface="Symbol" pitchFamily="18" charset="2"/>
              </a:rPr>
              <a:t>+</a:t>
            </a:r>
            <a:r>
              <a:rPr lang="en-US" altLang="en-US" sz="2800" dirty="0" smtClean="0"/>
              <a:t> </a:t>
            </a:r>
            <a:r>
              <a:rPr lang="en-US" altLang="en-US" sz="2800" i="1" dirty="0" smtClean="0"/>
              <a:t>P</a:t>
            </a:r>
            <a:r>
              <a:rPr lang="en-US" altLang="en-US" sz="2800" dirty="0" smtClean="0"/>
              <a:t>(</a:t>
            </a:r>
            <a:r>
              <a:rPr lang="en-US" altLang="en-US" sz="2800" i="1" dirty="0" smtClean="0"/>
              <a:t>A</a:t>
            </a:r>
            <a:r>
              <a:rPr lang="en-US" altLang="en-US" sz="2800" baseline="-25000" dirty="0" smtClean="0"/>
              <a:t>4</a:t>
            </a:r>
            <a:r>
              <a:rPr lang="en-US" altLang="en-US" sz="2800" dirty="0" smtClean="0"/>
              <a:t> </a:t>
            </a:r>
            <a:r>
              <a:rPr lang="en-US" altLang="en-US" sz="2800" b="1" dirty="0" smtClean="0">
                <a:sym typeface="Symbol" pitchFamily="18" charset="2"/>
              </a:rPr>
              <a:t> </a:t>
            </a:r>
            <a:r>
              <a:rPr lang="en-US" altLang="en-US" sz="2800" i="1" dirty="0" smtClean="0"/>
              <a:t>A</a:t>
            </a:r>
            <a:r>
              <a:rPr lang="en-US" altLang="en-US" sz="2800" baseline="-25000" dirty="0" smtClean="0"/>
              <a:t>5</a:t>
            </a:r>
            <a:r>
              <a:rPr lang="en-US" altLang="en-US" sz="2800" dirty="0" smtClean="0"/>
              <a:t> </a:t>
            </a:r>
            <a:r>
              <a:rPr lang="en-US" altLang="en-US" sz="2800" b="1" dirty="0" smtClean="0">
                <a:sym typeface="Symbol" pitchFamily="18" charset="2"/>
              </a:rPr>
              <a:t></a:t>
            </a:r>
            <a:r>
              <a:rPr lang="en-US" altLang="en-US" sz="2800" dirty="0" smtClean="0"/>
              <a:t> </a:t>
            </a:r>
            <a:r>
              <a:rPr lang="en-US" altLang="en-US" sz="2800" i="1" dirty="0" smtClean="0"/>
              <a:t>A</a:t>
            </a:r>
            <a:r>
              <a:rPr lang="en-US" altLang="en-US" sz="2800" baseline="-25000" dirty="0" smtClean="0"/>
              <a:t>6</a:t>
            </a:r>
            <a:r>
              <a:rPr lang="en-US" altLang="en-US" sz="2800" dirty="0" smtClean="0"/>
              <a:t>)</a:t>
            </a:r>
          </a:p>
          <a:p>
            <a:pPr marL="0" indent="0" eaLnBrk="1" hangingPunct="1">
              <a:buFontTx/>
              <a:buNone/>
              <a:tabLst>
                <a:tab pos="457200" algn="l"/>
                <a:tab pos="1371600" algn="l"/>
                <a:tab pos="1547813" algn="l"/>
              </a:tabLst>
            </a:pPr>
            <a:r>
              <a:rPr lang="en-US" altLang="en-US" sz="2800" dirty="0" smtClean="0"/>
              <a:t>                      – </a:t>
            </a:r>
            <a:r>
              <a:rPr lang="en-US" altLang="en-US" sz="2800" i="1" dirty="0" smtClean="0"/>
              <a:t>P</a:t>
            </a:r>
            <a:r>
              <a:rPr lang="en-US" altLang="en-US" sz="2800" dirty="0" smtClean="0"/>
              <a:t>[(</a:t>
            </a:r>
            <a:r>
              <a:rPr lang="en-US" altLang="en-US" sz="2800" i="1" dirty="0" smtClean="0"/>
              <a:t>A</a:t>
            </a:r>
            <a:r>
              <a:rPr lang="en-US" altLang="en-US" sz="2800" baseline="-25000" dirty="0" smtClean="0"/>
              <a:t>1</a:t>
            </a:r>
            <a:r>
              <a:rPr lang="en-US" altLang="en-US" sz="2800" dirty="0" smtClean="0"/>
              <a:t> </a:t>
            </a:r>
            <a:r>
              <a:rPr lang="en-US" altLang="en-US" sz="2800" b="1" dirty="0" smtClean="0">
                <a:sym typeface="Symbol" pitchFamily="18" charset="2"/>
              </a:rPr>
              <a:t></a:t>
            </a:r>
            <a:r>
              <a:rPr lang="en-US" altLang="en-US" sz="2800" dirty="0" smtClean="0"/>
              <a:t> </a:t>
            </a:r>
            <a:r>
              <a:rPr lang="en-US" altLang="en-US" sz="2800" i="1" dirty="0" smtClean="0"/>
              <a:t>A</a:t>
            </a:r>
            <a:r>
              <a:rPr lang="en-US" altLang="en-US" sz="2800" baseline="-25000" dirty="0" smtClean="0"/>
              <a:t>2</a:t>
            </a:r>
            <a:r>
              <a:rPr lang="en-US" altLang="en-US" sz="2800" dirty="0" smtClean="0"/>
              <a:t> </a:t>
            </a:r>
            <a:r>
              <a:rPr lang="en-US" altLang="en-US" sz="2800" b="1" dirty="0" smtClean="0">
                <a:sym typeface="Symbol" pitchFamily="18" charset="2"/>
              </a:rPr>
              <a:t></a:t>
            </a:r>
            <a:r>
              <a:rPr lang="en-US" altLang="en-US" sz="2800" dirty="0" smtClean="0"/>
              <a:t> </a:t>
            </a:r>
            <a:r>
              <a:rPr lang="en-US" altLang="en-US" sz="2800" i="1" dirty="0" smtClean="0"/>
              <a:t>A</a:t>
            </a:r>
            <a:r>
              <a:rPr lang="en-US" altLang="en-US" sz="2800" baseline="-25000" dirty="0" smtClean="0"/>
              <a:t>3</a:t>
            </a:r>
            <a:r>
              <a:rPr lang="en-US" altLang="en-US" sz="2800" dirty="0" smtClean="0"/>
              <a:t>) </a:t>
            </a:r>
            <a:r>
              <a:rPr lang="en-US" altLang="en-US" sz="2800" b="1" dirty="0" smtClean="0">
                <a:sym typeface="Symbol" pitchFamily="18" charset="2"/>
              </a:rPr>
              <a:t></a:t>
            </a:r>
            <a:r>
              <a:rPr lang="en-US" altLang="en-US" sz="2800" dirty="0" smtClean="0"/>
              <a:t> (</a:t>
            </a:r>
            <a:r>
              <a:rPr lang="en-US" altLang="en-US" sz="2800" i="1" dirty="0" smtClean="0"/>
              <a:t>A</a:t>
            </a:r>
            <a:r>
              <a:rPr lang="en-US" altLang="en-US" sz="2800" baseline="-25000" dirty="0" smtClean="0"/>
              <a:t>4</a:t>
            </a:r>
            <a:r>
              <a:rPr lang="en-US" altLang="en-US" sz="2800" dirty="0" smtClean="0"/>
              <a:t> </a:t>
            </a:r>
            <a:r>
              <a:rPr lang="en-US" altLang="en-US" sz="2800" b="1" dirty="0" smtClean="0">
                <a:sym typeface="Symbol" pitchFamily="18" charset="2"/>
              </a:rPr>
              <a:t> </a:t>
            </a:r>
            <a:r>
              <a:rPr lang="en-US" altLang="en-US" sz="2800" i="1" dirty="0" smtClean="0"/>
              <a:t>A</a:t>
            </a:r>
            <a:r>
              <a:rPr lang="en-US" altLang="en-US" sz="2800" baseline="-25000" dirty="0" smtClean="0"/>
              <a:t>5</a:t>
            </a:r>
            <a:r>
              <a:rPr lang="en-US" altLang="en-US" sz="2800" dirty="0" smtClean="0"/>
              <a:t> </a:t>
            </a:r>
            <a:r>
              <a:rPr lang="en-US" altLang="en-US" sz="2800" b="1" dirty="0" smtClean="0">
                <a:sym typeface="Symbol" pitchFamily="18" charset="2"/>
              </a:rPr>
              <a:t></a:t>
            </a:r>
            <a:r>
              <a:rPr lang="en-US" altLang="en-US" sz="2800" dirty="0" smtClean="0"/>
              <a:t> </a:t>
            </a:r>
            <a:r>
              <a:rPr lang="en-US" altLang="en-US" sz="2800" i="1" dirty="0" smtClean="0"/>
              <a:t>A</a:t>
            </a:r>
            <a:r>
              <a:rPr lang="en-US" altLang="en-US" sz="2800" baseline="-25000" dirty="0" smtClean="0"/>
              <a:t>6</a:t>
            </a:r>
            <a:r>
              <a:rPr lang="en-US" altLang="en-US" sz="2800" dirty="0" smtClean="0"/>
              <a:t>)]</a:t>
            </a:r>
          </a:p>
          <a:p>
            <a:pPr marL="0" indent="0" eaLnBrk="1" hangingPunct="1">
              <a:buFontTx/>
              <a:buNone/>
              <a:tabLst>
                <a:tab pos="457200" algn="l"/>
                <a:tab pos="1371600" algn="l"/>
                <a:tab pos="1547813" algn="l"/>
              </a:tabLst>
            </a:pPr>
            <a:r>
              <a:rPr lang="en-US" altLang="en-US" sz="2800" dirty="0" smtClean="0"/>
              <a:t>          = (.9)(.9)(.9) + (.9)(.9)(.9) – (.9)(.9)(.9)(.9)(.9)(.9)</a:t>
            </a:r>
          </a:p>
          <a:p>
            <a:pPr marL="0" indent="0" eaLnBrk="1" hangingPunct="1">
              <a:buFontTx/>
              <a:buNone/>
              <a:tabLst>
                <a:tab pos="457200" algn="l"/>
                <a:tab pos="1371600" algn="l"/>
                <a:tab pos="1547813" algn="l"/>
              </a:tabLst>
            </a:pPr>
            <a:r>
              <a:rPr lang="en-US" altLang="en-US" sz="2800" dirty="0" smtClean="0"/>
              <a:t/>
            </a:r>
            <a:br>
              <a:rPr lang="en-US" altLang="en-US" sz="2800" dirty="0" smtClean="0"/>
            </a:br>
            <a:r>
              <a:rPr lang="en-US" altLang="en-US" sz="2800" dirty="0" smtClean="0"/>
              <a:t>                   = .927</a:t>
            </a:r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8180388" y="839788"/>
            <a:ext cx="841375" cy="50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eaLnBrk="0" hangingPunct="0">
              <a:spcBef>
                <a:spcPct val="5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cont’d</a:t>
            </a:r>
          </a:p>
        </p:txBody>
      </p:sp>
      <p:sp>
        <p:nvSpPr>
          <p:cNvPr id="9221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5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B6CA16DA-72C5-40E0-926E-442047ADB610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400" smtClean="0"/>
          </a:p>
        </p:txBody>
      </p:sp>
    </p:spTree>
    <p:extLst>
      <p:ext uri="{BB962C8B-B14F-4D97-AF65-F5344CB8AC3E}">
        <p14:creationId xmlns:p14="http://schemas.microsoft.com/office/powerpoint/2010/main" val="281405806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5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5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45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45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5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145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5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5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145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45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5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900" decel="100000" fill="hold"/>
                                        <p:tgtEl>
                                          <p:spTgt spid="145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</a:t>
            </a:r>
          </a:p>
        </p:txBody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Tx/>
              <a:buNone/>
              <a:tabLst>
                <a:tab pos="457200" algn="l"/>
                <a:tab pos="1371600" algn="l"/>
                <a:tab pos="1547813" algn="l"/>
              </a:tabLst>
            </a:pPr>
            <a:r>
              <a:rPr lang="en-US" altLang="en-US" dirty="0" smtClean="0"/>
              <a:t>Alternatively,</a:t>
            </a:r>
          </a:p>
          <a:p>
            <a:pPr marL="0" indent="0" eaLnBrk="1" hangingPunct="1">
              <a:buFontTx/>
              <a:buNone/>
              <a:tabLst>
                <a:tab pos="457200" algn="l"/>
                <a:tab pos="1371600" algn="l"/>
                <a:tab pos="1547813" algn="l"/>
              </a:tabLst>
            </a:pPr>
            <a:r>
              <a:rPr lang="en-US" altLang="en-US" i="1" dirty="0" smtClean="0"/>
              <a:t>P</a:t>
            </a:r>
            <a:r>
              <a:rPr lang="en-US" altLang="en-US" sz="400" i="1" dirty="0" smtClean="0"/>
              <a:t> </a:t>
            </a:r>
            <a:r>
              <a:rPr lang="en-US" altLang="en-US" dirty="0" smtClean="0"/>
              <a:t>(system lifetime exceeds </a:t>
            </a:r>
            <a:r>
              <a:rPr lang="en-US" altLang="en-US" i="1" dirty="0" smtClean="0"/>
              <a:t>t</a:t>
            </a:r>
            <a:r>
              <a:rPr lang="en-US" altLang="en-US" baseline="-25000" dirty="0" smtClean="0"/>
              <a:t>0</a:t>
            </a:r>
            <a:r>
              <a:rPr lang="en-US" altLang="en-US" dirty="0" smtClean="0"/>
              <a:t>) </a:t>
            </a:r>
          </a:p>
          <a:p>
            <a:pPr marL="0" indent="0" eaLnBrk="1" hangingPunct="1">
              <a:buFontTx/>
              <a:buNone/>
              <a:tabLst>
                <a:tab pos="457200" algn="l"/>
                <a:tab pos="1371600" algn="l"/>
                <a:tab pos="1547813" algn="l"/>
              </a:tabLst>
            </a:pPr>
            <a:endParaRPr lang="en-US" altLang="en-US" dirty="0" smtClean="0"/>
          </a:p>
          <a:p>
            <a:pPr marL="0" indent="0" eaLnBrk="1" hangingPunct="1">
              <a:buFontTx/>
              <a:buNone/>
              <a:tabLst>
                <a:tab pos="457200" algn="l"/>
                <a:tab pos="1371600" algn="l"/>
                <a:tab pos="1547813" algn="l"/>
              </a:tabLst>
            </a:pPr>
            <a:r>
              <a:rPr lang="en-US" altLang="en-US" dirty="0" smtClean="0"/>
              <a:t>         = 1 –  </a:t>
            </a:r>
            <a:r>
              <a:rPr lang="en-US" altLang="en-US" i="1" dirty="0" smtClean="0"/>
              <a:t>P</a:t>
            </a:r>
            <a:r>
              <a:rPr lang="en-US" altLang="en-US" sz="400" i="1" dirty="0" smtClean="0"/>
              <a:t> </a:t>
            </a:r>
            <a:r>
              <a:rPr lang="en-US" altLang="en-US" dirty="0" smtClean="0"/>
              <a:t>(both subsystem lives are </a:t>
            </a:r>
            <a:r>
              <a:rPr lang="en-US" altLang="en-US" b="1" dirty="0" smtClean="0">
                <a:sym typeface="Symbol" pitchFamily="18" charset="2"/>
              </a:rPr>
              <a:t></a:t>
            </a:r>
            <a:r>
              <a:rPr lang="en-US" altLang="en-US" dirty="0" smtClean="0"/>
              <a:t> </a:t>
            </a:r>
            <a:r>
              <a:rPr lang="en-US" altLang="en-US" i="1" dirty="0" smtClean="0"/>
              <a:t>t</a:t>
            </a:r>
            <a:r>
              <a:rPr lang="en-US" altLang="en-US" baseline="-25000" dirty="0" smtClean="0"/>
              <a:t>0</a:t>
            </a:r>
            <a:r>
              <a:rPr lang="en-US" altLang="en-US" dirty="0" smtClean="0"/>
              <a:t>)</a:t>
            </a:r>
          </a:p>
          <a:p>
            <a:pPr marL="0" indent="0" eaLnBrk="1" hangingPunct="1">
              <a:buFontTx/>
              <a:buNone/>
              <a:tabLst>
                <a:tab pos="457200" algn="l"/>
                <a:tab pos="1371600" algn="l"/>
                <a:tab pos="1547813" algn="l"/>
              </a:tabLst>
            </a:pPr>
            <a:r>
              <a:rPr lang="en-US" altLang="en-US" dirty="0" smtClean="0"/>
              <a:t>         = 1 – [</a:t>
            </a:r>
            <a:r>
              <a:rPr lang="en-US" altLang="en-US" i="1" dirty="0" smtClean="0"/>
              <a:t>P</a:t>
            </a:r>
            <a:r>
              <a:rPr lang="en-US" altLang="en-US" sz="400" i="1" dirty="0" smtClean="0"/>
              <a:t> </a:t>
            </a:r>
            <a:r>
              <a:rPr lang="en-US" altLang="en-US" dirty="0" smtClean="0"/>
              <a:t>(subsystem life is </a:t>
            </a:r>
            <a:r>
              <a:rPr lang="en-US" altLang="en-US" b="1" dirty="0" smtClean="0">
                <a:sym typeface="Symbol" pitchFamily="18" charset="2"/>
              </a:rPr>
              <a:t></a:t>
            </a:r>
            <a:r>
              <a:rPr lang="en-US" altLang="en-US" dirty="0" smtClean="0"/>
              <a:t> </a:t>
            </a:r>
            <a:r>
              <a:rPr lang="en-US" altLang="en-US" i="1" dirty="0" smtClean="0"/>
              <a:t>t</a:t>
            </a:r>
            <a:r>
              <a:rPr lang="en-US" altLang="en-US" baseline="-25000" dirty="0" smtClean="0"/>
              <a:t>0</a:t>
            </a:r>
            <a:r>
              <a:rPr lang="en-US" altLang="en-US" dirty="0" smtClean="0"/>
              <a:t>)]</a:t>
            </a:r>
            <a:r>
              <a:rPr lang="en-US" altLang="en-US" baseline="30000" dirty="0" smtClean="0"/>
              <a:t>2</a:t>
            </a:r>
          </a:p>
          <a:p>
            <a:pPr marL="0" indent="0" eaLnBrk="1" hangingPunct="1">
              <a:buFontTx/>
              <a:buNone/>
              <a:tabLst>
                <a:tab pos="457200" algn="l"/>
                <a:tab pos="1371600" algn="l"/>
                <a:tab pos="1547813" algn="l"/>
              </a:tabLst>
            </a:pPr>
            <a:r>
              <a:rPr lang="en-US" altLang="en-US" dirty="0" smtClean="0"/>
              <a:t>         = 1 – [1 – </a:t>
            </a:r>
            <a:r>
              <a:rPr lang="en-US" altLang="en-US" i="1" dirty="0" smtClean="0"/>
              <a:t>P</a:t>
            </a:r>
            <a:r>
              <a:rPr lang="en-US" altLang="en-US" sz="400" i="1" dirty="0" smtClean="0"/>
              <a:t> </a:t>
            </a:r>
            <a:r>
              <a:rPr lang="en-US" altLang="en-US" dirty="0" smtClean="0"/>
              <a:t>(subsystem life is &gt; </a:t>
            </a:r>
            <a:r>
              <a:rPr lang="en-US" altLang="en-US" i="1" dirty="0" smtClean="0"/>
              <a:t>t</a:t>
            </a:r>
            <a:r>
              <a:rPr lang="en-US" altLang="en-US" baseline="-25000" dirty="0" smtClean="0"/>
              <a:t>0</a:t>
            </a:r>
            <a:r>
              <a:rPr lang="en-US" altLang="en-US" dirty="0" smtClean="0"/>
              <a:t>)]</a:t>
            </a:r>
            <a:r>
              <a:rPr lang="en-US" altLang="en-US" baseline="30000" dirty="0" smtClean="0"/>
              <a:t>2</a:t>
            </a:r>
          </a:p>
          <a:p>
            <a:pPr marL="0" indent="0" eaLnBrk="1" hangingPunct="1">
              <a:buFontTx/>
              <a:buNone/>
              <a:tabLst>
                <a:tab pos="457200" algn="l"/>
                <a:tab pos="1371600" algn="l"/>
                <a:tab pos="1547813" algn="l"/>
              </a:tabLst>
            </a:pPr>
            <a:r>
              <a:rPr lang="en-US" altLang="en-US" dirty="0" smtClean="0"/>
              <a:t>         = 1 – [1 – (.9)</a:t>
            </a:r>
            <a:r>
              <a:rPr lang="en-US" altLang="en-US" baseline="30000" dirty="0" smtClean="0"/>
              <a:t>3</a:t>
            </a:r>
            <a:r>
              <a:rPr lang="en-US" altLang="en-US" dirty="0" smtClean="0"/>
              <a:t>]</a:t>
            </a:r>
            <a:r>
              <a:rPr lang="en-US" altLang="en-US" baseline="30000" dirty="0" smtClean="0"/>
              <a:t>2</a:t>
            </a:r>
          </a:p>
          <a:p>
            <a:pPr marL="0" indent="0" eaLnBrk="1" hangingPunct="1">
              <a:buFontTx/>
              <a:buNone/>
              <a:tabLst>
                <a:tab pos="457200" algn="l"/>
                <a:tab pos="1371600" algn="l"/>
                <a:tab pos="1547813" algn="l"/>
              </a:tabLst>
            </a:pPr>
            <a:r>
              <a:rPr lang="en-US" altLang="en-US" dirty="0" smtClean="0"/>
              <a:t>         = .927</a:t>
            </a:r>
            <a:endParaRPr lang="en-US" altLang="en-US" baseline="30000" dirty="0" smtClean="0"/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8180388" y="839788"/>
            <a:ext cx="841375" cy="50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eaLnBrk="0" hangingPunct="0">
              <a:spcBef>
                <a:spcPct val="5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cont’d</a:t>
            </a:r>
          </a:p>
        </p:txBody>
      </p:sp>
      <p:sp>
        <p:nvSpPr>
          <p:cNvPr id="10245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5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A957579-1072-4532-BD85-77FC3E8BDEF7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400" smtClean="0"/>
          </a:p>
        </p:txBody>
      </p:sp>
    </p:spTree>
    <p:extLst>
      <p:ext uri="{BB962C8B-B14F-4D97-AF65-F5344CB8AC3E}">
        <p14:creationId xmlns:p14="http://schemas.microsoft.com/office/powerpoint/2010/main" val="83640539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6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6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46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46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6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146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46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6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146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46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6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146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3277</TotalTime>
  <Words>2302</Words>
  <Application>Microsoft Office PowerPoint</Application>
  <PresentationFormat>On-screen Show (4:3)</PresentationFormat>
  <Paragraphs>478</Paragraphs>
  <Slides>39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6" baseType="lpstr">
      <vt:lpstr>Arial</vt:lpstr>
      <vt:lpstr>Calibri</vt:lpstr>
      <vt:lpstr>Symbol</vt:lpstr>
      <vt:lpstr>Times New Roman</vt:lpstr>
      <vt:lpstr>Wingdings 2</vt:lpstr>
      <vt:lpstr>Office Theme</vt:lpstr>
      <vt:lpstr>Equation</vt:lpstr>
      <vt:lpstr>Probability II</vt:lpstr>
      <vt:lpstr>Independence</vt:lpstr>
      <vt:lpstr>Example </vt:lpstr>
      <vt:lpstr>Example </vt:lpstr>
      <vt:lpstr>Example </vt:lpstr>
      <vt:lpstr>Example</vt:lpstr>
      <vt:lpstr>Example</vt:lpstr>
      <vt:lpstr>Example</vt:lpstr>
      <vt:lpstr>Example</vt:lpstr>
      <vt:lpstr>Example</vt:lpstr>
      <vt:lpstr>Example</vt:lpstr>
      <vt:lpstr>Independence -vs- Disjoint</vt:lpstr>
      <vt:lpstr>4 Doors : A and B are Independent</vt:lpstr>
      <vt:lpstr>5 Doors : A and B are Dependent</vt:lpstr>
      <vt:lpstr>Discrete and Continuous Random Variables</vt:lpstr>
      <vt:lpstr>Random Variables</vt:lpstr>
      <vt:lpstr>PowerPoint Presentation</vt:lpstr>
      <vt:lpstr>Continuous and Discrete Distributions</vt:lpstr>
      <vt:lpstr>Probability Mass Functions (pmf) and Probability Density Functions (pdf)</vt:lpstr>
      <vt:lpstr>Example – Continuous Distribution</vt:lpstr>
      <vt:lpstr>Example – Discrete Distribution</vt:lpstr>
      <vt:lpstr>PowerPoint Presentation</vt:lpstr>
      <vt:lpstr>Cumulative Distribution Functions (cdf)</vt:lpstr>
      <vt:lpstr>PowerPoint Presentation</vt:lpstr>
      <vt:lpstr>Expected Value</vt:lpstr>
      <vt:lpstr>The Expected Value of X</vt:lpstr>
      <vt:lpstr>Example</vt:lpstr>
      <vt:lpstr>Example</vt:lpstr>
      <vt:lpstr>Rules of Expected Value</vt:lpstr>
      <vt:lpstr>Variance</vt:lpstr>
      <vt:lpstr>The Variance of X</vt:lpstr>
      <vt:lpstr>The Variance of X</vt:lpstr>
      <vt:lpstr>Example </vt:lpstr>
      <vt:lpstr>Example </vt:lpstr>
      <vt:lpstr>Rules of Variance</vt:lpstr>
      <vt:lpstr>Example</vt:lpstr>
      <vt:lpstr>Example</vt:lpstr>
      <vt:lpstr>Example</vt:lpstr>
      <vt:lpstr>Linear Combinations of Random Variables</vt:lpstr>
    </vt:vector>
  </TitlesOfParts>
  <Company>IEMS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Review of Probability and Statistics</dc:title>
  <dc:creator>apley</dc:creator>
  <cp:lastModifiedBy>Bruce Ankenman</cp:lastModifiedBy>
  <cp:revision>154</cp:revision>
  <dcterms:created xsi:type="dcterms:W3CDTF">2005-01-05T22:40:26Z</dcterms:created>
  <dcterms:modified xsi:type="dcterms:W3CDTF">2015-09-19T23:57:06Z</dcterms:modified>
</cp:coreProperties>
</file>