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sldIdLst>
    <p:sldId id="293" r:id="rId2"/>
    <p:sldId id="294" r:id="rId3"/>
    <p:sldId id="292" r:id="rId4"/>
    <p:sldId id="276" r:id="rId5"/>
    <p:sldId id="277" r:id="rId6"/>
    <p:sldId id="270" r:id="rId7"/>
    <p:sldId id="280" r:id="rId8"/>
    <p:sldId id="278" r:id="rId9"/>
    <p:sldId id="272" r:id="rId10"/>
    <p:sldId id="273" r:id="rId11"/>
    <p:sldId id="274" r:id="rId12"/>
    <p:sldId id="275" r:id="rId13"/>
    <p:sldId id="271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088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596D20-AC13-46BE-9859-C2832BC6E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FFEDCC-7A82-4596-BC6F-90F7D6322DBF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46DF8A-393F-45FD-B40F-2724B9FE3997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70" rIns="89939" bIns="44970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1575E8-6D36-4BE2-836A-F846E7254EC7}" type="slidenum">
              <a:rPr lang="en-US" altLang="en-US" sz="1200" smtClean="0"/>
              <a:pPr eaLnBrk="1" hangingPunct="1"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89DA1D-F47A-46B2-8289-E92CF5925197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D3E0EF-2A21-40F0-8B79-164C2BCBFFA9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70" rIns="89939" bIns="44970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3C3F6F-EF7A-469B-9229-2B659C308787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D96F73-F649-4636-B5DB-2DB4F1E8C799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A2F3EB-085E-455A-8B48-EE557A678376}" type="slidenum">
              <a:rPr lang="en-US" altLang="en-US" sz="1200" smtClean="0"/>
              <a:pPr eaLnBrk="1" hangingPunct="1"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565F92-8305-44F7-B642-192A61E78A0C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D44878-952A-4248-8128-C55468DC381D}" type="slidenum">
              <a:rPr lang="en-US" altLang="en-US" sz="1200" smtClean="0"/>
              <a:pPr eaLnBrk="1" hangingPunct="1"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FFEDCC-7A82-4596-BC6F-90F7D6322DBF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1575E8-6D36-4BE2-836A-F846E7254EC7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EFA347-F99A-4D84-9382-9F8122A8639B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49A4FF-569E-435B-BD27-4E32FA1CE53D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FFEDCC-7A82-4596-BC6F-90F7D6322DBF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68D532-F0F4-467A-811F-A8BAAAEDA7D5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83A6E0-81C0-47A7-B8B7-35F513F9D266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1152C9-DF4A-4254-91F1-F62585915601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A256-525E-4B50-9D5B-A475EBCA9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02F3B-6225-446D-8C67-0B3D78667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BD8BE-3A9D-4941-9464-03E59201D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B9ED-ED5A-4FBE-A9E4-F18465478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FFA2-1D6E-4455-BD93-E17CB2D6E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E9D1-5D03-4757-848F-2058AE264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40ED-06AC-43F0-A03E-BBD2B9629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1407-9CFB-4D10-A0C6-C58564C19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A477-0D13-463F-AB19-A7619B8F0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4EC5C-7599-4B88-97A7-9FB71740E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0FCB8-C753-49F0-BD90-803D15AE8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7FBDB-8409-45BB-8138-1B0218B1D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Properties of Estimators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346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Parameter is         (example: </a:t>
            </a:r>
            <a:r>
              <a:rPr lang="el-GR" altLang="en-US" dirty="0" smtClean="0"/>
              <a:t>μ</a:t>
            </a:r>
            <a:r>
              <a:rPr lang="en-US" altLang="en-US" dirty="0" smtClean="0"/>
              <a:t> for Pop. Mean.)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Characteristic of the Population (unknown)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Estimator </a:t>
            </a:r>
            <a:r>
              <a:rPr lang="en-US" altLang="en-US" dirty="0"/>
              <a:t>is </a:t>
            </a:r>
            <a:r>
              <a:rPr lang="en-US" altLang="en-US" dirty="0" smtClean="0"/>
              <a:t>        </a:t>
            </a:r>
            <a:r>
              <a:rPr lang="en-US" altLang="en-US" dirty="0"/>
              <a:t>(example:    for Sample Mean.)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Function of the data in the sample, it is a 	random variable since the data is random.</a:t>
            </a:r>
            <a:endParaRPr lang="en-US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17116"/>
              </p:ext>
            </p:extLst>
          </p:nvPr>
        </p:nvGraphicFramePr>
        <p:xfrm>
          <a:off x="2717800" y="1384758"/>
          <a:ext cx="373743" cy="52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384758"/>
                        <a:ext cx="373743" cy="521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53643"/>
              </p:ext>
            </p:extLst>
          </p:nvPr>
        </p:nvGraphicFramePr>
        <p:xfrm>
          <a:off x="2594204" y="3614936"/>
          <a:ext cx="3730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204" y="3614936"/>
                        <a:ext cx="3730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76786"/>
              </p:ext>
            </p:extLst>
          </p:nvPr>
        </p:nvGraphicFramePr>
        <p:xfrm>
          <a:off x="4891314" y="3710187"/>
          <a:ext cx="429532" cy="459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8" imgW="177480" imgH="190440" progId="Equation.3">
                  <p:embed/>
                </p:oleObj>
              </mc:Choice>
              <mc:Fallback>
                <p:oleObj name="Equation" r:id="rId8" imgW="17748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314" y="3710187"/>
                        <a:ext cx="429532" cy="459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Percentage Out of Specification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 rot="-25345">
            <a:off x="1420813" y="2981325"/>
            <a:ext cx="2108200" cy="1498600"/>
            <a:chOff x="1344" y="1968"/>
            <a:chExt cx="801" cy="493"/>
          </a:xfrm>
        </p:grpSpPr>
        <p:sp>
          <p:nvSpPr>
            <p:cNvPr id="7198" name="Rectangle 4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9" name="Rectangle 5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0" name="Freeform 6"/>
            <p:cNvSpPr>
              <a:spLocks/>
            </p:cNvSpPr>
            <p:nvPr/>
          </p:nvSpPr>
          <p:spPr bwMode="auto">
            <a:xfrm>
              <a:off x="1363" y="1979"/>
              <a:ext cx="615" cy="463"/>
            </a:xfrm>
            <a:custGeom>
              <a:avLst/>
              <a:gdLst>
                <a:gd name="T0" fmla="*/ 0 w 615"/>
                <a:gd name="T1" fmla="*/ 463 h 463"/>
                <a:gd name="T2" fmla="*/ 14 w 615"/>
                <a:gd name="T3" fmla="*/ 463 h 463"/>
                <a:gd name="T4" fmla="*/ 31 w 615"/>
                <a:gd name="T5" fmla="*/ 457 h 463"/>
                <a:gd name="T6" fmla="*/ 45 w 615"/>
                <a:gd name="T7" fmla="*/ 454 h 463"/>
                <a:gd name="T8" fmla="*/ 64 w 615"/>
                <a:gd name="T9" fmla="*/ 449 h 463"/>
                <a:gd name="T10" fmla="*/ 78 w 615"/>
                <a:gd name="T11" fmla="*/ 440 h 463"/>
                <a:gd name="T12" fmla="*/ 95 w 615"/>
                <a:gd name="T13" fmla="*/ 429 h 463"/>
                <a:gd name="T14" fmla="*/ 112 w 615"/>
                <a:gd name="T15" fmla="*/ 418 h 463"/>
                <a:gd name="T16" fmla="*/ 128 w 615"/>
                <a:gd name="T17" fmla="*/ 401 h 463"/>
                <a:gd name="T18" fmla="*/ 162 w 615"/>
                <a:gd name="T19" fmla="*/ 362 h 463"/>
                <a:gd name="T20" fmla="*/ 192 w 615"/>
                <a:gd name="T21" fmla="*/ 309 h 463"/>
                <a:gd name="T22" fmla="*/ 226 w 615"/>
                <a:gd name="T23" fmla="*/ 245 h 463"/>
                <a:gd name="T24" fmla="*/ 254 w 615"/>
                <a:gd name="T25" fmla="*/ 178 h 463"/>
                <a:gd name="T26" fmla="*/ 287 w 615"/>
                <a:gd name="T27" fmla="*/ 109 h 463"/>
                <a:gd name="T28" fmla="*/ 318 w 615"/>
                <a:gd name="T29" fmla="*/ 50 h 463"/>
                <a:gd name="T30" fmla="*/ 334 w 615"/>
                <a:gd name="T31" fmla="*/ 28 h 463"/>
                <a:gd name="T32" fmla="*/ 343 w 615"/>
                <a:gd name="T33" fmla="*/ 20 h 463"/>
                <a:gd name="T34" fmla="*/ 351 w 615"/>
                <a:gd name="T35" fmla="*/ 11 h 463"/>
                <a:gd name="T36" fmla="*/ 354 w 615"/>
                <a:gd name="T37" fmla="*/ 8 h 463"/>
                <a:gd name="T38" fmla="*/ 359 w 615"/>
                <a:gd name="T39" fmla="*/ 6 h 463"/>
                <a:gd name="T40" fmla="*/ 362 w 615"/>
                <a:gd name="T41" fmla="*/ 3 h 463"/>
                <a:gd name="T42" fmla="*/ 368 w 615"/>
                <a:gd name="T43" fmla="*/ 3 h 463"/>
                <a:gd name="T44" fmla="*/ 370 w 615"/>
                <a:gd name="T45" fmla="*/ 0 h 463"/>
                <a:gd name="T46" fmla="*/ 370 w 615"/>
                <a:gd name="T47" fmla="*/ 0 h 463"/>
                <a:gd name="T48" fmla="*/ 373 w 615"/>
                <a:gd name="T49" fmla="*/ 0 h 463"/>
                <a:gd name="T50" fmla="*/ 373 w 615"/>
                <a:gd name="T51" fmla="*/ 0 h 463"/>
                <a:gd name="T52" fmla="*/ 376 w 615"/>
                <a:gd name="T53" fmla="*/ 0 h 463"/>
                <a:gd name="T54" fmla="*/ 376 w 615"/>
                <a:gd name="T55" fmla="*/ 0 h 463"/>
                <a:gd name="T56" fmla="*/ 379 w 615"/>
                <a:gd name="T57" fmla="*/ 0 h 463"/>
                <a:gd name="T58" fmla="*/ 379 w 615"/>
                <a:gd name="T59" fmla="*/ 0 h 463"/>
                <a:gd name="T60" fmla="*/ 379 w 615"/>
                <a:gd name="T61" fmla="*/ 0 h 463"/>
                <a:gd name="T62" fmla="*/ 382 w 615"/>
                <a:gd name="T63" fmla="*/ 0 h 463"/>
                <a:gd name="T64" fmla="*/ 382 w 615"/>
                <a:gd name="T65" fmla="*/ 0 h 463"/>
                <a:gd name="T66" fmla="*/ 382 w 615"/>
                <a:gd name="T67" fmla="*/ 0 h 463"/>
                <a:gd name="T68" fmla="*/ 384 w 615"/>
                <a:gd name="T69" fmla="*/ 0 h 463"/>
                <a:gd name="T70" fmla="*/ 384 w 615"/>
                <a:gd name="T71" fmla="*/ 0 h 463"/>
                <a:gd name="T72" fmla="*/ 387 w 615"/>
                <a:gd name="T73" fmla="*/ 0 h 463"/>
                <a:gd name="T74" fmla="*/ 390 w 615"/>
                <a:gd name="T75" fmla="*/ 0 h 463"/>
                <a:gd name="T76" fmla="*/ 393 w 615"/>
                <a:gd name="T77" fmla="*/ 3 h 463"/>
                <a:gd name="T78" fmla="*/ 395 w 615"/>
                <a:gd name="T79" fmla="*/ 3 h 463"/>
                <a:gd name="T80" fmla="*/ 404 w 615"/>
                <a:gd name="T81" fmla="*/ 8 h 463"/>
                <a:gd name="T82" fmla="*/ 412 w 615"/>
                <a:gd name="T83" fmla="*/ 14 h 463"/>
                <a:gd name="T84" fmla="*/ 426 w 615"/>
                <a:gd name="T85" fmla="*/ 31 h 463"/>
                <a:gd name="T86" fmla="*/ 443 w 615"/>
                <a:gd name="T87" fmla="*/ 56 h 463"/>
                <a:gd name="T88" fmla="*/ 476 w 615"/>
                <a:gd name="T89" fmla="*/ 120 h 463"/>
                <a:gd name="T90" fmla="*/ 507 w 615"/>
                <a:gd name="T91" fmla="*/ 190 h 463"/>
                <a:gd name="T92" fmla="*/ 537 w 615"/>
                <a:gd name="T93" fmla="*/ 254 h 463"/>
                <a:gd name="T94" fmla="*/ 571 w 615"/>
                <a:gd name="T95" fmla="*/ 318 h 463"/>
                <a:gd name="T96" fmla="*/ 601 w 615"/>
                <a:gd name="T97" fmla="*/ 368 h 463"/>
                <a:gd name="T98" fmla="*/ 615 w 615"/>
                <a:gd name="T99" fmla="*/ 387 h 4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"/>
                <a:gd name="T151" fmla="*/ 0 h 463"/>
                <a:gd name="T152" fmla="*/ 615 w 615"/>
                <a:gd name="T153" fmla="*/ 463 h 4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" h="463">
                  <a:moveTo>
                    <a:pt x="0" y="463"/>
                  </a:moveTo>
                  <a:lnTo>
                    <a:pt x="14" y="463"/>
                  </a:lnTo>
                  <a:lnTo>
                    <a:pt x="31" y="457"/>
                  </a:lnTo>
                  <a:lnTo>
                    <a:pt x="45" y="454"/>
                  </a:lnTo>
                  <a:lnTo>
                    <a:pt x="64" y="449"/>
                  </a:lnTo>
                  <a:lnTo>
                    <a:pt x="78" y="440"/>
                  </a:lnTo>
                  <a:lnTo>
                    <a:pt x="95" y="429"/>
                  </a:lnTo>
                  <a:lnTo>
                    <a:pt x="112" y="418"/>
                  </a:lnTo>
                  <a:lnTo>
                    <a:pt x="128" y="401"/>
                  </a:lnTo>
                  <a:lnTo>
                    <a:pt x="162" y="362"/>
                  </a:lnTo>
                  <a:lnTo>
                    <a:pt x="192" y="309"/>
                  </a:lnTo>
                  <a:lnTo>
                    <a:pt x="226" y="245"/>
                  </a:lnTo>
                  <a:lnTo>
                    <a:pt x="254" y="178"/>
                  </a:lnTo>
                  <a:lnTo>
                    <a:pt x="287" y="109"/>
                  </a:lnTo>
                  <a:lnTo>
                    <a:pt x="318" y="50"/>
                  </a:lnTo>
                  <a:lnTo>
                    <a:pt x="334" y="28"/>
                  </a:lnTo>
                  <a:lnTo>
                    <a:pt x="343" y="20"/>
                  </a:lnTo>
                  <a:lnTo>
                    <a:pt x="351" y="11"/>
                  </a:lnTo>
                  <a:lnTo>
                    <a:pt x="354" y="8"/>
                  </a:lnTo>
                  <a:lnTo>
                    <a:pt x="359" y="6"/>
                  </a:lnTo>
                  <a:lnTo>
                    <a:pt x="362" y="3"/>
                  </a:lnTo>
                  <a:lnTo>
                    <a:pt x="368" y="3"/>
                  </a:lnTo>
                  <a:lnTo>
                    <a:pt x="370" y="0"/>
                  </a:lnTo>
                  <a:lnTo>
                    <a:pt x="373" y="0"/>
                  </a:lnTo>
                  <a:lnTo>
                    <a:pt x="376" y="0"/>
                  </a:lnTo>
                  <a:lnTo>
                    <a:pt x="379" y="0"/>
                  </a:lnTo>
                  <a:lnTo>
                    <a:pt x="382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0"/>
                  </a:lnTo>
                  <a:lnTo>
                    <a:pt x="393" y="3"/>
                  </a:lnTo>
                  <a:lnTo>
                    <a:pt x="395" y="3"/>
                  </a:lnTo>
                  <a:lnTo>
                    <a:pt x="404" y="8"/>
                  </a:lnTo>
                  <a:lnTo>
                    <a:pt x="412" y="14"/>
                  </a:lnTo>
                  <a:lnTo>
                    <a:pt x="426" y="31"/>
                  </a:lnTo>
                  <a:lnTo>
                    <a:pt x="443" y="56"/>
                  </a:lnTo>
                  <a:lnTo>
                    <a:pt x="476" y="120"/>
                  </a:lnTo>
                  <a:lnTo>
                    <a:pt x="507" y="190"/>
                  </a:lnTo>
                  <a:lnTo>
                    <a:pt x="537" y="254"/>
                  </a:lnTo>
                  <a:lnTo>
                    <a:pt x="571" y="318"/>
                  </a:lnTo>
                  <a:lnTo>
                    <a:pt x="601" y="368"/>
                  </a:lnTo>
                  <a:lnTo>
                    <a:pt x="615" y="38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7"/>
            <p:cNvSpPr>
              <a:spLocks/>
            </p:cNvSpPr>
            <p:nvPr/>
          </p:nvSpPr>
          <p:spPr bwMode="auto">
            <a:xfrm>
              <a:off x="1978" y="2366"/>
              <a:ext cx="142" cy="76"/>
            </a:xfrm>
            <a:custGeom>
              <a:avLst/>
              <a:gdLst>
                <a:gd name="T0" fmla="*/ 0 w 142"/>
                <a:gd name="T1" fmla="*/ 0 h 76"/>
                <a:gd name="T2" fmla="*/ 17 w 142"/>
                <a:gd name="T3" fmla="*/ 20 h 76"/>
                <a:gd name="T4" fmla="*/ 50 w 142"/>
                <a:gd name="T5" fmla="*/ 45 h 76"/>
                <a:gd name="T6" fmla="*/ 64 w 142"/>
                <a:gd name="T7" fmla="*/ 53 h 76"/>
                <a:gd name="T8" fmla="*/ 81 w 142"/>
                <a:gd name="T9" fmla="*/ 62 h 76"/>
                <a:gd name="T10" fmla="*/ 100 w 142"/>
                <a:gd name="T11" fmla="*/ 67 h 76"/>
                <a:gd name="T12" fmla="*/ 114 w 142"/>
                <a:gd name="T13" fmla="*/ 73 h 76"/>
                <a:gd name="T14" fmla="*/ 131 w 142"/>
                <a:gd name="T15" fmla="*/ 76 h 76"/>
                <a:gd name="T16" fmla="*/ 142 w 142"/>
                <a:gd name="T17" fmla="*/ 7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76"/>
                <a:gd name="T29" fmla="*/ 142 w 142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76">
                  <a:moveTo>
                    <a:pt x="0" y="0"/>
                  </a:moveTo>
                  <a:lnTo>
                    <a:pt x="17" y="20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81" y="62"/>
                  </a:lnTo>
                  <a:lnTo>
                    <a:pt x="100" y="67"/>
                  </a:lnTo>
                  <a:lnTo>
                    <a:pt x="114" y="73"/>
                  </a:lnTo>
                  <a:lnTo>
                    <a:pt x="131" y="76"/>
                  </a:lnTo>
                  <a:lnTo>
                    <a:pt x="142" y="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174750" y="5868988"/>
            <a:ext cx="266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Normal Distribution</a:t>
            </a:r>
          </a:p>
        </p:txBody>
      </p: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2116138" y="3413125"/>
            <a:ext cx="1590675" cy="1046163"/>
            <a:chOff x="3658" y="2294"/>
            <a:chExt cx="1002" cy="1190"/>
          </a:xfrm>
        </p:grpSpPr>
        <p:sp>
          <p:nvSpPr>
            <p:cNvPr id="7196" name="Line 10"/>
            <p:cNvSpPr>
              <a:spLocks noChangeShapeType="1"/>
            </p:cNvSpPr>
            <p:nvPr/>
          </p:nvSpPr>
          <p:spPr bwMode="auto">
            <a:xfrm flipV="1">
              <a:off x="3658" y="2295"/>
              <a:ext cx="0" cy="118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11"/>
            <p:cNvSpPr>
              <a:spLocks noChangeShapeType="1"/>
            </p:cNvSpPr>
            <p:nvPr/>
          </p:nvSpPr>
          <p:spPr bwMode="auto">
            <a:xfrm flipV="1">
              <a:off x="4660" y="2294"/>
              <a:ext cx="0" cy="118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3343275" y="4572000"/>
            <a:ext cx="85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hlink"/>
                </a:solidFill>
              </a:rPr>
              <a:t>USL=8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1550988" y="45704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hlink"/>
                </a:solidFill>
              </a:rPr>
              <a:t>LSL=3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 flipH="1">
            <a:off x="2462213" y="2873375"/>
            <a:ext cx="0" cy="2368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2028825" y="3879850"/>
            <a:ext cx="85725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>
            <a:off x="1933575" y="4032250"/>
            <a:ext cx="1905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7"/>
          <p:cNvSpPr>
            <a:spLocks noChangeShapeType="1"/>
          </p:cNvSpPr>
          <p:nvPr/>
        </p:nvSpPr>
        <p:spPr bwMode="auto">
          <a:xfrm>
            <a:off x="1847850" y="4184650"/>
            <a:ext cx="17145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8"/>
          <p:cNvSpPr>
            <a:spLocks noChangeShapeType="1"/>
          </p:cNvSpPr>
          <p:nvPr/>
        </p:nvSpPr>
        <p:spPr bwMode="auto">
          <a:xfrm>
            <a:off x="1743075" y="4308475"/>
            <a:ext cx="85725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9"/>
          <p:cNvSpPr>
            <a:spLocks noChangeShapeType="1"/>
          </p:cNvSpPr>
          <p:nvPr/>
        </p:nvSpPr>
        <p:spPr bwMode="auto">
          <a:xfrm>
            <a:off x="1609725" y="4394200"/>
            <a:ext cx="5715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82" name="Object 20"/>
          <p:cNvGraphicFramePr>
            <a:graphicFrameLocks noChangeAspect="1"/>
          </p:cNvGraphicFramePr>
          <p:nvPr/>
        </p:nvGraphicFramePr>
        <p:xfrm>
          <a:off x="1992313" y="5318125"/>
          <a:ext cx="8175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494870" imgH="203024" progId="Equation.DSMT4">
                  <p:embed/>
                </p:oleObj>
              </mc:Choice>
              <mc:Fallback>
                <p:oleObj name="Equation" r:id="rId3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318125"/>
                        <a:ext cx="8175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1"/>
          <p:cNvGraphicFramePr>
            <a:graphicFrameLocks noChangeAspect="1"/>
          </p:cNvGraphicFramePr>
          <p:nvPr/>
        </p:nvGraphicFramePr>
        <p:xfrm>
          <a:off x="4000500" y="1803400"/>
          <a:ext cx="1308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736280" imgH="177723" progId="Equation.DSMT4">
                  <p:embed/>
                </p:oleObj>
              </mc:Choice>
              <mc:Fallback>
                <p:oleObj name="Equation" r:id="rId5" imgW="7362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803400"/>
                        <a:ext cx="1308100" cy="314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4329113" y="2673350"/>
          <a:ext cx="4421187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2705100" imgH="1828800" progId="Equation.DSMT4">
                  <p:embed/>
                </p:oleObj>
              </mc:Choice>
              <mc:Fallback>
                <p:oleObj name="Equation" r:id="rId7" imgW="270510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673350"/>
                        <a:ext cx="4421187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08050" y="3530600"/>
            <a:ext cx="3476625" cy="366713"/>
            <a:chOff x="356" y="2224"/>
            <a:chExt cx="2190" cy="231"/>
          </a:xfrm>
        </p:grpSpPr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356" y="2224"/>
              <a:ext cx="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/>
                <a:t>2.39%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2238" y="2224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/>
                <a:t>0%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451100" y="3556000"/>
            <a:ext cx="2427288" cy="1746250"/>
            <a:chOff x="1328" y="2240"/>
            <a:chExt cx="1529" cy="1100"/>
          </a:xfrm>
        </p:grpSpPr>
        <p:sp>
          <p:nvSpPr>
            <p:cNvPr id="7191" name="Line 27"/>
            <p:cNvSpPr>
              <a:spLocks noChangeShapeType="1"/>
            </p:cNvSpPr>
            <p:nvPr/>
          </p:nvSpPr>
          <p:spPr bwMode="auto">
            <a:xfrm>
              <a:off x="1328" y="2240"/>
              <a:ext cx="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28"/>
            <p:cNvSpPr txBox="1">
              <a:spLocks noChangeArrowheads="1"/>
            </p:cNvSpPr>
            <p:nvPr/>
          </p:nvSpPr>
          <p:spPr bwMode="auto">
            <a:xfrm>
              <a:off x="1576" y="3101"/>
              <a:ext cx="1281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 i="1"/>
                <a:t>Z</a:t>
              </a:r>
              <a:r>
                <a:rPr lang="en-US" altLang="en-US" sz="1800" i="1" baseline="-25000"/>
                <a:t>U</a:t>
              </a:r>
              <a:r>
                <a:rPr lang="en-US" altLang="en-US" sz="1800"/>
                <a:t>=How many </a:t>
              </a:r>
              <a:r>
                <a:rPr lang="en-US" altLang="en-US" sz="1800">
                  <a:latin typeface="Symbol" pitchFamily="18" charset="2"/>
                </a:rPr>
                <a:t>s</a:t>
              </a:r>
              <a:r>
                <a:rPr lang="en-US" altLang="en-US" sz="1800"/>
                <a:t>’s?</a:t>
              </a:r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 flipH="1" flipV="1">
              <a:off x="1672" y="2248"/>
              <a:ext cx="104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01700" y="2408238"/>
            <a:ext cx="2033588" cy="1401762"/>
            <a:chOff x="352" y="1517"/>
            <a:chExt cx="1281" cy="883"/>
          </a:xfrm>
        </p:grpSpPr>
        <p:sp>
          <p:nvSpPr>
            <p:cNvPr id="7188" name="Line 31"/>
            <p:cNvSpPr>
              <a:spLocks noChangeShapeType="1"/>
            </p:cNvSpPr>
            <p:nvPr/>
          </p:nvSpPr>
          <p:spPr bwMode="auto">
            <a:xfrm>
              <a:off x="1112" y="23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Text Box 32"/>
            <p:cNvSpPr txBox="1">
              <a:spLocks noChangeArrowheads="1"/>
            </p:cNvSpPr>
            <p:nvPr/>
          </p:nvSpPr>
          <p:spPr bwMode="auto">
            <a:xfrm>
              <a:off x="352" y="1517"/>
              <a:ext cx="1281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 i="1"/>
                <a:t>Z</a:t>
              </a:r>
              <a:r>
                <a:rPr lang="en-US" altLang="en-US" sz="1800" i="1" baseline="-25000"/>
                <a:t>L</a:t>
              </a:r>
              <a:r>
                <a:rPr lang="en-US" altLang="en-US" sz="1800"/>
                <a:t>=How many </a:t>
              </a:r>
              <a:r>
                <a:rPr lang="en-US" altLang="en-US" sz="1800">
                  <a:latin typeface="Symbol" pitchFamily="18" charset="2"/>
                </a:rPr>
                <a:t>s</a:t>
              </a:r>
              <a:r>
                <a:rPr lang="en-US" altLang="en-US" sz="1800"/>
                <a:t>’s?</a:t>
              </a:r>
            </a:p>
          </p:txBody>
        </p:sp>
        <p:sp>
          <p:nvSpPr>
            <p:cNvPr id="7190" name="Line 33"/>
            <p:cNvSpPr>
              <a:spLocks noChangeShapeType="1"/>
            </p:cNvSpPr>
            <p:nvPr/>
          </p:nvSpPr>
          <p:spPr bwMode="auto">
            <a:xfrm>
              <a:off x="1120" y="1800"/>
              <a:ext cx="128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1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Using the z-Table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87463" y="1743075"/>
          <a:ext cx="65992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3327400" imgH="215900" progId="Equation.3">
                  <p:embed/>
                </p:oleObj>
              </mc:Choice>
              <mc:Fallback>
                <p:oleObj name="Equation" r:id="rId4" imgW="332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743075"/>
                        <a:ext cx="65992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3391"/>
              </p:ext>
            </p:extLst>
          </p:nvPr>
        </p:nvGraphicFramePr>
        <p:xfrm>
          <a:off x="1028700" y="4838700"/>
          <a:ext cx="7629525" cy="723900"/>
        </p:xfrm>
        <a:graphic>
          <a:graphicData uri="http://schemas.openxmlformats.org/drawingml/2006/table">
            <a:tbl>
              <a:tblPr/>
              <a:tblGrid>
                <a:gridCol w="798513"/>
                <a:gridCol w="622300"/>
                <a:gridCol w="674687"/>
                <a:gridCol w="666750"/>
                <a:gridCol w="704850"/>
                <a:gridCol w="695325"/>
                <a:gridCol w="619125"/>
                <a:gridCol w="619125"/>
                <a:gridCol w="771525"/>
                <a:gridCol w="819150"/>
                <a:gridCol w="6381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f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(-1.97)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f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(-1.98)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34" name="Group 42"/>
          <p:cNvGrpSpPr>
            <a:grpSpLocks/>
          </p:cNvGrpSpPr>
          <p:nvPr/>
        </p:nvGrpSpPr>
        <p:grpSpPr bwMode="auto">
          <a:xfrm rot="-25345">
            <a:off x="3021013" y="2625725"/>
            <a:ext cx="2108200" cy="1498600"/>
            <a:chOff x="1344" y="1968"/>
            <a:chExt cx="801" cy="493"/>
          </a:xfrm>
        </p:grpSpPr>
        <p:sp>
          <p:nvSpPr>
            <p:cNvPr id="8245" name="Rectangle 43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6" name="Rectangle 44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7" name="Freeform 45"/>
            <p:cNvSpPr>
              <a:spLocks/>
            </p:cNvSpPr>
            <p:nvPr/>
          </p:nvSpPr>
          <p:spPr bwMode="auto">
            <a:xfrm>
              <a:off x="1363" y="1979"/>
              <a:ext cx="615" cy="463"/>
            </a:xfrm>
            <a:custGeom>
              <a:avLst/>
              <a:gdLst>
                <a:gd name="T0" fmla="*/ 0 w 615"/>
                <a:gd name="T1" fmla="*/ 463 h 463"/>
                <a:gd name="T2" fmla="*/ 14 w 615"/>
                <a:gd name="T3" fmla="*/ 463 h 463"/>
                <a:gd name="T4" fmla="*/ 31 w 615"/>
                <a:gd name="T5" fmla="*/ 457 h 463"/>
                <a:gd name="T6" fmla="*/ 45 w 615"/>
                <a:gd name="T7" fmla="*/ 454 h 463"/>
                <a:gd name="T8" fmla="*/ 64 w 615"/>
                <a:gd name="T9" fmla="*/ 449 h 463"/>
                <a:gd name="T10" fmla="*/ 78 w 615"/>
                <a:gd name="T11" fmla="*/ 440 h 463"/>
                <a:gd name="T12" fmla="*/ 95 w 615"/>
                <a:gd name="T13" fmla="*/ 429 h 463"/>
                <a:gd name="T14" fmla="*/ 112 w 615"/>
                <a:gd name="T15" fmla="*/ 418 h 463"/>
                <a:gd name="T16" fmla="*/ 128 w 615"/>
                <a:gd name="T17" fmla="*/ 401 h 463"/>
                <a:gd name="T18" fmla="*/ 162 w 615"/>
                <a:gd name="T19" fmla="*/ 362 h 463"/>
                <a:gd name="T20" fmla="*/ 192 w 615"/>
                <a:gd name="T21" fmla="*/ 309 h 463"/>
                <a:gd name="T22" fmla="*/ 226 w 615"/>
                <a:gd name="T23" fmla="*/ 245 h 463"/>
                <a:gd name="T24" fmla="*/ 254 w 615"/>
                <a:gd name="T25" fmla="*/ 178 h 463"/>
                <a:gd name="T26" fmla="*/ 287 w 615"/>
                <a:gd name="T27" fmla="*/ 109 h 463"/>
                <a:gd name="T28" fmla="*/ 318 w 615"/>
                <a:gd name="T29" fmla="*/ 50 h 463"/>
                <a:gd name="T30" fmla="*/ 334 w 615"/>
                <a:gd name="T31" fmla="*/ 28 h 463"/>
                <a:gd name="T32" fmla="*/ 343 w 615"/>
                <a:gd name="T33" fmla="*/ 20 h 463"/>
                <a:gd name="T34" fmla="*/ 351 w 615"/>
                <a:gd name="T35" fmla="*/ 11 h 463"/>
                <a:gd name="T36" fmla="*/ 354 w 615"/>
                <a:gd name="T37" fmla="*/ 8 h 463"/>
                <a:gd name="T38" fmla="*/ 359 w 615"/>
                <a:gd name="T39" fmla="*/ 6 h 463"/>
                <a:gd name="T40" fmla="*/ 362 w 615"/>
                <a:gd name="T41" fmla="*/ 3 h 463"/>
                <a:gd name="T42" fmla="*/ 368 w 615"/>
                <a:gd name="T43" fmla="*/ 3 h 463"/>
                <a:gd name="T44" fmla="*/ 370 w 615"/>
                <a:gd name="T45" fmla="*/ 0 h 463"/>
                <a:gd name="T46" fmla="*/ 370 w 615"/>
                <a:gd name="T47" fmla="*/ 0 h 463"/>
                <a:gd name="T48" fmla="*/ 373 w 615"/>
                <a:gd name="T49" fmla="*/ 0 h 463"/>
                <a:gd name="T50" fmla="*/ 373 w 615"/>
                <a:gd name="T51" fmla="*/ 0 h 463"/>
                <a:gd name="T52" fmla="*/ 376 w 615"/>
                <a:gd name="T53" fmla="*/ 0 h 463"/>
                <a:gd name="T54" fmla="*/ 376 w 615"/>
                <a:gd name="T55" fmla="*/ 0 h 463"/>
                <a:gd name="T56" fmla="*/ 379 w 615"/>
                <a:gd name="T57" fmla="*/ 0 h 463"/>
                <a:gd name="T58" fmla="*/ 379 w 615"/>
                <a:gd name="T59" fmla="*/ 0 h 463"/>
                <a:gd name="T60" fmla="*/ 379 w 615"/>
                <a:gd name="T61" fmla="*/ 0 h 463"/>
                <a:gd name="T62" fmla="*/ 382 w 615"/>
                <a:gd name="T63" fmla="*/ 0 h 463"/>
                <a:gd name="T64" fmla="*/ 382 w 615"/>
                <a:gd name="T65" fmla="*/ 0 h 463"/>
                <a:gd name="T66" fmla="*/ 382 w 615"/>
                <a:gd name="T67" fmla="*/ 0 h 463"/>
                <a:gd name="T68" fmla="*/ 384 w 615"/>
                <a:gd name="T69" fmla="*/ 0 h 463"/>
                <a:gd name="T70" fmla="*/ 384 w 615"/>
                <a:gd name="T71" fmla="*/ 0 h 463"/>
                <a:gd name="T72" fmla="*/ 387 w 615"/>
                <a:gd name="T73" fmla="*/ 0 h 463"/>
                <a:gd name="T74" fmla="*/ 390 w 615"/>
                <a:gd name="T75" fmla="*/ 0 h 463"/>
                <a:gd name="T76" fmla="*/ 393 w 615"/>
                <a:gd name="T77" fmla="*/ 3 h 463"/>
                <a:gd name="T78" fmla="*/ 395 w 615"/>
                <a:gd name="T79" fmla="*/ 3 h 463"/>
                <a:gd name="T80" fmla="*/ 404 w 615"/>
                <a:gd name="T81" fmla="*/ 8 h 463"/>
                <a:gd name="T82" fmla="*/ 412 w 615"/>
                <a:gd name="T83" fmla="*/ 14 h 463"/>
                <a:gd name="T84" fmla="*/ 426 w 615"/>
                <a:gd name="T85" fmla="*/ 31 h 463"/>
                <a:gd name="T86" fmla="*/ 443 w 615"/>
                <a:gd name="T87" fmla="*/ 56 h 463"/>
                <a:gd name="T88" fmla="*/ 476 w 615"/>
                <a:gd name="T89" fmla="*/ 120 h 463"/>
                <a:gd name="T90" fmla="*/ 507 w 615"/>
                <a:gd name="T91" fmla="*/ 190 h 463"/>
                <a:gd name="T92" fmla="*/ 537 w 615"/>
                <a:gd name="T93" fmla="*/ 254 h 463"/>
                <a:gd name="T94" fmla="*/ 571 w 615"/>
                <a:gd name="T95" fmla="*/ 318 h 463"/>
                <a:gd name="T96" fmla="*/ 601 w 615"/>
                <a:gd name="T97" fmla="*/ 368 h 463"/>
                <a:gd name="T98" fmla="*/ 615 w 615"/>
                <a:gd name="T99" fmla="*/ 387 h 4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"/>
                <a:gd name="T151" fmla="*/ 0 h 463"/>
                <a:gd name="T152" fmla="*/ 615 w 615"/>
                <a:gd name="T153" fmla="*/ 463 h 4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" h="463">
                  <a:moveTo>
                    <a:pt x="0" y="463"/>
                  </a:moveTo>
                  <a:lnTo>
                    <a:pt x="14" y="463"/>
                  </a:lnTo>
                  <a:lnTo>
                    <a:pt x="31" y="457"/>
                  </a:lnTo>
                  <a:lnTo>
                    <a:pt x="45" y="454"/>
                  </a:lnTo>
                  <a:lnTo>
                    <a:pt x="64" y="449"/>
                  </a:lnTo>
                  <a:lnTo>
                    <a:pt x="78" y="440"/>
                  </a:lnTo>
                  <a:lnTo>
                    <a:pt x="95" y="429"/>
                  </a:lnTo>
                  <a:lnTo>
                    <a:pt x="112" y="418"/>
                  </a:lnTo>
                  <a:lnTo>
                    <a:pt x="128" y="401"/>
                  </a:lnTo>
                  <a:lnTo>
                    <a:pt x="162" y="362"/>
                  </a:lnTo>
                  <a:lnTo>
                    <a:pt x="192" y="309"/>
                  </a:lnTo>
                  <a:lnTo>
                    <a:pt x="226" y="245"/>
                  </a:lnTo>
                  <a:lnTo>
                    <a:pt x="254" y="178"/>
                  </a:lnTo>
                  <a:lnTo>
                    <a:pt x="287" y="109"/>
                  </a:lnTo>
                  <a:lnTo>
                    <a:pt x="318" y="50"/>
                  </a:lnTo>
                  <a:lnTo>
                    <a:pt x="334" y="28"/>
                  </a:lnTo>
                  <a:lnTo>
                    <a:pt x="343" y="20"/>
                  </a:lnTo>
                  <a:lnTo>
                    <a:pt x="351" y="11"/>
                  </a:lnTo>
                  <a:lnTo>
                    <a:pt x="354" y="8"/>
                  </a:lnTo>
                  <a:lnTo>
                    <a:pt x="359" y="6"/>
                  </a:lnTo>
                  <a:lnTo>
                    <a:pt x="362" y="3"/>
                  </a:lnTo>
                  <a:lnTo>
                    <a:pt x="368" y="3"/>
                  </a:lnTo>
                  <a:lnTo>
                    <a:pt x="370" y="0"/>
                  </a:lnTo>
                  <a:lnTo>
                    <a:pt x="373" y="0"/>
                  </a:lnTo>
                  <a:lnTo>
                    <a:pt x="376" y="0"/>
                  </a:lnTo>
                  <a:lnTo>
                    <a:pt x="379" y="0"/>
                  </a:lnTo>
                  <a:lnTo>
                    <a:pt x="382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0"/>
                  </a:lnTo>
                  <a:lnTo>
                    <a:pt x="393" y="3"/>
                  </a:lnTo>
                  <a:lnTo>
                    <a:pt x="395" y="3"/>
                  </a:lnTo>
                  <a:lnTo>
                    <a:pt x="404" y="8"/>
                  </a:lnTo>
                  <a:lnTo>
                    <a:pt x="412" y="14"/>
                  </a:lnTo>
                  <a:lnTo>
                    <a:pt x="426" y="31"/>
                  </a:lnTo>
                  <a:lnTo>
                    <a:pt x="443" y="56"/>
                  </a:lnTo>
                  <a:lnTo>
                    <a:pt x="476" y="120"/>
                  </a:lnTo>
                  <a:lnTo>
                    <a:pt x="507" y="190"/>
                  </a:lnTo>
                  <a:lnTo>
                    <a:pt x="537" y="254"/>
                  </a:lnTo>
                  <a:lnTo>
                    <a:pt x="571" y="318"/>
                  </a:lnTo>
                  <a:lnTo>
                    <a:pt x="601" y="368"/>
                  </a:lnTo>
                  <a:lnTo>
                    <a:pt x="615" y="38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46"/>
            <p:cNvSpPr>
              <a:spLocks/>
            </p:cNvSpPr>
            <p:nvPr/>
          </p:nvSpPr>
          <p:spPr bwMode="auto">
            <a:xfrm>
              <a:off x="1978" y="2366"/>
              <a:ext cx="142" cy="76"/>
            </a:xfrm>
            <a:custGeom>
              <a:avLst/>
              <a:gdLst>
                <a:gd name="T0" fmla="*/ 0 w 142"/>
                <a:gd name="T1" fmla="*/ 0 h 76"/>
                <a:gd name="T2" fmla="*/ 17 w 142"/>
                <a:gd name="T3" fmla="*/ 20 h 76"/>
                <a:gd name="T4" fmla="*/ 50 w 142"/>
                <a:gd name="T5" fmla="*/ 45 h 76"/>
                <a:gd name="T6" fmla="*/ 64 w 142"/>
                <a:gd name="T7" fmla="*/ 53 h 76"/>
                <a:gd name="T8" fmla="*/ 81 w 142"/>
                <a:gd name="T9" fmla="*/ 62 h 76"/>
                <a:gd name="T10" fmla="*/ 100 w 142"/>
                <a:gd name="T11" fmla="*/ 67 h 76"/>
                <a:gd name="T12" fmla="*/ 114 w 142"/>
                <a:gd name="T13" fmla="*/ 73 h 76"/>
                <a:gd name="T14" fmla="*/ 131 w 142"/>
                <a:gd name="T15" fmla="*/ 76 h 76"/>
                <a:gd name="T16" fmla="*/ 142 w 142"/>
                <a:gd name="T17" fmla="*/ 7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76"/>
                <a:gd name="T29" fmla="*/ 142 w 142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76">
                  <a:moveTo>
                    <a:pt x="0" y="0"/>
                  </a:moveTo>
                  <a:lnTo>
                    <a:pt x="17" y="20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81" y="62"/>
                  </a:lnTo>
                  <a:lnTo>
                    <a:pt x="100" y="67"/>
                  </a:lnTo>
                  <a:lnTo>
                    <a:pt x="114" y="73"/>
                  </a:lnTo>
                  <a:lnTo>
                    <a:pt x="131" y="76"/>
                  </a:lnTo>
                  <a:lnTo>
                    <a:pt x="142" y="7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35" name="Line 47"/>
          <p:cNvSpPr>
            <a:spLocks noChangeShapeType="1"/>
          </p:cNvSpPr>
          <p:nvPr/>
        </p:nvSpPr>
        <p:spPr bwMode="auto">
          <a:xfrm flipV="1">
            <a:off x="3716338" y="3059113"/>
            <a:ext cx="0" cy="10445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8"/>
          <p:cNvSpPr>
            <a:spLocks noChangeShapeType="1"/>
          </p:cNvSpPr>
          <p:nvPr/>
        </p:nvSpPr>
        <p:spPr bwMode="auto">
          <a:xfrm>
            <a:off x="3629025" y="3524250"/>
            <a:ext cx="85725" cy="1333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9"/>
          <p:cNvSpPr>
            <a:spLocks noChangeShapeType="1"/>
          </p:cNvSpPr>
          <p:nvPr/>
        </p:nvSpPr>
        <p:spPr bwMode="auto">
          <a:xfrm>
            <a:off x="3533775" y="3676650"/>
            <a:ext cx="190500" cy="2857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50"/>
          <p:cNvSpPr>
            <a:spLocks noChangeShapeType="1"/>
          </p:cNvSpPr>
          <p:nvPr/>
        </p:nvSpPr>
        <p:spPr bwMode="auto">
          <a:xfrm>
            <a:off x="3448050" y="3829050"/>
            <a:ext cx="171450" cy="2762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51"/>
          <p:cNvSpPr>
            <a:spLocks noChangeShapeType="1"/>
          </p:cNvSpPr>
          <p:nvPr/>
        </p:nvSpPr>
        <p:spPr bwMode="auto">
          <a:xfrm>
            <a:off x="3343275" y="3952875"/>
            <a:ext cx="85725" cy="1333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2"/>
          <p:cNvSpPr>
            <a:spLocks noChangeShapeType="1"/>
          </p:cNvSpPr>
          <p:nvPr/>
        </p:nvSpPr>
        <p:spPr bwMode="auto">
          <a:xfrm>
            <a:off x="3209925" y="4038600"/>
            <a:ext cx="57150" cy="76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Text Box 53"/>
          <p:cNvSpPr txBox="1">
            <a:spLocks noChangeArrowheads="1"/>
          </p:cNvSpPr>
          <p:nvPr/>
        </p:nvSpPr>
        <p:spPr bwMode="auto">
          <a:xfrm>
            <a:off x="3578225" y="41529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hlink"/>
                </a:solidFill>
              </a:rPr>
              <a:t>z</a:t>
            </a:r>
          </a:p>
        </p:txBody>
      </p:sp>
      <p:graphicFrame>
        <p:nvGraphicFramePr>
          <p:cNvPr id="130102" name="Object 54"/>
          <p:cNvGraphicFramePr>
            <a:graphicFrameLocks noChangeAspect="1"/>
          </p:cNvGraphicFramePr>
          <p:nvPr/>
        </p:nvGraphicFramePr>
        <p:xfrm>
          <a:off x="2773363" y="3228975"/>
          <a:ext cx="654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6" imgW="330057" imgH="215806" progId="Equation.3">
                  <p:embed/>
                </p:oleObj>
              </mc:Choice>
              <mc:Fallback>
                <p:oleObj name="Equation" r:id="rId6" imgW="33005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228975"/>
                        <a:ext cx="6540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" name="Line 55"/>
          <p:cNvSpPr>
            <a:spLocks noChangeShapeType="1"/>
          </p:cNvSpPr>
          <p:nvPr/>
        </p:nvSpPr>
        <p:spPr bwMode="auto">
          <a:xfrm>
            <a:off x="4075113" y="2568575"/>
            <a:ext cx="0" cy="1530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Text Box 56"/>
          <p:cNvSpPr txBox="1">
            <a:spLocks noChangeArrowheads="1"/>
          </p:cNvSpPr>
          <p:nvPr/>
        </p:nvSpPr>
        <p:spPr bwMode="auto">
          <a:xfrm>
            <a:off x="3927475" y="4178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0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549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100" dirty="0" smtClean="0"/>
              <a:t>Assume that test scores follow a normal distribution with mean 500 and standard deviation 100. That is, if we use X to denote the test score of an individual,    X ~N(</a:t>
            </a:r>
            <a:r>
              <a:rPr lang="en-US" altLang="en-US" sz="2100" dirty="0" smtClean="0">
                <a:latin typeface="Symbol" pitchFamily="18" charset="2"/>
              </a:rPr>
              <a:t>m</a:t>
            </a:r>
            <a:r>
              <a:rPr lang="en-US" altLang="en-US" sz="2100" dirty="0" smtClean="0"/>
              <a:t>= 500, </a:t>
            </a:r>
            <a:r>
              <a:rPr lang="en-US" altLang="en-US" sz="2100" dirty="0" smtClean="0">
                <a:latin typeface="Symbol" pitchFamily="18" charset="2"/>
              </a:rPr>
              <a:t>s</a:t>
            </a:r>
            <a:r>
              <a:rPr lang="en-US" altLang="en-US" sz="2100" dirty="0" smtClean="0"/>
              <a:t> = 100).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100" dirty="0" smtClean="0"/>
              <a:t>What has to be your score to be sure that you are among the top 10%?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Above 628 is in the top 10%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100" dirty="0" smtClean="0"/>
              <a:t>How well have you done compared to the others if your score is 750?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750 is in the top 1%.</a:t>
            </a:r>
          </a:p>
        </p:txBody>
      </p:sp>
      <p:graphicFrame>
        <p:nvGraphicFramePr>
          <p:cNvPr id="1290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0049"/>
              </p:ext>
            </p:extLst>
          </p:nvPr>
        </p:nvGraphicFramePr>
        <p:xfrm>
          <a:off x="2168768" y="2985147"/>
          <a:ext cx="1577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4" imgW="965200" imgH="254000" progId="Equation.DSMT4">
                  <p:embed/>
                </p:oleObj>
              </mc:Choice>
              <mc:Fallback>
                <p:oleObj name="Equation" r:id="rId4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768" y="2985147"/>
                        <a:ext cx="1577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9008"/>
              </p:ext>
            </p:extLst>
          </p:nvPr>
        </p:nvGraphicFramePr>
        <p:xfrm>
          <a:off x="1834697" y="3546869"/>
          <a:ext cx="22209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6" imgW="1358310" imgH="177723" progId="Equation.DSMT4">
                  <p:embed/>
                </p:oleObj>
              </mc:Choice>
              <mc:Fallback>
                <p:oleObj name="Equation" r:id="rId6" imgW="135831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697" y="3546869"/>
                        <a:ext cx="222091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38"/>
          <p:cNvGrpSpPr>
            <a:grpSpLocks/>
          </p:cNvGrpSpPr>
          <p:nvPr/>
        </p:nvGrpSpPr>
        <p:grpSpPr bwMode="auto">
          <a:xfrm>
            <a:off x="5254624" y="2752891"/>
            <a:ext cx="3016878" cy="1920933"/>
            <a:chOff x="4444227" y="4076700"/>
            <a:chExt cx="3016752" cy="2073375"/>
          </a:xfrm>
        </p:grpSpPr>
        <p:grpSp>
          <p:nvGrpSpPr>
            <p:cNvPr id="9225" name="Group 33"/>
            <p:cNvGrpSpPr>
              <a:grpSpLocks/>
            </p:cNvGrpSpPr>
            <p:nvPr/>
          </p:nvGrpSpPr>
          <p:grpSpPr bwMode="auto">
            <a:xfrm>
              <a:off x="4444227" y="4076700"/>
              <a:ext cx="2448128" cy="2073375"/>
              <a:chOff x="1420813" y="2873375"/>
              <a:chExt cx="2448130" cy="2073375"/>
            </a:xfrm>
          </p:grpSpPr>
          <p:grpSp>
            <p:nvGrpSpPr>
              <p:cNvPr id="9229" name="Group 3"/>
              <p:cNvGrpSpPr>
                <a:grpSpLocks/>
              </p:cNvGrpSpPr>
              <p:nvPr/>
            </p:nvGrpSpPr>
            <p:grpSpPr bwMode="auto">
              <a:xfrm rot="-25345">
                <a:off x="1420813" y="2981325"/>
                <a:ext cx="2108200" cy="1498600"/>
                <a:chOff x="1344" y="1968"/>
                <a:chExt cx="801" cy="493"/>
              </a:xfrm>
            </p:grpSpPr>
            <p:sp>
              <p:nvSpPr>
                <p:cNvPr id="9237" name="Rectangle 4"/>
                <p:cNvSpPr>
                  <a:spLocks noChangeArrowheads="1"/>
                </p:cNvSpPr>
                <p:nvPr/>
              </p:nvSpPr>
              <p:spPr bwMode="auto">
                <a:xfrm>
                  <a:off x="1344" y="1968"/>
                  <a:ext cx="801" cy="4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38" name="Rectangle 5"/>
                <p:cNvSpPr>
                  <a:spLocks noChangeArrowheads="1"/>
                </p:cNvSpPr>
                <p:nvPr/>
              </p:nvSpPr>
              <p:spPr bwMode="auto">
                <a:xfrm>
                  <a:off x="1344" y="1968"/>
                  <a:ext cx="801" cy="4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39" name="Freeform 6"/>
                <p:cNvSpPr>
                  <a:spLocks/>
                </p:cNvSpPr>
                <p:nvPr/>
              </p:nvSpPr>
              <p:spPr bwMode="auto">
                <a:xfrm>
                  <a:off x="1363" y="1979"/>
                  <a:ext cx="615" cy="463"/>
                </a:xfrm>
                <a:custGeom>
                  <a:avLst/>
                  <a:gdLst>
                    <a:gd name="T0" fmla="*/ 0 w 615"/>
                    <a:gd name="T1" fmla="*/ 463 h 463"/>
                    <a:gd name="T2" fmla="*/ 14 w 615"/>
                    <a:gd name="T3" fmla="*/ 463 h 463"/>
                    <a:gd name="T4" fmla="*/ 31 w 615"/>
                    <a:gd name="T5" fmla="*/ 457 h 463"/>
                    <a:gd name="T6" fmla="*/ 45 w 615"/>
                    <a:gd name="T7" fmla="*/ 454 h 463"/>
                    <a:gd name="T8" fmla="*/ 64 w 615"/>
                    <a:gd name="T9" fmla="*/ 449 h 463"/>
                    <a:gd name="T10" fmla="*/ 78 w 615"/>
                    <a:gd name="T11" fmla="*/ 440 h 463"/>
                    <a:gd name="T12" fmla="*/ 95 w 615"/>
                    <a:gd name="T13" fmla="*/ 429 h 463"/>
                    <a:gd name="T14" fmla="*/ 112 w 615"/>
                    <a:gd name="T15" fmla="*/ 418 h 463"/>
                    <a:gd name="T16" fmla="*/ 128 w 615"/>
                    <a:gd name="T17" fmla="*/ 401 h 463"/>
                    <a:gd name="T18" fmla="*/ 162 w 615"/>
                    <a:gd name="T19" fmla="*/ 362 h 463"/>
                    <a:gd name="T20" fmla="*/ 192 w 615"/>
                    <a:gd name="T21" fmla="*/ 309 h 463"/>
                    <a:gd name="T22" fmla="*/ 226 w 615"/>
                    <a:gd name="T23" fmla="*/ 245 h 463"/>
                    <a:gd name="T24" fmla="*/ 254 w 615"/>
                    <a:gd name="T25" fmla="*/ 178 h 463"/>
                    <a:gd name="T26" fmla="*/ 287 w 615"/>
                    <a:gd name="T27" fmla="*/ 109 h 463"/>
                    <a:gd name="T28" fmla="*/ 318 w 615"/>
                    <a:gd name="T29" fmla="*/ 50 h 463"/>
                    <a:gd name="T30" fmla="*/ 334 w 615"/>
                    <a:gd name="T31" fmla="*/ 28 h 463"/>
                    <a:gd name="T32" fmla="*/ 343 w 615"/>
                    <a:gd name="T33" fmla="*/ 20 h 463"/>
                    <a:gd name="T34" fmla="*/ 351 w 615"/>
                    <a:gd name="T35" fmla="*/ 11 h 463"/>
                    <a:gd name="T36" fmla="*/ 354 w 615"/>
                    <a:gd name="T37" fmla="*/ 8 h 463"/>
                    <a:gd name="T38" fmla="*/ 359 w 615"/>
                    <a:gd name="T39" fmla="*/ 6 h 463"/>
                    <a:gd name="T40" fmla="*/ 362 w 615"/>
                    <a:gd name="T41" fmla="*/ 3 h 463"/>
                    <a:gd name="T42" fmla="*/ 368 w 615"/>
                    <a:gd name="T43" fmla="*/ 3 h 463"/>
                    <a:gd name="T44" fmla="*/ 370 w 615"/>
                    <a:gd name="T45" fmla="*/ 0 h 463"/>
                    <a:gd name="T46" fmla="*/ 370 w 615"/>
                    <a:gd name="T47" fmla="*/ 0 h 463"/>
                    <a:gd name="T48" fmla="*/ 373 w 615"/>
                    <a:gd name="T49" fmla="*/ 0 h 463"/>
                    <a:gd name="T50" fmla="*/ 373 w 615"/>
                    <a:gd name="T51" fmla="*/ 0 h 463"/>
                    <a:gd name="T52" fmla="*/ 376 w 615"/>
                    <a:gd name="T53" fmla="*/ 0 h 463"/>
                    <a:gd name="T54" fmla="*/ 376 w 615"/>
                    <a:gd name="T55" fmla="*/ 0 h 463"/>
                    <a:gd name="T56" fmla="*/ 379 w 615"/>
                    <a:gd name="T57" fmla="*/ 0 h 463"/>
                    <a:gd name="T58" fmla="*/ 379 w 615"/>
                    <a:gd name="T59" fmla="*/ 0 h 463"/>
                    <a:gd name="T60" fmla="*/ 379 w 615"/>
                    <a:gd name="T61" fmla="*/ 0 h 463"/>
                    <a:gd name="T62" fmla="*/ 382 w 615"/>
                    <a:gd name="T63" fmla="*/ 0 h 463"/>
                    <a:gd name="T64" fmla="*/ 382 w 615"/>
                    <a:gd name="T65" fmla="*/ 0 h 463"/>
                    <a:gd name="T66" fmla="*/ 382 w 615"/>
                    <a:gd name="T67" fmla="*/ 0 h 463"/>
                    <a:gd name="T68" fmla="*/ 384 w 615"/>
                    <a:gd name="T69" fmla="*/ 0 h 463"/>
                    <a:gd name="T70" fmla="*/ 384 w 615"/>
                    <a:gd name="T71" fmla="*/ 0 h 463"/>
                    <a:gd name="T72" fmla="*/ 387 w 615"/>
                    <a:gd name="T73" fmla="*/ 0 h 463"/>
                    <a:gd name="T74" fmla="*/ 390 w 615"/>
                    <a:gd name="T75" fmla="*/ 0 h 463"/>
                    <a:gd name="T76" fmla="*/ 393 w 615"/>
                    <a:gd name="T77" fmla="*/ 3 h 463"/>
                    <a:gd name="T78" fmla="*/ 395 w 615"/>
                    <a:gd name="T79" fmla="*/ 3 h 463"/>
                    <a:gd name="T80" fmla="*/ 404 w 615"/>
                    <a:gd name="T81" fmla="*/ 8 h 463"/>
                    <a:gd name="T82" fmla="*/ 412 w 615"/>
                    <a:gd name="T83" fmla="*/ 14 h 463"/>
                    <a:gd name="T84" fmla="*/ 426 w 615"/>
                    <a:gd name="T85" fmla="*/ 31 h 463"/>
                    <a:gd name="T86" fmla="*/ 443 w 615"/>
                    <a:gd name="T87" fmla="*/ 56 h 463"/>
                    <a:gd name="T88" fmla="*/ 476 w 615"/>
                    <a:gd name="T89" fmla="*/ 120 h 463"/>
                    <a:gd name="T90" fmla="*/ 507 w 615"/>
                    <a:gd name="T91" fmla="*/ 190 h 463"/>
                    <a:gd name="T92" fmla="*/ 537 w 615"/>
                    <a:gd name="T93" fmla="*/ 254 h 463"/>
                    <a:gd name="T94" fmla="*/ 571 w 615"/>
                    <a:gd name="T95" fmla="*/ 318 h 463"/>
                    <a:gd name="T96" fmla="*/ 601 w 615"/>
                    <a:gd name="T97" fmla="*/ 368 h 463"/>
                    <a:gd name="T98" fmla="*/ 615 w 615"/>
                    <a:gd name="T99" fmla="*/ 387 h 46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615"/>
                    <a:gd name="T151" fmla="*/ 0 h 463"/>
                    <a:gd name="T152" fmla="*/ 615 w 615"/>
                    <a:gd name="T153" fmla="*/ 463 h 46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615" h="463">
                      <a:moveTo>
                        <a:pt x="0" y="463"/>
                      </a:moveTo>
                      <a:lnTo>
                        <a:pt x="14" y="463"/>
                      </a:lnTo>
                      <a:lnTo>
                        <a:pt x="31" y="457"/>
                      </a:lnTo>
                      <a:lnTo>
                        <a:pt x="45" y="454"/>
                      </a:lnTo>
                      <a:lnTo>
                        <a:pt x="64" y="449"/>
                      </a:lnTo>
                      <a:lnTo>
                        <a:pt x="78" y="440"/>
                      </a:lnTo>
                      <a:lnTo>
                        <a:pt x="95" y="429"/>
                      </a:lnTo>
                      <a:lnTo>
                        <a:pt x="112" y="418"/>
                      </a:lnTo>
                      <a:lnTo>
                        <a:pt x="128" y="401"/>
                      </a:lnTo>
                      <a:lnTo>
                        <a:pt x="162" y="362"/>
                      </a:lnTo>
                      <a:lnTo>
                        <a:pt x="192" y="309"/>
                      </a:lnTo>
                      <a:lnTo>
                        <a:pt x="226" y="245"/>
                      </a:lnTo>
                      <a:lnTo>
                        <a:pt x="254" y="178"/>
                      </a:lnTo>
                      <a:lnTo>
                        <a:pt x="287" y="109"/>
                      </a:lnTo>
                      <a:lnTo>
                        <a:pt x="318" y="50"/>
                      </a:lnTo>
                      <a:lnTo>
                        <a:pt x="334" y="28"/>
                      </a:lnTo>
                      <a:lnTo>
                        <a:pt x="343" y="20"/>
                      </a:lnTo>
                      <a:lnTo>
                        <a:pt x="351" y="11"/>
                      </a:lnTo>
                      <a:lnTo>
                        <a:pt x="354" y="8"/>
                      </a:lnTo>
                      <a:lnTo>
                        <a:pt x="359" y="6"/>
                      </a:lnTo>
                      <a:lnTo>
                        <a:pt x="362" y="3"/>
                      </a:lnTo>
                      <a:lnTo>
                        <a:pt x="368" y="3"/>
                      </a:lnTo>
                      <a:lnTo>
                        <a:pt x="370" y="0"/>
                      </a:lnTo>
                      <a:lnTo>
                        <a:pt x="373" y="0"/>
                      </a:lnTo>
                      <a:lnTo>
                        <a:pt x="376" y="0"/>
                      </a:lnTo>
                      <a:lnTo>
                        <a:pt x="379" y="0"/>
                      </a:lnTo>
                      <a:lnTo>
                        <a:pt x="382" y="0"/>
                      </a:lnTo>
                      <a:lnTo>
                        <a:pt x="384" y="0"/>
                      </a:lnTo>
                      <a:lnTo>
                        <a:pt x="387" y="0"/>
                      </a:lnTo>
                      <a:lnTo>
                        <a:pt x="390" y="0"/>
                      </a:lnTo>
                      <a:lnTo>
                        <a:pt x="393" y="3"/>
                      </a:lnTo>
                      <a:lnTo>
                        <a:pt x="395" y="3"/>
                      </a:lnTo>
                      <a:lnTo>
                        <a:pt x="404" y="8"/>
                      </a:lnTo>
                      <a:lnTo>
                        <a:pt x="412" y="14"/>
                      </a:lnTo>
                      <a:lnTo>
                        <a:pt x="426" y="31"/>
                      </a:lnTo>
                      <a:lnTo>
                        <a:pt x="443" y="56"/>
                      </a:lnTo>
                      <a:lnTo>
                        <a:pt x="476" y="120"/>
                      </a:lnTo>
                      <a:lnTo>
                        <a:pt x="507" y="190"/>
                      </a:lnTo>
                      <a:lnTo>
                        <a:pt x="537" y="254"/>
                      </a:lnTo>
                      <a:lnTo>
                        <a:pt x="571" y="318"/>
                      </a:lnTo>
                      <a:lnTo>
                        <a:pt x="601" y="368"/>
                      </a:lnTo>
                      <a:lnTo>
                        <a:pt x="615" y="38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0" name="Freeform 7"/>
                <p:cNvSpPr>
                  <a:spLocks/>
                </p:cNvSpPr>
                <p:nvPr/>
              </p:nvSpPr>
              <p:spPr bwMode="auto">
                <a:xfrm>
                  <a:off x="1978" y="2366"/>
                  <a:ext cx="142" cy="76"/>
                </a:xfrm>
                <a:custGeom>
                  <a:avLst/>
                  <a:gdLst>
                    <a:gd name="T0" fmla="*/ 0 w 142"/>
                    <a:gd name="T1" fmla="*/ 0 h 76"/>
                    <a:gd name="T2" fmla="*/ 17 w 142"/>
                    <a:gd name="T3" fmla="*/ 20 h 76"/>
                    <a:gd name="T4" fmla="*/ 50 w 142"/>
                    <a:gd name="T5" fmla="*/ 45 h 76"/>
                    <a:gd name="T6" fmla="*/ 64 w 142"/>
                    <a:gd name="T7" fmla="*/ 53 h 76"/>
                    <a:gd name="T8" fmla="*/ 81 w 142"/>
                    <a:gd name="T9" fmla="*/ 62 h 76"/>
                    <a:gd name="T10" fmla="*/ 100 w 142"/>
                    <a:gd name="T11" fmla="*/ 67 h 76"/>
                    <a:gd name="T12" fmla="*/ 114 w 142"/>
                    <a:gd name="T13" fmla="*/ 73 h 76"/>
                    <a:gd name="T14" fmla="*/ 131 w 142"/>
                    <a:gd name="T15" fmla="*/ 76 h 76"/>
                    <a:gd name="T16" fmla="*/ 142 w 142"/>
                    <a:gd name="T17" fmla="*/ 7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2"/>
                    <a:gd name="T28" fmla="*/ 0 h 76"/>
                    <a:gd name="T29" fmla="*/ 142 w 142"/>
                    <a:gd name="T30" fmla="*/ 76 h 7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2" h="76">
                      <a:moveTo>
                        <a:pt x="0" y="0"/>
                      </a:moveTo>
                      <a:lnTo>
                        <a:pt x="17" y="20"/>
                      </a:lnTo>
                      <a:lnTo>
                        <a:pt x="50" y="45"/>
                      </a:lnTo>
                      <a:lnTo>
                        <a:pt x="64" y="53"/>
                      </a:lnTo>
                      <a:lnTo>
                        <a:pt x="81" y="62"/>
                      </a:lnTo>
                      <a:lnTo>
                        <a:pt x="100" y="67"/>
                      </a:lnTo>
                      <a:lnTo>
                        <a:pt x="114" y="73"/>
                      </a:lnTo>
                      <a:lnTo>
                        <a:pt x="131" y="76"/>
                      </a:lnTo>
                      <a:lnTo>
                        <a:pt x="142" y="7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0"/>
              <p:cNvSpPr>
                <a:spLocks noChangeShapeType="1"/>
              </p:cNvSpPr>
              <p:nvPr/>
            </p:nvSpPr>
            <p:spPr bwMode="auto">
              <a:xfrm flipV="1">
                <a:off x="3089531" y="3472997"/>
                <a:ext cx="0" cy="104528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14"/>
              <p:cNvSpPr>
                <a:spLocks noChangeShapeType="1"/>
              </p:cNvSpPr>
              <p:nvPr/>
            </p:nvSpPr>
            <p:spPr bwMode="auto">
              <a:xfrm flipH="1">
                <a:off x="2448233" y="2873375"/>
                <a:ext cx="13980" cy="160142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3111911" y="4297823"/>
                <a:ext cx="117985" cy="173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3291041" y="4379451"/>
                <a:ext cx="57150" cy="76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234" name="Object 20"/>
              <p:cNvGraphicFramePr>
                <a:graphicFrameLocks noChangeAspect="1"/>
              </p:cNvGraphicFramePr>
              <p:nvPr/>
            </p:nvGraphicFramePr>
            <p:xfrm>
              <a:off x="2001737" y="4610200"/>
              <a:ext cx="858837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6" name="Equation" r:id="rId8" imgW="520474" imgH="203112" progId="Equation.DSMT4">
                      <p:embed/>
                    </p:oleObj>
                  </mc:Choice>
                  <mc:Fallback>
                    <p:oleObj name="Equation" r:id="rId8" imgW="520474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1737" y="4610200"/>
                            <a:ext cx="858837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5" name="Text Box 25"/>
              <p:cNvSpPr txBox="1">
                <a:spLocks noChangeArrowheads="1"/>
              </p:cNvSpPr>
              <p:nvPr/>
            </p:nvSpPr>
            <p:spPr bwMode="auto">
              <a:xfrm>
                <a:off x="3261084" y="3486355"/>
                <a:ext cx="6078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1800"/>
                  <a:t>10%</a:t>
                </a:r>
              </a:p>
            </p:txBody>
          </p:sp>
          <p:sp>
            <p:nvSpPr>
              <p:cNvPr id="9236" name="Line 31"/>
              <p:cNvSpPr>
                <a:spLocks noChangeShapeType="1"/>
              </p:cNvSpPr>
              <p:nvPr/>
            </p:nvSpPr>
            <p:spPr bwMode="auto">
              <a:xfrm>
                <a:off x="2448233" y="3811127"/>
                <a:ext cx="6194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9226" name="Object 20"/>
            <p:cNvGraphicFramePr>
              <a:graphicFrameLocks noChangeAspect="1"/>
            </p:cNvGraphicFramePr>
            <p:nvPr/>
          </p:nvGraphicFramePr>
          <p:xfrm>
            <a:off x="5932737" y="5809121"/>
            <a:ext cx="43973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7" name="Equation" r:id="rId10" imgW="266353" imgH="177569" progId="Equation.DSMT4">
                    <p:embed/>
                  </p:oleObj>
                </mc:Choice>
                <mc:Fallback>
                  <p:oleObj name="Equation" r:id="rId10" imgW="266353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737" y="5809121"/>
                          <a:ext cx="439738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32"/>
            <p:cNvSpPr txBox="1">
              <a:spLocks noChangeArrowheads="1"/>
            </p:cNvSpPr>
            <p:nvPr/>
          </p:nvSpPr>
          <p:spPr bwMode="auto">
            <a:xfrm>
              <a:off x="5855456" y="4076701"/>
              <a:ext cx="1605523" cy="379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 i="1" dirty="0"/>
                <a:t>1.28 </a:t>
              </a:r>
              <a:r>
                <a:rPr lang="en-US" altLang="en-US" sz="1800" dirty="0">
                  <a:latin typeface="Symbol" pitchFamily="18" charset="2"/>
                </a:rPr>
                <a:t>s</a:t>
              </a:r>
              <a:r>
                <a:rPr lang="en-US" altLang="en-US" sz="1800" dirty="0"/>
                <a:t>’s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5435573" y="4594149"/>
              <a:ext cx="647696" cy="192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03216"/>
              </p:ext>
            </p:extLst>
          </p:nvPr>
        </p:nvGraphicFramePr>
        <p:xfrm>
          <a:off x="1670731" y="5354183"/>
          <a:ext cx="22621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12" imgW="1384300" imgH="203200" progId="Equation.DSMT4">
                  <p:embed/>
                </p:oleObj>
              </mc:Choice>
              <mc:Fallback>
                <p:oleObj name="Equation" r:id="rId12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731" y="5354183"/>
                        <a:ext cx="226218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90507"/>
              </p:ext>
            </p:extLst>
          </p:nvPr>
        </p:nvGraphicFramePr>
        <p:xfrm>
          <a:off x="4331381" y="5293858"/>
          <a:ext cx="1473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14" imgW="901309" imgH="253890" progId="Equation.DSMT4">
                  <p:embed/>
                </p:oleObj>
              </mc:Choice>
              <mc:Fallback>
                <p:oleObj name="Equation" r:id="rId14" imgW="90130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381" y="5293858"/>
                        <a:ext cx="14732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8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400050"/>
            <a:ext cx="9144000" cy="6096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Histogram </a:t>
            </a:r>
            <a:r>
              <a:rPr lang="en-US" sz="28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 </a:t>
            </a:r>
            <a:r>
              <a:rPr lang="en-US" sz="28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Normal </a:t>
            </a: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Assumptions and Outliers</a:t>
            </a:r>
            <a:endParaRPr lang="en-US" sz="28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600200"/>
            <a:ext cx="64865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2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400050"/>
            <a:ext cx="9144000" cy="6096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Probability Plot </a:t>
            </a:r>
            <a:r>
              <a:rPr lang="en-US" sz="28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 </a:t>
            </a:r>
            <a:r>
              <a:rPr lang="en-US" sz="28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Normal </a:t>
            </a: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Assumptions and Outliers</a:t>
            </a:r>
            <a:endParaRPr lang="en-US" sz="28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257300"/>
            <a:ext cx="7115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9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403350"/>
            <a:ext cx="70104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00050"/>
            <a:ext cx="9144000" cy="6096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Time Series or Run Chart  </a:t>
            </a:r>
            <a:r>
              <a:rPr lang="en-US" sz="28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28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 for I.I.D. Assumption</a:t>
            </a:r>
            <a:endParaRPr lang="en-US" sz="28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74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907" y="1606550"/>
            <a:ext cx="7994650" cy="263887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A manufacturer of potato chips claims that the average contents of bags sold weighs 12 ounces. The distribution is known to be normal with standard deviation </a:t>
            </a:r>
            <a:r>
              <a:rPr lang="en-US" altLang="en-US" sz="2000" dirty="0" smtClean="0">
                <a:latin typeface="Symbol" pitchFamily="18" charset="2"/>
              </a:rPr>
              <a:t>s</a:t>
            </a:r>
            <a:r>
              <a:rPr lang="en-US" altLang="en-US" sz="2000" dirty="0" smtClean="0"/>
              <a:t>=0.4 ounces. A random sample of 16 bags produced a sample mean weight of 11.84 ounces. Is it reasonable to say that the average is 12? </a:t>
            </a:r>
          </a:p>
        </p:txBody>
      </p:sp>
    </p:spTree>
    <p:extLst>
      <p:ext uri="{BB962C8B-B14F-4D97-AF65-F5344CB8AC3E}">
        <p14:creationId xmlns:p14="http://schemas.microsoft.com/office/powerpoint/2010/main" val="34363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676283"/>
            <a:ext cx="83629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Linear Combinations of Random Variables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09625" y="2168531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dirty="0">
                <a:latin typeface="Arial" charset="0"/>
              </a:rPr>
              <a:t>Suppose </a:t>
            </a:r>
            <a:r>
              <a:rPr lang="en-US" altLang="en-US" i="1" dirty="0">
                <a:latin typeface="Arial" charset="0"/>
              </a:rPr>
              <a:t>X</a:t>
            </a:r>
            <a:r>
              <a:rPr lang="en-US" altLang="en-US" dirty="0">
                <a:latin typeface="Arial" charset="0"/>
              </a:rPr>
              <a:t> and </a:t>
            </a:r>
            <a:r>
              <a:rPr lang="en-US" altLang="en-US" i="1" dirty="0">
                <a:latin typeface="Arial" charset="0"/>
              </a:rPr>
              <a:t>Y</a:t>
            </a:r>
            <a:r>
              <a:rPr lang="en-US" altLang="en-US" dirty="0">
                <a:latin typeface="Arial" charset="0"/>
              </a:rPr>
              <a:t> are independent </a:t>
            </a:r>
            <a:r>
              <a:rPr lang="en-US" altLang="en-US" dirty="0" err="1">
                <a:latin typeface="Arial" charset="0"/>
              </a:rPr>
              <a:t>r.v.’s</a:t>
            </a:r>
            <a:r>
              <a:rPr lang="en-US" altLang="en-US" dirty="0">
                <a:latin typeface="Arial" charset="0"/>
              </a:rPr>
              <a:t> with means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i="1" baseline="-25000" dirty="0">
                <a:latin typeface="Arial" charset="0"/>
              </a:rPr>
              <a:t>x</a:t>
            </a:r>
            <a:r>
              <a:rPr lang="en-US" altLang="en-US" dirty="0">
                <a:latin typeface="Arial" charset="0"/>
              </a:rPr>
              <a:t> and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i="1" baseline="-25000" dirty="0">
                <a:latin typeface="Arial" charset="0"/>
              </a:rPr>
              <a:t>y</a:t>
            </a:r>
            <a:r>
              <a:rPr lang="en-US" altLang="en-US" dirty="0">
                <a:latin typeface="Arial" charset="0"/>
              </a:rPr>
              <a:t> and variances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i="1" baseline="-25000" dirty="0">
                <a:latin typeface="Arial" charset="0"/>
              </a:rPr>
              <a:t>x</a:t>
            </a:r>
            <a:r>
              <a:rPr lang="en-US" altLang="en-US" baseline="30000" dirty="0">
                <a:latin typeface="Arial" charset="0"/>
              </a:rPr>
              <a:t>2</a:t>
            </a:r>
            <a:r>
              <a:rPr lang="en-US" altLang="en-US" dirty="0">
                <a:latin typeface="Arial" charset="0"/>
              </a:rPr>
              <a:t> and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i="1" baseline="-25000" dirty="0">
                <a:latin typeface="Arial" charset="0"/>
              </a:rPr>
              <a:t>y</a:t>
            </a:r>
            <a:r>
              <a:rPr lang="en-US" altLang="en-US" baseline="30000" dirty="0">
                <a:latin typeface="Arial" charset="0"/>
              </a:rPr>
              <a:t>2</a:t>
            </a:r>
            <a:r>
              <a:rPr lang="en-US" altLang="en-US" dirty="0">
                <a:latin typeface="Arial" charset="0"/>
              </a:rPr>
              <a:t> (</a:t>
            </a:r>
            <a:r>
              <a:rPr lang="en-US" altLang="en-US" i="1" dirty="0">
                <a:latin typeface="Arial" charset="0"/>
              </a:rPr>
              <a:t>a,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i="1" dirty="0" err="1">
                <a:latin typeface="Arial" charset="0"/>
              </a:rPr>
              <a:t>b,c,and</a:t>
            </a:r>
            <a:r>
              <a:rPr lang="en-US" altLang="en-US" i="1" dirty="0">
                <a:latin typeface="Arial" charset="0"/>
              </a:rPr>
              <a:t> d</a:t>
            </a:r>
            <a:r>
              <a:rPr lang="en-US" altLang="en-US" dirty="0">
                <a:latin typeface="Arial" charset="0"/>
              </a:rPr>
              <a:t> are scalars), then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i="1" dirty="0">
                <a:latin typeface="Arial" charset="0"/>
              </a:rPr>
              <a:t>W</a:t>
            </a:r>
            <a:r>
              <a:rPr lang="en-US" altLang="en-US" dirty="0">
                <a:latin typeface="Arial" charset="0"/>
              </a:rPr>
              <a:t>=(</a:t>
            </a:r>
            <a:r>
              <a:rPr lang="en-US" altLang="en-US" i="1" dirty="0" err="1">
                <a:latin typeface="Arial" charset="0"/>
              </a:rPr>
              <a:t>aX</a:t>
            </a:r>
            <a:r>
              <a:rPr lang="en-US" altLang="en-US" dirty="0" err="1">
                <a:latin typeface="Arial" charset="0"/>
              </a:rPr>
              <a:t>+</a:t>
            </a:r>
            <a:r>
              <a:rPr lang="en-US" altLang="en-US" i="1" dirty="0" err="1">
                <a:latin typeface="Arial" charset="0"/>
              </a:rPr>
              <a:t>b</a:t>
            </a:r>
            <a:r>
              <a:rPr lang="en-US" altLang="en-US" dirty="0">
                <a:latin typeface="Arial" charset="0"/>
              </a:rPr>
              <a:t>) +( </a:t>
            </a:r>
            <a:r>
              <a:rPr lang="en-US" altLang="en-US" i="1" dirty="0" err="1">
                <a:latin typeface="Arial" charset="0"/>
              </a:rPr>
              <a:t>cY</a:t>
            </a:r>
            <a:r>
              <a:rPr lang="en-US" altLang="en-US" dirty="0">
                <a:latin typeface="Arial" charset="0"/>
              </a:rPr>
              <a:t> +</a:t>
            </a:r>
            <a:r>
              <a:rPr lang="en-US" altLang="en-US" i="1" dirty="0">
                <a:latin typeface="Arial" charset="0"/>
              </a:rPr>
              <a:t>d</a:t>
            </a:r>
            <a:r>
              <a:rPr lang="en-US" altLang="en-US" dirty="0">
                <a:latin typeface="Arial" charset="0"/>
              </a:rPr>
              <a:t>)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V(</a:t>
            </a:r>
            <a:r>
              <a:rPr lang="en-US" altLang="en-US" i="1" dirty="0">
                <a:latin typeface="Arial" charset="0"/>
              </a:rPr>
              <a:t>W</a:t>
            </a:r>
            <a:r>
              <a:rPr lang="en-US" altLang="en-US" dirty="0">
                <a:latin typeface="Arial" charset="0"/>
              </a:rPr>
              <a:t>) = </a:t>
            </a:r>
            <a:r>
              <a:rPr lang="en-US" altLang="en-US" i="1" dirty="0">
                <a:latin typeface="Arial" charset="0"/>
              </a:rPr>
              <a:t>a</a:t>
            </a:r>
            <a:r>
              <a:rPr lang="en-US" altLang="en-US" baseline="30000" dirty="0">
                <a:latin typeface="Arial" charset="0"/>
              </a:rPr>
              <a:t>2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000" i="1" baseline="-25000" dirty="0">
                <a:latin typeface="Arial" charset="0"/>
              </a:rPr>
              <a:t>x</a:t>
            </a:r>
            <a:r>
              <a:rPr lang="en-US" altLang="en-US" sz="2000" baseline="30000" dirty="0">
                <a:latin typeface="Arial" charset="0"/>
              </a:rPr>
              <a:t>2+ </a:t>
            </a:r>
            <a:r>
              <a:rPr lang="en-US" altLang="en-US" i="1" dirty="0">
                <a:latin typeface="Arial" charset="0"/>
              </a:rPr>
              <a:t>c</a:t>
            </a:r>
            <a:r>
              <a:rPr lang="en-US" altLang="en-US" baseline="30000" dirty="0">
                <a:latin typeface="Arial" charset="0"/>
              </a:rPr>
              <a:t>2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000" i="1" baseline="-25000" dirty="0">
                <a:latin typeface="Arial" charset="0"/>
              </a:rPr>
              <a:t>y</a:t>
            </a:r>
            <a:r>
              <a:rPr lang="en-US" altLang="en-US" sz="2000" baseline="30000" dirty="0">
                <a:latin typeface="Arial" charset="0"/>
              </a:rPr>
              <a:t>2</a:t>
            </a:r>
            <a:endParaRPr lang="en-US" altLang="en-US" dirty="0">
              <a:latin typeface="Arial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E(</a:t>
            </a:r>
            <a:r>
              <a:rPr lang="en-US" altLang="en-US" i="1" dirty="0">
                <a:latin typeface="Arial" charset="0"/>
              </a:rPr>
              <a:t>W</a:t>
            </a:r>
            <a:r>
              <a:rPr lang="en-US" altLang="en-US" dirty="0">
                <a:latin typeface="Arial" charset="0"/>
              </a:rPr>
              <a:t>) = </a:t>
            </a:r>
            <a:r>
              <a:rPr lang="en-US" altLang="en-US" i="1" dirty="0" err="1">
                <a:latin typeface="Arial" charset="0"/>
              </a:rPr>
              <a:t>a</a:t>
            </a:r>
            <a:r>
              <a:rPr lang="en-US" altLang="en-US" dirty="0" err="1">
                <a:latin typeface="Symbol" pitchFamily="18" charset="2"/>
              </a:rPr>
              <a:t>m</a:t>
            </a:r>
            <a:r>
              <a:rPr lang="en-US" altLang="en-US" baseline="-25000" dirty="0" err="1">
                <a:latin typeface="Arial" charset="0"/>
              </a:rPr>
              <a:t>x</a:t>
            </a:r>
            <a:r>
              <a:rPr lang="en-US" altLang="en-US" dirty="0">
                <a:latin typeface="Arial" charset="0"/>
              </a:rPr>
              <a:t> +</a:t>
            </a:r>
            <a:r>
              <a:rPr lang="en-US" altLang="en-US" i="1" dirty="0">
                <a:latin typeface="Arial" charset="0"/>
              </a:rPr>
              <a:t>b</a:t>
            </a:r>
            <a:r>
              <a:rPr lang="en-US" altLang="en-US" dirty="0">
                <a:latin typeface="Arial" charset="0"/>
              </a:rPr>
              <a:t>+ </a:t>
            </a:r>
            <a:r>
              <a:rPr lang="en-US" altLang="en-US" i="1" dirty="0" err="1">
                <a:latin typeface="Arial" charset="0"/>
              </a:rPr>
              <a:t>c</a:t>
            </a:r>
            <a:r>
              <a:rPr lang="en-US" altLang="en-US" dirty="0" err="1">
                <a:latin typeface="Symbol" pitchFamily="18" charset="2"/>
              </a:rPr>
              <a:t>m</a:t>
            </a:r>
            <a:r>
              <a:rPr lang="en-US" altLang="en-US" baseline="-25000" dirty="0" err="1">
                <a:latin typeface="Arial" charset="0"/>
              </a:rPr>
              <a:t>y</a:t>
            </a:r>
            <a:r>
              <a:rPr lang="en-US" altLang="en-US" dirty="0" err="1">
                <a:latin typeface="Arial" charset="0"/>
              </a:rPr>
              <a:t>+</a:t>
            </a:r>
            <a:r>
              <a:rPr lang="en-US" altLang="en-US" i="1" dirty="0" err="1">
                <a:latin typeface="Arial" charset="0"/>
              </a:rPr>
              <a:t>d</a:t>
            </a:r>
            <a:endParaRPr lang="en-US" altLang="en-US" i="1" dirty="0">
              <a:latin typeface="Arial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If </a:t>
            </a:r>
            <a:r>
              <a:rPr lang="en-US" altLang="en-US" i="1" dirty="0">
                <a:latin typeface="Arial" charset="0"/>
              </a:rPr>
              <a:t>X</a:t>
            </a:r>
            <a:r>
              <a:rPr lang="en-US" altLang="en-US" dirty="0">
                <a:latin typeface="Arial" charset="0"/>
              </a:rPr>
              <a:t> and </a:t>
            </a:r>
            <a:r>
              <a:rPr lang="en-US" altLang="en-US" i="1" dirty="0">
                <a:latin typeface="Arial" charset="0"/>
              </a:rPr>
              <a:t>Y</a:t>
            </a:r>
            <a:r>
              <a:rPr lang="en-US" altLang="en-US" dirty="0">
                <a:latin typeface="Arial" charset="0"/>
              </a:rPr>
              <a:t> are Normal then </a:t>
            </a:r>
            <a:r>
              <a:rPr lang="en-US" altLang="en-US" i="1" dirty="0">
                <a:latin typeface="Arial" charset="0"/>
              </a:rPr>
              <a:t>W</a:t>
            </a:r>
            <a:r>
              <a:rPr lang="en-US" altLang="en-US" dirty="0">
                <a:latin typeface="Arial" charset="0"/>
              </a:rPr>
              <a:t> is Normal.</a:t>
            </a:r>
          </a:p>
        </p:txBody>
      </p:sp>
    </p:spTree>
    <p:extLst>
      <p:ext uri="{BB962C8B-B14F-4D97-AF65-F5344CB8AC3E}">
        <p14:creationId xmlns:p14="http://schemas.microsoft.com/office/powerpoint/2010/main" val="111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 (Sample Mean)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individuals are Normally distributed, so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213225" y="3330575"/>
            <a:ext cx="308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is Normally distributed.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327150" y="3074988"/>
          <a:ext cx="2544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4" imgW="837836" imgH="431613" progId="Equation.DSMT4">
                  <p:embed/>
                </p:oleObj>
              </mc:Choice>
              <mc:Fallback>
                <p:oleObj name="Equation" r:id="rId4" imgW="8378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074988"/>
                        <a:ext cx="2544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265488" y="470535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With expected value </a:t>
            </a:r>
            <a:r>
              <a:rPr lang="en-US" altLang="en-US">
                <a:latin typeface="Symbol" pitchFamily="18" charset="2"/>
              </a:rPr>
              <a:t>m</a:t>
            </a:r>
            <a:r>
              <a:rPr lang="en-US" altLang="en-US"/>
              <a:t>.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481388" y="5386388"/>
            <a:ext cx="249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With variance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 baseline="30000">
                <a:latin typeface="Symbol" pitchFamily="18" charset="2"/>
              </a:rPr>
              <a:t>2</a:t>
            </a:r>
            <a:r>
              <a:rPr lang="en-US" altLang="en-US" i="1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789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Example (Sample Mean)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Since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54174"/>
              </p:ext>
            </p:extLst>
          </p:nvPr>
        </p:nvGraphicFramePr>
        <p:xfrm>
          <a:off x="1522413" y="2990850"/>
          <a:ext cx="1908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761760" imgH="431640" progId="Equation.3">
                  <p:embed/>
                </p:oleObj>
              </mc:Choice>
              <mc:Fallback>
                <p:oleObj name="Equation" r:id="rId4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990850"/>
                        <a:ext cx="1908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2971800" y="4119563"/>
            <a:ext cx="3048000" cy="1600200"/>
            <a:chOff x="1824" y="1248"/>
            <a:chExt cx="1920" cy="1008"/>
          </a:xfrm>
        </p:grpSpPr>
        <p:sp>
          <p:nvSpPr>
            <p:cNvPr id="5131" name="Line 6"/>
            <p:cNvSpPr>
              <a:spLocks noChangeShapeType="1"/>
            </p:cNvSpPr>
            <p:nvPr/>
          </p:nvSpPr>
          <p:spPr bwMode="auto">
            <a:xfrm>
              <a:off x="1824" y="2256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7"/>
            <p:cNvSpPr>
              <a:spLocks noChangeShapeType="1"/>
            </p:cNvSpPr>
            <p:nvPr/>
          </p:nvSpPr>
          <p:spPr bwMode="auto">
            <a:xfrm>
              <a:off x="2688" y="1248"/>
              <a:ext cx="0" cy="10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Freeform 8"/>
            <p:cNvSpPr>
              <a:spLocks/>
            </p:cNvSpPr>
            <p:nvPr/>
          </p:nvSpPr>
          <p:spPr bwMode="auto">
            <a:xfrm>
              <a:off x="2016" y="1584"/>
              <a:ext cx="672" cy="624"/>
            </a:xfrm>
            <a:custGeom>
              <a:avLst/>
              <a:gdLst>
                <a:gd name="T0" fmla="*/ 0 w 672"/>
                <a:gd name="T1" fmla="*/ 624 h 624"/>
                <a:gd name="T2" fmla="*/ 240 w 672"/>
                <a:gd name="T3" fmla="*/ 576 h 624"/>
                <a:gd name="T4" fmla="*/ 384 w 672"/>
                <a:gd name="T5" fmla="*/ 384 h 624"/>
                <a:gd name="T6" fmla="*/ 480 w 672"/>
                <a:gd name="T7" fmla="*/ 144 h 624"/>
                <a:gd name="T8" fmla="*/ 576 w 672"/>
                <a:gd name="T9" fmla="*/ 48 h 624"/>
                <a:gd name="T10" fmla="*/ 672 w 672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24"/>
                <a:gd name="T20" fmla="*/ 672 w 672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24">
                  <a:moveTo>
                    <a:pt x="0" y="624"/>
                  </a:moveTo>
                  <a:cubicBezTo>
                    <a:pt x="88" y="620"/>
                    <a:pt x="176" y="616"/>
                    <a:pt x="240" y="576"/>
                  </a:cubicBezTo>
                  <a:cubicBezTo>
                    <a:pt x="304" y="536"/>
                    <a:pt x="344" y="456"/>
                    <a:pt x="384" y="384"/>
                  </a:cubicBezTo>
                  <a:cubicBezTo>
                    <a:pt x="424" y="312"/>
                    <a:pt x="448" y="200"/>
                    <a:pt x="480" y="144"/>
                  </a:cubicBezTo>
                  <a:cubicBezTo>
                    <a:pt x="512" y="88"/>
                    <a:pt x="544" y="72"/>
                    <a:pt x="576" y="48"/>
                  </a:cubicBezTo>
                  <a:cubicBezTo>
                    <a:pt x="608" y="24"/>
                    <a:pt x="648" y="8"/>
                    <a:pt x="672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Freeform 9"/>
            <p:cNvSpPr>
              <a:spLocks/>
            </p:cNvSpPr>
            <p:nvPr/>
          </p:nvSpPr>
          <p:spPr bwMode="auto">
            <a:xfrm flipH="1">
              <a:off x="2688" y="1584"/>
              <a:ext cx="672" cy="624"/>
            </a:xfrm>
            <a:custGeom>
              <a:avLst/>
              <a:gdLst>
                <a:gd name="T0" fmla="*/ 0 w 672"/>
                <a:gd name="T1" fmla="*/ 624 h 624"/>
                <a:gd name="T2" fmla="*/ 240 w 672"/>
                <a:gd name="T3" fmla="*/ 576 h 624"/>
                <a:gd name="T4" fmla="*/ 384 w 672"/>
                <a:gd name="T5" fmla="*/ 384 h 624"/>
                <a:gd name="T6" fmla="*/ 480 w 672"/>
                <a:gd name="T7" fmla="*/ 144 h 624"/>
                <a:gd name="T8" fmla="*/ 576 w 672"/>
                <a:gd name="T9" fmla="*/ 48 h 624"/>
                <a:gd name="T10" fmla="*/ 672 w 672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24"/>
                <a:gd name="T20" fmla="*/ 672 w 672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24">
                  <a:moveTo>
                    <a:pt x="0" y="624"/>
                  </a:moveTo>
                  <a:cubicBezTo>
                    <a:pt x="88" y="620"/>
                    <a:pt x="176" y="616"/>
                    <a:pt x="240" y="576"/>
                  </a:cubicBezTo>
                  <a:cubicBezTo>
                    <a:pt x="304" y="536"/>
                    <a:pt x="344" y="456"/>
                    <a:pt x="384" y="384"/>
                  </a:cubicBezTo>
                  <a:cubicBezTo>
                    <a:pt x="424" y="312"/>
                    <a:pt x="448" y="200"/>
                    <a:pt x="480" y="144"/>
                  </a:cubicBezTo>
                  <a:cubicBezTo>
                    <a:pt x="512" y="88"/>
                    <a:pt x="544" y="72"/>
                    <a:pt x="576" y="48"/>
                  </a:cubicBezTo>
                  <a:cubicBezTo>
                    <a:pt x="608" y="24"/>
                    <a:pt x="648" y="8"/>
                    <a:pt x="672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>
              <a:off x="3120" y="2160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1"/>
            <p:cNvSpPr>
              <a:spLocks noChangeShapeType="1"/>
            </p:cNvSpPr>
            <p:nvPr/>
          </p:nvSpPr>
          <p:spPr bwMode="auto">
            <a:xfrm>
              <a:off x="2256" y="2160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170238" y="5795963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-1.96</a:t>
            </a: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4697413" y="5795963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1.96</a:t>
            </a: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4887913" y="43942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95%</a:t>
            </a:r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 flipH="1">
            <a:off x="4657725" y="4814888"/>
            <a:ext cx="352425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3402013" y="3330575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has the standard Normal distribution.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60885"/>
              </p:ext>
            </p:extLst>
          </p:nvPr>
        </p:nvGraphicFramePr>
        <p:xfrm>
          <a:off x="2977470" y="1471386"/>
          <a:ext cx="2447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6" imgW="977760" imgH="419040" progId="Equation.3">
                  <p:embed/>
                </p:oleObj>
              </mc:Choice>
              <mc:Fallback>
                <p:oleObj name="Equation" r:id="rId6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470" y="1471386"/>
                        <a:ext cx="24479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5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Properties of Estimators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346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On target?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Unbiased: 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How much variability around its expected value?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Overall Goodness of Estimator:  </a:t>
            </a:r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04081"/>
              </p:ext>
            </p:extLst>
          </p:nvPr>
        </p:nvGraphicFramePr>
        <p:xfrm>
          <a:off x="2591934" y="1335095"/>
          <a:ext cx="2662239" cy="63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4" imgW="1002960" imgH="241200" progId="Equation.3">
                  <p:embed/>
                </p:oleObj>
              </mc:Choice>
              <mc:Fallback>
                <p:oleObj name="Equation" r:id="rId4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934" y="1335095"/>
                        <a:ext cx="2662239" cy="63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37134"/>
              </p:ext>
            </p:extLst>
          </p:nvPr>
        </p:nvGraphicFramePr>
        <p:xfrm>
          <a:off x="2263549" y="3533554"/>
          <a:ext cx="3861480" cy="89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6" imgW="1638000" imgH="380880" progId="Equation.3">
                  <p:embed/>
                </p:oleObj>
              </mc:Choice>
              <mc:Fallback>
                <p:oleObj name="Equation" r:id="rId6" imgW="1638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549" y="3533554"/>
                        <a:ext cx="3861480" cy="893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72641"/>
              </p:ext>
            </p:extLst>
          </p:nvPr>
        </p:nvGraphicFramePr>
        <p:xfrm>
          <a:off x="353332" y="5954716"/>
          <a:ext cx="83581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8" imgW="2844720" imgH="228600" progId="Equation.3">
                  <p:embed/>
                </p:oleObj>
              </mc:Choice>
              <mc:Fallback>
                <p:oleObj name="Equation" r:id="rId8" imgW="2844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32" y="5954716"/>
                        <a:ext cx="83581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39766"/>
              </p:ext>
            </p:extLst>
          </p:nvPr>
        </p:nvGraphicFramePr>
        <p:xfrm>
          <a:off x="2687411" y="4861834"/>
          <a:ext cx="3168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10" imgW="1193760" imgH="380880" progId="Equation.3">
                  <p:embed/>
                </p:oleObj>
              </mc:Choice>
              <mc:Fallback>
                <p:oleObj name="Equation" r:id="rId10" imgW="1193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411" y="4861834"/>
                        <a:ext cx="3168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982219"/>
              </p:ext>
            </p:extLst>
          </p:nvPr>
        </p:nvGraphicFramePr>
        <p:xfrm>
          <a:off x="2356531" y="1937657"/>
          <a:ext cx="15509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12" imgW="583920" imgH="241200" progId="Equation.3">
                  <p:embed/>
                </p:oleObj>
              </mc:Choice>
              <mc:Fallback>
                <p:oleObj name="Equation" r:id="rId12" imgW="5839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531" y="1937657"/>
                        <a:ext cx="15509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1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0738" y="2237014"/>
            <a:ext cx="799465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95% of the time the interval will contain the true value: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0" indent="0" eaLnBrk="1" hangingPunct="1">
              <a:buNone/>
            </a:pPr>
            <a:r>
              <a:rPr lang="en-US" altLang="en-US" sz="2000" dirty="0" smtClean="0"/>
              <a:t>“The probability is 0.95 that the random interval will include </a:t>
            </a:r>
            <a:r>
              <a:rPr lang="en-US" altLang="en-US" sz="2000" i="1" dirty="0" smtClean="0">
                <a:latin typeface="Symbol" pitchFamily="18" charset="2"/>
              </a:rPr>
              <a:t>m</a:t>
            </a:r>
            <a:r>
              <a:rPr lang="en-US" altLang="en-US" sz="2000" dirty="0" smtClean="0"/>
              <a:t>.”</a:t>
            </a:r>
          </a:p>
          <a:p>
            <a:pPr algn="ctr" eaLnBrk="1" hangingPunct="1">
              <a:buClr>
                <a:schemeClr val="tx1"/>
              </a:buCl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37892"/>
              </p:ext>
            </p:extLst>
          </p:nvPr>
        </p:nvGraphicFramePr>
        <p:xfrm>
          <a:off x="1987550" y="2700338"/>
          <a:ext cx="485298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2628720" imgH="990360" progId="Equation.3">
                  <p:embed/>
                </p:oleObj>
              </mc:Choice>
              <mc:Fallback>
                <p:oleObj name="Equation" r:id="rId4" imgW="26287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700338"/>
                        <a:ext cx="485298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46697"/>
              </p:ext>
            </p:extLst>
          </p:nvPr>
        </p:nvGraphicFramePr>
        <p:xfrm>
          <a:off x="3216049" y="5265284"/>
          <a:ext cx="20589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6" imgW="939800" imgH="457200" progId="Equation.3">
                  <p:embed/>
                </p:oleObj>
              </mc:Choice>
              <mc:Fallback>
                <p:oleObj name="Equation" r:id="rId6" imgW="93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049" y="5265284"/>
                        <a:ext cx="20589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55222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If we keep taking samples of 16 and calculating the sample mean:</a:t>
            </a:r>
          </a:p>
        </p:txBody>
      </p:sp>
    </p:spTree>
    <p:extLst>
      <p:ext uri="{BB962C8B-B14F-4D97-AF65-F5344CB8AC3E}">
        <p14:creationId xmlns:p14="http://schemas.microsoft.com/office/powerpoint/2010/main" val="5505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Confidence Interval Estimation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845" y="1734458"/>
            <a:ext cx="7972425" cy="52514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A 100(1-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)%</a:t>
            </a:r>
            <a:r>
              <a:rPr lang="en-US" altLang="en-US" sz="2800" b="1" dirty="0" smtClean="0"/>
              <a:t> confidence interval</a:t>
            </a:r>
            <a:r>
              <a:rPr lang="en-US" altLang="en-US" sz="2800" dirty="0" smtClean="0"/>
              <a:t> (CI) for an unknown parameter </a:t>
            </a:r>
            <a:r>
              <a:rPr lang="en-US" altLang="en-US" sz="2800" i="1" dirty="0" smtClean="0">
                <a:latin typeface="Symbol" pitchFamily="18" charset="2"/>
              </a:rPr>
              <a:t>q</a:t>
            </a:r>
            <a:r>
              <a:rPr lang="en-US" altLang="en-US" sz="2800" dirty="0" smtClean="0"/>
              <a:t> is a random interval [L,U] computed from sample data that will contain the true </a:t>
            </a:r>
            <a:r>
              <a:rPr lang="en-US" altLang="en-US" sz="2800" i="1" dirty="0" smtClean="0">
                <a:latin typeface="Symbol" pitchFamily="18" charset="2"/>
              </a:rPr>
              <a:t>q</a:t>
            </a:r>
            <a:r>
              <a:rPr lang="en-US" altLang="en-US" sz="2800" dirty="0" smtClean="0"/>
              <a:t> with probability 1-</a:t>
            </a:r>
            <a:r>
              <a:rPr lang="en-US" altLang="en-US" sz="2800" i="1" dirty="0" smtClean="0">
                <a:latin typeface="Symbol" pitchFamily="18" charset="2"/>
              </a:rPr>
              <a:t>a</a:t>
            </a:r>
            <a:r>
              <a:rPr lang="en-US" altLang="en-US" sz="2800" dirty="0" smtClean="0"/>
              <a:t>. This probability is called the </a:t>
            </a:r>
            <a:r>
              <a:rPr lang="en-US" altLang="en-US" sz="2800" b="1" dirty="0" smtClean="0"/>
              <a:t>confidence level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215016" y="4428444"/>
            <a:ext cx="3810000" cy="762000"/>
            <a:chOff x="1678" y="2976"/>
            <a:chExt cx="2400" cy="480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1846" y="3047"/>
            <a:ext cx="206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4" imgW="1307532" imgH="215806" progId="Equation.3">
                    <p:embed/>
                  </p:oleObj>
                </mc:Choice>
                <mc:Fallback>
                  <p:oleObj name="Equation" r:id="rId4" imgW="130753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3047"/>
                          <a:ext cx="206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678" y="2976"/>
              <a:ext cx="24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6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72193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Two-Sided Confidence Interval for the population mean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571" y="2610077"/>
            <a:ext cx="8102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100(1-</a:t>
            </a:r>
            <a:r>
              <a:rPr lang="en-US" altLang="en-US" i="1" dirty="0" smtClean="0">
                <a:latin typeface="Symbol" pitchFamily="18" charset="2"/>
              </a:rPr>
              <a:t>a</a:t>
            </a:r>
            <a:r>
              <a:rPr lang="en-US" altLang="en-US" dirty="0" smtClean="0"/>
              <a:t>)% two-sided CI’s on </a:t>
            </a:r>
            <a:r>
              <a:rPr lang="en-US" altLang="en-US" i="1" dirty="0" smtClean="0">
                <a:latin typeface="Symbol" pitchFamily="18" charset="2"/>
              </a:rPr>
              <a:t>m</a:t>
            </a:r>
            <a:r>
              <a:rPr lang="en-US" altLang="en-US" dirty="0" smtClean="0"/>
              <a:t> is given by</a:t>
            </a:r>
            <a:endParaRPr lang="en-US" altLang="en-US" sz="1800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852613" y="3600677"/>
            <a:ext cx="5029200" cy="1066800"/>
            <a:chOff x="1344" y="2784"/>
            <a:chExt cx="3168" cy="672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1440" y="2819"/>
            <a:ext cx="288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Equation" r:id="rId4" imgW="2006600" imgH="419100" progId="Equation.3">
                    <p:embed/>
                  </p:oleObj>
                </mc:Choice>
                <mc:Fallback>
                  <p:oleObj name="Equation" r:id="rId4" imgW="2006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19"/>
                          <a:ext cx="2880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344" y="2784"/>
              <a:ext cx="316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0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49" y="-1"/>
            <a:ext cx="7925707" cy="2405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3600" dirty="0" smtClean="0"/>
              <a:t>The confidence interval gives us all probable values for the population mean.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965" y="2542982"/>
            <a:ext cx="8213725" cy="35131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Use 95% confidence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 smtClean="0"/>
              <a:t>So it is reasonable to think that the mean is 12, but it could be as low as 11.64.</a:t>
            </a:r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84720"/>
              </p:ext>
            </p:extLst>
          </p:nvPr>
        </p:nvGraphicFramePr>
        <p:xfrm>
          <a:off x="1437595" y="3188640"/>
          <a:ext cx="56149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4" imgW="2463800" imgH="635000" progId="Equation.3">
                  <p:embed/>
                </p:oleObj>
              </mc:Choice>
              <mc:Fallback>
                <p:oleObj name="Equation" r:id="rId4" imgW="246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595" y="3188640"/>
                        <a:ext cx="56149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1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Interpreting Confidence Intervals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306513" y="2541588"/>
            <a:ext cx="693896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en-US" sz="4400" dirty="0"/>
              <a:t>There is a big difference between Statistically Significant and Practically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9209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5" y="116114"/>
            <a:ext cx="8389256" cy="2394857"/>
          </a:xfr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000" b="1" dirty="0" smtClean="0"/>
              <a:t>Always look at both sides of the confidence interval and think about how each value would affect your decision.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022" y="268877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Average time saved by driving by the “Shortcut” (-.5,1) minutes.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Average amount of money saved by buying from Amazon.com (5,7) dollars.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Average weight of gold in a pound of Lake Michigan Sand  (0,5) 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Average error on yard markers on a football field (.02, .04) inches.</a:t>
            </a:r>
          </a:p>
        </p:txBody>
      </p:sp>
    </p:spTree>
    <p:extLst>
      <p:ext uri="{BB962C8B-B14F-4D97-AF65-F5344CB8AC3E}">
        <p14:creationId xmlns:p14="http://schemas.microsoft.com/office/powerpoint/2010/main" val="16989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Sample Mean Study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individuals are Normally distributed, so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053568" y="2575832"/>
            <a:ext cx="308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is Normally distributed.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44006"/>
              </p:ext>
            </p:extLst>
          </p:nvPr>
        </p:nvGraphicFramePr>
        <p:xfrm>
          <a:off x="1196522" y="2264682"/>
          <a:ext cx="2544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4" imgW="837836" imgH="431613" progId="Equation.DSMT4">
                  <p:embed/>
                </p:oleObj>
              </mc:Choice>
              <mc:Fallback>
                <p:oleObj name="Equation" r:id="rId4" imgW="8378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22" y="2264682"/>
                        <a:ext cx="2544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257186" y="3488871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/>
              <a:t>With expected value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dirty="0"/>
              <a:t>.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777922" y="3483202"/>
            <a:ext cx="249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/>
              <a:t>With variance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30000" dirty="0">
                <a:latin typeface="Symbol" pitchFamily="18" charset="2"/>
              </a:rPr>
              <a:t>2</a:t>
            </a:r>
            <a:r>
              <a:rPr lang="en-US" altLang="en-US" i="1" dirty="0"/>
              <a:t>/n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9769" y="4323442"/>
            <a:ext cx="7116258" cy="2078946"/>
            <a:chOff x="253711" y="4323442"/>
            <a:chExt cx="7116258" cy="207894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3711" y="4323442"/>
              <a:ext cx="2396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 dirty="0" smtClean="0"/>
                <a:t>For example: if</a:t>
              </a:r>
              <a:endParaRPr lang="en-US" altLang="en-US" sz="28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550861"/>
                </p:ext>
              </p:extLst>
            </p:nvPr>
          </p:nvGraphicFramePr>
          <p:xfrm>
            <a:off x="2940731" y="4336494"/>
            <a:ext cx="111283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" name="Equation" r:id="rId6" imgW="419040" imgH="177480" progId="Equation.3">
                    <p:embed/>
                  </p:oleObj>
                </mc:Choice>
                <mc:Fallback>
                  <p:oleObj name="Equation" r:id="rId6" imgW="419040" imgH="177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731" y="4336494"/>
                          <a:ext cx="111283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592001"/>
                </p:ext>
              </p:extLst>
            </p:nvPr>
          </p:nvGraphicFramePr>
          <p:xfrm>
            <a:off x="4368006" y="4323442"/>
            <a:ext cx="3001963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name="Equation" r:id="rId8" imgW="1130040" imgH="228600" progId="Equation.3">
                    <p:embed/>
                  </p:oleObj>
                </mc:Choice>
                <mc:Fallback>
                  <p:oleObj name="Equation" r:id="rId8" imgW="113004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006" y="4323442"/>
                          <a:ext cx="3001963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330985"/>
                </p:ext>
              </p:extLst>
            </p:nvPr>
          </p:nvGraphicFramePr>
          <p:xfrm>
            <a:off x="2651125" y="5127625"/>
            <a:ext cx="3003550" cy="1274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name="Equation" r:id="rId10" imgW="1130040" imgH="482400" progId="Equation.3">
                    <p:embed/>
                  </p:oleObj>
                </mc:Choice>
                <mc:Fallback>
                  <p:oleObj name="Equation" r:id="rId10" imgW="1130040" imgH="482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125" y="5127625"/>
                          <a:ext cx="3003550" cy="1274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820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Normal Distribution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81038" y="1931988"/>
            <a:ext cx="7824333" cy="3046412"/>
            <a:chOff x="680357" y="1931988"/>
            <a:chExt cx="7399815" cy="2607355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380"/>
            <a:stretch>
              <a:fillRect/>
            </a:stretch>
          </p:blipFill>
          <p:spPr bwMode="auto">
            <a:xfrm>
              <a:off x="681038" y="1931988"/>
              <a:ext cx="7127380" cy="260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076322" y="3148330"/>
              <a:ext cx="935028" cy="708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0357" y="4169359"/>
              <a:ext cx="773103" cy="369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8" name="TextBox 3"/>
            <p:cNvSpPr txBox="1">
              <a:spLocks noChangeArrowheads="1"/>
            </p:cNvSpPr>
            <p:nvPr/>
          </p:nvSpPr>
          <p:spPr bwMode="auto">
            <a:xfrm>
              <a:off x="7703146" y="3890811"/>
              <a:ext cx="3770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4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For a Normal Distribution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68% of the data values fall between</a:t>
            </a:r>
          </a:p>
          <a:p>
            <a:r>
              <a:rPr lang="en-US" altLang="en-US" smtClean="0"/>
              <a:t>95% of the data values fall between</a:t>
            </a:r>
          </a:p>
          <a:p>
            <a:r>
              <a:rPr lang="en-US" altLang="en-US" smtClean="0"/>
              <a:t>99.7% of the data values fall between  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794500" y="1635125"/>
          <a:ext cx="12811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469696" imgH="203112" progId="Equation.3">
                  <p:embed/>
                </p:oleObj>
              </mc:Choice>
              <mc:Fallback>
                <p:oleObj name="Equation" r:id="rId3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635125"/>
                        <a:ext cx="12811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75450" y="2244725"/>
          <a:ext cx="1279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482391" imgH="203112" progId="Equation.3">
                  <p:embed/>
                </p:oleObj>
              </mc:Choice>
              <mc:Fallback>
                <p:oleObj name="Equation" r:id="rId5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244725"/>
                        <a:ext cx="1279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045325" y="28194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482391" imgH="203112" progId="Equation.3">
                  <p:embed/>
                </p:oleObj>
              </mc:Choice>
              <mc:Fallback>
                <p:oleObj name="Equation" r:id="rId7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819400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690813" y="3497263"/>
            <a:ext cx="2662237" cy="2854325"/>
            <a:chOff x="788" y="2046"/>
            <a:chExt cx="1677" cy="1798"/>
          </a:xfrm>
        </p:grpSpPr>
        <p:grpSp>
          <p:nvGrpSpPr>
            <p:cNvPr id="6157" name="Group 8"/>
            <p:cNvGrpSpPr>
              <a:grpSpLocks/>
            </p:cNvGrpSpPr>
            <p:nvPr/>
          </p:nvGrpSpPr>
          <p:grpSpPr bwMode="auto">
            <a:xfrm rot="-25345">
              <a:off x="959" y="2387"/>
              <a:ext cx="1328" cy="944"/>
              <a:chOff x="1344" y="1968"/>
              <a:chExt cx="801" cy="493"/>
            </a:xfrm>
          </p:grpSpPr>
          <p:sp>
            <p:nvSpPr>
              <p:cNvPr id="6162" name="Rectangle 9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3" name="Rectangle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4" name="Freeform 11"/>
              <p:cNvSpPr>
                <a:spLocks/>
              </p:cNvSpPr>
              <p:nvPr/>
            </p:nvSpPr>
            <p:spPr bwMode="auto">
              <a:xfrm>
                <a:off x="1363" y="1979"/>
                <a:ext cx="615" cy="463"/>
              </a:xfrm>
              <a:custGeom>
                <a:avLst/>
                <a:gdLst>
                  <a:gd name="T0" fmla="*/ 0 w 615"/>
                  <a:gd name="T1" fmla="*/ 463 h 463"/>
                  <a:gd name="T2" fmla="*/ 14 w 615"/>
                  <a:gd name="T3" fmla="*/ 463 h 463"/>
                  <a:gd name="T4" fmla="*/ 31 w 615"/>
                  <a:gd name="T5" fmla="*/ 457 h 463"/>
                  <a:gd name="T6" fmla="*/ 45 w 615"/>
                  <a:gd name="T7" fmla="*/ 454 h 463"/>
                  <a:gd name="T8" fmla="*/ 64 w 615"/>
                  <a:gd name="T9" fmla="*/ 449 h 463"/>
                  <a:gd name="T10" fmla="*/ 78 w 615"/>
                  <a:gd name="T11" fmla="*/ 440 h 463"/>
                  <a:gd name="T12" fmla="*/ 95 w 615"/>
                  <a:gd name="T13" fmla="*/ 429 h 463"/>
                  <a:gd name="T14" fmla="*/ 112 w 615"/>
                  <a:gd name="T15" fmla="*/ 418 h 463"/>
                  <a:gd name="T16" fmla="*/ 128 w 615"/>
                  <a:gd name="T17" fmla="*/ 401 h 463"/>
                  <a:gd name="T18" fmla="*/ 162 w 615"/>
                  <a:gd name="T19" fmla="*/ 362 h 463"/>
                  <a:gd name="T20" fmla="*/ 192 w 615"/>
                  <a:gd name="T21" fmla="*/ 309 h 463"/>
                  <a:gd name="T22" fmla="*/ 226 w 615"/>
                  <a:gd name="T23" fmla="*/ 245 h 463"/>
                  <a:gd name="T24" fmla="*/ 254 w 615"/>
                  <a:gd name="T25" fmla="*/ 178 h 463"/>
                  <a:gd name="T26" fmla="*/ 287 w 615"/>
                  <a:gd name="T27" fmla="*/ 109 h 463"/>
                  <a:gd name="T28" fmla="*/ 318 w 615"/>
                  <a:gd name="T29" fmla="*/ 50 h 463"/>
                  <a:gd name="T30" fmla="*/ 334 w 615"/>
                  <a:gd name="T31" fmla="*/ 28 h 463"/>
                  <a:gd name="T32" fmla="*/ 343 w 615"/>
                  <a:gd name="T33" fmla="*/ 20 h 463"/>
                  <a:gd name="T34" fmla="*/ 351 w 615"/>
                  <a:gd name="T35" fmla="*/ 11 h 463"/>
                  <a:gd name="T36" fmla="*/ 354 w 615"/>
                  <a:gd name="T37" fmla="*/ 8 h 463"/>
                  <a:gd name="T38" fmla="*/ 359 w 615"/>
                  <a:gd name="T39" fmla="*/ 6 h 463"/>
                  <a:gd name="T40" fmla="*/ 362 w 615"/>
                  <a:gd name="T41" fmla="*/ 3 h 463"/>
                  <a:gd name="T42" fmla="*/ 368 w 615"/>
                  <a:gd name="T43" fmla="*/ 3 h 463"/>
                  <a:gd name="T44" fmla="*/ 370 w 615"/>
                  <a:gd name="T45" fmla="*/ 0 h 463"/>
                  <a:gd name="T46" fmla="*/ 370 w 615"/>
                  <a:gd name="T47" fmla="*/ 0 h 463"/>
                  <a:gd name="T48" fmla="*/ 373 w 615"/>
                  <a:gd name="T49" fmla="*/ 0 h 463"/>
                  <a:gd name="T50" fmla="*/ 373 w 615"/>
                  <a:gd name="T51" fmla="*/ 0 h 463"/>
                  <a:gd name="T52" fmla="*/ 376 w 615"/>
                  <a:gd name="T53" fmla="*/ 0 h 463"/>
                  <a:gd name="T54" fmla="*/ 376 w 615"/>
                  <a:gd name="T55" fmla="*/ 0 h 463"/>
                  <a:gd name="T56" fmla="*/ 379 w 615"/>
                  <a:gd name="T57" fmla="*/ 0 h 463"/>
                  <a:gd name="T58" fmla="*/ 379 w 615"/>
                  <a:gd name="T59" fmla="*/ 0 h 463"/>
                  <a:gd name="T60" fmla="*/ 379 w 615"/>
                  <a:gd name="T61" fmla="*/ 0 h 463"/>
                  <a:gd name="T62" fmla="*/ 382 w 615"/>
                  <a:gd name="T63" fmla="*/ 0 h 463"/>
                  <a:gd name="T64" fmla="*/ 382 w 615"/>
                  <a:gd name="T65" fmla="*/ 0 h 463"/>
                  <a:gd name="T66" fmla="*/ 382 w 615"/>
                  <a:gd name="T67" fmla="*/ 0 h 463"/>
                  <a:gd name="T68" fmla="*/ 384 w 615"/>
                  <a:gd name="T69" fmla="*/ 0 h 463"/>
                  <a:gd name="T70" fmla="*/ 384 w 615"/>
                  <a:gd name="T71" fmla="*/ 0 h 463"/>
                  <a:gd name="T72" fmla="*/ 387 w 615"/>
                  <a:gd name="T73" fmla="*/ 0 h 463"/>
                  <a:gd name="T74" fmla="*/ 390 w 615"/>
                  <a:gd name="T75" fmla="*/ 0 h 463"/>
                  <a:gd name="T76" fmla="*/ 393 w 615"/>
                  <a:gd name="T77" fmla="*/ 3 h 463"/>
                  <a:gd name="T78" fmla="*/ 395 w 615"/>
                  <a:gd name="T79" fmla="*/ 3 h 463"/>
                  <a:gd name="T80" fmla="*/ 404 w 615"/>
                  <a:gd name="T81" fmla="*/ 8 h 463"/>
                  <a:gd name="T82" fmla="*/ 412 w 615"/>
                  <a:gd name="T83" fmla="*/ 14 h 463"/>
                  <a:gd name="T84" fmla="*/ 426 w 615"/>
                  <a:gd name="T85" fmla="*/ 31 h 463"/>
                  <a:gd name="T86" fmla="*/ 443 w 615"/>
                  <a:gd name="T87" fmla="*/ 56 h 463"/>
                  <a:gd name="T88" fmla="*/ 476 w 615"/>
                  <a:gd name="T89" fmla="*/ 120 h 463"/>
                  <a:gd name="T90" fmla="*/ 507 w 615"/>
                  <a:gd name="T91" fmla="*/ 190 h 463"/>
                  <a:gd name="T92" fmla="*/ 537 w 615"/>
                  <a:gd name="T93" fmla="*/ 254 h 463"/>
                  <a:gd name="T94" fmla="*/ 571 w 615"/>
                  <a:gd name="T95" fmla="*/ 318 h 463"/>
                  <a:gd name="T96" fmla="*/ 601 w 615"/>
                  <a:gd name="T97" fmla="*/ 368 h 463"/>
                  <a:gd name="T98" fmla="*/ 615 w 615"/>
                  <a:gd name="T99" fmla="*/ 387 h 46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15"/>
                  <a:gd name="T151" fmla="*/ 0 h 463"/>
                  <a:gd name="T152" fmla="*/ 615 w 615"/>
                  <a:gd name="T153" fmla="*/ 463 h 46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15" h="463">
                    <a:moveTo>
                      <a:pt x="0" y="463"/>
                    </a:moveTo>
                    <a:lnTo>
                      <a:pt x="14" y="463"/>
                    </a:lnTo>
                    <a:lnTo>
                      <a:pt x="31" y="457"/>
                    </a:lnTo>
                    <a:lnTo>
                      <a:pt x="45" y="454"/>
                    </a:lnTo>
                    <a:lnTo>
                      <a:pt x="64" y="449"/>
                    </a:lnTo>
                    <a:lnTo>
                      <a:pt x="78" y="440"/>
                    </a:lnTo>
                    <a:lnTo>
                      <a:pt x="95" y="429"/>
                    </a:lnTo>
                    <a:lnTo>
                      <a:pt x="112" y="418"/>
                    </a:lnTo>
                    <a:lnTo>
                      <a:pt x="128" y="401"/>
                    </a:lnTo>
                    <a:lnTo>
                      <a:pt x="162" y="362"/>
                    </a:lnTo>
                    <a:lnTo>
                      <a:pt x="192" y="309"/>
                    </a:lnTo>
                    <a:lnTo>
                      <a:pt x="226" y="245"/>
                    </a:lnTo>
                    <a:lnTo>
                      <a:pt x="254" y="178"/>
                    </a:lnTo>
                    <a:lnTo>
                      <a:pt x="287" y="109"/>
                    </a:lnTo>
                    <a:lnTo>
                      <a:pt x="318" y="50"/>
                    </a:lnTo>
                    <a:lnTo>
                      <a:pt x="334" y="28"/>
                    </a:lnTo>
                    <a:lnTo>
                      <a:pt x="343" y="20"/>
                    </a:lnTo>
                    <a:lnTo>
                      <a:pt x="351" y="11"/>
                    </a:lnTo>
                    <a:lnTo>
                      <a:pt x="354" y="8"/>
                    </a:lnTo>
                    <a:lnTo>
                      <a:pt x="359" y="6"/>
                    </a:lnTo>
                    <a:lnTo>
                      <a:pt x="362" y="3"/>
                    </a:lnTo>
                    <a:lnTo>
                      <a:pt x="368" y="3"/>
                    </a:lnTo>
                    <a:lnTo>
                      <a:pt x="370" y="0"/>
                    </a:lnTo>
                    <a:lnTo>
                      <a:pt x="373" y="0"/>
                    </a:lnTo>
                    <a:lnTo>
                      <a:pt x="376" y="0"/>
                    </a:lnTo>
                    <a:lnTo>
                      <a:pt x="379" y="0"/>
                    </a:lnTo>
                    <a:lnTo>
                      <a:pt x="382" y="0"/>
                    </a:lnTo>
                    <a:lnTo>
                      <a:pt x="384" y="0"/>
                    </a:lnTo>
                    <a:lnTo>
                      <a:pt x="387" y="0"/>
                    </a:lnTo>
                    <a:lnTo>
                      <a:pt x="390" y="0"/>
                    </a:lnTo>
                    <a:lnTo>
                      <a:pt x="393" y="3"/>
                    </a:lnTo>
                    <a:lnTo>
                      <a:pt x="395" y="3"/>
                    </a:lnTo>
                    <a:lnTo>
                      <a:pt x="404" y="8"/>
                    </a:lnTo>
                    <a:lnTo>
                      <a:pt x="412" y="14"/>
                    </a:lnTo>
                    <a:lnTo>
                      <a:pt x="426" y="31"/>
                    </a:lnTo>
                    <a:lnTo>
                      <a:pt x="443" y="56"/>
                    </a:lnTo>
                    <a:lnTo>
                      <a:pt x="476" y="120"/>
                    </a:lnTo>
                    <a:lnTo>
                      <a:pt x="507" y="190"/>
                    </a:lnTo>
                    <a:lnTo>
                      <a:pt x="537" y="254"/>
                    </a:lnTo>
                    <a:lnTo>
                      <a:pt x="571" y="318"/>
                    </a:lnTo>
                    <a:lnTo>
                      <a:pt x="601" y="368"/>
                    </a:lnTo>
                    <a:lnTo>
                      <a:pt x="615" y="38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Freeform 12"/>
              <p:cNvSpPr>
                <a:spLocks/>
              </p:cNvSpPr>
              <p:nvPr/>
            </p:nvSpPr>
            <p:spPr bwMode="auto">
              <a:xfrm>
                <a:off x="1978" y="2366"/>
                <a:ext cx="142" cy="76"/>
              </a:xfrm>
              <a:custGeom>
                <a:avLst/>
                <a:gdLst>
                  <a:gd name="T0" fmla="*/ 0 w 142"/>
                  <a:gd name="T1" fmla="*/ 0 h 76"/>
                  <a:gd name="T2" fmla="*/ 17 w 142"/>
                  <a:gd name="T3" fmla="*/ 20 h 76"/>
                  <a:gd name="T4" fmla="*/ 50 w 142"/>
                  <a:gd name="T5" fmla="*/ 45 h 76"/>
                  <a:gd name="T6" fmla="*/ 64 w 142"/>
                  <a:gd name="T7" fmla="*/ 53 h 76"/>
                  <a:gd name="T8" fmla="*/ 81 w 142"/>
                  <a:gd name="T9" fmla="*/ 62 h 76"/>
                  <a:gd name="T10" fmla="*/ 100 w 142"/>
                  <a:gd name="T11" fmla="*/ 67 h 76"/>
                  <a:gd name="T12" fmla="*/ 114 w 142"/>
                  <a:gd name="T13" fmla="*/ 73 h 76"/>
                  <a:gd name="T14" fmla="*/ 131 w 142"/>
                  <a:gd name="T15" fmla="*/ 76 h 76"/>
                  <a:gd name="T16" fmla="*/ 142 w 142"/>
                  <a:gd name="T17" fmla="*/ 76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76"/>
                  <a:gd name="T29" fmla="*/ 142 w 142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76">
                    <a:moveTo>
                      <a:pt x="0" y="0"/>
                    </a:moveTo>
                    <a:lnTo>
                      <a:pt x="17" y="20"/>
                    </a:lnTo>
                    <a:lnTo>
                      <a:pt x="50" y="45"/>
                    </a:lnTo>
                    <a:lnTo>
                      <a:pt x="64" y="53"/>
                    </a:lnTo>
                    <a:lnTo>
                      <a:pt x="81" y="62"/>
                    </a:lnTo>
                    <a:lnTo>
                      <a:pt x="100" y="67"/>
                    </a:lnTo>
                    <a:lnTo>
                      <a:pt x="114" y="73"/>
                    </a:lnTo>
                    <a:lnTo>
                      <a:pt x="131" y="76"/>
                    </a:lnTo>
                    <a:lnTo>
                      <a:pt x="142" y="7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251" y="35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788" y="2046"/>
              <a:ext cx="16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Normal Distribution</a:t>
              </a:r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128" y="3096"/>
              <a:ext cx="101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1459" y="276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accent1"/>
                  </a:solidFill>
                  <a:latin typeface="Times New Roman" pitchFamily="18" charset="0"/>
                </a:rPr>
                <a:t>6</a:t>
              </a:r>
              <a:r>
                <a:rPr lang="en-US" altLang="en-US" sz="2400" b="1">
                  <a:solidFill>
                    <a:schemeClr val="accent1"/>
                  </a:solidFill>
                  <a:latin typeface="Symbol" pitchFamily="18" charset="2"/>
                </a:rPr>
                <a:t>s</a:t>
              </a:r>
              <a:endParaRPr lang="en-US" altLang="en-US" sz="24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2" name="Line 17"/>
          <p:cNvSpPr>
            <a:spLocks noChangeShapeType="1"/>
          </p:cNvSpPr>
          <p:nvPr/>
        </p:nvSpPr>
        <p:spPr bwMode="auto">
          <a:xfrm>
            <a:off x="4003675" y="3973513"/>
            <a:ext cx="0" cy="1670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3802063" y="55197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1855788" y="5988050"/>
            <a:ext cx="484346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99.7% of distribution within a six sigma range. </a:t>
            </a:r>
          </a:p>
        </p:txBody>
      </p:sp>
      <p:pic>
        <p:nvPicPr>
          <p:cNvPr id="6155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0" t="36711" r="50000" b="27031"/>
          <a:stretch>
            <a:fillRect/>
          </a:stretch>
        </p:blipFill>
        <p:spPr bwMode="auto">
          <a:xfrm>
            <a:off x="5878513" y="4213225"/>
            <a:ext cx="22320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Elbow Connector 3"/>
          <p:cNvCxnSpPr/>
          <p:nvPr/>
        </p:nvCxnSpPr>
        <p:spPr>
          <a:xfrm rot="10800000">
            <a:off x="4386263" y="4529138"/>
            <a:ext cx="1492250" cy="1603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Standard Normal Distribution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65325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000500"/>
            <a:ext cx="7848600" cy="2133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Cumulative Distribution Functions (cdf)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8669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cdf</a:t>
            </a:r>
            <a:r>
              <a:rPr lang="en-US" altLang="en-US" dirty="0" smtClean="0"/>
              <a:t> </a:t>
            </a:r>
            <a:r>
              <a:rPr lang="el-GR" altLang="en-US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/>
              <a:t> of a </a:t>
            </a:r>
            <a:r>
              <a:rPr lang="en-US" altLang="en-US" dirty="0"/>
              <a:t>S</a:t>
            </a:r>
            <a:r>
              <a:rPr lang="en-US" altLang="en-US" dirty="0" smtClean="0"/>
              <a:t>tandard Normal random variable,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dirty="0" smtClean="0"/>
              <a:t>, is defined as: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47328"/>
              </p:ext>
            </p:extLst>
          </p:nvPr>
        </p:nvGraphicFramePr>
        <p:xfrm>
          <a:off x="1608138" y="3328988"/>
          <a:ext cx="55437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790640" imgH="469800" progId="Equation.3">
                  <p:embed/>
                </p:oleObj>
              </mc:Choice>
              <mc:Fallback>
                <p:oleObj name="Equation" r:id="rId3" imgW="1790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328988"/>
                        <a:ext cx="55437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BCB97F-8E08-4777-80CB-6017F91003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2667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22519" r="25238" b="6032"/>
          <a:stretch/>
        </p:blipFill>
        <p:spPr bwMode="auto">
          <a:xfrm>
            <a:off x="609599" y="362857"/>
            <a:ext cx="7779657" cy="612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7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Let X denote the resistance of a random selected resistor. Suppose that X ~N(</a:t>
            </a:r>
            <a:r>
              <a:rPr lang="en-US" altLang="en-US" dirty="0" smtClean="0">
                <a:latin typeface="Symbol" pitchFamily="18" charset="2"/>
              </a:rPr>
              <a:t>m</a:t>
            </a:r>
            <a:r>
              <a:rPr lang="en-US" altLang="en-US" dirty="0" smtClean="0"/>
              <a:t>= 4.3,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dirty="0" smtClean="0"/>
              <a:t> = 0.6557).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If the specification limits are 3 to 8</a:t>
            </a:r>
            <a:r>
              <a:rPr lang="en-US" altLang="en-US" dirty="0" smtClean="0">
                <a:sym typeface="Symbol" pitchFamily="18" charset="2"/>
              </a:rPr>
              <a:t> ohms, what fraction of the resistors conform to the specifications?</a:t>
            </a: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296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767</Words>
  <Application>Microsoft Office PowerPoint</Application>
  <PresentationFormat>On-screen Show (4:3)</PresentationFormat>
  <Paragraphs>154</Paragraphs>
  <Slides>25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Microsoft Equation 3.0</vt:lpstr>
      <vt:lpstr>Properties of Estimators</vt:lpstr>
      <vt:lpstr>Properties of Estimators</vt:lpstr>
      <vt:lpstr>Sample Mean Study</vt:lpstr>
      <vt:lpstr>Normal Distribution</vt:lpstr>
      <vt:lpstr>For a Normal Distribution</vt:lpstr>
      <vt:lpstr>Standard Normal Distribution</vt:lpstr>
      <vt:lpstr>Cumulative Distribution Functions (cdf)</vt:lpstr>
      <vt:lpstr>PowerPoint Presentation</vt:lpstr>
      <vt:lpstr>Example</vt:lpstr>
      <vt:lpstr>Percentage Out of Specification</vt:lpstr>
      <vt:lpstr>Using the z-Table</vt:lpstr>
      <vt:lpstr>Example</vt:lpstr>
      <vt:lpstr>PowerPoint Presentation</vt:lpstr>
      <vt:lpstr>PowerPoint Presentation</vt:lpstr>
      <vt:lpstr>PowerPoint Presentation</vt:lpstr>
      <vt:lpstr>Example</vt:lpstr>
      <vt:lpstr>Linear Combinations of Random Variables</vt:lpstr>
      <vt:lpstr>Example (Sample Mean)</vt:lpstr>
      <vt:lpstr>Example (Sample Mean)</vt:lpstr>
      <vt:lpstr>If we keep taking samples of 16 and calculating the sample mean:</vt:lpstr>
      <vt:lpstr>Confidence Interval Estimation</vt:lpstr>
      <vt:lpstr>Two-Sided Confidence Interval for the population mean</vt:lpstr>
      <vt:lpstr>The confidence interval gives us all probable values for the population mean.</vt:lpstr>
      <vt:lpstr>Interpreting Confidence Intervals</vt:lpstr>
      <vt:lpstr>Always look at both sides of the confidence interval and think about how each value would affect your decision.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142</cp:revision>
  <dcterms:created xsi:type="dcterms:W3CDTF">2005-01-05T22:40:26Z</dcterms:created>
  <dcterms:modified xsi:type="dcterms:W3CDTF">2014-10-09T17:09:13Z</dcterms:modified>
</cp:coreProperties>
</file>