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sldIdLst>
    <p:sldId id="282" r:id="rId2"/>
    <p:sldId id="329" r:id="rId3"/>
    <p:sldId id="330" r:id="rId4"/>
    <p:sldId id="331" r:id="rId5"/>
    <p:sldId id="332" r:id="rId6"/>
    <p:sldId id="333" r:id="rId7"/>
    <p:sldId id="348" r:id="rId8"/>
    <p:sldId id="335" r:id="rId9"/>
    <p:sldId id="343" r:id="rId10"/>
    <p:sldId id="336" r:id="rId11"/>
    <p:sldId id="345" r:id="rId12"/>
    <p:sldId id="346" r:id="rId13"/>
    <p:sldId id="344" r:id="rId14"/>
    <p:sldId id="337" r:id="rId15"/>
    <p:sldId id="338" r:id="rId16"/>
    <p:sldId id="339" r:id="rId17"/>
    <p:sldId id="340" r:id="rId18"/>
    <p:sldId id="349" r:id="rId19"/>
    <p:sldId id="341" r:id="rId20"/>
    <p:sldId id="350" r:id="rId21"/>
    <p:sldId id="354" r:id="rId22"/>
    <p:sldId id="355" r:id="rId23"/>
    <p:sldId id="351" r:id="rId24"/>
    <p:sldId id="353" r:id="rId25"/>
    <p:sldId id="352" r:id="rId26"/>
    <p:sldId id="361" r:id="rId27"/>
    <p:sldId id="359" r:id="rId28"/>
    <p:sldId id="356" r:id="rId29"/>
    <p:sldId id="357" r:id="rId30"/>
    <p:sldId id="360" r:id="rId31"/>
    <p:sldId id="358" r:id="rId32"/>
    <p:sldId id="362" r:id="rId33"/>
    <p:sldId id="36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0764" autoAdjust="0"/>
  </p:normalViewPr>
  <p:slideViewPr>
    <p:cSldViewPr snapToGrid="0">
      <p:cViewPr varScale="1">
        <p:scale>
          <a:sx n="67" d="100"/>
          <a:sy n="67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7D8E36-E448-4A26-A5C2-970736018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C0DFD-37FB-4363-9BB2-1FF9465A30E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3C3F6F-EF7A-469B-9229-2B659C308787}" type="slidenum">
              <a:rPr lang="en-US" altLang="en-US" sz="1200" smtClean="0"/>
              <a:pPr eaLnBrk="1" hangingPunct="1"/>
              <a:t>29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D8E36-E448-4A26-A5C2-970736018F7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A2F3EB-085E-455A-8B48-EE557A678376}" type="slidenum">
              <a:rPr lang="en-US" altLang="en-US" sz="1200" smtClean="0"/>
              <a:pPr eaLnBrk="1" hangingPunct="1"/>
              <a:t>32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D8E36-E448-4A26-A5C2-970736018F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A2F3EB-085E-455A-8B48-EE557A678376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A4210-103D-47F5-843E-3270467C865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5A691-378E-4CF6-BC61-1E58FBE4A5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A2F3EB-085E-455A-8B48-EE557A678376}" type="slidenum">
              <a:rPr lang="en-US" altLang="en-US" sz="1200" smtClean="0"/>
              <a:pPr eaLnBrk="1" hangingPunct="1"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3C3F6F-EF7A-469B-9229-2B659C308787}" type="slidenum">
              <a:rPr lang="en-US" altLang="en-US" sz="1200" smtClean="0"/>
              <a:pPr eaLnBrk="1" hangingPunct="1"/>
              <a:t>24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D8E36-E448-4A26-A5C2-970736018F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A2F3EB-085E-455A-8B48-EE557A678376}" type="slidenum">
              <a:rPr lang="en-US" altLang="en-US" sz="1200" smtClean="0"/>
              <a:pPr eaLnBrk="1" hangingPunct="1"/>
              <a:t>26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94FA8-0A65-41AA-BF3E-BAC3258F4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2BE28-F5ED-41F0-9C12-303AB2AB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2293-96C4-4B7E-9FE6-6984071A6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B33C1-CE69-412C-B4A2-632F31D16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6053-6DA4-4BD5-98C2-622EA459F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637A0-7D25-4E5A-B69C-2D476E039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0072-EB77-479B-A822-26F7A5A47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32C3-5A0D-4F12-A5C1-6B2D99BE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C365-A6D9-4E62-A325-C65E13A3B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D977A-91F5-4A37-A7C8-6AC4B702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A9321-3CBF-4421-91D8-827DB859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1E35DF-07F9-4EE7-B791-EF53D7188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wmf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7203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Confidence Intervals </a:t>
            </a:r>
          </a:p>
        </p:txBody>
      </p:sp>
    </p:spTree>
    <p:extLst>
      <p:ext uri="{BB962C8B-B14F-4D97-AF65-F5344CB8AC3E}">
        <p14:creationId xmlns:p14="http://schemas.microsoft.com/office/powerpoint/2010/main" val="16136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5" t="21826" r="1388" b="6249"/>
          <a:stretch/>
        </p:blipFill>
        <p:spPr bwMode="auto">
          <a:xfrm>
            <a:off x="457200" y="1417637"/>
            <a:ext cx="4225913" cy="34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 smtClean="0"/>
              <a:t>16 Subways</a:t>
            </a:r>
            <a:endParaRPr lang="en-US" alt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640820"/>
              </p:ext>
            </p:extLst>
          </p:nvPr>
        </p:nvGraphicFramePr>
        <p:xfrm>
          <a:off x="6320630" y="2034858"/>
          <a:ext cx="1389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4" imgW="609480" imgH="177480" progId="Equation.3">
                  <p:embed/>
                </p:oleObj>
              </mc:Choice>
              <mc:Fallback>
                <p:oleObj name="Equation" r:id="rId4" imgW="60948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630" y="2034858"/>
                        <a:ext cx="13890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8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3" r="88307" b="13050"/>
          <a:stretch/>
        </p:blipFill>
        <p:spPr bwMode="auto">
          <a:xfrm>
            <a:off x="4642743" y="1417637"/>
            <a:ext cx="1077972" cy="257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06" y="3042285"/>
            <a:ext cx="2534603" cy="16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06" y="4732019"/>
            <a:ext cx="2534603" cy="16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4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t="5078" r="40666" b="10937"/>
          <a:stretch/>
        </p:blipFill>
        <p:spPr bwMode="auto">
          <a:xfrm>
            <a:off x="4657724" y="3489987"/>
            <a:ext cx="2102077" cy="199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loud 1"/>
          <p:cNvSpPr/>
          <p:nvPr/>
        </p:nvSpPr>
        <p:spPr>
          <a:xfrm>
            <a:off x="2986087" y="-28576"/>
            <a:ext cx="5829301" cy="66865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2579" r="14439" b="2273"/>
          <a:stretch/>
        </p:blipFill>
        <p:spPr bwMode="auto">
          <a:xfrm>
            <a:off x="4129994" y="811770"/>
            <a:ext cx="3541486" cy="2602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0646" y="5258917"/>
            <a:ext cx="9252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U</a:t>
            </a:r>
            <a:endParaRPr lang="en-US" sz="8000" dirty="0"/>
          </a:p>
        </p:txBody>
      </p:sp>
      <p:sp>
        <p:nvSpPr>
          <p:cNvPr id="4" name="Oval 3"/>
          <p:cNvSpPr/>
          <p:nvPr/>
        </p:nvSpPr>
        <p:spPr>
          <a:xfrm>
            <a:off x="1178727" y="5177065"/>
            <a:ext cx="178586" cy="1637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48002" y="4729166"/>
            <a:ext cx="216473" cy="198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68130" y="4383332"/>
            <a:ext cx="232442" cy="213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90735" y="4102710"/>
            <a:ext cx="318653" cy="292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1231" y="3886200"/>
            <a:ext cx="365625" cy="335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equential Access Storage 4"/>
          <p:cNvSpPr/>
          <p:nvPr/>
        </p:nvSpPr>
        <p:spPr>
          <a:xfrm>
            <a:off x="3886200" y="3489987"/>
            <a:ext cx="1314450" cy="563791"/>
          </a:xfrm>
          <a:prstGeom prst="flowChartMagnetic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Potato Chips . . 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49" y="-1"/>
            <a:ext cx="7925707" cy="24057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3600" dirty="0" smtClean="0"/>
              <a:t>The confidence interval gives us all probable values for the population mean.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965" y="2542982"/>
            <a:ext cx="8213725" cy="35131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Use 95% confidence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 smtClean="0"/>
              <a:t>So it is reasonable to think that the mean is 12, but it could be as low as 11.64.   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23415"/>
              </p:ext>
            </p:extLst>
          </p:nvPr>
        </p:nvGraphicFramePr>
        <p:xfrm>
          <a:off x="1509033" y="3017178"/>
          <a:ext cx="561498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Equation" r:id="rId4" imgW="2463800" imgH="635000" progId="Equation.3">
                  <p:embed/>
                </p:oleObj>
              </mc:Choice>
              <mc:Fallback>
                <p:oleObj name="Equation" r:id="rId4" imgW="2463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033" y="3017178"/>
                        <a:ext cx="5614987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366018"/>
              </p:ext>
            </p:extLst>
          </p:nvPr>
        </p:nvGraphicFramePr>
        <p:xfrm>
          <a:off x="2971800" y="2003425"/>
          <a:ext cx="26336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6" imgW="1155600" imgH="203040" progId="Equation.3">
                  <p:embed/>
                </p:oleObj>
              </mc:Choice>
              <mc:Fallback>
                <p:oleObj name="Equation" r:id="rId6" imgW="1155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03425"/>
                        <a:ext cx="26336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362603" y="5763226"/>
            <a:ext cx="4414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3200" b="1" dirty="0" err="1"/>
              <a:t>Soooo</a:t>
            </a:r>
            <a:r>
              <a:rPr lang="en-US" altLang="en-US" sz="3200" b="1" dirty="0"/>
              <a:t> . . . . . </a:t>
            </a:r>
            <a:r>
              <a:rPr lang="en-US" altLang="en-US" sz="3200" b="1" dirty="0" smtClean="0"/>
              <a:t>.any issues?</a:t>
            </a:r>
            <a:endParaRPr lang="en-US" altLang="en-US" sz="3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00050" y="557213"/>
            <a:ext cx="8201025" cy="5915025"/>
            <a:chOff x="400050" y="557213"/>
            <a:chExt cx="8201025" cy="591502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00050" y="557213"/>
              <a:ext cx="8201025" cy="59150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57212" y="557213"/>
              <a:ext cx="7800976" cy="579078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6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is large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assumptions that the sample is drawn from a normal population </a:t>
            </a:r>
            <a:r>
              <a:rPr lang="en-US" altLang="en-US" dirty="0" smtClean="0"/>
              <a:t>and that </a:t>
            </a:r>
            <a:r>
              <a:rPr lang="en-US" altLang="en-US" dirty="0"/>
              <a:t>the variance is known can be relaxed.</a:t>
            </a:r>
          </a:p>
          <a:p>
            <a:pPr lvl="1"/>
            <a:r>
              <a:rPr lang="en-US" altLang="en-US" dirty="0"/>
              <a:t>CLT allows us to regard the distribution of the sample mean as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>
                <a:latin typeface="Symbol" pitchFamily="18" charset="2"/>
              </a:rPr>
              <a:t>m</a:t>
            </a:r>
            <a:r>
              <a:rPr lang="en-US" altLang="en-US" dirty="0"/>
              <a:t>,</a:t>
            </a:r>
            <a:r>
              <a:rPr lang="en-US" altLang="en-US" i="1" dirty="0">
                <a:latin typeface="Symbol" pitchFamily="18" charset="2"/>
              </a:rPr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The sample variance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 can be regarded as an accurate estimator of </a:t>
            </a:r>
            <a:r>
              <a:rPr lang="en-US" altLang="en-US" i="1" dirty="0">
                <a:latin typeface="Symbol" pitchFamily="18" charset="2"/>
              </a:rPr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3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is small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we are able to assume that the data comes from a Normal distribution, then we can still make a confidence interval, but we have to adjust for the fact that the sample variance </a:t>
            </a:r>
            <a:r>
              <a:rPr lang="en-US" altLang="en-US" i="1" dirty="0"/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 may be a poor estimate of </a:t>
            </a:r>
            <a:r>
              <a:rPr lang="en-US" altLang="en-US" i="1" dirty="0">
                <a:latin typeface="Symbol" pitchFamily="18" charset="2"/>
              </a:rPr>
              <a:t>s</a:t>
            </a:r>
            <a:r>
              <a:rPr lang="en-US" altLang="en-US" baseline="30000" dirty="0"/>
              <a:t>2</a:t>
            </a:r>
            <a:r>
              <a:rPr lang="en-US" altLang="en-US" dirty="0"/>
              <a:t>.</a:t>
            </a:r>
          </a:p>
        </p:txBody>
      </p:sp>
      <p:graphicFrame>
        <p:nvGraphicFramePr>
          <p:cNvPr id="292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033657"/>
              </p:ext>
            </p:extLst>
          </p:nvPr>
        </p:nvGraphicFramePr>
        <p:xfrm>
          <a:off x="280194" y="4954587"/>
          <a:ext cx="85074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3733560" imgH="419040" progId="Equation.DSMT4">
                  <p:embed/>
                </p:oleObj>
              </mc:Choice>
              <mc:Fallback>
                <p:oleObj name="Equation" r:id="rId3" imgW="373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4" y="4954587"/>
                        <a:ext cx="85074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76200" y="4843462"/>
            <a:ext cx="891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sz="3600" dirty="0"/>
              <a:t>Properties of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dirty="0" smtClean="0"/>
              <a:t>-distribution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11480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 baseline="-25000" dirty="0" err="1" smtClean="0"/>
              <a:t>v</a:t>
            </a:r>
            <a:r>
              <a:rPr lang="en-US" altLang="en-US" dirty="0" smtClean="0"/>
              <a:t> </a:t>
            </a:r>
            <a:r>
              <a:rPr lang="en-US" altLang="en-US" dirty="0"/>
              <a:t>denote the density function curve for </a:t>
            </a:r>
            <a:r>
              <a:rPr lang="en-US" altLang="en-US" i="1" dirty="0"/>
              <a:t>v</a:t>
            </a:r>
            <a:r>
              <a:rPr lang="en-US" altLang="en-US" dirty="0"/>
              <a:t> degrees of freedom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 baseline="-25000" dirty="0" err="1" smtClean="0"/>
              <a:t>v</a:t>
            </a:r>
            <a:r>
              <a:rPr lang="en-US" altLang="en-US" dirty="0" smtClean="0"/>
              <a:t> </a:t>
            </a:r>
            <a:r>
              <a:rPr lang="en-US" altLang="en-US" dirty="0"/>
              <a:t>curve is bell-shaped and centered at 0.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 baseline="-25000" dirty="0" err="1" smtClean="0"/>
              <a:t>v</a:t>
            </a:r>
            <a:r>
              <a:rPr lang="en-US" altLang="en-US" dirty="0" smtClean="0"/>
              <a:t> </a:t>
            </a:r>
            <a:r>
              <a:rPr lang="en-US" altLang="en-US" dirty="0"/>
              <a:t>curve is more spread out than the standard normal (</a:t>
            </a:r>
            <a:r>
              <a:rPr lang="en-US" altLang="en-US" i="1" dirty="0"/>
              <a:t>z</a:t>
            </a:r>
            <a:r>
              <a:rPr lang="en-US" altLang="en-US" dirty="0"/>
              <a:t>) curve.</a:t>
            </a:r>
          </a:p>
          <a:p>
            <a:pPr lvl="1"/>
            <a:r>
              <a:rPr lang="en-US" altLang="en-US" dirty="0"/>
              <a:t>As </a:t>
            </a:r>
            <a:r>
              <a:rPr lang="en-US" altLang="en-US" i="1" dirty="0"/>
              <a:t>v</a:t>
            </a:r>
            <a:r>
              <a:rPr lang="en-US" altLang="en-US" dirty="0"/>
              <a:t> increases, the spread of the corresponding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 baseline="-25000" dirty="0" err="1" smtClean="0"/>
              <a:t>v</a:t>
            </a:r>
            <a:r>
              <a:rPr lang="en-US" altLang="en-US" dirty="0" smtClean="0"/>
              <a:t> </a:t>
            </a:r>
            <a:r>
              <a:rPr lang="en-US" altLang="en-US" dirty="0"/>
              <a:t>curve decreases.</a:t>
            </a:r>
          </a:p>
          <a:p>
            <a:pPr lvl="1"/>
            <a:r>
              <a:rPr lang="en-US" altLang="en-US" dirty="0"/>
              <a:t>As </a:t>
            </a:r>
            <a:r>
              <a:rPr lang="en-US" altLang="en-US" i="1" dirty="0"/>
              <a:t>v</a:t>
            </a:r>
            <a:r>
              <a:rPr lang="en-US" altLang="en-US" dirty="0"/>
              <a:t> goes to infinity, the sequence of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 baseline="-25000" dirty="0" err="1" smtClean="0"/>
              <a:t>v</a:t>
            </a:r>
            <a:r>
              <a:rPr lang="en-US" altLang="en-US" dirty="0" smtClean="0"/>
              <a:t> </a:t>
            </a:r>
            <a:r>
              <a:rPr lang="en-US" altLang="en-US" dirty="0"/>
              <a:t>curves approaches the standard normal curve</a:t>
            </a:r>
          </a:p>
        </p:txBody>
      </p:sp>
    </p:spTree>
    <p:extLst>
      <p:ext uri="{BB962C8B-B14F-4D97-AF65-F5344CB8AC3E}">
        <p14:creationId xmlns:p14="http://schemas.microsoft.com/office/powerpoint/2010/main" val="8077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smtClean="0"/>
              <a:t> </a:t>
            </a:r>
            <a:r>
              <a:rPr lang="en-US" altLang="en-US" dirty="0"/>
              <a:t>critical value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752600"/>
            <a:ext cx="7772400" cy="4114800"/>
          </a:xfrm>
        </p:spPr>
        <p:txBody>
          <a:bodyPr/>
          <a:lstStyle/>
          <a:p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 err="1" smtClean="0">
                <a:latin typeface="Symbol" pitchFamily="18" charset="2"/>
              </a:rPr>
              <a:t>a</a:t>
            </a:r>
            <a:r>
              <a:rPr lang="en-US" altLang="en-US" i="1" baseline="-25000" dirty="0" err="1" smtClean="0"/>
              <a:t>,v</a:t>
            </a:r>
            <a:r>
              <a:rPr lang="en-US" altLang="en-US" dirty="0"/>
              <a:t>: the number on the measurement axis for which the area to the right of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 err="1" smtClean="0">
                <a:latin typeface="Symbol" pitchFamily="18" charset="2"/>
              </a:rPr>
              <a:t>a</a:t>
            </a:r>
            <a:r>
              <a:rPr lang="en-US" altLang="en-US" i="1" baseline="-25000" dirty="0" err="1" smtClean="0"/>
              <a:t>,v</a:t>
            </a:r>
            <a:r>
              <a:rPr lang="en-US" altLang="en-US" i="1" baseline="-25000" dirty="0" smtClean="0"/>
              <a:t> </a:t>
            </a:r>
            <a:r>
              <a:rPr lang="en-US" altLang="en-US" dirty="0" smtClean="0"/>
              <a:t>under </a:t>
            </a:r>
            <a:r>
              <a:rPr lang="en-US" altLang="en-US" dirty="0"/>
              <a:t>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smtClean="0"/>
              <a:t> </a:t>
            </a:r>
            <a:r>
              <a:rPr lang="en-US" altLang="en-US" dirty="0"/>
              <a:t>curve with </a:t>
            </a:r>
            <a:r>
              <a:rPr lang="en-US" altLang="en-US" i="1" dirty="0"/>
              <a:t>v</a:t>
            </a:r>
            <a:r>
              <a:rPr lang="en-US" altLang="en-US" dirty="0"/>
              <a:t> degrees of freedom </a:t>
            </a:r>
            <a:r>
              <a:rPr lang="en-US" altLang="en-US" dirty="0" smtClean="0"/>
              <a:t>is </a:t>
            </a:r>
            <a:r>
              <a:rPr lang="en-US" altLang="en-US" dirty="0">
                <a:latin typeface="Symbol" pitchFamily="18" charset="2"/>
              </a:rPr>
              <a:t>a.</a:t>
            </a:r>
            <a:endParaRPr lang="en-US" altLang="en-US" baseline="-25000" dirty="0"/>
          </a:p>
          <a:p>
            <a:r>
              <a:rPr lang="en-US" altLang="en-US" dirty="0"/>
              <a:t>Using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smtClean="0"/>
              <a:t>-table:</a:t>
            </a:r>
            <a:endParaRPr lang="en-US" altLang="en-US" dirty="0"/>
          </a:p>
          <a:p>
            <a:pPr lvl="1"/>
            <a:r>
              <a:rPr lang="en-US" altLang="en-US" dirty="0"/>
              <a:t>“To obtain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 smtClean="0">
                <a:latin typeface="Symbol" pitchFamily="18" charset="2"/>
              </a:rPr>
              <a:t>.025</a:t>
            </a:r>
            <a:r>
              <a:rPr lang="en-US" altLang="en-US" i="1" baseline="-25000" dirty="0" smtClean="0"/>
              <a:t>,15</a:t>
            </a:r>
            <a:r>
              <a:rPr lang="en-US" altLang="en-US" dirty="0" smtClean="0"/>
              <a:t> </a:t>
            </a:r>
            <a:r>
              <a:rPr lang="en-US" altLang="en-US" dirty="0"/>
              <a:t>go to the </a:t>
            </a:r>
            <a:r>
              <a:rPr lang="en-US" altLang="en-US" dirty="0">
                <a:latin typeface="Symbol" pitchFamily="18" charset="2"/>
              </a:rPr>
              <a:t>a</a:t>
            </a:r>
            <a:r>
              <a:rPr lang="en-US" altLang="en-US" dirty="0"/>
              <a:t>=.</a:t>
            </a:r>
            <a:r>
              <a:rPr lang="en-US" altLang="en-US" dirty="0" smtClean="0"/>
              <a:t>025 </a:t>
            </a:r>
            <a:r>
              <a:rPr lang="en-US" altLang="en-US" dirty="0"/>
              <a:t>column, look down to the </a:t>
            </a:r>
            <a:r>
              <a:rPr lang="en-US" altLang="en-US" i="1" dirty="0"/>
              <a:t>v</a:t>
            </a:r>
            <a:r>
              <a:rPr lang="en-US" altLang="en-US" dirty="0"/>
              <a:t>=15 row, and read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 smtClean="0">
                <a:latin typeface="Symbol" pitchFamily="18" charset="2"/>
              </a:rPr>
              <a:t>.025</a:t>
            </a:r>
            <a:r>
              <a:rPr lang="en-US" altLang="en-US" i="1" baseline="-25000" dirty="0" smtClean="0"/>
              <a:t>,15</a:t>
            </a:r>
            <a:r>
              <a:rPr lang="en-US" altLang="en-US" dirty="0" smtClean="0"/>
              <a:t>=2.131. </a:t>
            </a:r>
            <a:r>
              <a:rPr lang="en-US" altLang="en-US" dirty="0"/>
              <a:t>Similarly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 smtClean="0">
                <a:latin typeface="Symbol" pitchFamily="18" charset="2"/>
              </a:rPr>
              <a:t>.025</a:t>
            </a:r>
            <a:r>
              <a:rPr lang="en-US" altLang="en-US" i="1" baseline="-25000" dirty="0" smtClean="0"/>
              <a:t>,20</a:t>
            </a:r>
            <a:r>
              <a:rPr lang="en-US" altLang="en-US" dirty="0" smtClean="0"/>
              <a:t>=2.086 </a:t>
            </a:r>
            <a:r>
              <a:rPr lang="en-US" altLang="en-US" dirty="0"/>
              <a:t>(.05 column, </a:t>
            </a:r>
            <a:r>
              <a:rPr lang="en-US" altLang="en-US" i="1" dirty="0"/>
              <a:t>v </a:t>
            </a:r>
            <a:r>
              <a:rPr lang="en-US" altLang="en-US" dirty="0" smtClean="0"/>
              <a:t>=20 </a:t>
            </a:r>
            <a:r>
              <a:rPr lang="en-US" altLang="en-US" dirty="0"/>
              <a:t>row)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-25000" dirty="0" smtClean="0">
                <a:latin typeface="Symbol" pitchFamily="18" charset="2"/>
              </a:rPr>
              <a:t>.0</a:t>
            </a:r>
            <a:r>
              <a:rPr lang="en-US" altLang="en-US" i="1" baseline="-25000" dirty="0" smtClean="0"/>
              <a:t>1,20</a:t>
            </a:r>
            <a:r>
              <a:rPr lang="en-US" altLang="en-US" dirty="0" smtClean="0"/>
              <a:t>=2.528</a:t>
            </a:r>
            <a:r>
              <a:rPr lang="en-US" alt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2129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6" t="17828" r="18777" b="6250"/>
          <a:stretch/>
        </p:blipFill>
        <p:spPr bwMode="auto">
          <a:xfrm>
            <a:off x="1079292" y="674557"/>
            <a:ext cx="7270230" cy="555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514350"/>
            <a:ext cx="8153400" cy="1143000"/>
          </a:xfrm>
        </p:spPr>
        <p:txBody>
          <a:bodyPr/>
          <a:lstStyle/>
          <a:p>
            <a:r>
              <a:rPr lang="en-US" altLang="en-US" dirty="0" smtClean="0"/>
              <a:t>CI </a:t>
            </a:r>
            <a:r>
              <a:rPr lang="en-US" altLang="en-US" dirty="0"/>
              <a:t>on </a:t>
            </a:r>
            <a:r>
              <a:rPr lang="en-US" altLang="en-US" dirty="0" smtClean="0"/>
              <a:t>population mean </a:t>
            </a:r>
            <a:br>
              <a:rPr lang="en-US" altLang="en-US" dirty="0" smtClean="0"/>
            </a:br>
            <a:r>
              <a:rPr lang="en-US" altLang="en-US" dirty="0" smtClean="0"/>
              <a:t>(when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 smtClean="0"/>
              <a:t> used to estimate </a:t>
            </a:r>
            <a:r>
              <a:rPr lang="en-US" altLang="en-US" dirty="0" smtClean="0">
                <a:sym typeface="Symbol"/>
              </a:rPr>
              <a:t>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800593"/>
              </p:ext>
            </p:extLst>
          </p:nvPr>
        </p:nvGraphicFramePr>
        <p:xfrm>
          <a:off x="845185" y="2264093"/>
          <a:ext cx="66897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3" imgW="3238200" imgH="419040" progId="Equation.3">
                  <p:embed/>
                </p:oleObj>
              </mc:Choice>
              <mc:Fallback>
                <p:oleObj name="Equation" r:id="rId3" imgW="323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" y="2264093"/>
                        <a:ext cx="66897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65857" y="4966832"/>
            <a:ext cx="7605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altLang="en-US" sz="3200" b="1" dirty="0" smtClean="0"/>
              <a:t>The individuals must be normal and </a:t>
            </a:r>
            <a:r>
              <a:rPr lang="en-US" altLang="en-US" sz="3200" b="1" dirty="0" err="1" smtClean="0"/>
              <a:t>i.i.d</a:t>
            </a:r>
            <a:r>
              <a:rPr lang="en-US" altLang="en-US" sz="3200" b="1" dirty="0" smtClean="0"/>
              <a:t> (at least approximately) to use </a:t>
            </a:r>
            <a:r>
              <a:rPr lang="en-US" altLang="en-US" sz="3200" b="1" i="1" dirty="0" smtClean="0"/>
              <a:t>t</a:t>
            </a:r>
            <a:r>
              <a:rPr lang="en-US" altLang="en-US" sz="3200" b="1" dirty="0" smtClean="0"/>
              <a:t>.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249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we find out about the properties of an estimator?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824038"/>
            <a:ext cx="7772400" cy="4114800"/>
          </a:xfrm>
        </p:spPr>
        <p:txBody>
          <a:bodyPr/>
          <a:lstStyle/>
          <a:p>
            <a:r>
              <a:rPr lang="en-US" altLang="en-US" dirty="0"/>
              <a:t>We need to know about </a:t>
            </a:r>
          </a:p>
          <a:p>
            <a:pPr lvl="1"/>
            <a:r>
              <a:rPr lang="en-US" altLang="en-US" dirty="0"/>
              <a:t>SAMPLING DISTRIBUTION: the actual probability distribution that you would get if you </a:t>
            </a:r>
            <a:r>
              <a:rPr lang="en-US" altLang="en-US" dirty="0" smtClean="0"/>
              <a:t>collected a similar sample an </a:t>
            </a:r>
            <a:r>
              <a:rPr lang="en-US" altLang="en-US" dirty="0"/>
              <a:t>infinite number of times from the same </a:t>
            </a:r>
            <a:r>
              <a:rPr lang="en-US" altLang="en-US" dirty="0" smtClean="0"/>
              <a:t>population and calculated the statistic for each of the samples.</a:t>
            </a:r>
            <a:endParaRPr lang="en-US" altLang="en-US" dirty="0"/>
          </a:p>
          <a:p>
            <a:pPr lvl="1"/>
            <a:r>
              <a:rPr lang="en-US" altLang="en-US" dirty="0"/>
              <a:t>We have methods to find the mean and the variance, but what about the form of the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017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285750"/>
            <a:ext cx="7772400" cy="1143000"/>
          </a:xfrm>
        </p:spPr>
        <p:txBody>
          <a:bodyPr/>
          <a:lstStyle/>
          <a:p>
            <a:r>
              <a:rPr lang="en-US" altLang="en-US" sz="3600" dirty="0"/>
              <a:t>One-Sided Confidence Intervals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752600"/>
            <a:ext cx="8229600" cy="4114800"/>
          </a:xfrm>
        </p:spPr>
        <p:txBody>
          <a:bodyPr/>
          <a:lstStyle/>
          <a:p>
            <a:r>
              <a:rPr lang="en-US" altLang="en-US" sz="2800" dirty="0"/>
              <a:t>Sometimes only 1 confidence bound is needed.</a:t>
            </a:r>
          </a:p>
          <a:p>
            <a:pPr lvl="1"/>
            <a:r>
              <a:rPr lang="en-US" altLang="en-US" sz="2400" b="1" dirty="0"/>
              <a:t>Lower confidence bound </a:t>
            </a:r>
          </a:p>
          <a:p>
            <a:pPr lvl="2"/>
            <a:r>
              <a:rPr lang="en-US" altLang="en-US" dirty="0"/>
              <a:t>e.g., to ensure that the minimum design specification is met</a:t>
            </a:r>
            <a:r>
              <a:rPr lang="en-US" altLang="en-US" dirty="0" smtClean="0"/>
              <a:t>.</a:t>
            </a:r>
          </a:p>
          <a:p>
            <a:pPr marL="914400" lvl="2" indent="0">
              <a:buNone/>
            </a:pPr>
            <a:endParaRPr lang="en-US" altLang="en-US" dirty="0" smtClean="0"/>
          </a:p>
          <a:p>
            <a:pPr marL="914400" lvl="2" indent="0">
              <a:buNone/>
            </a:pPr>
            <a:r>
              <a:rPr lang="en-US" altLang="en-US" dirty="0" smtClean="0"/>
              <a:t> </a:t>
            </a:r>
            <a:endParaRPr lang="en-US" altLang="en-US" b="1" dirty="0"/>
          </a:p>
          <a:p>
            <a:pPr lvl="1"/>
            <a:r>
              <a:rPr lang="en-US" altLang="en-US" sz="2400" b="1" dirty="0"/>
              <a:t>Upper confidence bound</a:t>
            </a:r>
          </a:p>
          <a:p>
            <a:pPr lvl="2"/>
            <a:r>
              <a:rPr lang="en-US" altLang="en-US" dirty="0"/>
              <a:t>e.g., to ensure that the maximum allowed level is not exceeded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01310"/>
              </p:ext>
            </p:extLst>
          </p:nvPr>
        </p:nvGraphicFramePr>
        <p:xfrm>
          <a:off x="1602740" y="3349943"/>
          <a:ext cx="5194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name="Equation" r:id="rId3" imgW="2514600" imgH="419040" progId="Equation.3">
                  <p:embed/>
                </p:oleObj>
              </mc:Choice>
              <mc:Fallback>
                <p:oleObj name="Equation" r:id="rId3" imgW="25146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740" y="3349943"/>
                        <a:ext cx="51943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21766"/>
              </p:ext>
            </p:extLst>
          </p:nvPr>
        </p:nvGraphicFramePr>
        <p:xfrm>
          <a:off x="1572260" y="5674043"/>
          <a:ext cx="5194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Equation" r:id="rId5" imgW="2514600" imgH="419040" progId="Equation.3">
                  <p:embed/>
                </p:oleObj>
              </mc:Choice>
              <mc:Fallback>
                <p:oleObj name="Equation" r:id="rId5" imgW="25146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260" y="5674043"/>
                        <a:ext cx="51943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3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49" y="-1"/>
            <a:ext cx="7925707" cy="24057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3600" dirty="0" smtClean="0"/>
              <a:t>The confidence interval gives us all probable values for the population mean.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965" y="2743007"/>
            <a:ext cx="8213725" cy="3513104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 smtClean="0"/>
              <a:t>Use 95% confidence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 smtClean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061051"/>
              </p:ext>
            </p:extLst>
          </p:nvPr>
        </p:nvGraphicFramePr>
        <p:xfrm>
          <a:off x="1492249" y="5010539"/>
          <a:ext cx="5980113" cy="136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4" imgW="2781000" imgH="634680" progId="Equation.3">
                  <p:embed/>
                </p:oleObj>
              </mc:Choice>
              <mc:Fallback>
                <p:oleObj name="Equation" r:id="rId4" imgW="27810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49" y="5010539"/>
                        <a:ext cx="5980113" cy="1363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43825"/>
              </p:ext>
            </p:extLst>
          </p:nvPr>
        </p:nvGraphicFramePr>
        <p:xfrm>
          <a:off x="1203325" y="3981450"/>
          <a:ext cx="65405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6" imgW="2869920" imgH="241200" progId="Equation.3">
                  <p:embed/>
                </p:oleObj>
              </mc:Choice>
              <mc:Fallback>
                <p:oleObj name="Equation" r:id="rId6" imgW="286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981450"/>
                        <a:ext cx="65405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26" name="Picture 1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27111" r="62053" b="62223"/>
          <a:stretch/>
        </p:blipFill>
        <p:spPr bwMode="auto">
          <a:xfrm>
            <a:off x="198120" y="1821180"/>
            <a:ext cx="8763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6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https://tse1.mm.bing.net/th?&amp;id=HN.608033353566258200&amp;w=300&amp;h=300&amp;c=0&amp;pid=1.9&amp;rs=0&amp;p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t="17347" r="5758" b="20169"/>
          <a:stretch/>
        </p:blipFill>
        <p:spPr bwMode="auto">
          <a:xfrm>
            <a:off x="1605199" y="2872220"/>
            <a:ext cx="5714330" cy="204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95313" y="62865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 smtClean="0"/>
              <a:t>What about my Sandwich?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19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Prediction Intervals</a:t>
            </a:r>
            <a:br>
              <a:rPr lang="en-US" altLang="en-US" sz="6000" dirty="0" smtClean="0"/>
            </a:br>
            <a:r>
              <a:rPr lang="en-US" altLang="en-US" sz="6000" dirty="0"/>
              <a:t/>
            </a:r>
            <a:br>
              <a:rPr lang="en-US" altLang="en-US" sz="6000" dirty="0"/>
            </a:br>
            <a:r>
              <a:rPr lang="en-US" altLang="en-US" sz="4000" dirty="0" smtClean="0"/>
              <a:t>(for a single future value,       )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848893"/>
              </p:ext>
            </p:extLst>
          </p:nvPr>
        </p:nvGraphicFramePr>
        <p:xfrm>
          <a:off x="6615113" y="3656013"/>
          <a:ext cx="785812" cy="70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3" imgW="253800" imgH="228600" progId="Equation.3">
                  <p:embed/>
                </p:oleObj>
              </mc:Choice>
              <mc:Fallback>
                <p:oleObj name="Equation" r:id="rId3" imgW="2538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3656013"/>
                        <a:ext cx="785812" cy="708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6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Prediction Interval Estimation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845" y="1734458"/>
            <a:ext cx="7972425" cy="5251450"/>
          </a:xfrm>
        </p:spPr>
        <p:txBody>
          <a:bodyPr/>
          <a:lstStyle/>
          <a:p>
            <a:r>
              <a:rPr lang="en-US" altLang="en-US" sz="2800" dirty="0" smtClean="0"/>
              <a:t>A 100(1-</a:t>
            </a:r>
            <a:r>
              <a:rPr lang="en-US" altLang="en-US" sz="2800" i="1" dirty="0" smtClean="0">
                <a:latin typeface="Symbol" pitchFamily="18" charset="2"/>
              </a:rPr>
              <a:t>a</a:t>
            </a:r>
            <a:r>
              <a:rPr lang="en-US" altLang="en-US" sz="2800" dirty="0" smtClean="0"/>
              <a:t>)%</a:t>
            </a:r>
            <a:r>
              <a:rPr lang="en-US" altLang="en-US" sz="2800" b="1" dirty="0" smtClean="0"/>
              <a:t> prediction interval</a:t>
            </a:r>
            <a:r>
              <a:rPr lang="en-US" altLang="en-US" sz="2800" dirty="0" smtClean="0"/>
              <a:t> (PI) for a single independent random draw from the same distribution as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baseline="-25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en-US" sz="2800" baseline="-2500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, ... x</a:t>
            </a:r>
            <a:r>
              <a:rPr lang="en-US" altLang="en-US" sz="28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800" dirty="0" smtClean="0"/>
              <a:t>is a random interval [L,U] computed from sample data that will contain the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800" dirty="0" smtClean="0"/>
              <a:t>with probability 1-</a:t>
            </a:r>
            <a:r>
              <a:rPr lang="en-US" altLang="en-US" sz="2800" i="1" dirty="0" smtClean="0">
                <a:latin typeface="Symbol" pitchFamily="18" charset="2"/>
              </a:rPr>
              <a:t>a</a:t>
            </a:r>
            <a:r>
              <a:rPr lang="en-US" altLang="en-US" sz="2800" dirty="0" smtClean="0"/>
              <a:t>. This probability is called the </a:t>
            </a:r>
            <a:r>
              <a:rPr lang="en-US" altLang="en-US" sz="2800" b="1" dirty="0" smtClean="0"/>
              <a:t>confidence level</a:t>
            </a:r>
            <a:r>
              <a:rPr lang="en-US" altLang="en-US" sz="2800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2215016" y="4809444"/>
            <a:ext cx="3810000" cy="762000"/>
            <a:chOff x="1678" y="2976"/>
            <a:chExt cx="2400" cy="480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1921551"/>
                </p:ext>
              </p:extLst>
            </p:nvPr>
          </p:nvGraphicFramePr>
          <p:xfrm>
            <a:off x="1756" y="3037"/>
            <a:ext cx="2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5" name="Equation" r:id="rId4" imgW="1422360" imgH="228600" progId="Equation.3">
                    <p:embed/>
                  </p:oleObj>
                </mc:Choice>
                <mc:Fallback>
                  <p:oleObj name="Equation" r:id="rId4" imgW="1422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037"/>
                          <a:ext cx="2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678" y="2976"/>
              <a:ext cx="24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9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514350"/>
            <a:ext cx="8153400" cy="1143000"/>
          </a:xfrm>
        </p:spPr>
        <p:txBody>
          <a:bodyPr/>
          <a:lstStyle/>
          <a:p>
            <a:r>
              <a:rPr lang="en-US" altLang="en-US" dirty="0" smtClean="0"/>
              <a:t>PI’s </a:t>
            </a:r>
            <a:r>
              <a:rPr lang="en-US" altLang="en-US" dirty="0"/>
              <a:t>on </a:t>
            </a:r>
            <a:r>
              <a:rPr lang="en-US" altLang="en-US" dirty="0" smtClean="0"/>
              <a:t>single future value </a:t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 smtClean="0"/>
              <a:t> used to estimate </a:t>
            </a:r>
            <a:r>
              <a:rPr lang="en-US" altLang="en-US" dirty="0" smtClean="0">
                <a:sym typeface="Symbol"/>
              </a:rPr>
              <a:t>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61749"/>
              </p:ext>
            </p:extLst>
          </p:nvPr>
        </p:nvGraphicFramePr>
        <p:xfrm>
          <a:off x="540127" y="1939925"/>
          <a:ext cx="7845425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4" imgW="3797280" imgH="1358640" progId="Equation.3">
                  <p:embed/>
                </p:oleObj>
              </mc:Choice>
              <mc:Fallback>
                <p:oleObj name="Equation" r:id="rId4" imgW="379728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27" y="1939925"/>
                        <a:ext cx="7845425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40127" y="5244009"/>
            <a:ext cx="7605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altLang="en-US" sz="3200" b="1" dirty="0" smtClean="0"/>
              <a:t>If not </a:t>
            </a:r>
            <a:r>
              <a:rPr lang="en-US" altLang="en-US" sz="3200" b="1" dirty="0"/>
              <a:t>normal and </a:t>
            </a:r>
            <a:r>
              <a:rPr lang="en-US" altLang="en-US" sz="3200" b="1" dirty="0" err="1"/>
              <a:t>i.i.d</a:t>
            </a:r>
            <a:r>
              <a:rPr lang="en-US" altLang="en-US" sz="3200" b="1" dirty="0"/>
              <a:t>., </a:t>
            </a:r>
            <a:r>
              <a:rPr lang="en-US" altLang="en-US" sz="3200" b="1" dirty="0" smtClean="0"/>
              <a:t>you could use the computer to create a prediction interval. 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13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49" y="-1"/>
            <a:ext cx="7925707" cy="24057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3600" dirty="0" smtClean="0"/>
              <a:t>The prediction interval gives us all probable values for the next observation.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535" y="2354387"/>
            <a:ext cx="8213725" cy="35131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Use 95% confidence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 smtClean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32430"/>
              </p:ext>
            </p:extLst>
          </p:nvPr>
        </p:nvGraphicFramePr>
        <p:xfrm>
          <a:off x="286385" y="4021138"/>
          <a:ext cx="8437563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4" imgW="3924000" imgH="685800" progId="Equation.3">
                  <p:embed/>
                </p:oleObj>
              </mc:Choice>
              <mc:Fallback>
                <p:oleObj name="Equation" r:id="rId4" imgW="3924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" y="4021138"/>
                        <a:ext cx="8437563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76922"/>
              </p:ext>
            </p:extLst>
          </p:nvPr>
        </p:nvGraphicFramePr>
        <p:xfrm>
          <a:off x="1146175" y="3192463"/>
          <a:ext cx="65389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Equation" r:id="rId6" imgW="2869920" imgH="241200" progId="Equation.3">
                  <p:embed/>
                </p:oleObj>
              </mc:Choice>
              <mc:Fallback>
                <p:oleObj name="Equation" r:id="rId6" imgW="286992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192463"/>
                        <a:ext cx="65389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9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95313" y="62865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 smtClean="0"/>
              <a:t>But I am the manager at Subway.</a:t>
            </a:r>
            <a:endParaRPr lang="en-US" altLang="en-US" sz="3600" dirty="0"/>
          </a:p>
        </p:txBody>
      </p:sp>
      <p:pic>
        <p:nvPicPr>
          <p:cNvPr id="63492" name="Picture 4" descr="http://www.restaurantmagazine.com/wp-content/uploads/2013/11/Subway-Restaurants-Fiery-Footlong-Coll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2143125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Tolerance Intervals</a:t>
            </a:r>
            <a:br>
              <a:rPr lang="en-US" altLang="en-US" sz="6000" dirty="0" smtClean="0"/>
            </a:br>
            <a:r>
              <a:rPr lang="en-US" altLang="en-US" sz="6000" dirty="0"/>
              <a:t/>
            </a:r>
            <a:br>
              <a:rPr lang="en-US" altLang="en-US" sz="6000" dirty="0"/>
            </a:br>
            <a:r>
              <a:rPr lang="en-US" altLang="en-US" sz="4000" dirty="0" smtClean="0"/>
              <a:t>(for a selected proportion </a:t>
            </a:r>
            <a:br>
              <a:rPr lang="en-US" altLang="en-US" sz="4000" dirty="0" smtClean="0"/>
            </a:br>
            <a:r>
              <a:rPr lang="en-US" altLang="en-US" sz="4000" dirty="0" smtClean="0"/>
              <a:t>of all future values) </a:t>
            </a:r>
          </a:p>
        </p:txBody>
      </p:sp>
    </p:spTree>
    <p:extLst>
      <p:ext uri="{BB962C8B-B14F-4D97-AF65-F5344CB8AC3E}">
        <p14:creationId xmlns:p14="http://schemas.microsoft.com/office/powerpoint/2010/main" val="25694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Tolerance Interval Estimation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845" y="1734458"/>
            <a:ext cx="7972425" cy="5251450"/>
          </a:xfrm>
        </p:spPr>
        <p:txBody>
          <a:bodyPr/>
          <a:lstStyle/>
          <a:p>
            <a:r>
              <a:rPr lang="en-US" altLang="en-US" sz="2800" dirty="0" smtClean="0"/>
              <a:t>A 100(1-</a:t>
            </a:r>
            <a:r>
              <a:rPr lang="en-US" altLang="en-US" sz="2800" i="1" dirty="0" smtClean="0">
                <a:latin typeface="Symbol" pitchFamily="18" charset="2"/>
              </a:rPr>
              <a:t>a</a:t>
            </a:r>
            <a:r>
              <a:rPr lang="en-US" altLang="en-US" sz="2800" dirty="0" smtClean="0"/>
              <a:t>)%</a:t>
            </a:r>
            <a:r>
              <a:rPr lang="en-US" altLang="en-US" sz="2800" b="1" dirty="0" smtClean="0"/>
              <a:t> tolerance interval</a:t>
            </a:r>
            <a:r>
              <a:rPr lang="en-US" altLang="en-US" sz="2800" dirty="0" smtClean="0"/>
              <a:t> (TI) for capturing </a:t>
            </a:r>
            <a:r>
              <a:rPr lang="en-US" altLang="en-US" sz="2800" dirty="0"/>
              <a:t>100(1-</a:t>
            </a:r>
            <a:r>
              <a:rPr lang="en-US" altLang="en-US" sz="2800" i="1" dirty="0">
                <a:latin typeface="Symbol" pitchFamily="18" charset="2"/>
              </a:rPr>
              <a:t>g</a:t>
            </a:r>
            <a:r>
              <a:rPr lang="en-US" altLang="en-US" sz="2800" dirty="0"/>
              <a:t>)% of </a:t>
            </a:r>
            <a:r>
              <a:rPr lang="en-US" altLang="en-US" sz="2800" dirty="0" smtClean="0"/>
              <a:t>the distribution from which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en-US" sz="2800" baseline="-25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en-US" sz="2800" baseline="-2500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, ...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were drawn is a random interval [L,U] computed from sample data that will contain </a:t>
            </a:r>
            <a:r>
              <a:rPr lang="en-US" altLang="en-US" sz="2800" dirty="0"/>
              <a:t>100(1-</a:t>
            </a:r>
            <a:r>
              <a:rPr lang="en-US" altLang="en-US" sz="2800" i="1" dirty="0">
                <a:latin typeface="Symbol" pitchFamily="18" charset="2"/>
              </a:rPr>
              <a:t>g</a:t>
            </a:r>
            <a:r>
              <a:rPr lang="en-US" altLang="en-US" sz="2800" dirty="0"/>
              <a:t>)% </a:t>
            </a:r>
            <a:r>
              <a:rPr lang="en-US" altLang="en-US" sz="2800" dirty="0" smtClean="0"/>
              <a:t>of the distribution with probability 1-</a:t>
            </a:r>
            <a:r>
              <a:rPr lang="en-US" altLang="en-US" sz="2800" i="1" dirty="0" smtClean="0">
                <a:latin typeface="Symbol" pitchFamily="18" charset="2"/>
              </a:rPr>
              <a:t>a</a:t>
            </a:r>
            <a:r>
              <a:rPr lang="en-US" altLang="en-US" sz="2800" dirty="0" smtClean="0"/>
              <a:t>. This probability is called the </a:t>
            </a:r>
            <a:r>
              <a:rPr lang="en-US" altLang="en-US" sz="2800" b="1" dirty="0" smtClean="0"/>
              <a:t>confidence level</a:t>
            </a:r>
            <a:r>
              <a:rPr lang="en-US" altLang="en-US" sz="2800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126603"/>
              </p:ext>
            </p:extLst>
          </p:nvPr>
        </p:nvGraphicFramePr>
        <p:xfrm>
          <a:off x="1516698" y="4961890"/>
          <a:ext cx="53006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4" imgW="2565360" imgH="241200" progId="Equation.3">
                  <p:embed/>
                </p:oleObj>
              </mc:Choice>
              <mc:Fallback>
                <p:oleObj name="Equation" r:id="rId4" imgW="2565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698" y="4961890"/>
                        <a:ext cx="53006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0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Assumption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70778" y="1508558"/>
            <a:ext cx="815758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en-US" sz="2800" dirty="0"/>
              <a:t>If we assume that each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/>
              <a:t> is </a:t>
            </a:r>
            <a:r>
              <a:rPr lang="en-US" altLang="en-US" sz="2800" dirty="0" err="1" smtClean="0"/>
              <a:t>i.i.d</a:t>
            </a:r>
            <a:r>
              <a:rPr lang="en-US" altLang="en-US" sz="2800" dirty="0" smtClean="0"/>
              <a:t> and normally </a:t>
            </a:r>
            <a:r>
              <a:rPr lang="en-US" altLang="en-US" sz="2800" dirty="0"/>
              <a:t>distributed, then the sample mean is a linear combination of Normally distributed random variables and thus it has a Normal distribution.  </a:t>
            </a:r>
            <a:endParaRPr lang="en-US" altLang="en-US" sz="2800" dirty="0" smtClean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If this is a good assumption, we have a complete description of the sampling distribution for the sample mean. N(</a:t>
            </a:r>
            <a:r>
              <a:rPr lang="en-US" altLang="en-US" sz="2800" dirty="0">
                <a:latin typeface="Symbol" pitchFamily="18" charset="2"/>
              </a:rPr>
              <a:t>m</a:t>
            </a:r>
            <a:r>
              <a:rPr lang="en-US" altLang="en-US" sz="2800" dirty="0"/>
              <a:t>,</a:t>
            </a:r>
            <a:r>
              <a:rPr lang="en-US" altLang="en-US" sz="2800" dirty="0">
                <a:latin typeface="Symbol" pitchFamily="18" charset="2"/>
              </a:rPr>
              <a:t>s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/n</a:t>
            </a:r>
            <a:r>
              <a:rPr lang="en-US" altLang="en-US" sz="2800" dirty="0" smtClean="0"/>
              <a:t>)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What if that is a bad assumption?</a:t>
            </a:r>
          </a:p>
        </p:txBody>
      </p:sp>
    </p:spTree>
    <p:extLst>
      <p:ext uri="{BB962C8B-B14F-4D97-AF65-F5344CB8AC3E}">
        <p14:creationId xmlns:p14="http://schemas.microsoft.com/office/powerpoint/2010/main" val="7900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1" t="19057" r="10827" b="6250"/>
          <a:stretch/>
        </p:blipFill>
        <p:spPr bwMode="auto">
          <a:xfrm>
            <a:off x="584851" y="447175"/>
            <a:ext cx="7973362" cy="464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2502" y="3623310"/>
            <a:ext cx="7429500" cy="2726690"/>
            <a:chOff x="902502" y="3623310"/>
            <a:chExt cx="7429500" cy="2726690"/>
          </a:xfrm>
        </p:grpSpPr>
        <p:grpSp>
          <p:nvGrpSpPr>
            <p:cNvPr id="4" name="Group 3"/>
            <p:cNvGrpSpPr/>
            <p:nvPr/>
          </p:nvGrpSpPr>
          <p:grpSpPr>
            <a:xfrm>
              <a:off x="902502" y="5304681"/>
              <a:ext cx="7429500" cy="1045319"/>
              <a:chOff x="902502" y="5304681"/>
              <a:chExt cx="7429500" cy="10453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902502" y="5304681"/>
                <a:ext cx="74295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</a:pPr>
                <a:r>
                  <a:rPr lang="en-US" altLang="en-US" dirty="0" smtClean="0"/>
                  <a:t>For Two-sided, </a:t>
                </a:r>
                <a:r>
                  <a:rPr lang="en-US" altLang="en-US" dirty="0"/>
                  <a:t>95% confidence for 90% of </a:t>
                </a:r>
                <a:r>
                  <a:rPr lang="en-US" altLang="en-US" dirty="0" smtClean="0"/>
                  <a:t>distribution</a:t>
                </a:r>
                <a:r>
                  <a:rPr lang="en-US" altLang="en-US" dirty="0"/>
                  <a:t>.</a:t>
                </a:r>
              </a:p>
            </p:txBody>
          </p:sp>
          <p:graphicFrame>
            <p:nvGraphicFramePr>
              <p:cNvPr id="3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2314150"/>
                  </p:ext>
                </p:extLst>
              </p:nvPr>
            </p:nvGraphicFramePr>
            <p:xfrm>
              <a:off x="2992438" y="5795963"/>
              <a:ext cx="2454275" cy="554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69" name="Equation" r:id="rId4" imgW="1066680" imgH="241200" progId="Equation.3">
                      <p:embed/>
                    </p:oleObj>
                  </mc:Choice>
                  <mc:Fallback>
                    <p:oleObj name="Equation" r:id="rId4" imgW="1066680" imgH="241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992438" y="5795963"/>
                            <a:ext cx="2454275" cy="5540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" name="Oval 4"/>
            <p:cNvSpPr/>
            <p:nvPr/>
          </p:nvSpPr>
          <p:spPr>
            <a:xfrm>
              <a:off x="2068830" y="3623310"/>
              <a:ext cx="502920" cy="1714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4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4" y="614362"/>
            <a:ext cx="8539163" cy="1143000"/>
          </a:xfrm>
        </p:spPr>
        <p:txBody>
          <a:bodyPr/>
          <a:lstStyle/>
          <a:p>
            <a:r>
              <a:rPr lang="en-US" altLang="en-US" dirty="0" smtClean="0"/>
              <a:t>TI’s for 100(1-</a:t>
            </a:r>
            <a:r>
              <a:rPr lang="en-US" altLang="en-US" i="1" dirty="0" smtClean="0">
                <a:latin typeface="Symbol" pitchFamily="18" charset="2"/>
              </a:rPr>
              <a:t>g</a:t>
            </a:r>
            <a:r>
              <a:rPr lang="en-US" altLang="en-US" dirty="0"/>
              <a:t>)% of the distribution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 smtClean="0"/>
              <a:t> used to estimate </a:t>
            </a:r>
            <a:r>
              <a:rPr lang="en-US" altLang="en-US" dirty="0" smtClean="0">
                <a:sym typeface="Symbol"/>
              </a:rPr>
              <a:t>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301265"/>
              </p:ext>
            </p:extLst>
          </p:nvPr>
        </p:nvGraphicFramePr>
        <p:xfrm>
          <a:off x="1573213" y="2624138"/>
          <a:ext cx="5300662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4" imgW="2565360" imgH="723600" progId="Equation.3">
                  <p:embed/>
                </p:oleObj>
              </mc:Choice>
              <mc:Fallback>
                <p:oleObj name="Equation" r:id="rId4" imgW="25653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624138"/>
                        <a:ext cx="5300662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40127" y="4829671"/>
            <a:ext cx="7605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altLang="en-US" sz="3200" b="1" dirty="0" smtClean="0"/>
              <a:t>If not normal and </a:t>
            </a:r>
            <a:r>
              <a:rPr lang="en-US" altLang="en-US" sz="3200" b="1" dirty="0" err="1" smtClean="0"/>
              <a:t>i.i.d</a:t>
            </a:r>
            <a:r>
              <a:rPr lang="en-US" altLang="en-US" sz="3200" b="1" dirty="0" smtClean="0"/>
              <a:t>., you could use the computer to create a tolerance interval. 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380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49" y="-1"/>
            <a:ext cx="7925707" cy="24057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3600" dirty="0" smtClean="0"/>
              <a:t>The tolerance interval gives us all probable values for the individuals.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277" y="2743007"/>
            <a:ext cx="8213725" cy="3513104"/>
          </a:xfrm>
        </p:spPr>
        <p:txBody>
          <a:bodyPr/>
          <a:lstStyle/>
          <a:p>
            <a:pPr eaLnBrk="1" hangingPunct="1"/>
            <a:endParaRPr lang="en-US" altLang="en-US" sz="2800" dirty="0" smtClean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 smtClean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65016"/>
              </p:ext>
            </p:extLst>
          </p:nvPr>
        </p:nvGraphicFramePr>
        <p:xfrm>
          <a:off x="1489523" y="3675380"/>
          <a:ext cx="57070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Equation" r:id="rId4" imgW="2654280" imgH="431640" progId="Equation.3">
                  <p:embed/>
                </p:oleObj>
              </mc:Choice>
              <mc:Fallback>
                <p:oleObj name="Equation" r:id="rId4" imgW="2654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523" y="3675380"/>
                        <a:ext cx="57070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402980"/>
              </p:ext>
            </p:extLst>
          </p:nvPr>
        </p:nvGraphicFramePr>
        <p:xfrm>
          <a:off x="899767" y="2850089"/>
          <a:ext cx="68865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6" name="Equation" r:id="rId6" imgW="3022560" imgH="241200" progId="Equation.3">
                  <p:embed/>
                </p:oleObj>
              </mc:Choice>
              <mc:Fallback>
                <p:oleObj name="Equation" r:id="rId6" imgW="3022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67" y="2850089"/>
                        <a:ext cx="68865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40127" y="4829671"/>
            <a:ext cx="7605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altLang="en-US" sz="3200" b="1" dirty="0" smtClean="0"/>
              <a:t>This is the most useful interval when thinking about a product or any other context where the individuals each matter. </a:t>
            </a:r>
            <a:endParaRPr lang="en-US" alt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77190" y="2165896"/>
            <a:ext cx="8332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800" dirty="0" smtClean="0">
                <a:latin typeface="+mn-lt"/>
              </a:rPr>
              <a:t>Use Two-sided</a:t>
            </a:r>
            <a:r>
              <a:rPr lang="en-US" altLang="en-US" sz="2800" dirty="0">
                <a:latin typeface="+mn-lt"/>
              </a:rPr>
              <a:t>, 95% confidence for 90% of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5473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674026" y="3526299"/>
            <a:ext cx="3094117" cy="952203"/>
            <a:chOff x="2750970" y="3545801"/>
            <a:chExt cx="3094117" cy="9522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461605"/>
                </p:ext>
              </p:extLst>
            </p:nvPr>
          </p:nvGraphicFramePr>
          <p:xfrm>
            <a:off x="3005216" y="4007466"/>
            <a:ext cx="2647950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4" name="Equation" r:id="rId3" imgW="1231560" imgH="228600" progId="Equation.3">
                    <p:embed/>
                  </p:oleObj>
                </mc:Choice>
                <mc:Fallback>
                  <p:oleObj name="Equation" r:id="rId3" imgW="123156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216" y="4007466"/>
                          <a:ext cx="2647950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2750970" y="3545801"/>
              <a:ext cx="30941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The </a:t>
              </a:r>
              <a:r>
                <a:rPr lang="en-US" altLang="en-US" dirty="0" smtClean="0"/>
                <a:t>Prediction Interval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74026" y="4956155"/>
            <a:ext cx="3031792" cy="925215"/>
            <a:chOff x="2782132" y="4956155"/>
            <a:chExt cx="3031792" cy="925215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555724"/>
                </p:ext>
              </p:extLst>
            </p:nvPr>
          </p:nvGraphicFramePr>
          <p:xfrm>
            <a:off x="3397122" y="5417820"/>
            <a:ext cx="1801812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5" name="Equation" r:id="rId5" imgW="838080" imgH="215640" progId="Equation.3">
                    <p:embed/>
                  </p:oleObj>
                </mc:Choice>
                <mc:Fallback>
                  <p:oleObj name="Equation" r:id="rId5" imgW="83808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122" y="5417820"/>
                          <a:ext cx="1801812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2782132" y="4956155"/>
              <a:ext cx="30317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The </a:t>
              </a:r>
              <a:r>
                <a:rPr lang="en-US" altLang="en-US" dirty="0" smtClean="0"/>
                <a:t>Tolerance Interval 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74026" y="2150418"/>
            <a:ext cx="3248005" cy="898228"/>
            <a:chOff x="2674026" y="2150418"/>
            <a:chExt cx="3248005" cy="89822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5403318"/>
                </p:ext>
              </p:extLst>
            </p:nvPr>
          </p:nvGraphicFramePr>
          <p:xfrm>
            <a:off x="3123278" y="2612083"/>
            <a:ext cx="2349500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6" name="Equation" r:id="rId7" imgW="1091880" imgH="203040" progId="Equation.3">
                    <p:embed/>
                  </p:oleObj>
                </mc:Choice>
                <mc:Fallback>
                  <p:oleObj name="Equation" r:id="rId7" imgW="1091880" imgH="203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278" y="2612083"/>
                          <a:ext cx="2349500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2674026" y="2150418"/>
              <a:ext cx="32480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The </a:t>
              </a:r>
              <a:r>
                <a:rPr lang="en-US" altLang="en-US" dirty="0" smtClean="0"/>
                <a:t>Confidence Interval </a:t>
              </a:r>
              <a:endParaRPr lang="en-US" dirty="0"/>
            </a:p>
          </p:txBody>
        </p:sp>
      </p:grpSp>
      <p:pic>
        <p:nvPicPr>
          <p:cNvPr id="9" name="Picture 14" descr="https://tse1.mm.bing.net/th?&amp;id=HN.608033353566258200&amp;w=300&amp;h=300&amp;c=0&amp;pid=1.9&amp;rs=0&amp;p=0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t="17347" r="5758" b="20169"/>
          <a:stretch/>
        </p:blipFill>
        <p:spPr bwMode="auto">
          <a:xfrm>
            <a:off x="2674026" y="171298"/>
            <a:ext cx="3298271" cy="117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Central Limit Theorem (C.L.T)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5913" cy="4525963"/>
          </a:xfrm>
        </p:spPr>
        <p:txBody>
          <a:bodyPr/>
          <a:lstStyle/>
          <a:p>
            <a:r>
              <a:rPr lang="en-US" altLang="en-US" sz="3000" dirty="0"/>
              <a:t>If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/>
              <a:t>is </a:t>
            </a:r>
            <a:r>
              <a:rPr lang="en-US" altLang="en-US" sz="3000" dirty="0" smtClean="0"/>
              <a:t>an </a:t>
            </a:r>
            <a:r>
              <a:rPr lang="en-US" altLang="en-US" sz="3000" dirty="0" err="1" smtClean="0"/>
              <a:t>i.i.d</a:t>
            </a:r>
            <a:r>
              <a:rPr lang="en-US" altLang="en-US" sz="3000" dirty="0"/>
              <a:t>.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random sample of size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 dirty="0"/>
              <a:t> taken from population with mean </a:t>
            </a:r>
            <a:r>
              <a:rPr lang="en-US" altLang="en-US" sz="3000" dirty="0">
                <a:latin typeface="Symbol" pitchFamily="18" charset="2"/>
              </a:rPr>
              <a:t>m</a:t>
            </a:r>
            <a:r>
              <a:rPr lang="en-US" altLang="en-US" sz="3000" dirty="0"/>
              <a:t> and variance </a:t>
            </a:r>
            <a:r>
              <a:rPr lang="en-US" altLang="en-US" sz="3000" dirty="0">
                <a:latin typeface="Symbol" pitchFamily="18" charset="2"/>
              </a:rPr>
              <a:t>s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, and if      is the sample mean, then the limiting form of the distribution of </a:t>
            </a:r>
          </a:p>
          <a:p>
            <a:pPr>
              <a:buFontTx/>
              <a:buNone/>
            </a:pPr>
            <a:r>
              <a:rPr lang="en-US" altLang="en-US" sz="3000" dirty="0"/>
              <a:t>    </a:t>
            </a:r>
          </a:p>
          <a:p>
            <a:pPr>
              <a:buFontTx/>
              <a:buNone/>
            </a:pPr>
            <a:endParaRPr lang="en-US" altLang="en-US" sz="3000" dirty="0"/>
          </a:p>
          <a:p>
            <a:pPr>
              <a:buFontTx/>
              <a:buNone/>
            </a:pPr>
            <a:r>
              <a:rPr lang="en-US" altLang="en-US" sz="3000" dirty="0"/>
              <a:t>    is the standard normal distribution.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4729"/>
              </p:ext>
            </p:extLst>
          </p:nvPr>
        </p:nvGraphicFramePr>
        <p:xfrm>
          <a:off x="2025795" y="2562658"/>
          <a:ext cx="369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3" imgW="177480" imgH="190440" progId="Equation.3">
                  <p:embed/>
                </p:oleObj>
              </mc:Choice>
              <mc:Fallback>
                <p:oleObj name="Equation" r:id="rId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795" y="2562658"/>
                        <a:ext cx="3698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31229"/>
              </p:ext>
            </p:extLst>
          </p:nvPr>
        </p:nvGraphicFramePr>
        <p:xfrm>
          <a:off x="2536825" y="3658318"/>
          <a:ext cx="3657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5" imgW="1460160" imgH="431640" progId="Equation.3">
                  <p:embed/>
                </p:oleObj>
              </mc:Choice>
              <mc:Fallback>
                <p:oleObj name="Equation" r:id="rId5" imgW="1460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658318"/>
                        <a:ext cx="3657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258888" y="5373688"/>
            <a:ext cx="6704012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i="1" dirty="0">
                <a:latin typeface="Times New Roman" pitchFamily="18" charset="0"/>
              </a:rPr>
              <a:t>“For sufficiently large n, the sample mean has an approximately normal distribution as long as the population has a </a:t>
            </a:r>
            <a:r>
              <a:rPr lang="en-US" altLang="en-US" i="1" dirty="0" smtClean="0"/>
              <a:t>finite </a:t>
            </a:r>
            <a:r>
              <a:rPr lang="en-US" altLang="en-US" sz="2400" i="1" dirty="0" smtClean="0">
                <a:latin typeface="Times New Roman" pitchFamily="18" charset="0"/>
              </a:rPr>
              <a:t>mean </a:t>
            </a:r>
            <a:r>
              <a:rPr lang="en-US" altLang="en-US" sz="2400" i="1" dirty="0">
                <a:latin typeface="Times New Roman" pitchFamily="18" charset="0"/>
              </a:rPr>
              <a:t>and </a:t>
            </a:r>
            <a:r>
              <a:rPr lang="en-US" altLang="en-US" sz="2400" i="1" dirty="0" smtClean="0">
                <a:latin typeface="Times New Roman" pitchFamily="18" charset="0"/>
              </a:rPr>
              <a:t>variance</a:t>
            </a:r>
            <a:r>
              <a:rPr lang="en-US" altLang="en-US" sz="2400" i="1" dirty="0">
                <a:latin typeface="Times New Roman" pitchFamily="18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9459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50 Random Draws from a Uniform(0-10)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103938" y="3717925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Uniform (0-10)</a:t>
            </a: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2117725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100 Means of 50 Random samples from a Uniform (0-10)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211888" y="3049587"/>
            <a:ext cx="2362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>
                <a:latin typeface="Times New Roman" pitchFamily="18" charset="0"/>
              </a:rPr>
              <a:t>Mean of 50 random sample from (0-10)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814512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0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500 </a:t>
            </a:r>
            <a:r>
              <a:rPr lang="en-US" altLang="en-US" dirty="0"/>
              <a:t>Random Draws from a Uniform(0-10)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632449" y="2062628"/>
            <a:ext cx="2438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 smtClean="0">
                <a:latin typeface="Times New Roman" pitchFamily="18" charset="0"/>
              </a:rPr>
              <a:t>With </a:t>
            </a:r>
            <a:r>
              <a:rPr lang="en-US" altLang="en-US" sz="2400" i="1" dirty="0" smtClean="0">
                <a:latin typeface="Times New Roman" pitchFamily="18" charset="0"/>
              </a:rPr>
              <a:t>n</a:t>
            </a:r>
            <a:r>
              <a:rPr lang="en-US" altLang="en-US" sz="2400" dirty="0" smtClean="0">
                <a:latin typeface="Times New Roman" pitchFamily="18" charset="0"/>
              </a:rPr>
              <a:t>=500, the individual values are not Normal, they are Uniform.</a:t>
            </a:r>
            <a:endParaRPr lang="en-US" altLang="en-US" sz="2400" dirty="0">
              <a:latin typeface="Times New Roman" pitchFamily="18" charset="0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2" y="1746249"/>
            <a:ext cx="3457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60204" y="4438586"/>
            <a:ext cx="27828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 smtClean="0">
                <a:latin typeface="Times New Roman" pitchFamily="18" charset="0"/>
              </a:rPr>
              <a:t>1000         with </a:t>
            </a:r>
            <a:r>
              <a:rPr lang="en-US" altLang="en-US" sz="2400" i="1" dirty="0" smtClean="0">
                <a:latin typeface="Times New Roman" pitchFamily="18" charset="0"/>
              </a:rPr>
              <a:t>n</a:t>
            </a:r>
            <a:r>
              <a:rPr lang="en-US" altLang="en-US" sz="2400" dirty="0" smtClean="0">
                <a:latin typeface="Times New Roman" pitchFamily="18" charset="0"/>
              </a:rPr>
              <a:t>=500, the sample means are Normal, even though the individuals are not.</a:t>
            </a:r>
            <a:endParaRPr lang="en-US" altLang="en-US" sz="2400" dirty="0">
              <a:latin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591162"/>
              </p:ext>
            </p:extLst>
          </p:nvPr>
        </p:nvGraphicFramePr>
        <p:xfrm>
          <a:off x="6289792" y="4472444"/>
          <a:ext cx="543750" cy="39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4" imgW="241200" imgH="177480" progId="Equation.3">
                  <p:embed/>
                </p:oleObj>
              </mc:Choice>
              <mc:Fallback>
                <p:oleObj name="Equation" r:id="rId4" imgW="24120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792" y="4472444"/>
                        <a:ext cx="543750" cy="399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8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57" y="4261272"/>
            <a:ext cx="3440430" cy="229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1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is large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/>
              <a:t>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/>
              <a:t>The individuals are Normally distributed then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 smtClean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 smtClean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 smtClean="0"/>
              <a:t>and</a:t>
            </a:r>
            <a:endParaRPr lang="en-US" altLang="en-US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 smtClean="0"/>
              <a:t>                 has a standard </a:t>
            </a:r>
            <a:r>
              <a:rPr lang="en-US" altLang="en-US" dirty="0"/>
              <a:t>Normal distribution.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50783"/>
              </p:ext>
            </p:extLst>
          </p:nvPr>
        </p:nvGraphicFramePr>
        <p:xfrm>
          <a:off x="485776" y="5137728"/>
          <a:ext cx="1908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3" imgW="761760" imgH="431640" progId="Equation.3">
                  <p:embed/>
                </p:oleObj>
              </mc:Choice>
              <mc:Fallback>
                <p:oleObj name="Equation" r:id="rId3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6" y="5137728"/>
                        <a:ext cx="19081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7337"/>
              </p:ext>
            </p:extLst>
          </p:nvPr>
        </p:nvGraphicFramePr>
        <p:xfrm>
          <a:off x="3316288" y="3252788"/>
          <a:ext cx="24479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5" imgW="977760" imgH="457200" progId="Equation.3">
                  <p:embed/>
                </p:oleObj>
              </mc:Choice>
              <mc:Fallback>
                <p:oleObj name="Equation" r:id="rId5" imgW="97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3252788"/>
                        <a:ext cx="24479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14363" y="1471613"/>
            <a:ext cx="8143875" cy="1528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6" name="Picture 8" descr="http://i719.photobucket.com/albums/ww200/ISYN_photo/5dollarfootlo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30" y="1545646"/>
            <a:ext cx="5163183" cy="430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02" name="Picture 14" descr="https://tse1.mm.bing.net/th?&amp;id=HN.608033353566258200&amp;w=300&amp;h=300&amp;c=0&amp;pid=1.9&amp;rs=0&amp;p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t="17347" r="5758" b="20169"/>
          <a:stretch/>
        </p:blipFill>
        <p:spPr bwMode="auto">
          <a:xfrm>
            <a:off x="2743200" y="2729345"/>
            <a:ext cx="3061853" cy="10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8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</TotalTime>
  <Words>971</Words>
  <Application>Microsoft Office PowerPoint</Application>
  <PresentationFormat>On-screen Show (4:3)</PresentationFormat>
  <Paragraphs>112</Paragraphs>
  <Slides>33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Equation</vt:lpstr>
      <vt:lpstr>Microsoft Equation 3.0</vt:lpstr>
      <vt:lpstr>Central Limit Theorem</vt:lpstr>
      <vt:lpstr>How do we find out about the properties of an estimator?</vt:lpstr>
      <vt:lpstr>Normal Assumption </vt:lpstr>
      <vt:lpstr>Central Limit Theorem (C.L.T)</vt:lpstr>
      <vt:lpstr>50 Random Draws from a Uniform(0-10)</vt:lpstr>
      <vt:lpstr>100 Means of 50 Random samples from a Uniform (0-10)</vt:lpstr>
      <vt:lpstr>500 Random Draws from a Uniform(0-10)</vt:lpstr>
      <vt:lpstr>Summary</vt:lpstr>
      <vt:lpstr>PowerPoint Presentation</vt:lpstr>
      <vt:lpstr>Confidence Intervals </vt:lpstr>
      <vt:lpstr>PowerPoint Presentation</vt:lpstr>
      <vt:lpstr>PowerPoint Presentation</vt:lpstr>
      <vt:lpstr>The confidence interval gives us all probable values for the population mean.</vt:lpstr>
      <vt:lpstr>When n is large</vt:lpstr>
      <vt:lpstr>When n is small</vt:lpstr>
      <vt:lpstr>Properties of t-distribution</vt:lpstr>
      <vt:lpstr>t critical value</vt:lpstr>
      <vt:lpstr>PowerPoint Presentation</vt:lpstr>
      <vt:lpstr>CI on population mean  (when s used to estimate )</vt:lpstr>
      <vt:lpstr>One-Sided Confidence Intervals</vt:lpstr>
      <vt:lpstr>The confidence interval gives us all probable values for the population mean.</vt:lpstr>
      <vt:lpstr>PowerPoint Presentation</vt:lpstr>
      <vt:lpstr>Prediction Intervals  (for a single future value,       ) </vt:lpstr>
      <vt:lpstr>Prediction Interval Estimation</vt:lpstr>
      <vt:lpstr>PI’s on single future value  (s used to estimate )</vt:lpstr>
      <vt:lpstr>The prediction interval gives us all probable values for the next observation.</vt:lpstr>
      <vt:lpstr>PowerPoint Presentation</vt:lpstr>
      <vt:lpstr>Tolerance Intervals  (for a selected proportion  of all future values) </vt:lpstr>
      <vt:lpstr>Tolerance Interval Estimation</vt:lpstr>
      <vt:lpstr>PowerPoint Presentation</vt:lpstr>
      <vt:lpstr>TI’s for 100(1-g)% of the distribution  (s used to estimate )</vt:lpstr>
      <vt:lpstr>The tolerance interval gives us all probable values for the individuals.</vt:lpstr>
      <vt:lpstr>PowerPoint Presentation</vt:lpstr>
    </vt:vector>
  </TitlesOfParts>
  <Company>IEMS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apley</dc:creator>
  <cp:lastModifiedBy>Bruce Ankenman</cp:lastModifiedBy>
  <cp:revision>191</cp:revision>
  <dcterms:created xsi:type="dcterms:W3CDTF">2005-01-05T22:40:26Z</dcterms:created>
  <dcterms:modified xsi:type="dcterms:W3CDTF">2014-10-27T03:36:09Z</dcterms:modified>
</cp:coreProperties>
</file>