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82" r:id="rId2"/>
    <p:sldId id="329" r:id="rId3"/>
    <p:sldId id="366" r:id="rId4"/>
    <p:sldId id="367" r:id="rId5"/>
    <p:sldId id="331" r:id="rId6"/>
    <p:sldId id="368" r:id="rId7"/>
    <p:sldId id="373" r:id="rId8"/>
    <p:sldId id="374" r:id="rId9"/>
    <p:sldId id="375" r:id="rId10"/>
    <p:sldId id="369" r:id="rId11"/>
    <p:sldId id="370" r:id="rId12"/>
    <p:sldId id="376" r:id="rId13"/>
    <p:sldId id="377" r:id="rId14"/>
    <p:sldId id="378" r:id="rId15"/>
    <p:sldId id="371" r:id="rId16"/>
    <p:sldId id="379" r:id="rId17"/>
    <p:sldId id="380" r:id="rId18"/>
    <p:sldId id="3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8" autoAdjust="0"/>
    <p:restoredTop sz="90764" autoAdjust="0"/>
  </p:normalViewPr>
  <p:slideViewPr>
    <p:cSldViewPr snapToGrid="0">
      <p:cViewPr varScale="1">
        <p:scale>
          <a:sx n="83" d="100"/>
          <a:sy n="83" d="100"/>
        </p:scale>
        <p:origin x="-15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DFD-37FB-4363-9BB2-1FF9465A30E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17C2C4-CF18-47C1-8D67-CD9D82692DF5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DFD-37FB-4363-9BB2-1FF9465A30E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Confidence Interval for a Proportion</a:t>
            </a:r>
          </a:p>
        </p:txBody>
      </p:sp>
    </p:spTree>
    <p:extLst>
      <p:ext uri="{BB962C8B-B14F-4D97-AF65-F5344CB8AC3E}">
        <p14:creationId xmlns:p14="http://schemas.microsoft.com/office/powerpoint/2010/main" val="7203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Confidence Interval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90914"/>
              </p:ext>
            </p:extLst>
          </p:nvPr>
        </p:nvGraphicFramePr>
        <p:xfrm>
          <a:off x="2196941" y="2517086"/>
          <a:ext cx="4738687" cy="302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3" imgW="1701720" imgH="1193760" progId="Equation.3">
                  <p:embed/>
                </p:oleObj>
              </mc:Choice>
              <mc:Fallback>
                <p:oleObj name="Equation" r:id="rId3" imgW="170172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941" y="2517086"/>
                        <a:ext cx="4738687" cy="302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65860" y="1666994"/>
            <a:ext cx="680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Works for any </a:t>
            </a:r>
            <a:r>
              <a:rPr lang="en-US" i="1" dirty="0"/>
              <a:t>n</a:t>
            </a:r>
            <a:r>
              <a:rPr lang="en-US" dirty="0"/>
              <a:t> but is harder to compute by hand.</a:t>
            </a:r>
          </a:p>
        </p:txBody>
      </p:sp>
    </p:spTree>
    <p:extLst>
      <p:ext uri="{BB962C8B-B14F-4D97-AF65-F5344CB8AC3E}">
        <p14:creationId xmlns:p14="http://schemas.microsoft.com/office/powerpoint/2010/main" val="14844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also create a CI using Simulation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17" y="1703069"/>
            <a:ext cx="5906454" cy="393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977640" y="5875020"/>
            <a:ext cx="222123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4992" y="6122013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of distribution  (0.46, 0.73)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77640" y="3063240"/>
            <a:ext cx="11430" cy="281178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98870" y="3063240"/>
            <a:ext cx="0" cy="280035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5887" y="325638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250 </a:t>
            </a:r>
            <a:r>
              <a:rPr lang="en-US" sz="1800" dirty="0" err="1" smtClean="0"/>
              <a:t>phats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4967" y="325638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250 </a:t>
            </a:r>
            <a:r>
              <a:rPr lang="en-US" sz="1800" dirty="0" err="1" smtClean="0"/>
              <a:t>phats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4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17" y="1489709"/>
            <a:ext cx="5906453" cy="393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think about it.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7640" y="5875020"/>
            <a:ext cx="224409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69602" y="6122014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of distribution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77640" y="3063240"/>
            <a:ext cx="11430" cy="281178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1730" y="3063240"/>
            <a:ext cx="0" cy="280035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5887" y="325638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250 </a:t>
            </a:r>
            <a:r>
              <a:rPr lang="en-US" sz="1800" dirty="0" err="1" smtClean="0"/>
              <a:t>phats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734967" y="325638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250 </a:t>
            </a:r>
            <a:r>
              <a:rPr lang="en-US" sz="1800" dirty="0" err="1" smtClean="0"/>
              <a:t>phats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6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get an estimate of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 within 10 </a:t>
            </a:r>
            <a:r>
              <a:rPr lang="en-US" dirty="0" err="1" smtClean="0"/>
              <a:t>lbs</a:t>
            </a:r>
            <a:r>
              <a:rPr lang="en-US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must have an estimate of variability!!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use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from an initial sample.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Width of CI for estimate is 20 lbs.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452526"/>
              </p:ext>
            </p:extLst>
          </p:nvPr>
        </p:nvGraphicFramePr>
        <p:xfrm>
          <a:off x="726440" y="1801813"/>
          <a:ext cx="31480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" y="1801813"/>
                        <a:ext cx="31480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99871"/>
              </p:ext>
            </p:extLst>
          </p:nvPr>
        </p:nvGraphicFramePr>
        <p:xfrm>
          <a:off x="5027613" y="1577975"/>
          <a:ext cx="248443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5" imgW="901440" imgH="419040" progId="Equation.3">
                  <p:embed/>
                </p:oleObj>
              </mc:Choice>
              <mc:Fallback>
                <p:oleObj name="Equation" r:id="rId5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577975"/>
                        <a:ext cx="248443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70375"/>
              </p:ext>
            </p:extLst>
          </p:nvPr>
        </p:nvGraphicFramePr>
        <p:xfrm>
          <a:off x="3054292" y="2941619"/>
          <a:ext cx="25288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Equation" r:id="rId7" imgW="876240" imgH="419040" progId="Equation.3">
                  <p:embed/>
                </p:oleObj>
              </mc:Choice>
              <mc:Fallback>
                <p:oleObj name="Equation" r:id="rId7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292" y="2941619"/>
                        <a:ext cx="252888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4083367" y="3621703"/>
            <a:ext cx="868679" cy="17087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4292" y="4933295"/>
            <a:ext cx="292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this to be 10 lbs.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1656"/>
              </p:ext>
            </p:extLst>
          </p:nvPr>
        </p:nvGraphicFramePr>
        <p:xfrm>
          <a:off x="3513774" y="1508760"/>
          <a:ext cx="1771638" cy="168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3" imgW="799920" imgH="838080" progId="Equation.3">
                  <p:embed/>
                </p:oleObj>
              </mc:Choice>
              <mc:Fallback>
                <p:oleObj name="Equation" r:id="rId3" imgW="79992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774" y="1508760"/>
                        <a:ext cx="1771638" cy="168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581178"/>
              </p:ext>
            </p:extLst>
          </p:nvPr>
        </p:nvGraphicFramePr>
        <p:xfrm>
          <a:off x="698500" y="3486149"/>
          <a:ext cx="4767713" cy="262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5" imgW="2184120" imgH="1320480" progId="Equation.3">
                  <p:embed/>
                </p:oleObj>
              </mc:Choice>
              <mc:Fallback>
                <p:oleObj name="Equation" r:id="rId5" imgW="2184120" imgH="1320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486149"/>
                        <a:ext cx="4767713" cy="2623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34990" y="5680710"/>
            <a:ext cx="220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34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get an estimate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/>
              <a:t>within 3 percentage points?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must have an estimate of variability!!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=0.5 is worst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Width of CI for estimate is 6 percentage points.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06991"/>
              </p:ext>
            </p:extLst>
          </p:nvPr>
        </p:nvGraphicFramePr>
        <p:xfrm>
          <a:off x="2364105" y="4632008"/>
          <a:ext cx="326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3" imgW="990360" imgH="253800" progId="Equation.3">
                  <p:embed/>
                </p:oleObj>
              </mc:Choice>
              <mc:Fallback>
                <p:oleObj name="Equation" r:id="rId3" imgW="9903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105" y="4632008"/>
                        <a:ext cx="3260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06479"/>
              </p:ext>
            </p:extLst>
          </p:nvPr>
        </p:nvGraphicFramePr>
        <p:xfrm>
          <a:off x="3298190" y="3226354"/>
          <a:ext cx="1296670" cy="59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5" imgW="507960" imgH="253800" progId="Equation.3">
                  <p:embed/>
                </p:oleObj>
              </mc:Choice>
              <mc:Fallback>
                <p:oleObj name="Equation" r:id="rId5" imgW="507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90" y="3226354"/>
                        <a:ext cx="1296670" cy="59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400550" y="1950067"/>
            <a:ext cx="868678" cy="20116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91169" y="3420072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this to be 3 percentage points.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66629"/>
              </p:ext>
            </p:extLst>
          </p:nvPr>
        </p:nvGraphicFramePr>
        <p:xfrm>
          <a:off x="3152459" y="1917382"/>
          <a:ext cx="2585402" cy="60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990360" imgH="253800" progId="Equation.3">
                  <p:embed/>
                </p:oleObj>
              </mc:Choice>
              <mc:Fallback>
                <p:oleObj name="Equation" r:id="rId3" imgW="9903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459" y="1917382"/>
                        <a:ext cx="2585402" cy="60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699795"/>
              </p:ext>
            </p:extLst>
          </p:nvPr>
        </p:nvGraphicFramePr>
        <p:xfrm>
          <a:off x="2630325" y="4342987"/>
          <a:ext cx="3210404" cy="150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5" imgW="1625400" imgH="838080" progId="Equation.3">
                  <p:embed/>
                </p:oleObj>
              </mc:Choice>
              <mc:Fallback>
                <p:oleObj name="Equation" r:id="rId5" imgW="162540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325" y="4342987"/>
                        <a:ext cx="3210404" cy="150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7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53979"/>
              </p:ext>
            </p:extLst>
          </p:nvPr>
        </p:nvGraphicFramePr>
        <p:xfrm>
          <a:off x="552450" y="3836353"/>
          <a:ext cx="3356610" cy="152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3" imgW="1752480" imgH="876240" progId="Equation.3">
                  <p:embed/>
                </p:oleObj>
              </mc:Choice>
              <mc:Fallback>
                <p:oleObj name="Equation" r:id="rId3" imgW="17524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836353"/>
                        <a:ext cx="3356610" cy="152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408497"/>
              </p:ext>
            </p:extLst>
          </p:nvPr>
        </p:nvGraphicFramePr>
        <p:xfrm>
          <a:off x="2139950" y="1611313"/>
          <a:ext cx="47402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Equation" r:id="rId5" imgW="2400120" imgH="838080" progId="Equation.3">
                  <p:embed/>
                </p:oleObj>
              </mc:Choice>
              <mc:Fallback>
                <p:oleObj name="Equation" r:id="rId5" imgW="240012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611313"/>
                        <a:ext cx="47402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41949"/>
              </p:ext>
            </p:extLst>
          </p:nvPr>
        </p:nvGraphicFramePr>
        <p:xfrm>
          <a:off x="5115243" y="3907474"/>
          <a:ext cx="3377247" cy="148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Equation" r:id="rId7" imgW="1815840" imgH="876240" progId="Equation.3">
                  <p:embed/>
                </p:oleObj>
              </mc:Choice>
              <mc:Fallback>
                <p:oleObj name="Equation" r:id="rId7" imgW="1815840" imgH="876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243" y="3907474"/>
                        <a:ext cx="3377247" cy="1484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1730" y="5932170"/>
            <a:ext cx="395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it doesn’t depend on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190" y="274638"/>
            <a:ext cx="8435340" cy="1143000"/>
          </a:xfrm>
        </p:spPr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would we find a “rigged coin”?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0200" y="1795145"/>
            <a:ext cx="5862638" cy="4582793"/>
            <a:chOff x="1600200" y="1795145"/>
            <a:chExt cx="5862638" cy="4582793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795145"/>
              <a:ext cx="5862638" cy="390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627375" y="5916273"/>
              <a:ext cx="3970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Our Theory:  </a:t>
              </a:r>
              <a:r>
                <a:rPr lang="en-US" i="1" dirty="0" smtClean="0"/>
                <a:t>p</a:t>
              </a:r>
              <a:r>
                <a:rPr lang="en-US" dirty="0" smtClean="0"/>
                <a:t>=P(Heads)=0.5.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The Scientific Process of Learning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636713" y="2838450"/>
            <a:ext cx="591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636713" y="4514850"/>
            <a:ext cx="591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1630363" y="2832100"/>
            <a:ext cx="12065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V="1">
            <a:off x="6507163" y="2832100"/>
            <a:ext cx="12065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 flipV="1">
            <a:off x="5275263" y="2832100"/>
            <a:ext cx="12319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V="1">
            <a:off x="4068763" y="2832100"/>
            <a:ext cx="12065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2836863" y="2832100"/>
            <a:ext cx="12319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906713" y="3600450"/>
            <a:ext cx="102870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itchFamily="18" charset="0"/>
              </a:rPr>
              <a:t>Induction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419725" y="3600450"/>
            <a:ext cx="102870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itchFamily="18" charset="0"/>
              </a:rPr>
              <a:t>Induction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35113" y="3600450"/>
            <a:ext cx="107315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itchFamily="18" charset="0"/>
              </a:rPr>
              <a:t>Deduction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125913" y="3600450"/>
            <a:ext cx="107315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itchFamily="18" charset="0"/>
              </a:rPr>
              <a:t>Deduction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715125" y="3600450"/>
            <a:ext cx="107315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itchFamily="18" charset="0"/>
              </a:rPr>
              <a:t>Deduction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821113" y="2368550"/>
            <a:ext cx="808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Data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313417" y="4570096"/>
            <a:ext cx="26497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itchFamily="18" charset="0"/>
              </a:rPr>
              <a:t>Hypothesis (</a:t>
            </a:r>
            <a:r>
              <a:rPr lang="en-US" altLang="en-US" sz="2400" i="1" dirty="0" smtClean="0">
                <a:latin typeface="Times New Roman" pitchFamily="18" charset="0"/>
              </a:rPr>
              <a:t>p</a:t>
            </a:r>
            <a:r>
              <a:rPr lang="en-US" altLang="en-US" sz="2400" b="1" dirty="0" smtClean="0">
                <a:latin typeface="Times New Roman" pitchFamily="18" charset="0"/>
              </a:rPr>
              <a:t>=0.5)</a:t>
            </a:r>
            <a:endParaRPr lang="en-US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750993"/>
              </p:ext>
            </p:extLst>
          </p:nvPr>
        </p:nvGraphicFramePr>
        <p:xfrm>
          <a:off x="2419192" y="1982617"/>
          <a:ext cx="835342" cy="77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4" imgW="685800" imgH="634680" progId="Equation.3">
                  <p:embed/>
                </p:oleObj>
              </mc:Choice>
              <mc:Fallback>
                <p:oleObj name="Equation" r:id="rId4" imgW="68580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9192" y="1982617"/>
                        <a:ext cx="835342" cy="771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4668" y="4678740"/>
            <a:ext cx="283654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Need a CI to decide whether we have enough data to reject our Theory.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545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proportion is a sample mean of Bernoulli random variables,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, with some value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/>
              <a:t>=1).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72337"/>
              </p:ext>
            </p:extLst>
          </p:nvPr>
        </p:nvGraphicFramePr>
        <p:xfrm>
          <a:off x="2328863" y="4160838"/>
          <a:ext cx="3752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3" imgW="1498320" imgH="431640" progId="Equation.3">
                  <p:embed/>
                </p:oleObj>
              </mc:Choice>
              <mc:Fallback>
                <p:oleObj name="Equation" r:id="rId3" imgW="14983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160838"/>
                        <a:ext cx="3752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94842"/>
              </p:ext>
            </p:extLst>
          </p:nvPr>
        </p:nvGraphicFramePr>
        <p:xfrm>
          <a:off x="2311083" y="3402013"/>
          <a:ext cx="3911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5" imgW="1562040" imgH="228600" progId="Equation.3">
                  <p:embed/>
                </p:oleObj>
              </mc:Choice>
              <mc:Fallback>
                <p:oleObj name="Equation" r:id="rId5" imgW="1562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083" y="3402013"/>
                        <a:ext cx="3911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 Limit Theorem (C.L.T)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5913" cy="4525963"/>
          </a:xfrm>
        </p:spPr>
        <p:txBody>
          <a:bodyPr/>
          <a:lstStyle/>
          <a:p>
            <a:r>
              <a:rPr lang="en-US" altLang="en-US" sz="3000" dirty="0"/>
              <a:t>If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/>
              <a:t>is </a:t>
            </a:r>
            <a:r>
              <a:rPr lang="en-US" altLang="en-US" sz="3000" dirty="0" smtClean="0"/>
              <a:t>an </a:t>
            </a:r>
            <a:r>
              <a:rPr lang="en-US" altLang="en-US" sz="3000" dirty="0" err="1" smtClean="0"/>
              <a:t>i.i.d</a:t>
            </a:r>
            <a:r>
              <a:rPr lang="en-US" altLang="en-US" sz="3000" dirty="0"/>
              <a:t>.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random sample of size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dirty="0"/>
              <a:t> taken from population with mean </a:t>
            </a:r>
            <a:r>
              <a:rPr lang="en-US" altLang="en-US" sz="3000" dirty="0">
                <a:latin typeface="Symbol" pitchFamily="18" charset="2"/>
              </a:rPr>
              <a:t>m</a:t>
            </a:r>
            <a:r>
              <a:rPr lang="en-US" altLang="en-US" sz="3000" dirty="0"/>
              <a:t> and variance </a:t>
            </a:r>
            <a:r>
              <a:rPr lang="en-US" altLang="en-US" sz="3000" dirty="0">
                <a:latin typeface="Symbol" pitchFamily="18" charset="2"/>
              </a:rPr>
              <a:t>s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, and if      is the sample mean, then the limiting form of the distribution of </a:t>
            </a:r>
          </a:p>
          <a:p>
            <a:pPr>
              <a:buFontTx/>
              <a:buNone/>
            </a:pPr>
            <a:r>
              <a:rPr lang="en-US" altLang="en-US" sz="3000" dirty="0"/>
              <a:t>    </a:t>
            </a:r>
          </a:p>
          <a:p>
            <a:pPr>
              <a:buFontTx/>
              <a:buNone/>
            </a:pPr>
            <a:endParaRPr lang="en-US" altLang="en-US" sz="3000" dirty="0"/>
          </a:p>
          <a:p>
            <a:pPr>
              <a:buFontTx/>
              <a:buNone/>
            </a:pPr>
            <a:r>
              <a:rPr lang="en-US" altLang="en-US" sz="3000" dirty="0"/>
              <a:t>    is the standard normal distribution.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4729"/>
              </p:ext>
            </p:extLst>
          </p:nvPr>
        </p:nvGraphicFramePr>
        <p:xfrm>
          <a:off x="2025795" y="2562658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177480" imgH="190440" progId="Equation.3">
                  <p:embed/>
                </p:oleObj>
              </mc:Choice>
              <mc:Fallback>
                <p:oleObj name="Equation" r:id="rId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795" y="2562658"/>
                        <a:ext cx="3698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31229"/>
              </p:ext>
            </p:extLst>
          </p:nvPr>
        </p:nvGraphicFramePr>
        <p:xfrm>
          <a:off x="2536825" y="3658318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5" imgW="1460160" imgH="431640" progId="Equation.3">
                  <p:embed/>
                </p:oleObj>
              </mc:Choice>
              <mc:Fallback>
                <p:oleObj name="Equation" r:id="rId5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658318"/>
                        <a:ext cx="3657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258888" y="5373688"/>
            <a:ext cx="6704012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i="1" dirty="0">
                <a:latin typeface="Times New Roman" pitchFamily="18" charset="0"/>
              </a:rPr>
              <a:t>“For sufficiently large n, the sample mean has an approximately normal distribution as long as the population has a </a:t>
            </a:r>
            <a:r>
              <a:rPr lang="en-US" altLang="en-US" i="1" dirty="0" smtClean="0"/>
              <a:t>finite </a:t>
            </a:r>
            <a:r>
              <a:rPr lang="en-US" altLang="en-US" sz="2400" i="1" dirty="0" smtClean="0">
                <a:latin typeface="Times New Roman" pitchFamily="18" charset="0"/>
              </a:rPr>
              <a:t>mean </a:t>
            </a:r>
            <a:r>
              <a:rPr lang="en-US" altLang="en-US" sz="2400" i="1" dirty="0">
                <a:latin typeface="Times New Roman" pitchFamily="18" charset="0"/>
              </a:rPr>
              <a:t>and </a:t>
            </a:r>
            <a:r>
              <a:rPr lang="en-US" altLang="en-US" sz="2400" i="1" dirty="0" smtClean="0">
                <a:latin typeface="Times New Roman" pitchFamily="18" charset="0"/>
              </a:rPr>
              <a:t>variance</a:t>
            </a:r>
            <a:r>
              <a:rPr lang="en-US" altLang="en-US" sz="2400" i="1" dirty="0">
                <a:latin typeface="Times New Roman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459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large, 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47592"/>
              </p:ext>
            </p:extLst>
          </p:nvPr>
        </p:nvGraphicFramePr>
        <p:xfrm>
          <a:off x="2160588" y="4867910"/>
          <a:ext cx="3803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3" imgW="1155600" imgH="253800" progId="Equation.3">
                  <p:embed/>
                </p:oleObj>
              </mc:Choice>
              <mc:Fallback>
                <p:oleObj name="Equation" r:id="rId3" imgW="11556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4867910"/>
                        <a:ext cx="3803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9031"/>
              </p:ext>
            </p:extLst>
          </p:nvPr>
        </p:nvGraphicFramePr>
        <p:xfrm>
          <a:off x="1128713" y="1916113"/>
          <a:ext cx="63928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5" imgW="2552400" imgH="457200" progId="Equation.3">
                  <p:embed/>
                </p:oleObj>
              </mc:Choice>
              <mc:Fallback>
                <p:oleObj name="Equation" r:id="rId5" imgW="25524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916113"/>
                        <a:ext cx="63928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61303"/>
              </p:ext>
            </p:extLst>
          </p:nvPr>
        </p:nvGraphicFramePr>
        <p:xfrm>
          <a:off x="7175818" y="569913"/>
          <a:ext cx="501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1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18" y="569913"/>
                        <a:ext cx="501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99821"/>
              </p:ext>
            </p:extLst>
          </p:nvPr>
        </p:nvGraphicFramePr>
        <p:xfrm>
          <a:off x="2951163" y="3257550"/>
          <a:ext cx="22558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2" name="Equation" r:id="rId9" imgW="1143000" imgH="203040" progId="Equation.3">
                  <p:embed/>
                </p:oleObj>
              </mc:Choice>
              <mc:Fallback>
                <p:oleObj name="Equation" r:id="rId9" imgW="1143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1163" y="3257550"/>
                        <a:ext cx="2255837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large,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approximate 100(1-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)% CI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13126"/>
              </p:ext>
            </p:extLst>
          </p:nvPr>
        </p:nvGraphicFramePr>
        <p:xfrm>
          <a:off x="2252345" y="3622040"/>
          <a:ext cx="3359785" cy="67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3" imgW="1155600" imgH="253800" progId="Equation.3">
                  <p:embed/>
                </p:oleObj>
              </mc:Choice>
              <mc:Fallback>
                <p:oleObj name="Equation" r:id="rId3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345" y="3622040"/>
                        <a:ext cx="3359785" cy="67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91216"/>
              </p:ext>
            </p:extLst>
          </p:nvPr>
        </p:nvGraphicFramePr>
        <p:xfrm>
          <a:off x="1323023" y="1458913"/>
          <a:ext cx="63928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5" imgW="2552400" imgH="457200" progId="Equation.3">
                  <p:embed/>
                </p:oleObj>
              </mc:Choice>
              <mc:Fallback>
                <p:oleObj name="Equation" r:id="rId5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023" y="1458913"/>
                        <a:ext cx="63928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22732"/>
              </p:ext>
            </p:extLst>
          </p:nvPr>
        </p:nvGraphicFramePr>
        <p:xfrm>
          <a:off x="7175818" y="569913"/>
          <a:ext cx="501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18" y="569913"/>
                        <a:ext cx="501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38796"/>
              </p:ext>
            </p:extLst>
          </p:nvPr>
        </p:nvGraphicFramePr>
        <p:xfrm>
          <a:off x="2510155" y="2799715"/>
          <a:ext cx="4848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Equation" r:id="rId9" imgW="1473120" imgH="203040" progId="Equation.3">
                  <p:embed/>
                </p:oleObj>
              </mc:Choice>
              <mc:Fallback>
                <p:oleObj name="Equation" r:id="rId9" imgW="14731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155" y="2799715"/>
                        <a:ext cx="4848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562671"/>
              </p:ext>
            </p:extLst>
          </p:nvPr>
        </p:nvGraphicFramePr>
        <p:xfrm>
          <a:off x="2764473" y="5363845"/>
          <a:ext cx="326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11" imgW="990360" imgH="253800" progId="Equation.3">
                  <p:embed/>
                </p:oleObj>
              </mc:Choice>
              <mc:Fallback>
                <p:oleObj name="Equation" r:id="rId11" imgW="9903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473" y="5363845"/>
                        <a:ext cx="3260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0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large,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approximate 100(1-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)% CI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57716"/>
              </p:ext>
            </p:extLst>
          </p:nvPr>
        </p:nvGraphicFramePr>
        <p:xfrm>
          <a:off x="1303655" y="3576320"/>
          <a:ext cx="3359785" cy="67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tion" r:id="rId3" imgW="1155600" imgH="253800" progId="Equation.3">
                  <p:embed/>
                </p:oleObj>
              </mc:Choice>
              <mc:Fallback>
                <p:oleObj name="Equation" r:id="rId3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655" y="3576320"/>
                        <a:ext cx="3359785" cy="67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46421"/>
              </p:ext>
            </p:extLst>
          </p:nvPr>
        </p:nvGraphicFramePr>
        <p:xfrm>
          <a:off x="1323023" y="1458913"/>
          <a:ext cx="63928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5" imgW="2552400" imgH="457200" progId="Equation.3">
                  <p:embed/>
                </p:oleObj>
              </mc:Choice>
              <mc:Fallback>
                <p:oleObj name="Equation" r:id="rId5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023" y="1458913"/>
                        <a:ext cx="63928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72947"/>
              </p:ext>
            </p:extLst>
          </p:nvPr>
        </p:nvGraphicFramePr>
        <p:xfrm>
          <a:off x="7175818" y="569913"/>
          <a:ext cx="501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18" y="569913"/>
                        <a:ext cx="501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75921"/>
              </p:ext>
            </p:extLst>
          </p:nvPr>
        </p:nvGraphicFramePr>
        <p:xfrm>
          <a:off x="2510155" y="2799715"/>
          <a:ext cx="4848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9" imgW="1473120" imgH="203040" progId="Equation.3">
                  <p:embed/>
                </p:oleObj>
              </mc:Choice>
              <mc:Fallback>
                <p:oleObj name="Equation" r:id="rId9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155" y="2799715"/>
                        <a:ext cx="4848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34992"/>
              </p:ext>
            </p:extLst>
          </p:nvPr>
        </p:nvGraphicFramePr>
        <p:xfrm>
          <a:off x="1267143" y="5386705"/>
          <a:ext cx="326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11" imgW="990360" imgH="253800" progId="Equation.3">
                  <p:embed/>
                </p:oleObj>
              </mc:Choice>
              <mc:Fallback>
                <p:oleObj name="Equation" r:id="rId11" imgW="990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143" y="5386705"/>
                        <a:ext cx="3260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057900" y="3654425"/>
            <a:ext cx="1643063" cy="2362200"/>
            <a:chOff x="6057900" y="3654425"/>
            <a:chExt cx="1643063" cy="23622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525847"/>
                </p:ext>
              </p:extLst>
            </p:nvPr>
          </p:nvGraphicFramePr>
          <p:xfrm>
            <a:off x="6057900" y="3654425"/>
            <a:ext cx="1643063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7" name="Equation" r:id="rId13" imgW="1041120" imgH="457200" progId="Equation.3">
                    <p:embed/>
                  </p:oleObj>
                </mc:Choice>
                <mc:Fallback>
                  <p:oleObj name="Equation" r:id="rId13" imgW="104112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900" y="3654425"/>
                          <a:ext cx="1643063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33344"/>
                </p:ext>
              </p:extLst>
            </p:nvPr>
          </p:nvGraphicFramePr>
          <p:xfrm>
            <a:off x="6080125" y="5360988"/>
            <a:ext cx="1401763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8" name="Equation" r:id="rId15" imgW="888840" imgH="457200" progId="Equation.3">
                    <p:embed/>
                  </p:oleObj>
                </mc:Choice>
                <mc:Fallback>
                  <p:oleObj name="Equation" r:id="rId15" imgW="88884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0125" y="5360988"/>
                          <a:ext cx="1401763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11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190" y="274638"/>
            <a:ext cx="8435340" cy="1143000"/>
          </a:xfrm>
        </p:spPr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would we find a “rigged coin”?</a:t>
            </a:r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52355"/>
              </p:ext>
            </p:extLst>
          </p:nvPr>
        </p:nvGraphicFramePr>
        <p:xfrm>
          <a:off x="2064068" y="3100705"/>
          <a:ext cx="514191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4" imgW="1562040" imgH="749160" progId="Equation.3">
                  <p:embed/>
                </p:oleObj>
              </mc:Choice>
              <mc:Fallback>
                <p:oleObj name="Equation" r:id="rId4" imgW="1562040" imgH="749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068" y="3100705"/>
                        <a:ext cx="514191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15833"/>
              </p:ext>
            </p:extLst>
          </p:nvPr>
        </p:nvGraphicFramePr>
        <p:xfrm>
          <a:off x="2475548" y="1600835"/>
          <a:ext cx="3308032" cy="932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6" imgW="1396800" imgH="431640" progId="Equation.3">
                  <p:embed/>
                </p:oleObj>
              </mc:Choice>
              <mc:Fallback>
                <p:oleObj name="Equation" r:id="rId6" imgW="13968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548" y="1600835"/>
                        <a:ext cx="3308032" cy="932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1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376</Words>
  <Application>Microsoft Office PowerPoint</Application>
  <PresentationFormat>On-screen Show (4:3)</PresentationFormat>
  <Paragraphs>75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Microsoft Equation 3.0</vt:lpstr>
      <vt:lpstr>Confidence Interval for a Proportion</vt:lpstr>
      <vt:lpstr>How would we find a “rigged coin”?</vt:lpstr>
      <vt:lpstr>The Scientific Process of Learning</vt:lpstr>
      <vt:lpstr>A Proportion</vt:lpstr>
      <vt:lpstr>Central Limit Theorem (C.L.T)</vt:lpstr>
      <vt:lpstr>Sampling distribution of   .</vt:lpstr>
      <vt:lpstr>Sampling distribution of   .</vt:lpstr>
      <vt:lpstr>Sampling distribution of   .</vt:lpstr>
      <vt:lpstr>How would we find a “rigged coin”?</vt:lpstr>
      <vt:lpstr>A Better Confidence Interval for p</vt:lpstr>
      <vt:lpstr>We can also create a CI using Simulation</vt:lpstr>
      <vt:lpstr>Another way to think about it.</vt:lpstr>
      <vt:lpstr>How Many?</vt:lpstr>
      <vt:lpstr>How Many?</vt:lpstr>
      <vt:lpstr>How Many?</vt:lpstr>
      <vt:lpstr>How Many?</vt:lpstr>
      <vt:lpstr>How Many?</vt:lpstr>
      <vt:lpstr>How Many?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207</cp:revision>
  <dcterms:created xsi:type="dcterms:W3CDTF">2005-01-05T22:40:26Z</dcterms:created>
  <dcterms:modified xsi:type="dcterms:W3CDTF">2014-10-16T22:06:49Z</dcterms:modified>
</cp:coreProperties>
</file>