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7"/>
  </p:notesMasterIdLst>
  <p:sldIdLst>
    <p:sldId id="282" r:id="rId2"/>
    <p:sldId id="382" r:id="rId3"/>
    <p:sldId id="383" r:id="rId4"/>
    <p:sldId id="384" r:id="rId5"/>
    <p:sldId id="385" r:id="rId6"/>
    <p:sldId id="386" r:id="rId7"/>
    <p:sldId id="393" r:id="rId8"/>
    <p:sldId id="399" r:id="rId9"/>
    <p:sldId id="400" r:id="rId10"/>
    <p:sldId id="395" r:id="rId11"/>
    <p:sldId id="389" r:id="rId12"/>
    <p:sldId id="390" r:id="rId13"/>
    <p:sldId id="396" r:id="rId14"/>
    <p:sldId id="391" r:id="rId15"/>
    <p:sldId id="392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8" autoAdjust="0"/>
    <p:restoredTop sz="90764" autoAdjust="0"/>
  </p:normalViewPr>
  <p:slideViewPr>
    <p:cSldViewPr snapToGrid="0">
      <p:cViewPr varScale="1">
        <p:scale>
          <a:sx n="83" d="100"/>
          <a:sy n="83" d="100"/>
        </p:scale>
        <p:origin x="-102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9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20.wmf"/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9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E7D8E36-E448-4A26-A5C2-970736018F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1400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4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44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09" indent="-285734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2937" indent="-228587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112" indent="-228587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287" indent="-228587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74A3E1B-4FD5-4CC1-A0C7-49B74B59ED80}" type="slidenum">
              <a:rPr lang="en-US" sz="1200"/>
              <a:pPr eaLnBrk="1" hangingPunct="1"/>
              <a:t>2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54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45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09" indent="-285734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2937" indent="-228587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112" indent="-228587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287" indent="-228587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41ADA97-4A6E-4C18-A8CD-FA61325027CC}" type="slidenum">
              <a:rPr lang="en-US" sz="1200"/>
              <a:pPr eaLnBrk="1" hangingPunct="1"/>
              <a:t>3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7D8E36-E448-4A26-A5C2-970736018F7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86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54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45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A208DF-8B28-46B0-8075-8C22E8E03EA0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54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45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A208DF-8B28-46B0-8075-8C22E8E03EA0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54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45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A208DF-8B28-46B0-8075-8C22E8E03EA0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2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52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09" indent="-285734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2937" indent="-228587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112" indent="-228587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287" indent="-228587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BFAE973-53C6-410C-90B7-3E53750D0BEB}" type="slidenum">
              <a:rPr lang="en-US" sz="1200"/>
              <a:pPr eaLnBrk="1" hangingPunct="1"/>
              <a:t>10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53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09" indent="-285734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2937" indent="-228587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112" indent="-228587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287" indent="-228587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BD807AF-62FB-45EA-A343-085B7BA3C61D}" type="slidenum">
              <a:rPr lang="en-US" sz="1200"/>
              <a:pPr eaLnBrk="1" hangingPunct="1"/>
              <a:t>11</a:t>
            </a:fld>
            <a:endParaRPr 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794FA8-0A65-41AA-BF3E-BAC3258F4C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83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F2BE28-F5ED-41F0-9C12-303AB2ABE2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81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0F2293-96C4-4B7E-9FE6-6984071A69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845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DB33C1-CE69-412C-B4A2-632F31D16F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100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D06053-6DA4-4BD5-98C2-622EA459F9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129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3637A0-7D25-4E5A-B69C-2D476E0395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69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700072-EB77-479B-A822-26F7A5A476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60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EC32C3-5A0D-4F12-A5C1-6B2D99BEBB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9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5CC365-A6D9-4E62-A325-C65E13A3B6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58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4D977A-91F5-4A37-A7C8-6AC4B70271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4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5A9321-3CBF-4421-91D8-827DB859FA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10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51E35DF-07F9-4EE7-B791-EF53D71888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0" indent="0" algn="l" rtl="0" fontAlgn="base">
        <a:spcBef>
          <a:spcPct val="20000"/>
        </a:spcBef>
        <a:spcAft>
          <a:spcPct val="0"/>
        </a:spcAft>
        <a:buFont typeface="Arial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image" Target="../media/image6.png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7.bin"/><Relationship Id="rId9" Type="http://schemas.openxmlformats.org/officeDocument/2006/relationships/image" Target="../media/image26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27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wmf"/><Relationship Id="rId3" Type="http://schemas.openxmlformats.org/officeDocument/2006/relationships/image" Target="../media/image6.png"/><Relationship Id="rId7" Type="http://schemas.openxmlformats.org/officeDocument/2006/relationships/image" Target="../media/image2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13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12.bin"/><Relationship Id="rId1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4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5" Type="http://schemas.openxmlformats.org/officeDocument/2006/relationships/image" Target="../media/image14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11.wmf"/><Relationship Id="rId14" Type="http://schemas.openxmlformats.org/officeDocument/2006/relationships/oleObject" Target="../embeddings/oleObject13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11" Type="http://schemas.openxmlformats.org/officeDocument/2006/relationships/image" Target="../media/image18.wmf"/><Relationship Id="rId5" Type="http://schemas.openxmlformats.org/officeDocument/2006/relationships/oleObject" Target="../embeddings/oleObject15.bin"/><Relationship Id="rId10" Type="http://schemas.openxmlformats.org/officeDocument/2006/relationships/oleObject" Target="../embeddings/oleObject18.bin"/><Relationship Id="rId4" Type="http://schemas.openxmlformats.org/officeDocument/2006/relationships/image" Target="../media/image6.png"/><Relationship Id="rId9" Type="http://schemas.openxmlformats.org/officeDocument/2006/relationships/oleObject" Target="../embeddings/oleObject17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11" Type="http://schemas.openxmlformats.org/officeDocument/2006/relationships/image" Target="../media/image18.wmf"/><Relationship Id="rId5" Type="http://schemas.openxmlformats.org/officeDocument/2006/relationships/oleObject" Target="../embeddings/oleObject19.bin"/><Relationship Id="rId10" Type="http://schemas.openxmlformats.org/officeDocument/2006/relationships/oleObject" Target="../embeddings/oleObject22.bin"/><Relationship Id="rId4" Type="http://schemas.openxmlformats.org/officeDocument/2006/relationships/image" Target="../media/image6.png"/><Relationship Id="rId9" Type="http://schemas.openxmlformats.org/officeDocument/2006/relationships/oleObject" Target="../embeddings/oleObject21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6.wmf"/><Relationship Id="rId11" Type="http://schemas.openxmlformats.org/officeDocument/2006/relationships/image" Target="../media/image18.wmf"/><Relationship Id="rId5" Type="http://schemas.openxmlformats.org/officeDocument/2006/relationships/oleObject" Target="../embeddings/oleObject23.bin"/><Relationship Id="rId10" Type="http://schemas.openxmlformats.org/officeDocument/2006/relationships/oleObject" Target="../embeddings/oleObject26.bin"/><Relationship Id="rId4" Type="http://schemas.openxmlformats.org/officeDocument/2006/relationships/image" Target="../media/image6.png"/><Relationship Id="rId9" Type="http://schemas.openxmlformats.org/officeDocument/2006/relationships/oleObject" Target="../embeddings/oleObject2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527981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6000" dirty="0" smtClean="0"/>
              <a:t>Hypothesis Testing</a:t>
            </a:r>
            <a:endParaRPr lang="en-US" altLang="en-US" sz="6000" dirty="0" smtClean="0"/>
          </a:p>
        </p:txBody>
      </p:sp>
    </p:spTree>
    <p:extLst>
      <p:ext uri="{BB962C8B-B14F-4D97-AF65-F5344CB8AC3E}">
        <p14:creationId xmlns:p14="http://schemas.microsoft.com/office/powerpoint/2010/main" val="72035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Power of a test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pPr eaLnBrk="1" hangingPunct="1"/>
            <a:r>
              <a:rPr lang="en-US" sz="2800" dirty="0" smtClean="0"/>
              <a:t>Power of a test </a:t>
            </a:r>
          </a:p>
          <a:p>
            <a:pPr lvl="1" eaLnBrk="1" hangingPunct="1"/>
            <a:r>
              <a:rPr lang="en-US" sz="2400" dirty="0" smtClean="0"/>
              <a:t>Probability of correctly rejecting a false null hypotheses</a:t>
            </a:r>
          </a:p>
          <a:p>
            <a:pPr lvl="1" eaLnBrk="1" hangingPunct="1"/>
            <a:r>
              <a:rPr lang="en-US" sz="2400" dirty="0" smtClean="0"/>
              <a:t>A measure of the sensitivity of the test</a:t>
            </a:r>
          </a:p>
          <a:p>
            <a:pPr eaLnBrk="1" hangingPunct="1"/>
            <a:r>
              <a:rPr lang="en-US" sz="2800" dirty="0" smtClean="0"/>
              <a:t>Power of a test = 1 - P(Type II error) = 1 - </a:t>
            </a:r>
            <a:r>
              <a:rPr lang="en-US" sz="2800" dirty="0" smtClean="0">
                <a:latin typeface="Symbol" pitchFamily="18" charset="2"/>
              </a:rPr>
              <a:t>b</a:t>
            </a:r>
            <a:endParaRPr lang="en-US" sz="2800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sz="2800" dirty="0" smtClean="0"/>
              <a:t>In general, if you decrease </a:t>
            </a:r>
            <a:r>
              <a:rPr lang="en-US" sz="2800" dirty="0" smtClean="0">
                <a:latin typeface="Symbol" pitchFamily="18" charset="2"/>
              </a:rPr>
              <a:t>a</a:t>
            </a:r>
            <a:r>
              <a:rPr lang="en-US" sz="2800" dirty="0" smtClean="0"/>
              <a:t>, Type I error, then </a:t>
            </a:r>
            <a:r>
              <a:rPr lang="en-US" sz="2800" dirty="0" smtClean="0">
                <a:latin typeface="Symbol" pitchFamily="18" charset="2"/>
              </a:rPr>
              <a:t>b</a:t>
            </a:r>
            <a:r>
              <a:rPr lang="en-US" sz="2800" dirty="0" smtClean="0"/>
              <a:t>, Type II error will increase unless you increase sample size.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3657600"/>
            <a:ext cx="662675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P(Type II error if </a:t>
            </a:r>
            <a:r>
              <a:rPr lang="en-US" sz="2800" dirty="0" smtClean="0">
                <a:latin typeface="Symbol" pitchFamily="18" charset="2"/>
              </a:rPr>
              <a:t>m</a:t>
            </a:r>
            <a:r>
              <a:rPr lang="en-US" sz="2800" dirty="0" smtClean="0"/>
              <a:t> is 52) = 0.254</a:t>
            </a:r>
          </a:p>
          <a:p>
            <a:r>
              <a:rPr lang="en-US" sz="2800" dirty="0" smtClean="0"/>
              <a:t>Power of the test if </a:t>
            </a:r>
            <a:r>
              <a:rPr lang="en-US" sz="2800" dirty="0" smtClean="0">
                <a:latin typeface="Symbol" pitchFamily="18" charset="2"/>
              </a:rPr>
              <a:t>m</a:t>
            </a:r>
            <a:r>
              <a:rPr lang="en-US" sz="2800" dirty="0" smtClean="0"/>
              <a:t> is 52 = 1-0.254 = 0.746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57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608013"/>
            <a:ext cx="7939087" cy="3238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</a:extLst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p - value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9086" y="1181100"/>
            <a:ext cx="7777163" cy="3743325"/>
          </a:xfrm>
        </p:spPr>
        <p:txBody>
          <a:bodyPr/>
          <a:lstStyle/>
          <a:p>
            <a:pPr eaLnBrk="1" hangingPunct="1"/>
            <a:r>
              <a:rPr lang="en-US" dirty="0" smtClean="0"/>
              <a:t>p-value – Can be used with any statistical test (even if you don’t know how the test works).</a:t>
            </a:r>
          </a:p>
          <a:p>
            <a:pPr lvl="1" eaLnBrk="1" hangingPunct="1"/>
            <a:r>
              <a:rPr lang="en-US" sz="2400" dirty="0" smtClean="0"/>
              <a:t>The smallest level of significance, </a:t>
            </a:r>
            <a:r>
              <a:rPr lang="en-US" sz="2400" dirty="0" smtClean="0">
                <a:latin typeface="Symbol" pitchFamily="18" charset="2"/>
              </a:rPr>
              <a:t>a</a:t>
            </a:r>
            <a:r>
              <a:rPr lang="en-US" sz="2400" dirty="0" smtClean="0"/>
              <a:t>, that would lead to rejection of the H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. </a:t>
            </a:r>
            <a:endParaRPr lang="en-US" sz="2400" dirty="0" smtClean="0"/>
          </a:p>
          <a:p>
            <a:pPr lvl="1" eaLnBrk="1" hangingPunct="1"/>
            <a:r>
              <a:rPr lang="en-US" sz="2400" dirty="0" smtClean="0"/>
              <a:t>The observed significance level</a:t>
            </a:r>
            <a:endParaRPr lang="en-US" sz="2400" dirty="0" smtClean="0"/>
          </a:p>
          <a:p>
            <a:pPr lvl="2" eaLnBrk="1" hangingPunct="1"/>
            <a:r>
              <a:rPr lang="en-US" dirty="0" smtClean="0"/>
              <a:t>If p-value </a:t>
            </a:r>
            <a:r>
              <a:rPr lang="en-US" dirty="0" smtClean="0"/>
              <a:t>≤ </a:t>
            </a:r>
            <a:r>
              <a:rPr lang="en-US" dirty="0" smtClean="0">
                <a:latin typeface="Symbol" pitchFamily="18" charset="2"/>
              </a:rPr>
              <a:t>a</a:t>
            </a:r>
            <a:r>
              <a:rPr lang="en-US" dirty="0" smtClean="0"/>
              <a:t>, reject H</a:t>
            </a:r>
            <a:r>
              <a:rPr lang="en-US" baseline="-25000" dirty="0" smtClean="0"/>
              <a:t>0</a:t>
            </a:r>
            <a:r>
              <a:rPr lang="en-US" dirty="0" smtClean="0"/>
              <a:t>. </a:t>
            </a:r>
          </a:p>
          <a:p>
            <a:pPr lvl="2" eaLnBrk="1" hangingPunct="1"/>
            <a:r>
              <a:rPr lang="en-US" dirty="0" smtClean="0"/>
              <a:t>If p-value &gt; </a:t>
            </a:r>
            <a:r>
              <a:rPr lang="en-US" dirty="0" smtClean="0">
                <a:latin typeface="Symbol" pitchFamily="18" charset="2"/>
              </a:rPr>
              <a:t>a</a:t>
            </a:r>
            <a:r>
              <a:rPr lang="en-US" dirty="0" smtClean="0"/>
              <a:t>, do not reject H</a:t>
            </a:r>
            <a:r>
              <a:rPr lang="en-US" baseline="-25000" dirty="0" smtClean="0"/>
              <a:t>0</a:t>
            </a:r>
            <a:r>
              <a:rPr lang="en-US" dirty="0" smtClean="0"/>
              <a:t>.</a:t>
            </a:r>
          </a:p>
          <a:p>
            <a:pPr lvl="2" eaLnBrk="1" hangingPunct="1"/>
            <a:endParaRPr lang="en-US" dirty="0" smtClean="0"/>
          </a:p>
          <a:p>
            <a:pPr lvl="2" eaLnBrk="1" hangingPunct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 eaLnBrk="1" hangingPunct="1"/>
            <a:endParaRPr 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80010" y="5656192"/>
            <a:ext cx="8972550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sz="2400" dirty="0" smtClean="0"/>
              <a:t>How likely is data like mine if my theory </a:t>
            </a:r>
            <a:r>
              <a:rPr lang="en-US" dirty="0" smtClean="0"/>
              <a:t>(</a:t>
            </a:r>
            <a:r>
              <a:rPr lang="en-US" sz="2400" dirty="0" smtClean="0"/>
              <a:t>the null hypothesis) is correct?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544648" y="4591050"/>
            <a:ext cx="7924981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sz="2400" dirty="0" smtClean="0">
                <a:latin typeface="+mn-lt"/>
              </a:rPr>
              <a:t>p-value: “The probability of </a:t>
            </a:r>
            <a:r>
              <a:rPr lang="en-US" sz="2400" dirty="0" smtClean="0">
                <a:latin typeface="+mn-lt"/>
              </a:rPr>
              <a:t>your data or more extreme data yours being </a:t>
            </a:r>
            <a:r>
              <a:rPr lang="en-US" sz="2400" dirty="0" smtClean="0">
                <a:latin typeface="+mn-lt"/>
              </a:rPr>
              <a:t>observed if the null hypothesis is true.”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42700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385223"/>
            <a:ext cx="841248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Null Hypothesis: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Observations </a:t>
            </a:r>
            <a:r>
              <a:rPr lang="en-US" sz="2800" dirty="0" smtClean="0"/>
              <a:t>come from a Normal </a:t>
            </a:r>
            <a:r>
              <a:rPr lang="en-US" sz="2800" dirty="0" smtClean="0"/>
              <a:t>distribution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A9EF-4E99-4107-AF50-94556CD7752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39240" y="5592663"/>
            <a:ext cx="6096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eaLnBrk="1" hangingPunct="1"/>
            <a:r>
              <a:rPr lang="en-US" dirty="0">
                <a:latin typeface="+mn-lt"/>
              </a:rPr>
              <a:t>If p-value </a:t>
            </a:r>
            <a:r>
              <a:rPr lang="en-US" dirty="0">
                <a:latin typeface="+mn-lt"/>
              </a:rPr>
              <a:t>≤ </a:t>
            </a:r>
            <a:r>
              <a:rPr lang="en-US" dirty="0">
                <a:latin typeface="Symbol" panose="05050102010706020507" pitchFamily="18" charset="2"/>
              </a:rPr>
              <a:t>a</a:t>
            </a:r>
            <a:r>
              <a:rPr lang="en-US" dirty="0">
                <a:latin typeface="+mn-lt"/>
              </a:rPr>
              <a:t>, reject H</a:t>
            </a:r>
            <a:r>
              <a:rPr lang="en-US" baseline="-25000" dirty="0">
                <a:latin typeface="+mn-lt"/>
              </a:rPr>
              <a:t>0</a:t>
            </a:r>
            <a:r>
              <a:rPr lang="en-US" dirty="0">
                <a:latin typeface="+mn-lt"/>
              </a:rPr>
              <a:t>. </a:t>
            </a:r>
          </a:p>
          <a:p>
            <a:pPr lvl="2" eaLnBrk="1" hangingPunct="1"/>
            <a:r>
              <a:rPr lang="en-US" dirty="0">
                <a:latin typeface="+mn-lt"/>
              </a:rPr>
              <a:t>If p-value &gt; </a:t>
            </a:r>
            <a:r>
              <a:rPr lang="en-US" dirty="0">
                <a:latin typeface="Symbol" panose="05050102010706020507" pitchFamily="18" charset="2"/>
              </a:rPr>
              <a:t>a</a:t>
            </a:r>
            <a:r>
              <a:rPr lang="en-US" dirty="0">
                <a:latin typeface="+mn-lt"/>
              </a:rPr>
              <a:t>, do not reject H</a:t>
            </a:r>
            <a:r>
              <a:rPr lang="en-US" baseline="-25000" dirty="0">
                <a:latin typeface="+mn-lt"/>
              </a:rPr>
              <a:t>0</a:t>
            </a:r>
            <a:r>
              <a:rPr lang="en-US" dirty="0">
                <a:latin typeface="+mn-lt"/>
              </a:rPr>
              <a:t>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81000" y="457200"/>
            <a:ext cx="84124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Anderson Darling Test for Normality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143" y="2560319"/>
            <a:ext cx="4274195" cy="284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854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85173"/>
            <a:ext cx="841248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Null Hypothesis: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Observations </a:t>
            </a:r>
            <a:r>
              <a:rPr lang="en-US" sz="2800" dirty="0" smtClean="0"/>
              <a:t>come from a Normal </a:t>
            </a:r>
            <a:r>
              <a:rPr lang="en-US" sz="2800" dirty="0" smtClean="0"/>
              <a:t>distribution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CA9EF-4E99-4107-AF50-94556CD7752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39240" y="5592663"/>
            <a:ext cx="6096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eaLnBrk="1" hangingPunct="1"/>
            <a:r>
              <a:rPr lang="en-US" dirty="0">
                <a:latin typeface="+mn-lt"/>
              </a:rPr>
              <a:t>If p-value </a:t>
            </a:r>
            <a:r>
              <a:rPr lang="en-US" dirty="0">
                <a:latin typeface="+mn-lt"/>
              </a:rPr>
              <a:t>≤ </a:t>
            </a:r>
            <a:r>
              <a:rPr lang="en-US" dirty="0">
                <a:latin typeface="Symbol" panose="05050102010706020507" pitchFamily="18" charset="2"/>
              </a:rPr>
              <a:t>a</a:t>
            </a:r>
            <a:r>
              <a:rPr lang="en-US" dirty="0">
                <a:latin typeface="+mn-lt"/>
              </a:rPr>
              <a:t>, reject H</a:t>
            </a:r>
            <a:r>
              <a:rPr lang="en-US" baseline="-25000" dirty="0">
                <a:latin typeface="+mn-lt"/>
              </a:rPr>
              <a:t>0</a:t>
            </a:r>
            <a:r>
              <a:rPr lang="en-US" dirty="0">
                <a:latin typeface="+mn-lt"/>
              </a:rPr>
              <a:t>. </a:t>
            </a:r>
          </a:p>
          <a:p>
            <a:pPr lvl="2" eaLnBrk="1" hangingPunct="1"/>
            <a:r>
              <a:rPr lang="en-US" dirty="0">
                <a:latin typeface="+mn-lt"/>
              </a:rPr>
              <a:t>If p-value &gt; </a:t>
            </a:r>
            <a:r>
              <a:rPr lang="en-US" dirty="0">
                <a:latin typeface="Symbol" panose="05050102010706020507" pitchFamily="18" charset="2"/>
              </a:rPr>
              <a:t>a</a:t>
            </a:r>
            <a:r>
              <a:rPr lang="en-US" dirty="0">
                <a:latin typeface="+mn-lt"/>
              </a:rPr>
              <a:t>, do not reject H</a:t>
            </a:r>
            <a:r>
              <a:rPr lang="en-US" baseline="-25000" dirty="0">
                <a:latin typeface="+mn-lt"/>
              </a:rPr>
              <a:t>0</a:t>
            </a:r>
            <a:r>
              <a:rPr lang="en-US" dirty="0">
                <a:latin typeface="+mn-lt"/>
              </a:rPr>
              <a:t>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81000" y="160020"/>
            <a:ext cx="84124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Anderson Darling Test for Normality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320290"/>
            <a:ext cx="4008120" cy="2672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2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540" y="2320290"/>
            <a:ext cx="4206240" cy="2804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988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>
          <a:xfrm>
            <a:off x="407988" y="323850"/>
            <a:ext cx="836295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</a:extLst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Understanding p-values</a:t>
            </a:r>
            <a:br>
              <a:rPr lang="en-US" dirty="0" smtClean="0"/>
            </a:br>
            <a:r>
              <a:rPr lang="en-US" dirty="0" smtClean="0"/>
              <a:t>with confidence intervals</a:t>
            </a:r>
          </a:p>
        </p:txBody>
      </p:sp>
      <p:sp>
        <p:nvSpPr>
          <p:cNvPr id="35846" name="Text Box 3"/>
          <p:cNvSpPr txBox="1">
            <a:spLocks noChangeArrowheads="1"/>
          </p:cNvSpPr>
          <p:nvPr/>
        </p:nvSpPr>
        <p:spPr bwMode="auto">
          <a:xfrm>
            <a:off x="787400" y="1598613"/>
            <a:ext cx="2819400" cy="1017587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</a:rPr>
              <a:t>H</a:t>
            </a:r>
            <a:r>
              <a:rPr lang="en-US" baseline="-25000">
                <a:solidFill>
                  <a:srgbClr val="000000"/>
                </a:solidFill>
              </a:rPr>
              <a:t>0</a:t>
            </a:r>
            <a:r>
              <a:rPr lang="en-US">
                <a:solidFill>
                  <a:srgbClr val="000000"/>
                </a:solidFill>
              </a:rPr>
              <a:t>: </a:t>
            </a:r>
            <a:r>
              <a:rPr lang="en-US">
                <a:solidFill>
                  <a:srgbClr val="000000"/>
                </a:solidFill>
                <a:latin typeface="Symbol" pitchFamily="18" charset="2"/>
              </a:rPr>
              <a:t>m</a:t>
            </a:r>
            <a:r>
              <a:rPr lang="en-US">
                <a:solidFill>
                  <a:srgbClr val="000000"/>
                </a:solidFill>
              </a:rPr>
              <a:t> = 50 cm/s</a:t>
            </a:r>
          </a:p>
          <a:p>
            <a:pPr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</a:rPr>
              <a:t>H</a:t>
            </a:r>
            <a:r>
              <a:rPr lang="en-US" baseline="-25000">
                <a:solidFill>
                  <a:srgbClr val="000000"/>
                </a:solidFill>
              </a:rPr>
              <a:t>1</a:t>
            </a:r>
            <a:r>
              <a:rPr lang="en-US">
                <a:solidFill>
                  <a:srgbClr val="000000"/>
                </a:solidFill>
              </a:rPr>
              <a:t>: </a:t>
            </a:r>
            <a:r>
              <a:rPr lang="en-US">
                <a:solidFill>
                  <a:srgbClr val="000000"/>
                </a:solidFill>
                <a:latin typeface="Symbol" pitchFamily="18" charset="2"/>
              </a:rPr>
              <a:t>m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  <a:sym typeface="Symbol" pitchFamily="18" charset="2"/>
              </a:rPr>
              <a:t> 50 cm/s</a:t>
            </a:r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938443" y="4632325"/>
            <a:ext cx="7086600" cy="1768475"/>
            <a:chOff x="975360" y="4556760"/>
            <a:chExt cx="7086600" cy="1767840"/>
          </a:xfrm>
        </p:grpSpPr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1052513" y="4572000"/>
              <a:ext cx="6967537" cy="1752600"/>
              <a:chOff x="428" y="2128"/>
              <a:chExt cx="4389" cy="1104"/>
            </a:xfrm>
          </p:grpSpPr>
          <p:pic>
            <p:nvPicPr>
              <p:cNvPr id="35863" name="Picture 8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4937"/>
              <a:stretch>
                <a:fillRect/>
              </a:stretch>
            </p:blipFill>
            <p:spPr bwMode="auto">
              <a:xfrm>
                <a:off x="428" y="2192"/>
                <a:ext cx="4389" cy="1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864" name="Line 9"/>
              <p:cNvSpPr>
                <a:spLocks noChangeShapeType="1"/>
              </p:cNvSpPr>
              <p:nvPr/>
            </p:nvSpPr>
            <p:spPr bwMode="auto">
              <a:xfrm>
                <a:off x="1721" y="2128"/>
                <a:ext cx="0" cy="703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65" name="Line 10"/>
              <p:cNvSpPr>
                <a:spLocks noChangeShapeType="1"/>
              </p:cNvSpPr>
              <p:nvPr/>
            </p:nvSpPr>
            <p:spPr bwMode="auto">
              <a:xfrm>
                <a:off x="3547" y="2163"/>
                <a:ext cx="0" cy="703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8" name="Rectangle 27"/>
            <p:cNvSpPr/>
            <p:nvPr/>
          </p:nvSpPr>
          <p:spPr>
            <a:xfrm>
              <a:off x="975360" y="4556760"/>
              <a:ext cx="7086600" cy="11584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392035" y="5927868"/>
              <a:ext cx="349250" cy="3507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aphicFrame>
          <p:nvGraphicFramePr>
            <p:cNvPr id="35844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13841086"/>
                </p:ext>
              </p:extLst>
            </p:nvPr>
          </p:nvGraphicFramePr>
          <p:xfrm>
            <a:off x="7433080" y="5916759"/>
            <a:ext cx="282575" cy="333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144" name="Equation" r:id="rId4" imgW="139680" imgH="164880" progId="">
                    <p:embed/>
                  </p:oleObj>
                </mc:Choice>
                <mc:Fallback>
                  <p:oleObj name="Equation" r:id="rId4" imgW="139680" imgH="16488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33080" y="5916759"/>
                          <a:ext cx="282575" cy="3332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4465638" y="1367631"/>
            <a:ext cx="4678362" cy="4317207"/>
            <a:chOff x="2813" y="716"/>
            <a:chExt cx="2947" cy="2865"/>
          </a:xfrm>
        </p:grpSpPr>
        <p:grpSp>
          <p:nvGrpSpPr>
            <p:cNvPr id="6" name="Group 34"/>
            <p:cNvGrpSpPr>
              <a:grpSpLocks/>
            </p:cNvGrpSpPr>
            <p:nvPr/>
          </p:nvGrpSpPr>
          <p:grpSpPr bwMode="auto">
            <a:xfrm>
              <a:off x="2813" y="960"/>
              <a:ext cx="2724" cy="2621"/>
              <a:chOff x="2813" y="960"/>
              <a:chExt cx="2724" cy="2621"/>
            </a:xfrm>
          </p:grpSpPr>
          <p:sp>
            <p:nvSpPr>
              <p:cNvPr id="35858" name="Line 20"/>
              <p:cNvSpPr>
                <a:spLocks noChangeShapeType="1"/>
              </p:cNvSpPr>
              <p:nvPr/>
            </p:nvSpPr>
            <p:spPr bwMode="auto">
              <a:xfrm>
                <a:off x="4097" y="1895"/>
                <a:ext cx="2" cy="16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aphicFrame>
            <p:nvGraphicFramePr>
              <p:cNvPr id="35843" name="Object 2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22810552"/>
                  </p:ext>
                </p:extLst>
              </p:nvPr>
            </p:nvGraphicFramePr>
            <p:xfrm>
              <a:off x="2979" y="960"/>
              <a:ext cx="2558" cy="9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1145" name="Equation" r:id="rId6" imgW="2006280" imgH="723600" progId="">
                      <p:embed/>
                    </p:oleObj>
                  </mc:Choice>
                  <mc:Fallback>
                    <p:oleObj name="Equation" r:id="rId6" imgW="2006280" imgH="723600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79" y="960"/>
                            <a:ext cx="2558" cy="92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5859" name="Line 18"/>
              <p:cNvSpPr>
                <a:spLocks noChangeShapeType="1"/>
              </p:cNvSpPr>
              <p:nvPr/>
            </p:nvSpPr>
            <p:spPr bwMode="auto">
              <a:xfrm flipV="1">
                <a:off x="2813" y="3581"/>
                <a:ext cx="1862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856" name="Text Box 23"/>
            <p:cNvSpPr txBox="1">
              <a:spLocks noChangeArrowheads="1"/>
            </p:cNvSpPr>
            <p:nvPr/>
          </p:nvSpPr>
          <p:spPr bwMode="auto">
            <a:xfrm>
              <a:off x="2957" y="716"/>
              <a:ext cx="267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srgbClr val="FF0000"/>
                  </a:solidFill>
                </a:rPr>
                <a:t>A 100(1-</a:t>
              </a:r>
              <a:r>
                <a:rPr lang="en-US" i="1" dirty="0">
                  <a:solidFill>
                    <a:srgbClr val="FF0000"/>
                  </a:solidFill>
                </a:rPr>
                <a:t>p</a:t>
              </a:r>
              <a:r>
                <a:rPr lang="en-US" dirty="0">
                  <a:solidFill>
                    <a:srgbClr val="FF0000"/>
                  </a:solidFill>
                </a:rPr>
                <a:t>)% confidence interval</a:t>
              </a:r>
            </a:p>
          </p:txBody>
        </p:sp>
        <p:sp>
          <p:nvSpPr>
            <p:cNvPr id="35857" name="Rectangle 24"/>
            <p:cNvSpPr>
              <a:spLocks noChangeArrowheads="1"/>
            </p:cNvSpPr>
            <p:nvPr/>
          </p:nvSpPr>
          <p:spPr bwMode="auto">
            <a:xfrm>
              <a:off x="2851" y="729"/>
              <a:ext cx="2909" cy="11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35"/>
          <p:cNvGrpSpPr>
            <a:grpSpLocks/>
          </p:cNvGrpSpPr>
          <p:nvPr/>
        </p:nvGrpSpPr>
        <p:grpSpPr bwMode="auto">
          <a:xfrm>
            <a:off x="884238" y="3163888"/>
            <a:ext cx="6659562" cy="2341562"/>
            <a:chOff x="144" y="1311"/>
            <a:chExt cx="4195" cy="1475"/>
          </a:xfrm>
        </p:grpSpPr>
        <p:grpSp>
          <p:nvGrpSpPr>
            <p:cNvPr id="8" name="Group 34"/>
            <p:cNvGrpSpPr>
              <a:grpSpLocks/>
            </p:cNvGrpSpPr>
            <p:nvPr/>
          </p:nvGrpSpPr>
          <p:grpSpPr bwMode="auto">
            <a:xfrm>
              <a:off x="313" y="1535"/>
              <a:ext cx="4026" cy="1251"/>
              <a:chOff x="313" y="1535"/>
              <a:chExt cx="4026" cy="1251"/>
            </a:xfrm>
          </p:grpSpPr>
          <p:sp>
            <p:nvSpPr>
              <p:cNvPr id="35853" name="Line 18"/>
              <p:cNvSpPr>
                <a:spLocks noChangeShapeType="1"/>
              </p:cNvSpPr>
              <p:nvPr/>
            </p:nvSpPr>
            <p:spPr bwMode="auto">
              <a:xfrm>
                <a:off x="2304" y="2786"/>
                <a:ext cx="2035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54" name="Line 20"/>
              <p:cNvSpPr>
                <a:spLocks noChangeShapeType="1"/>
              </p:cNvSpPr>
              <p:nvPr/>
            </p:nvSpPr>
            <p:spPr bwMode="auto">
              <a:xfrm>
                <a:off x="2074" y="2448"/>
                <a:ext cx="1104" cy="3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aphicFrame>
            <p:nvGraphicFramePr>
              <p:cNvPr id="35842" name="Object 2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67725531"/>
                  </p:ext>
                </p:extLst>
              </p:nvPr>
            </p:nvGraphicFramePr>
            <p:xfrm>
              <a:off x="313" y="1535"/>
              <a:ext cx="2574" cy="9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1146" name="Equation" r:id="rId8" imgW="2019240" imgH="711000" progId="">
                      <p:embed/>
                    </p:oleObj>
                  </mc:Choice>
                  <mc:Fallback>
                    <p:oleObj name="Equation" r:id="rId8" imgW="2019240" imgH="711000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3" y="1535"/>
                            <a:ext cx="2574" cy="90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5851" name="Text Box 23"/>
            <p:cNvSpPr txBox="1">
              <a:spLocks noChangeArrowheads="1"/>
            </p:cNvSpPr>
            <p:nvPr/>
          </p:nvSpPr>
          <p:spPr bwMode="auto">
            <a:xfrm>
              <a:off x="269" y="1311"/>
              <a:ext cx="26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srgbClr val="FF0000"/>
                  </a:solidFill>
                </a:rPr>
                <a:t>A 100(1-</a:t>
              </a:r>
              <a:r>
                <a:rPr lang="en-US" dirty="0">
                  <a:solidFill>
                    <a:srgbClr val="FF0000"/>
                  </a:solidFill>
                  <a:latin typeface="Symbol" pitchFamily="18" charset="2"/>
                </a:rPr>
                <a:t>a</a:t>
              </a:r>
              <a:r>
                <a:rPr lang="en-US" dirty="0">
                  <a:solidFill>
                    <a:srgbClr val="FF0000"/>
                  </a:solidFill>
                </a:rPr>
                <a:t>)% confidence interval</a:t>
              </a:r>
            </a:p>
          </p:txBody>
        </p:sp>
        <p:sp>
          <p:nvSpPr>
            <p:cNvPr id="35852" name="Rectangle 24"/>
            <p:cNvSpPr>
              <a:spLocks noChangeArrowheads="1"/>
            </p:cNvSpPr>
            <p:nvPr/>
          </p:nvSpPr>
          <p:spPr bwMode="auto">
            <a:xfrm>
              <a:off x="144" y="1315"/>
              <a:ext cx="2909" cy="11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3" name="Straight Connector 2"/>
          <p:cNvCxnSpPr/>
          <p:nvPr/>
        </p:nvCxnSpPr>
        <p:spPr bwMode="auto">
          <a:xfrm flipV="1">
            <a:off x="4451124" y="5036956"/>
            <a:ext cx="0" cy="826878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50207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5101489"/>
              </p:ext>
            </p:extLst>
          </p:nvPr>
        </p:nvGraphicFramePr>
        <p:xfrm>
          <a:off x="260350" y="3519170"/>
          <a:ext cx="6780213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8" name="Equation" r:id="rId3" imgW="3568680" imgH="939600" progId="">
                  <p:embed/>
                </p:oleObj>
              </mc:Choice>
              <mc:Fallback>
                <p:oleObj name="Equation" r:id="rId3" imgW="3568680" imgH="939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" y="3519170"/>
                        <a:ext cx="6780213" cy="187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07988" y="141288"/>
            <a:ext cx="8362950" cy="609600"/>
          </a:xfrm>
          <a:prstGeom prst="rect">
            <a:avLst/>
          </a:prstGeom>
          <a:noFill/>
        </p:spPr>
        <p:txBody>
          <a:bodyPr/>
          <a:lstStyle/>
          <a:p>
            <a:pPr algn="ctr">
              <a:defRPr/>
            </a:pPr>
            <a:r>
              <a:rPr lang="en-US" sz="3600" kern="0" dirty="0">
                <a:latin typeface="+mj-lt"/>
                <a:ea typeface="+mj-ea"/>
                <a:cs typeface="+mj-cs"/>
              </a:rPr>
              <a:t>Understanding </a:t>
            </a:r>
            <a:r>
              <a:rPr lang="en-US" sz="3600" kern="0" dirty="0" smtClean="0">
                <a:latin typeface="+mj-lt"/>
                <a:ea typeface="+mj-ea"/>
                <a:cs typeface="+mj-cs"/>
              </a:rPr>
              <a:t>p-values with </a:t>
            </a:r>
            <a:r>
              <a:rPr lang="en-US" sz="3600" kern="0" dirty="0">
                <a:latin typeface="+mj-lt"/>
                <a:ea typeface="+mj-ea"/>
                <a:cs typeface="+mj-cs"/>
              </a:rPr>
              <a:t>confidence intervals</a:t>
            </a:r>
          </a:p>
        </p:txBody>
      </p: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409734" y="1355726"/>
            <a:ext cx="4618038" cy="1854200"/>
            <a:chOff x="2851" y="716"/>
            <a:chExt cx="2909" cy="1168"/>
          </a:xfrm>
        </p:grpSpPr>
        <p:graphicFrame>
          <p:nvGraphicFramePr>
            <p:cNvPr id="36867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75761249"/>
                </p:ext>
              </p:extLst>
            </p:nvPr>
          </p:nvGraphicFramePr>
          <p:xfrm>
            <a:off x="2980" y="961"/>
            <a:ext cx="2558" cy="9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169" name="Equation" r:id="rId5" imgW="2006280" imgH="723600" progId="">
                    <p:embed/>
                  </p:oleObj>
                </mc:Choice>
                <mc:Fallback>
                  <p:oleObj name="Equation" r:id="rId5" imgW="2006280" imgH="72360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0" y="961"/>
                          <a:ext cx="2558" cy="9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70" name="Text Box 23"/>
            <p:cNvSpPr txBox="1">
              <a:spLocks noChangeArrowheads="1"/>
            </p:cNvSpPr>
            <p:nvPr/>
          </p:nvSpPr>
          <p:spPr bwMode="auto">
            <a:xfrm>
              <a:off x="2957" y="716"/>
              <a:ext cx="267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FF0000"/>
                  </a:solidFill>
                </a:rPr>
                <a:t>A 100(1-</a:t>
              </a:r>
              <a:r>
                <a:rPr lang="en-US" i="1">
                  <a:solidFill>
                    <a:srgbClr val="FF0000"/>
                  </a:solidFill>
                </a:rPr>
                <a:t>p</a:t>
              </a:r>
              <a:r>
                <a:rPr lang="en-US">
                  <a:solidFill>
                    <a:srgbClr val="FF0000"/>
                  </a:solidFill>
                </a:rPr>
                <a:t>)% confidence interval</a:t>
              </a:r>
            </a:p>
          </p:txBody>
        </p:sp>
        <p:sp>
          <p:nvSpPr>
            <p:cNvPr id="36871" name="Rectangle 24"/>
            <p:cNvSpPr>
              <a:spLocks noChangeArrowheads="1"/>
            </p:cNvSpPr>
            <p:nvPr/>
          </p:nvSpPr>
          <p:spPr bwMode="auto">
            <a:xfrm>
              <a:off x="2851" y="729"/>
              <a:ext cx="2909" cy="11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35750" y="5662136"/>
            <a:ext cx="704270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Any CI greater with than 100(1-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dirty="0" smtClean="0"/>
              <a:t>)%= 91.46% confidence will not reject </a:t>
            </a:r>
            <a:r>
              <a:rPr lang="en-US" sz="2000" dirty="0" smtClean="0"/>
              <a:t>H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, </a:t>
            </a:r>
            <a:r>
              <a:rPr lang="en-US" sz="2000" dirty="0" smtClean="0"/>
              <a:t>since we want 95% confidence.</a:t>
            </a:r>
          </a:p>
          <a:p>
            <a:pPr algn="ctr"/>
            <a:r>
              <a:rPr lang="en-US" sz="2000" dirty="0" smtClean="0"/>
              <a:t>Do not reject </a:t>
            </a:r>
            <a:r>
              <a:rPr lang="en-US" sz="2000" dirty="0"/>
              <a:t>H</a:t>
            </a:r>
            <a:r>
              <a:rPr lang="en-US" sz="2000" baseline="-25000" dirty="0"/>
              <a:t>0</a:t>
            </a:r>
            <a:r>
              <a:rPr lang="en-US" sz="2000" dirty="0" smtClean="0"/>
              <a:t>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610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" y="484188"/>
            <a:ext cx="8732519" cy="38449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</a:extLst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/>
              <a:t>General steps for Hypothesis testing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2150" y="1137603"/>
            <a:ext cx="7850188" cy="5181600"/>
          </a:xfrm>
        </p:spPr>
        <p:txBody>
          <a:bodyPr>
            <a:normAutofit fontScale="92500" lnSpcReduction="10000"/>
          </a:bodyPr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en-US" sz="2400" dirty="0" smtClean="0"/>
              <a:t>From the problem context, identify the parameter of interest. 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sz="2400" dirty="0" smtClean="0"/>
              <a:t>State the null hypothesis, </a:t>
            </a:r>
            <a:r>
              <a:rPr lang="en-US" sz="2400" i="1" dirty="0" smtClean="0"/>
              <a:t>H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involving an equality for the parameter of interest.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sz="2400" dirty="0" smtClean="0"/>
              <a:t>Specify an appropriate alternative hypothesis, </a:t>
            </a:r>
            <a:r>
              <a:rPr lang="en-US" sz="2400" i="1" dirty="0" smtClean="0"/>
              <a:t>H</a:t>
            </a:r>
            <a:r>
              <a:rPr lang="en-US" sz="2400" baseline="-25000" dirty="0" smtClean="0"/>
              <a:t>A</a:t>
            </a:r>
            <a:r>
              <a:rPr lang="en-US" sz="2400" dirty="0" smtClean="0"/>
              <a:t>. </a:t>
            </a:r>
            <a:r>
              <a:rPr lang="en-US" sz="2400" smtClean="0"/>
              <a:t>(Must </a:t>
            </a:r>
            <a:r>
              <a:rPr lang="en-US" sz="2400" dirty="0" smtClean="0"/>
              <a:t>be mutually exclusive and collectively exhaustive with </a:t>
            </a:r>
            <a:r>
              <a:rPr lang="en-US" sz="2400" i="1" smtClean="0"/>
              <a:t>H</a:t>
            </a:r>
            <a:r>
              <a:rPr lang="en-US" sz="2400" baseline="-25000" smtClean="0"/>
              <a:t>0</a:t>
            </a:r>
            <a:r>
              <a:rPr lang="en-US" sz="2400" smtClean="0"/>
              <a:t>.)</a:t>
            </a:r>
            <a:endParaRPr lang="en-US" sz="2400" dirty="0" smtClean="0"/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sz="2400" dirty="0" smtClean="0"/>
              <a:t>Choose a significance level </a:t>
            </a:r>
            <a:r>
              <a:rPr lang="en-US" sz="2400" dirty="0" smtClean="0">
                <a:latin typeface="Symbol" pitchFamily="18" charset="2"/>
              </a:rPr>
              <a:t>a</a:t>
            </a:r>
            <a:r>
              <a:rPr lang="en-US" sz="2400" dirty="0" smtClean="0"/>
              <a:t>.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sz="2400" dirty="0" smtClean="0"/>
              <a:t>Compute a 100(1-</a:t>
            </a:r>
            <a:r>
              <a:rPr lang="en-US" sz="2400" dirty="0" smtClean="0">
                <a:latin typeface="Symbol" pitchFamily="18" charset="2"/>
              </a:rPr>
              <a:t>a</a:t>
            </a:r>
            <a:r>
              <a:rPr lang="en-US" sz="2400" dirty="0" smtClean="0"/>
              <a:t>)% confidence interval for the parameter of interest.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sz="2400" i="1" dirty="0" smtClean="0">
                <a:latin typeface="Times-Bold;Times-Roman;Times-It"/>
              </a:rPr>
              <a:t>H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should be rejected based if the confidence interval does not contain the hypothesized value in </a:t>
            </a:r>
            <a:r>
              <a:rPr lang="en-US" sz="2400" i="1" dirty="0" smtClean="0"/>
              <a:t>H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.  (This is statistical significance)</a:t>
            </a:r>
          </a:p>
          <a:p>
            <a:pPr eaLnBrk="1" hangingPunct="1"/>
            <a:endParaRPr lang="en-US" sz="2400" i="1" dirty="0" smtClean="0"/>
          </a:p>
          <a:p>
            <a:pPr eaLnBrk="1" hangingPunct="1"/>
            <a:r>
              <a:rPr lang="en-US" sz="2400" i="1" dirty="0" smtClean="0"/>
              <a:t>Decisions (like do we need more data?) should </a:t>
            </a:r>
            <a:r>
              <a:rPr lang="en-US" sz="2400" i="1" dirty="0" smtClean="0"/>
              <a:t>be made based on the practical importance not just the statistical significance</a:t>
            </a:r>
            <a:r>
              <a:rPr lang="en-US" sz="2400" i="1" dirty="0" smtClean="0"/>
              <a:t>.</a:t>
            </a:r>
            <a:endParaRPr lang="en-US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651120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</a:extLst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Hypothesis testing on the mean - </a:t>
            </a:r>
            <a:r>
              <a:rPr lang="en-US" smtClean="0">
                <a:latin typeface="Symbol" pitchFamily="18" charset="2"/>
              </a:rPr>
              <a:t>s</a:t>
            </a:r>
            <a:r>
              <a:rPr lang="en-US" baseline="30000" smtClean="0"/>
              <a:t>2</a:t>
            </a:r>
            <a:r>
              <a:rPr lang="en-US" smtClean="0"/>
              <a:t> known</a:t>
            </a:r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792163" y="1897380"/>
            <a:ext cx="7516812" cy="393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800" dirty="0">
                <a:latin typeface="Arial" pitchFamily="34" charset="0"/>
              </a:rPr>
              <a:t>Aircrew escape systems are powered by a solid propellant. Specifications require that the mean burning rate must be 50 cm/s. We know the standard deviation of burning rate is </a:t>
            </a:r>
            <a:r>
              <a:rPr lang="en-US" sz="2800" dirty="0">
                <a:latin typeface="Symbol" pitchFamily="18" charset="2"/>
              </a:rPr>
              <a:t>s</a:t>
            </a:r>
            <a:r>
              <a:rPr lang="en-US" sz="2800" dirty="0">
                <a:latin typeface="Arial" pitchFamily="34" charset="0"/>
              </a:rPr>
              <a:t> = 2.0 cm/s. The experimenter decides to specify the significance level at </a:t>
            </a:r>
            <a:r>
              <a:rPr lang="en-US" sz="2800" dirty="0">
                <a:latin typeface="Symbol" pitchFamily="18" charset="2"/>
              </a:rPr>
              <a:t>a</a:t>
            </a:r>
            <a:r>
              <a:rPr lang="en-US" sz="2800" dirty="0">
                <a:latin typeface="Arial" pitchFamily="34" charset="0"/>
              </a:rPr>
              <a:t> = 0.05. He selects a random sample of n = 7 and obtains a sample average burning rate 51.3 cm/s. What conclusion should be drawn?</a:t>
            </a:r>
          </a:p>
        </p:txBody>
      </p:sp>
    </p:spTree>
    <p:extLst>
      <p:ext uri="{BB962C8B-B14F-4D97-AF65-F5344CB8AC3E}">
        <p14:creationId xmlns:p14="http://schemas.microsoft.com/office/powerpoint/2010/main" val="134177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5" name="Rectangle 2"/>
          <p:cNvSpPr>
            <a:spLocks noGrp="1" noChangeArrowheads="1"/>
          </p:cNvSpPr>
          <p:nvPr>
            <p:ph type="title"/>
          </p:nvPr>
        </p:nvSpPr>
        <p:spPr>
          <a:xfrm>
            <a:off x="407988" y="293688"/>
            <a:ext cx="836295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</a:extLst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/>
              <a:t>Testing  Statistical Hypotheses </a:t>
            </a:r>
            <a:br>
              <a:rPr lang="en-US" sz="4000" dirty="0" smtClean="0"/>
            </a:br>
            <a:r>
              <a:rPr lang="en-US" sz="4000" dirty="0" smtClean="0"/>
              <a:t>with confidence intervals</a:t>
            </a:r>
          </a:p>
        </p:txBody>
      </p:sp>
      <p:sp>
        <p:nvSpPr>
          <p:cNvPr id="27656" name="Text Box 3"/>
          <p:cNvSpPr txBox="1">
            <a:spLocks noChangeArrowheads="1"/>
          </p:cNvSpPr>
          <p:nvPr/>
        </p:nvSpPr>
        <p:spPr bwMode="auto">
          <a:xfrm>
            <a:off x="695960" y="1375093"/>
            <a:ext cx="2819400" cy="1017587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00"/>
                </a:solidFill>
              </a:rPr>
              <a:t>H</a:t>
            </a:r>
            <a:r>
              <a:rPr lang="en-US" baseline="-25000" dirty="0">
                <a:solidFill>
                  <a:srgbClr val="000000"/>
                </a:solidFill>
              </a:rPr>
              <a:t>0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en-US" dirty="0">
                <a:solidFill>
                  <a:srgbClr val="000000"/>
                </a:solidFill>
                <a:latin typeface="Symbol" pitchFamily="18" charset="2"/>
              </a:rPr>
              <a:t>m</a:t>
            </a:r>
            <a:r>
              <a:rPr lang="en-US" dirty="0">
                <a:solidFill>
                  <a:srgbClr val="000000"/>
                </a:solidFill>
              </a:rPr>
              <a:t> = 50 cm/s</a:t>
            </a:r>
          </a:p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00"/>
                </a:solidFill>
              </a:rPr>
              <a:t>H</a:t>
            </a:r>
            <a:r>
              <a:rPr lang="en-US" baseline="-25000" dirty="0">
                <a:solidFill>
                  <a:srgbClr val="000000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en-US" dirty="0">
                <a:solidFill>
                  <a:srgbClr val="000000"/>
                </a:solidFill>
                <a:latin typeface="Symbol" pitchFamily="18" charset="2"/>
              </a:rPr>
              <a:t>m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  <a:sym typeface="Symbol" pitchFamily="18" charset="2"/>
              </a:rPr>
              <a:t> 50 cm/s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052513" y="4572000"/>
            <a:ext cx="6967537" cy="1752600"/>
            <a:chOff x="428" y="2128"/>
            <a:chExt cx="4389" cy="1104"/>
          </a:xfrm>
        </p:grpSpPr>
        <p:pic>
          <p:nvPicPr>
            <p:cNvPr id="27667" name="Picture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4937"/>
            <a:stretch>
              <a:fillRect/>
            </a:stretch>
          </p:blipFill>
          <p:spPr bwMode="auto">
            <a:xfrm>
              <a:off x="428" y="2192"/>
              <a:ext cx="4389" cy="1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68" name="Line 9"/>
            <p:cNvSpPr>
              <a:spLocks noChangeShapeType="1"/>
            </p:cNvSpPr>
            <p:nvPr/>
          </p:nvSpPr>
          <p:spPr bwMode="auto">
            <a:xfrm>
              <a:off x="1721" y="2128"/>
              <a:ext cx="0" cy="70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9" name="Line 10"/>
            <p:cNvSpPr>
              <a:spLocks noChangeShapeType="1"/>
            </p:cNvSpPr>
            <p:nvPr/>
          </p:nvSpPr>
          <p:spPr bwMode="auto">
            <a:xfrm>
              <a:off x="3547" y="2163"/>
              <a:ext cx="0" cy="70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2560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4174410"/>
              </p:ext>
            </p:extLst>
          </p:nvPr>
        </p:nvGraphicFramePr>
        <p:xfrm>
          <a:off x="4187825" y="2871788"/>
          <a:ext cx="424021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88" name="Equation" r:id="rId4" imgW="2095200" imgH="266400" progId="">
                  <p:embed/>
                </p:oleObj>
              </mc:Choice>
              <mc:Fallback>
                <p:oleObj name="Equation" r:id="rId4" imgW="2095200" imgH="2664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7825" y="2871788"/>
                        <a:ext cx="4240213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1589088" y="3824286"/>
            <a:ext cx="2852737" cy="465137"/>
            <a:chOff x="1436534" y="2498196"/>
            <a:chExt cx="2852738" cy="464849"/>
          </a:xfrm>
        </p:grpSpPr>
        <p:sp>
          <p:nvSpPr>
            <p:cNvPr id="27666" name="Line 18"/>
            <p:cNvSpPr>
              <a:spLocks noChangeShapeType="1"/>
            </p:cNvSpPr>
            <p:nvPr/>
          </p:nvSpPr>
          <p:spPr bwMode="auto">
            <a:xfrm>
              <a:off x="1436534" y="2961457"/>
              <a:ext cx="2852738" cy="1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27654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44912329"/>
                </p:ext>
              </p:extLst>
            </p:nvPr>
          </p:nvGraphicFramePr>
          <p:xfrm>
            <a:off x="2266796" y="2498196"/>
            <a:ext cx="1104900" cy="4124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089" name="Equation" r:id="rId6" imgW="545760" imgH="203040" progId="">
                    <p:embed/>
                  </p:oleObj>
                </mc:Choice>
                <mc:Fallback>
                  <p:oleObj name="Equation" r:id="rId6" imgW="545760" imgH="20304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6796" y="2498196"/>
                          <a:ext cx="1104900" cy="4124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" name="Rectangle 27"/>
          <p:cNvSpPr/>
          <p:nvPr/>
        </p:nvSpPr>
        <p:spPr>
          <a:xfrm>
            <a:off x="7334250" y="5927725"/>
            <a:ext cx="517525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27651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7388564"/>
              </p:ext>
            </p:extLst>
          </p:nvPr>
        </p:nvGraphicFramePr>
        <p:xfrm>
          <a:off x="7570788" y="5962650"/>
          <a:ext cx="282575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90" name="Equation" r:id="rId8" imgW="139680" imgH="164880" progId="">
                  <p:embed/>
                </p:oleObj>
              </mc:Choice>
              <mc:Fallback>
                <p:oleObj name="Equation" r:id="rId8" imgW="139680" imgH="1648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0788" y="5962650"/>
                        <a:ext cx="282575" cy="334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4425950" y="3829049"/>
            <a:ext cx="2852738" cy="465138"/>
            <a:chOff x="1436534" y="2498196"/>
            <a:chExt cx="2852738" cy="464849"/>
          </a:xfrm>
        </p:grpSpPr>
        <p:sp>
          <p:nvSpPr>
            <p:cNvPr id="27665" name="Line 18"/>
            <p:cNvSpPr>
              <a:spLocks noChangeShapeType="1"/>
            </p:cNvSpPr>
            <p:nvPr/>
          </p:nvSpPr>
          <p:spPr bwMode="auto">
            <a:xfrm>
              <a:off x="1436534" y="2961457"/>
              <a:ext cx="2852738" cy="1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27653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9775619"/>
                </p:ext>
              </p:extLst>
            </p:nvPr>
          </p:nvGraphicFramePr>
          <p:xfrm>
            <a:off x="2266797" y="2498196"/>
            <a:ext cx="1103312" cy="4109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091" name="Equation" r:id="rId10" imgW="545760" imgH="203040" progId="">
                    <p:embed/>
                  </p:oleObj>
                </mc:Choice>
                <mc:Fallback>
                  <p:oleObj name="Equation" r:id="rId10" imgW="545760" imgH="20304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6797" y="2498196"/>
                          <a:ext cx="1103312" cy="4109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765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9624259"/>
              </p:ext>
            </p:extLst>
          </p:nvPr>
        </p:nvGraphicFramePr>
        <p:xfrm>
          <a:off x="4475163" y="1882775"/>
          <a:ext cx="4086225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92" name="Equation" r:id="rId12" imgW="2019240" imgH="253800" progId="">
                  <p:embed/>
                </p:oleObj>
              </mc:Choice>
              <mc:Fallback>
                <p:oleObj name="Equation" r:id="rId12" imgW="2019240" imgH="253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5163" y="1882775"/>
                        <a:ext cx="4086225" cy="512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1" name="Text Box 23"/>
          <p:cNvSpPr txBox="1">
            <a:spLocks noChangeArrowheads="1"/>
          </p:cNvSpPr>
          <p:nvPr/>
        </p:nvSpPr>
        <p:spPr bwMode="auto">
          <a:xfrm>
            <a:off x="4466273" y="1378268"/>
            <a:ext cx="4257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FF0000"/>
                </a:solidFill>
              </a:rPr>
              <a:t>A 100(1-</a:t>
            </a:r>
            <a:r>
              <a:rPr lang="en-US">
                <a:solidFill>
                  <a:srgbClr val="FF0000"/>
                </a:solidFill>
                <a:latin typeface="Symbol" pitchFamily="18" charset="2"/>
              </a:rPr>
              <a:t>a</a:t>
            </a:r>
            <a:r>
              <a:rPr lang="en-US">
                <a:solidFill>
                  <a:srgbClr val="FF0000"/>
                </a:solidFill>
              </a:rPr>
              <a:t>)% confidence interval</a:t>
            </a:r>
          </a:p>
        </p:txBody>
      </p:sp>
      <p:sp>
        <p:nvSpPr>
          <p:cNvPr id="27662" name="Rectangle 24"/>
          <p:cNvSpPr>
            <a:spLocks noChangeArrowheads="1"/>
          </p:cNvSpPr>
          <p:nvPr/>
        </p:nvSpPr>
        <p:spPr bwMode="auto">
          <a:xfrm>
            <a:off x="4297998" y="1340168"/>
            <a:ext cx="4618037" cy="12049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156325" y="4602163"/>
            <a:ext cx="1890713" cy="10969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158875" y="4587875"/>
            <a:ext cx="1889125" cy="10969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7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407988" y="323850"/>
            <a:ext cx="836295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</a:extLst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Testing  Statistical Hypotheses </a:t>
            </a:r>
            <a:br>
              <a:rPr lang="en-US" dirty="0" smtClean="0"/>
            </a:br>
            <a:r>
              <a:rPr lang="en-US" dirty="0" smtClean="0"/>
              <a:t>with confidence intervals</a:t>
            </a:r>
          </a:p>
        </p:txBody>
      </p:sp>
      <p:sp>
        <p:nvSpPr>
          <p:cNvPr id="28677" name="Text Box 3"/>
          <p:cNvSpPr txBox="1">
            <a:spLocks noChangeArrowheads="1"/>
          </p:cNvSpPr>
          <p:nvPr/>
        </p:nvSpPr>
        <p:spPr bwMode="auto">
          <a:xfrm>
            <a:off x="897255" y="1475423"/>
            <a:ext cx="2819400" cy="1017587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00"/>
                </a:solidFill>
              </a:rPr>
              <a:t>H</a:t>
            </a:r>
            <a:r>
              <a:rPr lang="en-US" baseline="-25000" dirty="0">
                <a:solidFill>
                  <a:srgbClr val="000000"/>
                </a:solidFill>
              </a:rPr>
              <a:t>0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en-US" dirty="0">
                <a:solidFill>
                  <a:srgbClr val="000000"/>
                </a:solidFill>
                <a:latin typeface="Symbol" pitchFamily="18" charset="2"/>
              </a:rPr>
              <a:t>m</a:t>
            </a:r>
            <a:r>
              <a:rPr lang="en-US" dirty="0">
                <a:solidFill>
                  <a:srgbClr val="000000"/>
                </a:solidFill>
              </a:rPr>
              <a:t> = 50 cm/s</a:t>
            </a:r>
          </a:p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00"/>
                </a:solidFill>
              </a:rPr>
              <a:t>H</a:t>
            </a:r>
            <a:r>
              <a:rPr lang="en-US" baseline="-25000" dirty="0">
                <a:solidFill>
                  <a:srgbClr val="000000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en-US" dirty="0">
                <a:solidFill>
                  <a:srgbClr val="000000"/>
                </a:solidFill>
                <a:latin typeface="Symbol" pitchFamily="18" charset="2"/>
              </a:rPr>
              <a:t>m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  <a:sym typeface="Symbol" pitchFamily="18" charset="2"/>
              </a:rPr>
              <a:t> 50 cm/s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505778" y="2991485"/>
            <a:ext cx="6967537" cy="3594100"/>
            <a:chOff x="428" y="1798"/>
            <a:chExt cx="4389" cy="2264"/>
          </a:xfrm>
        </p:grpSpPr>
        <p:sp>
          <p:nvSpPr>
            <p:cNvPr id="28686" name="Text Box 5"/>
            <p:cNvSpPr txBox="1">
              <a:spLocks noChangeArrowheads="1"/>
            </p:cNvSpPr>
            <p:nvPr/>
          </p:nvSpPr>
          <p:spPr bwMode="auto">
            <a:xfrm>
              <a:off x="1784" y="1798"/>
              <a:ext cx="178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Acceptance Region</a:t>
              </a:r>
            </a:p>
          </p:txBody>
        </p:sp>
        <p:pic>
          <p:nvPicPr>
            <p:cNvPr id="28687" name="Picture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4937"/>
            <a:stretch>
              <a:fillRect/>
            </a:stretch>
          </p:blipFill>
          <p:spPr bwMode="auto">
            <a:xfrm>
              <a:off x="428" y="2192"/>
              <a:ext cx="4389" cy="1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688" name="Line 9"/>
            <p:cNvSpPr>
              <a:spLocks noChangeShapeType="1"/>
            </p:cNvSpPr>
            <p:nvPr/>
          </p:nvSpPr>
          <p:spPr bwMode="auto">
            <a:xfrm>
              <a:off x="1721" y="2128"/>
              <a:ext cx="0" cy="70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9" name="Line 10"/>
            <p:cNvSpPr>
              <a:spLocks noChangeShapeType="1"/>
            </p:cNvSpPr>
            <p:nvPr/>
          </p:nvSpPr>
          <p:spPr bwMode="auto">
            <a:xfrm>
              <a:off x="3547" y="2163"/>
              <a:ext cx="0" cy="70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0" name="Text Box 11"/>
            <p:cNvSpPr txBox="1">
              <a:spLocks noChangeArrowheads="1"/>
            </p:cNvSpPr>
            <p:nvPr/>
          </p:nvSpPr>
          <p:spPr bwMode="auto">
            <a:xfrm>
              <a:off x="1798" y="3544"/>
              <a:ext cx="1137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critical region</a:t>
              </a:r>
            </a:p>
          </p:txBody>
        </p:sp>
        <p:sp>
          <p:nvSpPr>
            <p:cNvPr id="28691" name="Freeform 12"/>
            <p:cNvSpPr>
              <a:spLocks/>
            </p:cNvSpPr>
            <p:nvPr/>
          </p:nvSpPr>
          <p:spPr bwMode="auto">
            <a:xfrm>
              <a:off x="1405" y="2918"/>
              <a:ext cx="437" cy="742"/>
            </a:xfrm>
            <a:custGeom>
              <a:avLst/>
              <a:gdLst>
                <a:gd name="T0" fmla="*/ 507 w 432"/>
                <a:gd name="T1" fmla="*/ 102 h 864"/>
                <a:gd name="T2" fmla="*/ 282 w 432"/>
                <a:gd name="T3" fmla="*/ 86 h 864"/>
                <a:gd name="T4" fmla="*/ 110 w 432"/>
                <a:gd name="T5" fmla="*/ 57 h 864"/>
                <a:gd name="T6" fmla="*/ 0 w 432"/>
                <a:gd name="T7" fmla="*/ 0 h 8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864"/>
                <a:gd name="T14" fmla="*/ 432 w 432"/>
                <a:gd name="T15" fmla="*/ 864 h 8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864">
                  <a:moveTo>
                    <a:pt x="432" y="864"/>
                  </a:moveTo>
                  <a:cubicBezTo>
                    <a:pt x="364" y="824"/>
                    <a:pt x="296" y="784"/>
                    <a:pt x="240" y="720"/>
                  </a:cubicBezTo>
                  <a:cubicBezTo>
                    <a:pt x="184" y="656"/>
                    <a:pt x="136" y="600"/>
                    <a:pt x="96" y="480"/>
                  </a:cubicBezTo>
                  <a:cubicBezTo>
                    <a:pt x="56" y="360"/>
                    <a:pt x="16" y="80"/>
                    <a:pt x="0" y="0"/>
                  </a:cubicBezTo>
                </a:path>
              </a:pathLst>
            </a:cu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2" name="Freeform 13"/>
            <p:cNvSpPr>
              <a:spLocks/>
            </p:cNvSpPr>
            <p:nvPr/>
          </p:nvSpPr>
          <p:spPr bwMode="auto">
            <a:xfrm>
              <a:off x="2471" y="2918"/>
              <a:ext cx="1688" cy="826"/>
            </a:xfrm>
            <a:custGeom>
              <a:avLst/>
              <a:gdLst>
                <a:gd name="T0" fmla="*/ 0 w 1440"/>
                <a:gd name="T1" fmla="*/ 201 h 888"/>
                <a:gd name="T2" fmla="*/ 590 w 1440"/>
                <a:gd name="T3" fmla="*/ 201 h 888"/>
                <a:gd name="T4" fmla="*/ 1060 w 1440"/>
                <a:gd name="T5" fmla="*/ 167 h 888"/>
                <a:gd name="T6" fmla="*/ 1525 w 1440"/>
                <a:gd name="T7" fmla="*/ 78 h 888"/>
                <a:gd name="T8" fmla="*/ 1764 w 1440"/>
                <a:gd name="T9" fmla="*/ 0 h 8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0"/>
                <a:gd name="T16" fmla="*/ 0 h 888"/>
                <a:gd name="T17" fmla="*/ 1440 w 1440"/>
                <a:gd name="T18" fmla="*/ 888 h 8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0" h="888">
                  <a:moveTo>
                    <a:pt x="0" y="864"/>
                  </a:moveTo>
                  <a:cubicBezTo>
                    <a:pt x="168" y="876"/>
                    <a:pt x="336" y="888"/>
                    <a:pt x="480" y="864"/>
                  </a:cubicBezTo>
                  <a:cubicBezTo>
                    <a:pt x="624" y="840"/>
                    <a:pt x="736" y="808"/>
                    <a:pt x="864" y="720"/>
                  </a:cubicBezTo>
                  <a:cubicBezTo>
                    <a:pt x="992" y="632"/>
                    <a:pt x="1152" y="456"/>
                    <a:pt x="1248" y="336"/>
                  </a:cubicBezTo>
                  <a:cubicBezTo>
                    <a:pt x="1344" y="216"/>
                    <a:pt x="1392" y="108"/>
                    <a:pt x="1440" y="0"/>
                  </a:cubicBezTo>
                </a:path>
              </a:pathLst>
            </a:cu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3" name="Text Box 14"/>
            <p:cNvSpPr txBox="1">
              <a:spLocks noChangeArrowheads="1"/>
            </p:cNvSpPr>
            <p:nvPr/>
          </p:nvSpPr>
          <p:spPr bwMode="auto">
            <a:xfrm>
              <a:off x="2230" y="3115"/>
              <a:ext cx="918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Critical values</a:t>
              </a:r>
            </a:p>
          </p:txBody>
        </p:sp>
        <p:sp>
          <p:nvSpPr>
            <p:cNvPr id="28694" name="Freeform 15"/>
            <p:cNvSpPr>
              <a:spLocks/>
            </p:cNvSpPr>
            <p:nvPr/>
          </p:nvSpPr>
          <p:spPr bwMode="auto">
            <a:xfrm>
              <a:off x="1847" y="3130"/>
              <a:ext cx="345" cy="215"/>
            </a:xfrm>
            <a:custGeom>
              <a:avLst/>
              <a:gdLst>
                <a:gd name="T0" fmla="*/ 399 w 288"/>
                <a:gd name="T1" fmla="*/ 10 h 288"/>
                <a:gd name="T2" fmla="*/ 133 w 288"/>
                <a:gd name="T3" fmla="*/ 7 h 288"/>
                <a:gd name="T4" fmla="*/ 0 w 288"/>
                <a:gd name="T5" fmla="*/ 0 h 288"/>
                <a:gd name="T6" fmla="*/ 0 60000 65536"/>
                <a:gd name="T7" fmla="*/ 0 60000 65536"/>
                <a:gd name="T8" fmla="*/ 0 60000 65536"/>
                <a:gd name="T9" fmla="*/ 0 w 288"/>
                <a:gd name="T10" fmla="*/ 0 h 288"/>
                <a:gd name="T11" fmla="*/ 288 w 288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288">
                  <a:moveTo>
                    <a:pt x="288" y="288"/>
                  </a:moveTo>
                  <a:cubicBezTo>
                    <a:pt x="216" y="288"/>
                    <a:pt x="144" y="288"/>
                    <a:pt x="96" y="240"/>
                  </a:cubicBezTo>
                  <a:cubicBezTo>
                    <a:pt x="48" y="192"/>
                    <a:pt x="8" y="48"/>
                    <a:pt x="0" y="0"/>
                  </a:cubicBezTo>
                </a:path>
              </a:pathLst>
            </a:cu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5" name="Freeform 16"/>
            <p:cNvSpPr>
              <a:spLocks/>
            </p:cNvSpPr>
            <p:nvPr/>
          </p:nvSpPr>
          <p:spPr bwMode="auto">
            <a:xfrm>
              <a:off x="2979" y="3159"/>
              <a:ext cx="458" cy="163"/>
            </a:xfrm>
            <a:custGeom>
              <a:avLst/>
              <a:gdLst>
                <a:gd name="T0" fmla="*/ 0 w 672"/>
                <a:gd name="T1" fmla="*/ 2 h 304"/>
                <a:gd name="T2" fmla="*/ 14 w 672"/>
                <a:gd name="T3" fmla="*/ 2 h 304"/>
                <a:gd name="T4" fmla="*/ 25 w 672"/>
                <a:gd name="T5" fmla="*/ 1 h 304"/>
                <a:gd name="T6" fmla="*/ 32 w 672"/>
                <a:gd name="T7" fmla="*/ 0 h 3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2"/>
                <a:gd name="T13" fmla="*/ 0 h 304"/>
                <a:gd name="T14" fmla="*/ 672 w 672"/>
                <a:gd name="T15" fmla="*/ 304 h 3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2" h="304">
                  <a:moveTo>
                    <a:pt x="0" y="288"/>
                  </a:moveTo>
                  <a:cubicBezTo>
                    <a:pt x="100" y="296"/>
                    <a:pt x="200" y="304"/>
                    <a:pt x="288" y="288"/>
                  </a:cubicBezTo>
                  <a:cubicBezTo>
                    <a:pt x="376" y="272"/>
                    <a:pt x="464" y="240"/>
                    <a:pt x="528" y="192"/>
                  </a:cubicBezTo>
                  <a:cubicBezTo>
                    <a:pt x="592" y="144"/>
                    <a:pt x="648" y="40"/>
                    <a:pt x="672" y="0"/>
                  </a:cubicBezTo>
                </a:path>
              </a:pathLst>
            </a:cu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3749040" y="1273810"/>
            <a:ext cx="5486400" cy="3332163"/>
            <a:chOff x="2304" y="716"/>
            <a:chExt cx="3456" cy="2099"/>
          </a:xfrm>
        </p:grpSpPr>
        <p:grpSp>
          <p:nvGrpSpPr>
            <p:cNvPr id="4" name="Group 34"/>
            <p:cNvGrpSpPr>
              <a:grpSpLocks/>
            </p:cNvGrpSpPr>
            <p:nvPr/>
          </p:nvGrpSpPr>
          <p:grpSpPr bwMode="auto">
            <a:xfrm>
              <a:off x="2304" y="969"/>
              <a:ext cx="3242" cy="1846"/>
              <a:chOff x="2304" y="969"/>
              <a:chExt cx="3242" cy="1846"/>
            </a:xfrm>
          </p:grpSpPr>
          <p:sp>
            <p:nvSpPr>
              <p:cNvPr id="28684" name="Line 18"/>
              <p:cNvSpPr>
                <a:spLocks noChangeShapeType="1"/>
              </p:cNvSpPr>
              <p:nvPr/>
            </p:nvSpPr>
            <p:spPr bwMode="auto">
              <a:xfrm>
                <a:off x="2304" y="2815"/>
                <a:ext cx="2035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85" name="Line 20"/>
              <p:cNvSpPr>
                <a:spLocks noChangeShapeType="1"/>
              </p:cNvSpPr>
              <p:nvPr/>
            </p:nvSpPr>
            <p:spPr bwMode="auto">
              <a:xfrm flipH="1">
                <a:off x="3264" y="1895"/>
                <a:ext cx="833" cy="8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aphicFrame>
            <p:nvGraphicFramePr>
              <p:cNvPr id="28675" name="Object 2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67056280"/>
                  </p:ext>
                </p:extLst>
              </p:nvPr>
            </p:nvGraphicFramePr>
            <p:xfrm>
              <a:off x="2972" y="969"/>
              <a:ext cx="2574" cy="9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0118" name="Equation" r:id="rId4" imgW="2019240" imgH="711000" progId="">
                      <p:embed/>
                    </p:oleObj>
                  </mc:Choice>
                  <mc:Fallback>
                    <p:oleObj name="Equation" r:id="rId4" imgW="2019240" imgH="711000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72" y="969"/>
                            <a:ext cx="2574" cy="90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8682" name="Text Box 23"/>
            <p:cNvSpPr txBox="1">
              <a:spLocks noChangeArrowheads="1"/>
            </p:cNvSpPr>
            <p:nvPr/>
          </p:nvSpPr>
          <p:spPr bwMode="auto">
            <a:xfrm>
              <a:off x="2957" y="716"/>
              <a:ext cx="26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FF0000"/>
                  </a:solidFill>
                </a:rPr>
                <a:t>A 100(1-</a:t>
              </a:r>
              <a:r>
                <a:rPr lang="en-US">
                  <a:solidFill>
                    <a:srgbClr val="FF0000"/>
                  </a:solidFill>
                  <a:latin typeface="Symbol" pitchFamily="18" charset="2"/>
                </a:rPr>
                <a:t>a</a:t>
              </a:r>
              <a:r>
                <a:rPr lang="en-US">
                  <a:solidFill>
                    <a:srgbClr val="FF0000"/>
                  </a:solidFill>
                </a:rPr>
                <a:t>)% confidence interval</a:t>
              </a:r>
            </a:p>
          </p:txBody>
        </p:sp>
        <p:sp>
          <p:nvSpPr>
            <p:cNvPr id="28683" name="Rectangle 24"/>
            <p:cNvSpPr>
              <a:spLocks noChangeArrowheads="1"/>
            </p:cNvSpPr>
            <p:nvPr/>
          </p:nvSpPr>
          <p:spPr bwMode="auto">
            <a:xfrm>
              <a:off x="2851" y="729"/>
              <a:ext cx="2909" cy="11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6827203" y="4831398"/>
            <a:ext cx="350837" cy="3508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2867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2249936"/>
              </p:ext>
            </p:extLst>
          </p:nvPr>
        </p:nvGraphicFramePr>
        <p:xfrm>
          <a:off x="6954203" y="4871085"/>
          <a:ext cx="358775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19" name="Equation" r:id="rId6" imgW="177646" imgH="190335" progId="">
                  <p:embed/>
                </p:oleObj>
              </mc:Choice>
              <mc:Fallback>
                <p:oleObj name="Equation" r:id="rId6" imgW="177646" imgH="19033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4203" y="4871085"/>
                        <a:ext cx="358775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1082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8610" y="1601788"/>
            <a:ext cx="8454390" cy="4810442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Type I error - reject H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 when it is actually true.</a:t>
            </a:r>
          </a:p>
          <a:p>
            <a:pPr eaLnBrk="1" hangingPunct="1">
              <a:lnSpc>
                <a:spcPct val="90000"/>
              </a:lnSpc>
            </a:pPr>
            <a:endParaRPr lang="en-US" sz="2100" dirty="0" smtClean="0"/>
          </a:p>
          <a:p>
            <a:pPr eaLnBrk="1" hangingPunct="1">
              <a:lnSpc>
                <a:spcPct val="90000"/>
              </a:lnSpc>
            </a:pPr>
            <a:endParaRPr lang="en-US" sz="2100" dirty="0" smtClean="0"/>
          </a:p>
          <a:p>
            <a:pPr eaLnBrk="1" hangingPunct="1">
              <a:lnSpc>
                <a:spcPct val="90000"/>
              </a:lnSpc>
            </a:pPr>
            <a:endParaRPr lang="en-US" sz="2100" dirty="0" smtClean="0"/>
          </a:p>
          <a:p>
            <a:pPr eaLnBrk="1" hangingPunct="1">
              <a:lnSpc>
                <a:spcPct val="90000"/>
              </a:lnSpc>
            </a:pPr>
            <a:endParaRPr lang="en-US" sz="2100" dirty="0" smtClean="0"/>
          </a:p>
          <a:p>
            <a:pPr eaLnBrk="1" hangingPunct="1">
              <a:lnSpc>
                <a:spcPct val="90000"/>
              </a:lnSpc>
            </a:pPr>
            <a:endParaRPr lang="en-US" sz="21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dirty="0" smtClean="0">
              <a:latin typeface="Symbol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dirty="0">
              <a:latin typeface="Symbol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dirty="0" smtClean="0">
              <a:latin typeface="Symbol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dirty="0" smtClean="0">
              <a:latin typeface="Symbol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dirty="0">
              <a:latin typeface="Symbol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dirty="0" smtClean="0">
              <a:latin typeface="Symbol" pitchFamily="18" charset="2"/>
            </a:endParaRPr>
          </a:p>
          <a:p>
            <a:pPr lvl="1">
              <a:lnSpc>
                <a:spcPct val="90000"/>
              </a:lnSpc>
              <a:buFont typeface="Symbol" pitchFamily="18" charset="2"/>
              <a:buChar char="a"/>
            </a:pPr>
            <a:r>
              <a:rPr lang="en-US" sz="1600" dirty="0" smtClean="0"/>
              <a:t>= P(Type I error) = P(reject H</a:t>
            </a:r>
            <a:r>
              <a:rPr lang="en-US" sz="1600" baseline="-25000" dirty="0" smtClean="0"/>
              <a:t>0</a:t>
            </a:r>
            <a:r>
              <a:rPr lang="en-US" sz="1600" dirty="0" smtClean="0"/>
              <a:t> when it is true</a:t>
            </a:r>
            <a:r>
              <a:rPr lang="en-US" sz="1600" dirty="0" smtClean="0"/>
              <a:t>)=P(</a:t>
            </a:r>
            <a:r>
              <a:rPr lang="en-US" sz="1600" dirty="0"/>
              <a:t> </a:t>
            </a:r>
            <a:r>
              <a:rPr lang="en-US" sz="1600" dirty="0" smtClean="0"/>
              <a:t>    </a:t>
            </a:r>
            <a:r>
              <a:rPr lang="en-US" sz="1600" dirty="0" smtClean="0"/>
              <a:t>is in the rejection region when              )</a:t>
            </a:r>
            <a:endParaRPr lang="en-US" sz="1600" dirty="0" smtClean="0"/>
          </a:p>
          <a:p>
            <a:pPr lvl="1"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sz="1600" dirty="0" smtClean="0"/>
              <a:t>   -  </a:t>
            </a:r>
            <a:r>
              <a:rPr lang="en-US" sz="1600" dirty="0" smtClean="0">
                <a:latin typeface="Symbol" pitchFamily="18" charset="2"/>
              </a:rPr>
              <a:t>a</a:t>
            </a:r>
            <a:r>
              <a:rPr lang="en-US" sz="1600" dirty="0" smtClean="0"/>
              <a:t>: </a:t>
            </a:r>
            <a:r>
              <a:rPr lang="en-US" sz="1600" dirty="0" smtClean="0"/>
              <a:t>significance </a:t>
            </a:r>
            <a:r>
              <a:rPr lang="en-US" sz="1600" dirty="0" smtClean="0"/>
              <a:t>level of the test.</a:t>
            </a:r>
          </a:p>
          <a:p>
            <a:pPr lvl="1"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sz="1600" dirty="0" smtClean="0"/>
              <a:t>   - 1 - </a:t>
            </a:r>
            <a:r>
              <a:rPr lang="en-US" sz="1600" dirty="0" smtClean="0">
                <a:latin typeface="Symbol" pitchFamily="18" charset="2"/>
              </a:rPr>
              <a:t>a</a:t>
            </a:r>
            <a:r>
              <a:rPr lang="en-US" sz="1600" dirty="0" smtClean="0"/>
              <a:t> : confidence level of the test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sz="2000" dirty="0" smtClean="0"/>
              <a:t>To decrease </a:t>
            </a:r>
            <a:r>
              <a:rPr lang="en-US" sz="2000" dirty="0" smtClean="0">
                <a:latin typeface="Symbol" pitchFamily="18" charset="2"/>
              </a:rPr>
              <a:t>a</a:t>
            </a:r>
            <a:r>
              <a:rPr lang="en-US" sz="2000" dirty="0" smtClean="0"/>
              <a:t>, we can increase the </a:t>
            </a:r>
            <a:r>
              <a:rPr lang="en-US" sz="2000" dirty="0" smtClean="0"/>
              <a:t>acceptance region </a:t>
            </a:r>
            <a:r>
              <a:rPr lang="en-US" sz="2000" dirty="0" smtClean="0"/>
              <a:t>or increase sample size.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I Error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834390" y="2216457"/>
            <a:ext cx="7349490" cy="2858463"/>
            <a:chOff x="834390" y="2216457"/>
            <a:chExt cx="7349490" cy="2858463"/>
          </a:xfrm>
        </p:grpSpPr>
        <p:grpSp>
          <p:nvGrpSpPr>
            <p:cNvPr id="2" name="Group 4"/>
            <p:cNvGrpSpPr>
              <a:grpSpLocks/>
            </p:cNvGrpSpPr>
            <p:nvPr/>
          </p:nvGrpSpPr>
          <p:grpSpPr bwMode="auto">
            <a:xfrm>
              <a:off x="2277745" y="2896890"/>
              <a:ext cx="5651500" cy="1600200"/>
              <a:chOff x="1500" y="1248"/>
              <a:chExt cx="3560" cy="1008"/>
            </a:xfrm>
          </p:grpSpPr>
          <p:sp>
            <p:nvSpPr>
              <p:cNvPr id="81925" name="Freeform 5"/>
              <p:cNvSpPr>
                <a:spLocks/>
              </p:cNvSpPr>
              <p:nvPr/>
            </p:nvSpPr>
            <p:spPr bwMode="auto">
              <a:xfrm>
                <a:off x="2384" y="1486"/>
                <a:ext cx="160" cy="338"/>
              </a:xfrm>
              <a:custGeom>
                <a:avLst/>
                <a:gdLst>
                  <a:gd name="T0" fmla="*/ 192 w 192"/>
                  <a:gd name="T1" fmla="*/ 240 h 240"/>
                  <a:gd name="T2" fmla="*/ 144 w 192"/>
                  <a:gd name="T3" fmla="*/ 48 h 240"/>
                  <a:gd name="T4" fmla="*/ 0 w 192"/>
                  <a:gd name="T5" fmla="*/ 0 h 240"/>
                  <a:gd name="T6" fmla="*/ 0 60000 65536"/>
                  <a:gd name="T7" fmla="*/ 0 60000 65536"/>
                  <a:gd name="T8" fmla="*/ 0 60000 65536"/>
                  <a:gd name="T9" fmla="*/ 0 w 192"/>
                  <a:gd name="T10" fmla="*/ 0 h 240"/>
                  <a:gd name="T11" fmla="*/ 192 w 192"/>
                  <a:gd name="T12" fmla="*/ 240 h 2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" h="240">
                    <a:moveTo>
                      <a:pt x="192" y="240"/>
                    </a:moveTo>
                    <a:cubicBezTo>
                      <a:pt x="184" y="164"/>
                      <a:pt x="176" y="88"/>
                      <a:pt x="144" y="48"/>
                    </a:cubicBezTo>
                    <a:cubicBezTo>
                      <a:pt x="112" y="8"/>
                      <a:pt x="8" y="8"/>
                      <a:pt x="0" y="0"/>
                    </a:cubicBezTo>
                  </a:path>
                </a:pathLst>
              </a:custGeom>
              <a:noFill/>
              <a:ln w="12700" cap="sq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26" name="Line 6"/>
              <p:cNvSpPr>
                <a:spLocks noChangeShapeType="1"/>
              </p:cNvSpPr>
              <p:nvPr/>
            </p:nvSpPr>
            <p:spPr bwMode="auto">
              <a:xfrm flipV="1">
                <a:off x="3203" y="1896"/>
                <a:ext cx="380" cy="264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triangle" w="med" len="med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" name="Group 7"/>
              <p:cNvGrpSpPr>
                <a:grpSpLocks/>
              </p:cNvGrpSpPr>
              <p:nvPr/>
            </p:nvGrpSpPr>
            <p:grpSpPr bwMode="auto">
              <a:xfrm>
                <a:off x="1500" y="1248"/>
                <a:ext cx="3560" cy="1008"/>
                <a:chOff x="1500" y="1248"/>
                <a:chExt cx="3560" cy="1008"/>
              </a:xfrm>
            </p:grpSpPr>
            <p:grpSp>
              <p:nvGrpSpPr>
                <p:cNvPr id="4" name="Group 8"/>
                <p:cNvGrpSpPr>
                  <a:grpSpLocks/>
                </p:cNvGrpSpPr>
                <p:nvPr/>
              </p:nvGrpSpPr>
              <p:grpSpPr bwMode="auto">
                <a:xfrm>
                  <a:off x="1824" y="1248"/>
                  <a:ext cx="1920" cy="1008"/>
                  <a:chOff x="1824" y="1248"/>
                  <a:chExt cx="1920" cy="1008"/>
                </a:xfrm>
              </p:grpSpPr>
              <p:sp>
                <p:nvSpPr>
                  <p:cNvPr id="81933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1824" y="2256"/>
                    <a:ext cx="1920" cy="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934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2688" y="1248"/>
                    <a:ext cx="0" cy="1008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937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3120" y="2149"/>
                    <a:ext cx="0" cy="107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938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2256" y="2160"/>
                    <a:ext cx="0" cy="96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81930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1500" y="1297"/>
                  <a:ext cx="105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dirty="0"/>
                    <a:t>Accept H</a:t>
                  </a:r>
                  <a:r>
                    <a:rPr lang="en-US" baseline="-25000" dirty="0"/>
                    <a:t>0</a:t>
                  </a:r>
                  <a:endParaRPr lang="en-US" dirty="0"/>
                </a:p>
              </p:txBody>
            </p:sp>
            <p:sp>
              <p:nvSpPr>
                <p:cNvPr id="81931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3572" y="1691"/>
                  <a:ext cx="1488" cy="4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sz="1800" dirty="0"/>
                    <a:t>Reject </a:t>
                  </a:r>
                  <a:r>
                    <a:rPr lang="en-US" sz="1800" dirty="0" smtClean="0"/>
                    <a:t>H</a:t>
                  </a:r>
                  <a:r>
                    <a:rPr lang="en-US" sz="1800" baseline="-25000" dirty="0" smtClean="0"/>
                    <a:t>0</a:t>
                  </a:r>
                  <a:r>
                    <a:rPr lang="en-US" sz="1800" dirty="0"/>
                    <a:t> with </a:t>
                  </a:r>
                  <a:r>
                    <a:rPr lang="en-US" sz="1800" dirty="0" smtClean="0"/>
                    <a:t>probability </a:t>
                  </a:r>
                  <a:r>
                    <a:rPr lang="en-US" sz="1800" dirty="0" smtClean="0">
                      <a:latin typeface="Symbol" panose="05050102010706020507" pitchFamily="18" charset="2"/>
                    </a:rPr>
                    <a:t>a</a:t>
                  </a:r>
                  <a:r>
                    <a:rPr lang="en-US" sz="1800" dirty="0" smtClean="0"/>
                    <a:t>/2.</a:t>
                  </a:r>
                  <a:endParaRPr lang="en-US" sz="1800" dirty="0"/>
                </a:p>
              </p:txBody>
            </p:sp>
          </p:grpSp>
          <p:sp>
            <p:nvSpPr>
              <p:cNvPr id="81928" name="Line 18"/>
              <p:cNvSpPr>
                <a:spLocks noChangeShapeType="1"/>
              </p:cNvSpPr>
              <p:nvPr/>
            </p:nvSpPr>
            <p:spPr bwMode="auto">
              <a:xfrm>
                <a:off x="1772" y="1988"/>
                <a:ext cx="396" cy="22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1336046" y="2216457"/>
              <a:ext cx="57820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n-lt"/>
                </a:rPr>
                <a:t>Sampling Distribution of </a:t>
              </a:r>
              <a:r>
                <a:rPr lang="en-US" dirty="0" smtClean="0">
                  <a:latin typeface="+mn-lt"/>
                </a:rPr>
                <a:t>  , when </a:t>
              </a:r>
              <a:r>
                <a:rPr lang="en-US" dirty="0" smtClean="0">
                  <a:solidFill>
                    <a:srgbClr val="000000"/>
                  </a:solidFill>
                </a:rPr>
                <a:t>H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0</a:t>
              </a:r>
              <a:r>
                <a:rPr lang="en-US" dirty="0" smtClean="0">
                  <a:latin typeface="+mn-lt"/>
                </a:rPr>
                <a:t> is </a:t>
              </a:r>
              <a:r>
                <a:rPr lang="en-US" dirty="0">
                  <a:latin typeface="+mn-lt"/>
                </a:rPr>
                <a:t>true.</a:t>
              </a:r>
              <a:endParaRPr lang="en-US" dirty="0">
                <a:latin typeface="+mn-lt"/>
              </a:endParaRPr>
            </a:p>
          </p:txBody>
        </p:sp>
        <p:grpSp>
          <p:nvGrpSpPr>
            <p:cNvPr id="21" name="Group 8"/>
            <p:cNvGrpSpPr>
              <a:grpSpLocks/>
            </p:cNvGrpSpPr>
            <p:nvPr/>
          </p:nvGrpSpPr>
          <p:grpSpPr bwMode="auto">
            <a:xfrm rot="21574655">
              <a:off x="3121024" y="3023892"/>
              <a:ext cx="2108200" cy="1498600"/>
              <a:chOff x="1344" y="1968"/>
              <a:chExt cx="801" cy="493"/>
            </a:xfrm>
            <a:noFill/>
          </p:grpSpPr>
          <p:sp>
            <p:nvSpPr>
              <p:cNvPr id="22" name="Rectangle 21"/>
              <p:cNvSpPr>
                <a:spLocks noChangeArrowheads="1"/>
              </p:cNvSpPr>
              <p:nvPr/>
            </p:nvSpPr>
            <p:spPr bwMode="auto">
              <a:xfrm>
                <a:off x="1344" y="1968"/>
                <a:ext cx="801" cy="49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23" name="Rectangle 22"/>
              <p:cNvSpPr>
                <a:spLocks noChangeArrowheads="1"/>
              </p:cNvSpPr>
              <p:nvPr/>
            </p:nvSpPr>
            <p:spPr bwMode="auto">
              <a:xfrm>
                <a:off x="1344" y="1968"/>
                <a:ext cx="801" cy="49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24" name="Freeform 23"/>
              <p:cNvSpPr>
                <a:spLocks/>
              </p:cNvSpPr>
              <p:nvPr/>
            </p:nvSpPr>
            <p:spPr bwMode="auto">
              <a:xfrm>
                <a:off x="1363" y="1979"/>
                <a:ext cx="615" cy="463"/>
              </a:xfrm>
              <a:custGeom>
                <a:avLst/>
                <a:gdLst>
                  <a:gd name="T0" fmla="*/ 0 w 615"/>
                  <a:gd name="T1" fmla="*/ 463 h 463"/>
                  <a:gd name="T2" fmla="*/ 14 w 615"/>
                  <a:gd name="T3" fmla="*/ 463 h 463"/>
                  <a:gd name="T4" fmla="*/ 31 w 615"/>
                  <a:gd name="T5" fmla="*/ 457 h 463"/>
                  <a:gd name="T6" fmla="*/ 45 w 615"/>
                  <a:gd name="T7" fmla="*/ 454 h 463"/>
                  <a:gd name="T8" fmla="*/ 64 w 615"/>
                  <a:gd name="T9" fmla="*/ 449 h 463"/>
                  <a:gd name="T10" fmla="*/ 78 w 615"/>
                  <a:gd name="T11" fmla="*/ 440 h 463"/>
                  <a:gd name="T12" fmla="*/ 95 w 615"/>
                  <a:gd name="T13" fmla="*/ 429 h 463"/>
                  <a:gd name="T14" fmla="*/ 112 w 615"/>
                  <a:gd name="T15" fmla="*/ 418 h 463"/>
                  <a:gd name="T16" fmla="*/ 128 w 615"/>
                  <a:gd name="T17" fmla="*/ 401 h 463"/>
                  <a:gd name="T18" fmla="*/ 162 w 615"/>
                  <a:gd name="T19" fmla="*/ 362 h 463"/>
                  <a:gd name="T20" fmla="*/ 192 w 615"/>
                  <a:gd name="T21" fmla="*/ 309 h 463"/>
                  <a:gd name="T22" fmla="*/ 226 w 615"/>
                  <a:gd name="T23" fmla="*/ 245 h 463"/>
                  <a:gd name="T24" fmla="*/ 254 w 615"/>
                  <a:gd name="T25" fmla="*/ 178 h 463"/>
                  <a:gd name="T26" fmla="*/ 287 w 615"/>
                  <a:gd name="T27" fmla="*/ 109 h 463"/>
                  <a:gd name="T28" fmla="*/ 318 w 615"/>
                  <a:gd name="T29" fmla="*/ 50 h 463"/>
                  <a:gd name="T30" fmla="*/ 334 w 615"/>
                  <a:gd name="T31" fmla="*/ 28 h 463"/>
                  <a:gd name="T32" fmla="*/ 343 w 615"/>
                  <a:gd name="T33" fmla="*/ 20 h 463"/>
                  <a:gd name="T34" fmla="*/ 351 w 615"/>
                  <a:gd name="T35" fmla="*/ 11 h 463"/>
                  <a:gd name="T36" fmla="*/ 354 w 615"/>
                  <a:gd name="T37" fmla="*/ 8 h 463"/>
                  <a:gd name="T38" fmla="*/ 359 w 615"/>
                  <a:gd name="T39" fmla="*/ 6 h 463"/>
                  <a:gd name="T40" fmla="*/ 362 w 615"/>
                  <a:gd name="T41" fmla="*/ 3 h 463"/>
                  <a:gd name="T42" fmla="*/ 368 w 615"/>
                  <a:gd name="T43" fmla="*/ 3 h 463"/>
                  <a:gd name="T44" fmla="*/ 370 w 615"/>
                  <a:gd name="T45" fmla="*/ 0 h 463"/>
                  <a:gd name="T46" fmla="*/ 370 w 615"/>
                  <a:gd name="T47" fmla="*/ 0 h 463"/>
                  <a:gd name="T48" fmla="*/ 373 w 615"/>
                  <a:gd name="T49" fmla="*/ 0 h 463"/>
                  <a:gd name="T50" fmla="*/ 373 w 615"/>
                  <a:gd name="T51" fmla="*/ 0 h 463"/>
                  <a:gd name="T52" fmla="*/ 376 w 615"/>
                  <a:gd name="T53" fmla="*/ 0 h 463"/>
                  <a:gd name="T54" fmla="*/ 376 w 615"/>
                  <a:gd name="T55" fmla="*/ 0 h 463"/>
                  <a:gd name="T56" fmla="*/ 379 w 615"/>
                  <a:gd name="T57" fmla="*/ 0 h 463"/>
                  <a:gd name="T58" fmla="*/ 379 w 615"/>
                  <a:gd name="T59" fmla="*/ 0 h 463"/>
                  <a:gd name="T60" fmla="*/ 379 w 615"/>
                  <a:gd name="T61" fmla="*/ 0 h 463"/>
                  <a:gd name="T62" fmla="*/ 382 w 615"/>
                  <a:gd name="T63" fmla="*/ 0 h 463"/>
                  <a:gd name="T64" fmla="*/ 382 w 615"/>
                  <a:gd name="T65" fmla="*/ 0 h 463"/>
                  <a:gd name="T66" fmla="*/ 382 w 615"/>
                  <a:gd name="T67" fmla="*/ 0 h 463"/>
                  <a:gd name="T68" fmla="*/ 384 w 615"/>
                  <a:gd name="T69" fmla="*/ 0 h 463"/>
                  <a:gd name="T70" fmla="*/ 384 w 615"/>
                  <a:gd name="T71" fmla="*/ 0 h 463"/>
                  <a:gd name="T72" fmla="*/ 387 w 615"/>
                  <a:gd name="T73" fmla="*/ 0 h 463"/>
                  <a:gd name="T74" fmla="*/ 390 w 615"/>
                  <a:gd name="T75" fmla="*/ 0 h 463"/>
                  <a:gd name="T76" fmla="*/ 393 w 615"/>
                  <a:gd name="T77" fmla="*/ 3 h 463"/>
                  <a:gd name="T78" fmla="*/ 395 w 615"/>
                  <a:gd name="T79" fmla="*/ 3 h 463"/>
                  <a:gd name="T80" fmla="*/ 404 w 615"/>
                  <a:gd name="T81" fmla="*/ 8 h 463"/>
                  <a:gd name="T82" fmla="*/ 412 w 615"/>
                  <a:gd name="T83" fmla="*/ 14 h 463"/>
                  <a:gd name="T84" fmla="*/ 426 w 615"/>
                  <a:gd name="T85" fmla="*/ 31 h 463"/>
                  <a:gd name="T86" fmla="*/ 443 w 615"/>
                  <a:gd name="T87" fmla="*/ 56 h 463"/>
                  <a:gd name="T88" fmla="*/ 476 w 615"/>
                  <a:gd name="T89" fmla="*/ 120 h 463"/>
                  <a:gd name="T90" fmla="*/ 507 w 615"/>
                  <a:gd name="T91" fmla="*/ 190 h 463"/>
                  <a:gd name="T92" fmla="*/ 537 w 615"/>
                  <a:gd name="T93" fmla="*/ 254 h 463"/>
                  <a:gd name="T94" fmla="*/ 571 w 615"/>
                  <a:gd name="T95" fmla="*/ 318 h 463"/>
                  <a:gd name="T96" fmla="*/ 601 w 615"/>
                  <a:gd name="T97" fmla="*/ 368 h 463"/>
                  <a:gd name="T98" fmla="*/ 615 w 615"/>
                  <a:gd name="T99" fmla="*/ 387 h 463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615"/>
                  <a:gd name="T151" fmla="*/ 0 h 463"/>
                  <a:gd name="T152" fmla="*/ 615 w 615"/>
                  <a:gd name="T153" fmla="*/ 463 h 463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615" h="463">
                    <a:moveTo>
                      <a:pt x="0" y="463"/>
                    </a:moveTo>
                    <a:lnTo>
                      <a:pt x="14" y="463"/>
                    </a:lnTo>
                    <a:lnTo>
                      <a:pt x="31" y="457"/>
                    </a:lnTo>
                    <a:lnTo>
                      <a:pt x="45" y="454"/>
                    </a:lnTo>
                    <a:lnTo>
                      <a:pt x="64" y="449"/>
                    </a:lnTo>
                    <a:lnTo>
                      <a:pt x="78" y="440"/>
                    </a:lnTo>
                    <a:lnTo>
                      <a:pt x="95" y="429"/>
                    </a:lnTo>
                    <a:lnTo>
                      <a:pt x="112" y="418"/>
                    </a:lnTo>
                    <a:lnTo>
                      <a:pt x="128" y="401"/>
                    </a:lnTo>
                    <a:lnTo>
                      <a:pt x="162" y="362"/>
                    </a:lnTo>
                    <a:lnTo>
                      <a:pt x="192" y="309"/>
                    </a:lnTo>
                    <a:lnTo>
                      <a:pt x="226" y="245"/>
                    </a:lnTo>
                    <a:lnTo>
                      <a:pt x="254" y="178"/>
                    </a:lnTo>
                    <a:lnTo>
                      <a:pt x="287" y="109"/>
                    </a:lnTo>
                    <a:lnTo>
                      <a:pt x="318" y="50"/>
                    </a:lnTo>
                    <a:lnTo>
                      <a:pt x="334" y="28"/>
                    </a:lnTo>
                    <a:lnTo>
                      <a:pt x="343" y="20"/>
                    </a:lnTo>
                    <a:lnTo>
                      <a:pt x="351" y="11"/>
                    </a:lnTo>
                    <a:lnTo>
                      <a:pt x="354" y="8"/>
                    </a:lnTo>
                    <a:lnTo>
                      <a:pt x="359" y="6"/>
                    </a:lnTo>
                    <a:lnTo>
                      <a:pt x="362" y="3"/>
                    </a:lnTo>
                    <a:lnTo>
                      <a:pt x="368" y="3"/>
                    </a:lnTo>
                    <a:lnTo>
                      <a:pt x="370" y="0"/>
                    </a:lnTo>
                    <a:lnTo>
                      <a:pt x="373" y="0"/>
                    </a:lnTo>
                    <a:lnTo>
                      <a:pt x="376" y="0"/>
                    </a:lnTo>
                    <a:lnTo>
                      <a:pt x="379" y="0"/>
                    </a:lnTo>
                    <a:lnTo>
                      <a:pt x="382" y="0"/>
                    </a:lnTo>
                    <a:lnTo>
                      <a:pt x="384" y="0"/>
                    </a:lnTo>
                    <a:lnTo>
                      <a:pt x="387" y="0"/>
                    </a:lnTo>
                    <a:lnTo>
                      <a:pt x="390" y="0"/>
                    </a:lnTo>
                    <a:lnTo>
                      <a:pt x="393" y="3"/>
                    </a:lnTo>
                    <a:lnTo>
                      <a:pt x="395" y="3"/>
                    </a:lnTo>
                    <a:lnTo>
                      <a:pt x="404" y="8"/>
                    </a:lnTo>
                    <a:lnTo>
                      <a:pt x="412" y="14"/>
                    </a:lnTo>
                    <a:lnTo>
                      <a:pt x="426" y="31"/>
                    </a:lnTo>
                    <a:lnTo>
                      <a:pt x="443" y="56"/>
                    </a:lnTo>
                    <a:lnTo>
                      <a:pt x="476" y="120"/>
                    </a:lnTo>
                    <a:lnTo>
                      <a:pt x="507" y="190"/>
                    </a:lnTo>
                    <a:lnTo>
                      <a:pt x="537" y="254"/>
                    </a:lnTo>
                    <a:lnTo>
                      <a:pt x="571" y="318"/>
                    </a:lnTo>
                    <a:lnTo>
                      <a:pt x="601" y="368"/>
                    </a:lnTo>
                    <a:lnTo>
                      <a:pt x="615" y="387"/>
                    </a:lnTo>
                  </a:path>
                </a:pathLst>
              </a:custGeom>
              <a:grp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24"/>
              <p:cNvSpPr>
                <a:spLocks/>
              </p:cNvSpPr>
              <p:nvPr/>
            </p:nvSpPr>
            <p:spPr bwMode="auto">
              <a:xfrm>
                <a:off x="1978" y="2366"/>
                <a:ext cx="142" cy="76"/>
              </a:xfrm>
              <a:custGeom>
                <a:avLst/>
                <a:gdLst>
                  <a:gd name="T0" fmla="*/ 0 w 142"/>
                  <a:gd name="T1" fmla="*/ 0 h 76"/>
                  <a:gd name="T2" fmla="*/ 17 w 142"/>
                  <a:gd name="T3" fmla="*/ 20 h 76"/>
                  <a:gd name="T4" fmla="*/ 50 w 142"/>
                  <a:gd name="T5" fmla="*/ 45 h 76"/>
                  <a:gd name="T6" fmla="*/ 64 w 142"/>
                  <a:gd name="T7" fmla="*/ 53 h 76"/>
                  <a:gd name="T8" fmla="*/ 81 w 142"/>
                  <a:gd name="T9" fmla="*/ 62 h 76"/>
                  <a:gd name="T10" fmla="*/ 100 w 142"/>
                  <a:gd name="T11" fmla="*/ 67 h 76"/>
                  <a:gd name="T12" fmla="*/ 114 w 142"/>
                  <a:gd name="T13" fmla="*/ 73 h 76"/>
                  <a:gd name="T14" fmla="*/ 131 w 142"/>
                  <a:gd name="T15" fmla="*/ 76 h 76"/>
                  <a:gd name="T16" fmla="*/ 142 w 142"/>
                  <a:gd name="T17" fmla="*/ 76 h 7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42"/>
                  <a:gd name="T28" fmla="*/ 0 h 76"/>
                  <a:gd name="T29" fmla="*/ 142 w 142"/>
                  <a:gd name="T30" fmla="*/ 76 h 7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42" h="76">
                    <a:moveTo>
                      <a:pt x="0" y="0"/>
                    </a:moveTo>
                    <a:lnTo>
                      <a:pt x="17" y="20"/>
                    </a:lnTo>
                    <a:lnTo>
                      <a:pt x="50" y="45"/>
                    </a:lnTo>
                    <a:lnTo>
                      <a:pt x="64" y="53"/>
                    </a:lnTo>
                    <a:lnTo>
                      <a:pt x="81" y="62"/>
                    </a:lnTo>
                    <a:lnTo>
                      <a:pt x="100" y="67"/>
                    </a:lnTo>
                    <a:lnTo>
                      <a:pt x="114" y="73"/>
                    </a:lnTo>
                    <a:lnTo>
                      <a:pt x="131" y="76"/>
                    </a:lnTo>
                    <a:lnTo>
                      <a:pt x="142" y="76"/>
                    </a:lnTo>
                  </a:path>
                </a:pathLst>
              </a:custGeom>
              <a:grp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84901035"/>
                </p:ext>
              </p:extLst>
            </p:nvPr>
          </p:nvGraphicFramePr>
          <p:xfrm>
            <a:off x="4047541" y="4493433"/>
            <a:ext cx="275539" cy="3304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133" name="Equation" r:id="rId4" imgW="190440" imgH="228600" progId="Equation.3">
                    <p:embed/>
                  </p:oleObj>
                </mc:Choice>
                <mc:Fallback>
                  <p:oleObj name="Equation" r:id="rId4" imgW="190440" imgH="22860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7541" y="4493433"/>
                          <a:ext cx="275539" cy="3304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74305062"/>
                </p:ext>
              </p:extLst>
            </p:nvPr>
          </p:nvGraphicFramePr>
          <p:xfrm>
            <a:off x="4434302" y="2289506"/>
            <a:ext cx="263427" cy="311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134" name="Equation" r:id="rId6" imgW="139680" imgH="164880" progId="Equation.3">
                    <p:embed/>
                  </p:oleObj>
                </mc:Choice>
                <mc:Fallback>
                  <p:oleObj name="Equation" r:id="rId6" imgW="139680" imgH="16488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4302" y="2289506"/>
                          <a:ext cx="263427" cy="311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08379972"/>
                </p:ext>
              </p:extLst>
            </p:nvPr>
          </p:nvGraphicFramePr>
          <p:xfrm>
            <a:off x="6640195" y="2713722"/>
            <a:ext cx="1373188" cy="604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135" name="Equation" r:id="rId8" imgW="952200" imgH="419040" progId="Equation.3">
                    <p:embed/>
                  </p:oleObj>
                </mc:Choice>
                <mc:Fallback>
                  <p:oleObj name="Equation" r:id="rId8" imgW="952200" imgH="41904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40195" y="2713722"/>
                          <a:ext cx="1373188" cy="6048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5" name="Elbow Connector 14"/>
            <p:cNvCxnSpPr/>
            <p:nvPr/>
          </p:nvCxnSpPr>
          <p:spPr>
            <a:xfrm rot="10800000" flipV="1">
              <a:off x="4521518" y="3008106"/>
              <a:ext cx="2091690" cy="533400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 Box 16"/>
            <p:cNvSpPr txBox="1">
              <a:spLocks noChangeArrowheads="1"/>
            </p:cNvSpPr>
            <p:nvPr/>
          </p:nvSpPr>
          <p:spPr bwMode="auto">
            <a:xfrm>
              <a:off x="1150620" y="3680520"/>
              <a:ext cx="1641475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 dirty="0"/>
                <a:t>Reject </a:t>
              </a:r>
              <a:r>
                <a:rPr lang="en-US" sz="1800" dirty="0" smtClean="0"/>
                <a:t>H</a:t>
              </a:r>
              <a:r>
                <a:rPr lang="en-US" sz="1800" baseline="-25000" dirty="0" smtClean="0"/>
                <a:t>0</a:t>
              </a:r>
              <a:r>
                <a:rPr lang="en-US" sz="1800" dirty="0"/>
                <a:t> with </a:t>
              </a:r>
              <a:r>
                <a:rPr lang="en-US" sz="1800" dirty="0" smtClean="0"/>
                <a:t>probability </a:t>
              </a:r>
              <a:r>
                <a:rPr lang="en-US" sz="1800" dirty="0" smtClean="0">
                  <a:latin typeface="Symbol" panose="05050102010706020507" pitchFamily="18" charset="2"/>
                </a:rPr>
                <a:t>a</a:t>
              </a:r>
              <a:r>
                <a:rPr lang="en-US" sz="1800" dirty="0" smtClean="0"/>
                <a:t>/2.</a:t>
              </a:r>
              <a:endParaRPr lang="en-US" sz="1800" dirty="0"/>
            </a:p>
          </p:txBody>
        </p:sp>
        <p:graphicFrame>
          <p:nvGraphicFramePr>
            <p:cNvPr id="17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39713984"/>
                </p:ext>
              </p:extLst>
            </p:nvPr>
          </p:nvGraphicFramePr>
          <p:xfrm>
            <a:off x="3061018" y="4530243"/>
            <a:ext cx="814387" cy="3146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136" name="Equation" r:id="rId10" imgW="888840" imgH="342720" progId="Equation.3">
                    <p:embed/>
                  </p:oleObj>
                </mc:Choice>
                <mc:Fallback>
                  <p:oleObj name="Equation" r:id="rId10" imgW="888840" imgH="34272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1018" y="4530243"/>
                          <a:ext cx="814387" cy="3146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77358340"/>
                </p:ext>
              </p:extLst>
            </p:nvPr>
          </p:nvGraphicFramePr>
          <p:xfrm>
            <a:off x="4534853" y="4541673"/>
            <a:ext cx="814388" cy="314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137" name="Equation" r:id="rId12" imgW="888840" imgH="342720" progId="Equation.3">
                    <p:embed/>
                  </p:oleObj>
                </mc:Choice>
                <mc:Fallback>
                  <p:oleObj name="Equation" r:id="rId12" imgW="888840" imgH="34272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4853" y="4541673"/>
                          <a:ext cx="814388" cy="314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Rounded Rectangle 18"/>
            <p:cNvSpPr/>
            <p:nvPr/>
          </p:nvSpPr>
          <p:spPr>
            <a:xfrm>
              <a:off x="834390" y="2216457"/>
              <a:ext cx="7349490" cy="285846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293778"/>
              </p:ext>
            </p:extLst>
          </p:nvPr>
        </p:nvGraphicFramePr>
        <p:xfrm>
          <a:off x="7440930" y="5128215"/>
          <a:ext cx="582930" cy="277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38" name="Equation" r:id="rId14" imgW="482400" imgH="228600" progId="Equation.3">
                  <p:embed/>
                </p:oleObj>
              </mc:Choice>
              <mc:Fallback>
                <p:oleObj name="Equation" r:id="rId14" imgW="4824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0930" y="5128215"/>
                        <a:ext cx="582930" cy="2778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6507291"/>
              </p:ext>
            </p:extLst>
          </p:nvPr>
        </p:nvGraphicFramePr>
        <p:xfrm>
          <a:off x="4880610" y="5169535"/>
          <a:ext cx="168275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39" name="Equation" r:id="rId16" imgW="139680" imgH="164880" progId="Equation.3">
                  <p:embed/>
                </p:oleObj>
              </mc:Choice>
              <mc:Fallback>
                <p:oleObj name="Equation" r:id="rId16" imgW="139680" imgH="16488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0610" y="5169535"/>
                        <a:ext cx="168275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1933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Type II error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529637" cy="52514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Type II error - fail to reject H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when it is false.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ymbol" pitchFamily="18" charset="2"/>
              </a:rPr>
              <a:t>b</a:t>
            </a:r>
            <a:r>
              <a:rPr lang="en-US" sz="2400" dirty="0" smtClean="0"/>
              <a:t> = P(Type II error)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  </a:t>
            </a:r>
            <a:r>
              <a:rPr lang="en-US" sz="2400" dirty="0" smtClean="0"/>
              <a:t> </a:t>
            </a:r>
            <a:r>
              <a:rPr lang="en-US" sz="2400" dirty="0" smtClean="0"/>
              <a:t>= P( fail to reject H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when it is false</a:t>
            </a:r>
            <a:r>
              <a:rPr lang="en-US" sz="2400" dirty="0" smtClean="0"/>
              <a:t>)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   = P(     is in the acceptance region when                      )</a:t>
            </a:r>
            <a:endParaRPr lang="en-US" sz="24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We </a:t>
            </a:r>
            <a:r>
              <a:rPr lang="en-US" sz="2400" dirty="0" smtClean="0"/>
              <a:t>need to have a particular alternative to find </a:t>
            </a:r>
            <a:r>
              <a:rPr lang="en-US" sz="2400" dirty="0" smtClean="0">
                <a:latin typeface="Symbol" pitchFamily="18" charset="2"/>
              </a:rPr>
              <a:t>b</a:t>
            </a:r>
            <a:r>
              <a:rPr lang="en-US" sz="2400" dirty="0" smtClean="0"/>
              <a:t>. 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130890" y="4013518"/>
            <a:ext cx="6967537" cy="2379663"/>
            <a:chOff x="428" y="1733"/>
            <a:chExt cx="4389" cy="1499"/>
          </a:xfrm>
          <a:noFill/>
        </p:grpSpPr>
        <p:pic>
          <p:nvPicPr>
            <p:cNvPr id="6" name="Picture 8"/>
            <p:cNvPicPr>
              <a:picLocks noChangeAspect="1" noChangeArrowheads="1"/>
            </p:cNvPicPr>
            <p:nvPr/>
          </p:nvPicPr>
          <p:blipFill>
            <a:blip r:embed="rId4" cstate="print"/>
            <a:srcRect b="24937"/>
            <a:stretch>
              <a:fillRect/>
            </a:stretch>
          </p:blipFill>
          <p:spPr bwMode="auto">
            <a:xfrm>
              <a:off x="428" y="2192"/>
              <a:ext cx="4389" cy="104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Line 9"/>
            <p:cNvSpPr>
              <a:spLocks noChangeShapeType="1"/>
            </p:cNvSpPr>
            <p:nvPr/>
          </p:nvSpPr>
          <p:spPr bwMode="auto">
            <a:xfrm>
              <a:off x="1721" y="2128"/>
              <a:ext cx="0" cy="703"/>
            </a:xfrm>
            <a:prstGeom prst="line">
              <a:avLst/>
            </a:pr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Line 10"/>
            <p:cNvSpPr>
              <a:spLocks noChangeShapeType="1"/>
            </p:cNvSpPr>
            <p:nvPr/>
          </p:nvSpPr>
          <p:spPr bwMode="auto">
            <a:xfrm flipH="1">
              <a:off x="3547" y="1733"/>
              <a:ext cx="11" cy="1133"/>
            </a:xfrm>
            <a:prstGeom prst="line">
              <a:avLst/>
            </a:pr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183527" y="3294918"/>
            <a:ext cx="4222161" cy="2543591"/>
            <a:chOff x="3183527" y="3294918"/>
            <a:chExt cx="4222161" cy="2543591"/>
          </a:xfrm>
        </p:grpSpPr>
        <p:grpSp>
          <p:nvGrpSpPr>
            <p:cNvPr id="3" name="Group 39"/>
            <p:cNvGrpSpPr>
              <a:grpSpLocks/>
            </p:cNvGrpSpPr>
            <p:nvPr/>
          </p:nvGrpSpPr>
          <p:grpSpPr bwMode="auto">
            <a:xfrm>
              <a:off x="3183527" y="3294918"/>
              <a:ext cx="4104511" cy="2543591"/>
              <a:chOff x="3183775" y="3065234"/>
              <a:chExt cx="4104845" cy="2543720"/>
            </a:xfrm>
          </p:grpSpPr>
          <p:grpSp>
            <p:nvGrpSpPr>
              <p:cNvPr id="4" name="Group 34"/>
              <p:cNvGrpSpPr>
                <a:grpSpLocks/>
              </p:cNvGrpSpPr>
              <p:nvPr/>
            </p:nvGrpSpPr>
            <p:grpSpPr bwMode="auto">
              <a:xfrm>
                <a:off x="5180421" y="3534665"/>
                <a:ext cx="2108199" cy="2074289"/>
                <a:chOff x="5180421" y="3534665"/>
                <a:chExt cx="2108199" cy="2074289"/>
              </a:xfrm>
            </p:grpSpPr>
            <p:grpSp>
              <p:nvGrpSpPr>
                <p:cNvPr id="5" name="Group 32"/>
                <p:cNvGrpSpPr/>
                <p:nvPr/>
              </p:nvGrpSpPr>
              <p:grpSpPr>
                <a:xfrm>
                  <a:off x="5180421" y="3534665"/>
                  <a:ext cx="2108199" cy="2074289"/>
                  <a:chOff x="5702935" y="2905760"/>
                  <a:chExt cx="2108199" cy="1514475"/>
                </a:xfrm>
                <a:noFill/>
              </p:grpSpPr>
              <p:grpSp>
                <p:nvGrpSpPr>
                  <p:cNvPr id="9" name="Group 3"/>
                  <p:cNvGrpSpPr>
                    <a:grpSpLocks/>
                  </p:cNvGrpSpPr>
                  <p:nvPr/>
                </p:nvGrpSpPr>
                <p:grpSpPr bwMode="auto">
                  <a:xfrm rot="21574655">
                    <a:off x="5702935" y="2905760"/>
                    <a:ext cx="2108199" cy="1498600"/>
                    <a:chOff x="1344" y="1968"/>
                    <a:chExt cx="801" cy="493"/>
                  </a:xfrm>
                  <a:grpFill/>
                </p:grpSpPr>
                <p:sp>
                  <p:nvSpPr>
                    <p:cNvPr id="29" name="Rectangle 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1968"/>
                      <a:ext cx="801" cy="493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FF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30" name="Rectangle 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1968"/>
                      <a:ext cx="801" cy="493"/>
                    </a:xfrm>
                    <a:prstGeom prst="rect">
                      <a:avLst/>
                    </a:prstGeom>
                    <a:grpFill/>
                    <a:ln w="9525">
                      <a:solidFill>
                        <a:srgbClr val="FF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31" name="Freeform 6"/>
                    <p:cNvSpPr>
                      <a:spLocks/>
                    </p:cNvSpPr>
                    <p:nvPr/>
                  </p:nvSpPr>
                  <p:spPr bwMode="auto">
                    <a:xfrm>
                      <a:off x="1363" y="1979"/>
                      <a:ext cx="615" cy="463"/>
                    </a:xfrm>
                    <a:custGeom>
                      <a:avLst/>
                      <a:gdLst>
                        <a:gd name="T0" fmla="*/ 0 w 615"/>
                        <a:gd name="T1" fmla="*/ 463 h 463"/>
                        <a:gd name="T2" fmla="*/ 14 w 615"/>
                        <a:gd name="T3" fmla="*/ 463 h 463"/>
                        <a:gd name="T4" fmla="*/ 31 w 615"/>
                        <a:gd name="T5" fmla="*/ 457 h 463"/>
                        <a:gd name="T6" fmla="*/ 45 w 615"/>
                        <a:gd name="T7" fmla="*/ 454 h 463"/>
                        <a:gd name="T8" fmla="*/ 64 w 615"/>
                        <a:gd name="T9" fmla="*/ 449 h 463"/>
                        <a:gd name="T10" fmla="*/ 78 w 615"/>
                        <a:gd name="T11" fmla="*/ 440 h 463"/>
                        <a:gd name="T12" fmla="*/ 95 w 615"/>
                        <a:gd name="T13" fmla="*/ 429 h 463"/>
                        <a:gd name="T14" fmla="*/ 112 w 615"/>
                        <a:gd name="T15" fmla="*/ 418 h 463"/>
                        <a:gd name="T16" fmla="*/ 128 w 615"/>
                        <a:gd name="T17" fmla="*/ 401 h 463"/>
                        <a:gd name="T18" fmla="*/ 162 w 615"/>
                        <a:gd name="T19" fmla="*/ 362 h 463"/>
                        <a:gd name="T20" fmla="*/ 192 w 615"/>
                        <a:gd name="T21" fmla="*/ 309 h 463"/>
                        <a:gd name="T22" fmla="*/ 226 w 615"/>
                        <a:gd name="T23" fmla="*/ 245 h 463"/>
                        <a:gd name="T24" fmla="*/ 254 w 615"/>
                        <a:gd name="T25" fmla="*/ 178 h 463"/>
                        <a:gd name="T26" fmla="*/ 287 w 615"/>
                        <a:gd name="T27" fmla="*/ 109 h 463"/>
                        <a:gd name="T28" fmla="*/ 318 w 615"/>
                        <a:gd name="T29" fmla="*/ 50 h 463"/>
                        <a:gd name="T30" fmla="*/ 334 w 615"/>
                        <a:gd name="T31" fmla="*/ 28 h 463"/>
                        <a:gd name="T32" fmla="*/ 343 w 615"/>
                        <a:gd name="T33" fmla="*/ 20 h 463"/>
                        <a:gd name="T34" fmla="*/ 351 w 615"/>
                        <a:gd name="T35" fmla="*/ 11 h 463"/>
                        <a:gd name="T36" fmla="*/ 354 w 615"/>
                        <a:gd name="T37" fmla="*/ 8 h 463"/>
                        <a:gd name="T38" fmla="*/ 359 w 615"/>
                        <a:gd name="T39" fmla="*/ 6 h 463"/>
                        <a:gd name="T40" fmla="*/ 362 w 615"/>
                        <a:gd name="T41" fmla="*/ 3 h 463"/>
                        <a:gd name="T42" fmla="*/ 368 w 615"/>
                        <a:gd name="T43" fmla="*/ 3 h 463"/>
                        <a:gd name="T44" fmla="*/ 370 w 615"/>
                        <a:gd name="T45" fmla="*/ 0 h 463"/>
                        <a:gd name="T46" fmla="*/ 370 w 615"/>
                        <a:gd name="T47" fmla="*/ 0 h 463"/>
                        <a:gd name="T48" fmla="*/ 373 w 615"/>
                        <a:gd name="T49" fmla="*/ 0 h 463"/>
                        <a:gd name="T50" fmla="*/ 373 w 615"/>
                        <a:gd name="T51" fmla="*/ 0 h 463"/>
                        <a:gd name="T52" fmla="*/ 376 w 615"/>
                        <a:gd name="T53" fmla="*/ 0 h 463"/>
                        <a:gd name="T54" fmla="*/ 376 w 615"/>
                        <a:gd name="T55" fmla="*/ 0 h 463"/>
                        <a:gd name="T56" fmla="*/ 379 w 615"/>
                        <a:gd name="T57" fmla="*/ 0 h 463"/>
                        <a:gd name="T58" fmla="*/ 379 w 615"/>
                        <a:gd name="T59" fmla="*/ 0 h 463"/>
                        <a:gd name="T60" fmla="*/ 379 w 615"/>
                        <a:gd name="T61" fmla="*/ 0 h 463"/>
                        <a:gd name="T62" fmla="*/ 382 w 615"/>
                        <a:gd name="T63" fmla="*/ 0 h 463"/>
                        <a:gd name="T64" fmla="*/ 382 w 615"/>
                        <a:gd name="T65" fmla="*/ 0 h 463"/>
                        <a:gd name="T66" fmla="*/ 382 w 615"/>
                        <a:gd name="T67" fmla="*/ 0 h 463"/>
                        <a:gd name="T68" fmla="*/ 384 w 615"/>
                        <a:gd name="T69" fmla="*/ 0 h 463"/>
                        <a:gd name="T70" fmla="*/ 384 w 615"/>
                        <a:gd name="T71" fmla="*/ 0 h 463"/>
                        <a:gd name="T72" fmla="*/ 387 w 615"/>
                        <a:gd name="T73" fmla="*/ 0 h 463"/>
                        <a:gd name="T74" fmla="*/ 390 w 615"/>
                        <a:gd name="T75" fmla="*/ 0 h 463"/>
                        <a:gd name="T76" fmla="*/ 393 w 615"/>
                        <a:gd name="T77" fmla="*/ 3 h 463"/>
                        <a:gd name="T78" fmla="*/ 395 w 615"/>
                        <a:gd name="T79" fmla="*/ 3 h 463"/>
                        <a:gd name="T80" fmla="*/ 404 w 615"/>
                        <a:gd name="T81" fmla="*/ 8 h 463"/>
                        <a:gd name="T82" fmla="*/ 412 w 615"/>
                        <a:gd name="T83" fmla="*/ 14 h 463"/>
                        <a:gd name="T84" fmla="*/ 426 w 615"/>
                        <a:gd name="T85" fmla="*/ 31 h 463"/>
                        <a:gd name="T86" fmla="*/ 443 w 615"/>
                        <a:gd name="T87" fmla="*/ 56 h 463"/>
                        <a:gd name="T88" fmla="*/ 476 w 615"/>
                        <a:gd name="T89" fmla="*/ 120 h 463"/>
                        <a:gd name="T90" fmla="*/ 507 w 615"/>
                        <a:gd name="T91" fmla="*/ 190 h 463"/>
                        <a:gd name="T92" fmla="*/ 537 w 615"/>
                        <a:gd name="T93" fmla="*/ 254 h 463"/>
                        <a:gd name="T94" fmla="*/ 571 w 615"/>
                        <a:gd name="T95" fmla="*/ 318 h 463"/>
                        <a:gd name="T96" fmla="*/ 601 w 615"/>
                        <a:gd name="T97" fmla="*/ 368 h 463"/>
                        <a:gd name="T98" fmla="*/ 615 w 615"/>
                        <a:gd name="T99" fmla="*/ 387 h 463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w 615"/>
                        <a:gd name="T151" fmla="*/ 0 h 463"/>
                        <a:gd name="T152" fmla="*/ 615 w 615"/>
                        <a:gd name="T153" fmla="*/ 463 h 463"/>
                      </a:gdLst>
                      <a:ahLst/>
                      <a:cxnLst>
                        <a:cxn ang="T100">
                          <a:pos x="T0" y="T1"/>
                        </a:cxn>
                        <a:cxn ang="T101">
                          <a:pos x="T2" y="T3"/>
                        </a:cxn>
                        <a:cxn ang="T102">
                          <a:pos x="T4" y="T5"/>
                        </a:cxn>
                        <a:cxn ang="T103">
                          <a:pos x="T6" y="T7"/>
                        </a:cxn>
                        <a:cxn ang="T104">
                          <a:pos x="T8" y="T9"/>
                        </a:cxn>
                        <a:cxn ang="T105">
                          <a:pos x="T10" y="T11"/>
                        </a:cxn>
                        <a:cxn ang="T106">
                          <a:pos x="T12" y="T13"/>
                        </a:cxn>
                        <a:cxn ang="T107">
                          <a:pos x="T14" y="T15"/>
                        </a:cxn>
                        <a:cxn ang="T108">
                          <a:pos x="T16" y="T17"/>
                        </a:cxn>
                        <a:cxn ang="T109">
                          <a:pos x="T18" y="T19"/>
                        </a:cxn>
                        <a:cxn ang="T110">
                          <a:pos x="T20" y="T21"/>
                        </a:cxn>
                        <a:cxn ang="T111">
                          <a:pos x="T22" y="T23"/>
                        </a:cxn>
                        <a:cxn ang="T112">
                          <a:pos x="T24" y="T25"/>
                        </a:cxn>
                        <a:cxn ang="T113">
                          <a:pos x="T26" y="T27"/>
                        </a:cxn>
                        <a:cxn ang="T114">
                          <a:pos x="T28" y="T29"/>
                        </a:cxn>
                        <a:cxn ang="T115">
                          <a:pos x="T30" y="T31"/>
                        </a:cxn>
                        <a:cxn ang="T116">
                          <a:pos x="T32" y="T33"/>
                        </a:cxn>
                        <a:cxn ang="T117">
                          <a:pos x="T34" y="T35"/>
                        </a:cxn>
                        <a:cxn ang="T118">
                          <a:pos x="T36" y="T37"/>
                        </a:cxn>
                        <a:cxn ang="T119">
                          <a:pos x="T38" y="T39"/>
                        </a:cxn>
                        <a:cxn ang="T120">
                          <a:pos x="T40" y="T41"/>
                        </a:cxn>
                        <a:cxn ang="T121">
                          <a:pos x="T42" y="T43"/>
                        </a:cxn>
                        <a:cxn ang="T122">
                          <a:pos x="T44" y="T45"/>
                        </a:cxn>
                        <a:cxn ang="T123">
                          <a:pos x="T46" y="T47"/>
                        </a:cxn>
                        <a:cxn ang="T124">
                          <a:pos x="T48" y="T49"/>
                        </a:cxn>
                        <a:cxn ang="T125">
                          <a:pos x="T50" y="T51"/>
                        </a:cxn>
                        <a:cxn ang="T126">
                          <a:pos x="T52" y="T53"/>
                        </a:cxn>
                        <a:cxn ang="T127">
                          <a:pos x="T54" y="T55"/>
                        </a:cxn>
                        <a:cxn ang="T128">
                          <a:pos x="T56" y="T57"/>
                        </a:cxn>
                        <a:cxn ang="T129">
                          <a:pos x="T58" y="T59"/>
                        </a:cxn>
                        <a:cxn ang="T130">
                          <a:pos x="T60" y="T61"/>
                        </a:cxn>
                        <a:cxn ang="T131">
                          <a:pos x="T62" y="T63"/>
                        </a:cxn>
                        <a:cxn ang="T132">
                          <a:pos x="T64" y="T65"/>
                        </a:cxn>
                        <a:cxn ang="T133">
                          <a:pos x="T66" y="T67"/>
                        </a:cxn>
                        <a:cxn ang="T134">
                          <a:pos x="T68" y="T69"/>
                        </a:cxn>
                        <a:cxn ang="T135">
                          <a:pos x="T70" y="T71"/>
                        </a:cxn>
                        <a:cxn ang="T136">
                          <a:pos x="T72" y="T73"/>
                        </a:cxn>
                        <a:cxn ang="T137">
                          <a:pos x="T74" y="T75"/>
                        </a:cxn>
                        <a:cxn ang="T138">
                          <a:pos x="T76" y="T77"/>
                        </a:cxn>
                        <a:cxn ang="T139">
                          <a:pos x="T78" y="T79"/>
                        </a:cxn>
                        <a:cxn ang="T140">
                          <a:pos x="T80" y="T81"/>
                        </a:cxn>
                        <a:cxn ang="T141">
                          <a:pos x="T82" y="T83"/>
                        </a:cxn>
                        <a:cxn ang="T142">
                          <a:pos x="T84" y="T85"/>
                        </a:cxn>
                        <a:cxn ang="T143">
                          <a:pos x="T86" y="T87"/>
                        </a:cxn>
                        <a:cxn ang="T144">
                          <a:pos x="T88" y="T89"/>
                        </a:cxn>
                        <a:cxn ang="T145">
                          <a:pos x="T90" y="T91"/>
                        </a:cxn>
                        <a:cxn ang="T146">
                          <a:pos x="T92" y="T93"/>
                        </a:cxn>
                        <a:cxn ang="T147">
                          <a:pos x="T94" y="T95"/>
                        </a:cxn>
                        <a:cxn ang="T148">
                          <a:pos x="T96" y="T97"/>
                        </a:cxn>
                        <a:cxn ang="T149">
                          <a:pos x="T98" y="T99"/>
                        </a:cxn>
                      </a:cxnLst>
                      <a:rect l="T150" t="T151" r="T152" b="T153"/>
                      <a:pathLst>
                        <a:path w="615" h="463">
                          <a:moveTo>
                            <a:pt x="0" y="463"/>
                          </a:moveTo>
                          <a:lnTo>
                            <a:pt x="14" y="463"/>
                          </a:lnTo>
                          <a:lnTo>
                            <a:pt x="31" y="457"/>
                          </a:lnTo>
                          <a:lnTo>
                            <a:pt x="45" y="454"/>
                          </a:lnTo>
                          <a:lnTo>
                            <a:pt x="64" y="449"/>
                          </a:lnTo>
                          <a:lnTo>
                            <a:pt x="78" y="440"/>
                          </a:lnTo>
                          <a:lnTo>
                            <a:pt x="95" y="429"/>
                          </a:lnTo>
                          <a:lnTo>
                            <a:pt x="112" y="418"/>
                          </a:lnTo>
                          <a:lnTo>
                            <a:pt x="128" y="401"/>
                          </a:lnTo>
                          <a:lnTo>
                            <a:pt x="162" y="362"/>
                          </a:lnTo>
                          <a:lnTo>
                            <a:pt x="192" y="309"/>
                          </a:lnTo>
                          <a:lnTo>
                            <a:pt x="226" y="245"/>
                          </a:lnTo>
                          <a:lnTo>
                            <a:pt x="254" y="178"/>
                          </a:lnTo>
                          <a:lnTo>
                            <a:pt x="287" y="109"/>
                          </a:lnTo>
                          <a:lnTo>
                            <a:pt x="318" y="50"/>
                          </a:lnTo>
                          <a:lnTo>
                            <a:pt x="334" y="28"/>
                          </a:lnTo>
                          <a:lnTo>
                            <a:pt x="343" y="20"/>
                          </a:lnTo>
                          <a:lnTo>
                            <a:pt x="351" y="11"/>
                          </a:lnTo>
                          <a:lnTo>
                            <a:pt x="354" y="8"/>
                          </a:lnTo>
                          <a:lnTo>
                            <a:pt x="359" y="6"/>
                          </a:lnTo>
                          <a:lnTo>
                            <a:pt x="362" y="3"/>
                          </a:lnTo>
                          <a:lnTo>
                            <a:pt x="368" y="3"/>
                          </a:lnTo>
                          <a:lnTo>
                            <a:pt x="370" y="0"/>
                          </a:lnTo>
                          <a:lnTo>
                            <a:pt x="373" y="0"/>
                          </a:lnTo>
                          <a:lnTo>
                            <a:pt x="376" y="0"/>
                          </a:lnTo>
                          <a:lnTo>
                            <a:pt x="379" y="0"/>
                          </a:lnTo>
                          <a:lnTo>
                            <a:pt x="382" y="0"/>
                          </a:lnTo>
                          <a:lnTo>
                            <a:pt x="384" y="0"/>
                          </a:lnTo>
                          <a:lnTo>
                            <a:pt x="387" y="0"/>
                          </a:lnTo>
                          <a:lnTo>
                            <a:pt x="390" y="0"/>
                          </a:lnTo>
                          <a:lnTo>
                            <a:pt x="393" y="3"/>
                          </a:lnTo>
                          <a:lnTo>
                            <a:pt x="395" y="3"/>
                          </a:lnTo>
                          <a:lnTo>
                            <a:pt x="404" y="8"/>
                          </a:lnTo>
                          <a:lnTo>
                            <a:pt x="412" y="14"/>
                          </a:lnTo>
                          <a:lnTo>
                            <a:pt x="426" y="31"/>
                          </a:lnTo>
                          <a:lnTo>
                            <a:pt x="443" y="56"/>
                          </a:lnTo>
                          <a:lnTo>
                            <a:pt x="476" y="120"/>
                          </a:lnTo>
                          <a:lnTo>
                            <a:pt x="507" y="190"/>
                          </a:lnTo>
                          <a:lnTo>
                            <a:pt x="537" y="254"/>
                          </a:lnTo>
                          <a:lnTo>
                            <a:pt x="571" y="318"/>
                          </a:lnTo>
                          <a:lnTo>
                            <a:pt x="601" y="368"/>
                          </a:lnTo>
                          <a:lnTo>
                            <a:pt x="615" y="387"/>
                          </a:lnTo>
                        </a:path>
                      </a:pathLst>
                    </a:custGeom>
                    <a:grpFill/>
                    <a:ln w="0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sp>
                  <p:nvSpPr>
                    <p:cNvPr id="32" name="Freeform 7"/>
                    <p:cNvSpPr>
                      <a:spLocks/>
                    </p:cNvSpPr>
                    <p:nvPr/>
                  </p:nvSpPr>
                  <p:spPr bwMode="auto">
                    <a:xfrm>
                      <a:off x="1978" y="2366"/>
                      <a:ext cx="142" cy="76"/>
                    </a:xfrm>
                    <a:custGeom>
                      <a:avLst/>
                      <a:gdLst>
                        <a:gd name="T0" fmla="*/ 0 w 142"/>
                        <a:gd name="T1" fmla="*/ 0 h 76"/>
                        <a:gd name="T2" fmla="*/ 17 w 142"/>
                        <a:gd name="T3" fmla="*/ 20 h 76"/>
                        <a:gd name="T4" fmla="*/ 50 w 142"/>
                        <a:gd name="T5" fmla="*/ 45 h 76"/>
                        <a:gd name="T6" fmla="*/ 64 w 142"/>
                        <a:gd name="T7" fmla="*/ 53 h 76"/>
                        <a:gd name="T8" fmla="*/ 81 w 142"/>
                        <a:gd name="T9" fmla="*/ 62 h 76"/>
                        <a:gd name="T10" fmla="*/ 100 w 142"/>
                        <a:gd name="T11" fmla="*/ 67 h 76"/>
                        <a:gd name="T12" fmla="*/ 114 w 142"/>
                        <a:gd name="T13" fmla="*/ 73 h 76"/>
                        <a:gd name="T14" fmla="*/ 131 w 142"/>
                        <a:gd name="T15" fmla="*/ 76 h 76"/>
                        <a:gd name="T16" fmla="*/ 142 w 142"/>
                        <a:gd name="T17" fmla="*/ 76 h 7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142"/>
                        <a:gd name="T28" fmla="*/ 0 h 76"/>
                        <a:gd name="T29" fmla="*/ 142 w 142"/>
                        <a:gd name="T30" fmla="*/ 76 h 76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142" h="76">
                          <a:moveTo>
                            <a:pt x="0" y="0"/>
                          </a:moveTo>
                          <a:lnTo>
                            <a:pt x="17" y="20"/>
                          </a:lnTo>
                          <a:lnTo>
                            <a:pt x="50" y="45"/>
                          </a:lnTo>
                          <a:lnTo>
                            <a:pt x="64" y="53"/>
                          </a:lnTo>
                          <a:lnTo>
                            <a:pt x="81" y="62"/>
                          </a:lnTo>
                          <a:lnTo>
                            <a:pt x="100" y="67"/>
                          </a:lnTo>
                          <a:lnTo>
                            <a:pt x="114" y="73"/>
                          </a:lnTo>
                          <a:lnTo>
                            <a:pt x="131" y="76"/>
                          </a:lnTo>
                          <a:lnTo>
                            <a:pt x="142" y="76"/>
                          </a:lnTo>
                        </a:path>
                      </a:pathLst>
                    </a:custGeom>
                    <a:grpFill/>
                    <a:ln w="0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</p:grpSp>
              <p:sp>
                <p:nvSpPr>
                  <p:cNvPr id="15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6283234" y="3825272"/>
                    <a:ext cx="313509" cy="381497"/>
                  </a:xfrm>
                  <a:prstGeom prst="line">
                    <a:avLst/>
                  </a:prstGeom>
                  <a:grpFill/>
                  <a:ln w="12700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16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6230937" y="3971925"/>
                    <a:ext cx="291465" cy="448310"/>
                  </a:xfrm>
                  <a:prstGeom prst="line">
                    <a:avLst/>
                  </a:prstGeom>
                  <a:grpFill/>
                  <a:ln w="12700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17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6145213" y="4124325"/>
                    <a:ext cx="171450" cy="276225"/>
                  </a:xfrm>
                  <a:prstGeom prst="line">
                    <a:avLst/>
                  </a:prstGeom>
                  <a:grpFill/>
                  <a:ln w="12700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18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6040438" y="4248150"/>
                    <a:ext cx="85725" cy="133350"/>
                  </a:xfrm>
                  <a:prstGeom prst="line">
                    <a:avLst/>
                  </a:prstGeom>
                  <a:grpFill/>
                  <a:ln w="12700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19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5907088" y="4333875"/>
                    <a:ext cx="57150" cy="76200"/>
                  </a:xfrm>
                  <a:prstGeom prst="line">
                    <a:avLst/>
                  </a:prstGeom>
                  <a:grpFill/>
                  <a:ln w="12700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2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6361611" y="3663136"/>
                    <a:ext cx="248193" cy="305197"/>
                  </a:xfrm>
                  <a:prstGeom prst="line">
                    <a:avLst/>
                  </a:prstGeom>
                  <a:grpFill/>
                  <a:ln w="12700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3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6436678" y="3486150"/>
                    <a:ext cx="160065" cy="196061"/>
                  </a:xfrm>
                  <a:prstGeom prst="line">
                    <a:avLst/>
                  </a:prstGeom>
                  <a:grpFill/>
                  <a:ln w="12700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4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6467159" y="3333750"/>
                    <a:ext cx="142646" cy="129101"/>
                  </a:xfrm>
                  <a:prstGeom prst="line">
                    <a:avLst/>
                  </a:prstGeom>
                  <a:grpFill/>
                  <a:ln w="12700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sp>
              <p:nvSpPr>
                <p:cNvPr id="30732" name="Line 18"/>
                <p:cNvSpPr>
                  <a:spLocks noChangeShapeType="1"/>
                </p:cNvSpPr>
                <p:nvPr/>
              </p:nvSpPr>
              <p:spPr bwMode="auto">
                <a:xfrm>
                  <a:off x="5992541" y="3998937"/>
                  <a:ext cx="120876" cy="89738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0730" name="TextBox 36"/>
              <p:cNvSpPr txBox="1">
                <a:spLocks noChangeArrowheads="1"/>
              </p:cNvSpPr>
              <p:nvPr/>
            </p:nvSpPr>
            <p:spPr bwMode="auto">
              <a:xfrm>
                <a:off x="3183775" y="3065234"/>
                <a:ext cx="2730457" cy="4616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Distribution </a:t>
                </a:r>
                <a:r>
                  <a:rPr lang="en-US" dirty="0" smtClean="0"/>
                  <a:t>of      </a:t>
                </a:r>
                <a:r>
                  <a:rPr lang="en-US" dirty="0"/>
                  <a:t>if </a:t>
                </a:r>
              </a:p>
            </p:txBody>
          </p:sp>
          <p:graphicFrame>
            <p:nvGraphicFramePr>
              <p:cNvPr id="30723" name="Object 2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9210249"/>
                  </p:ext>
                </p:extLst>
              </p:nvPr>
            </p:nvGraphicFramePr>
            <p:xfrm>
              <a:off x="5173550" y="3103038"/>
              <a:ext cx="295441" cy="3781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225" name="Equation" r:id="rId5" imgW="139680" imgH="164880" progId="">
                      <p:embed/>
                    </p:oleObj>
                  </mc:Choice>
                  <mc:Fallback>
                    <p:oleObj name="Equation" r:id="rId5" imgW="139680" imgH="164880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73550" y="3103038"/>
                            <a:ext cx="295441" cy="37816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8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25460430"/>
                </p:ext>
              </p:extLst>
            </p:nvPr>
          </p:nvGraphicFramePr>
          <p:xfrm>
            <a:off x="5797550" y="3328670"/>
            <a:ext cx="1608138" cy="404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26" name="Equation" r:id="rId7" imgW="863280" imgH="215640" progId="Equation.3">
                    <p:embed/>
                  </p:oleObj>
                </mc:Choice>
                <mc:Fallback>
                  <p:oleObj name="Equation" r:id="rId7" imgW="8632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97550" y="3328670"/>
                          <a:ext cx="1608138" cy="404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3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8962599"/>
              </p:ext>
            </p:extLst>
          </p:nvPr>
        </p:nvGraphicFramePr>
        <p:xfrm>
          <a:off x="948891" y="2350586"/>
          <a:ext cx="295417" cy="3781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7" name="Equation" r:id="rId9" imgW="139680" imgH="164880" progId="">
                  <p:embed/>
                </p:oleObj>
              </mc:Choice>
              <mc:Fallback>
                <p:oleObj name="Equation" r:id="rId9" imgW="139680" imgH="1648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8891" y="2350586"/>
                        <a:ext cx="295417" cy="3781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3256429"/>
              </p:ext>
            </p:extLst>
          </p:nvPr>
        </p:nvGraphicFramePr>
        <p:xfrm>
          <a:off x="5386517" y="2326958"/>
          <a:ext cx="144303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8" name="Equation" r:id="rId10" imgW="774360" imgH="228600" progId="Equation.3">
                  <p:embed/>
                </p:oleObj>
              </mc:Choice>
              <mc:Fallback>
                <p:oleObj name="Equation" r:id="rId10" imgW="774360" imgH="2286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6517" y="2326958"/>
                        <a:ext cx="1443037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0810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Type II error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529637" cy="52514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Type II error - fail to reject H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when it is false.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ymbol" pitchFamily="18" charset="2"/>
              </a:rPr>
              <a:t>b</a:t>
            </a:r>
            <a:r>
              <a:rPr lang="en-US" sz="2400" dirty="0" smtClean="0"/>
              <a:t> = P(Type II error)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  </a:t>
            </a:r>
            <a:r>
              <a:rPr lang="en-US" sz="2400" dirty="0" smtClean="0"/>
              <a:t> </a:t>
            </a:r>
            <a:r>
              <a:rPr lang="en-US" sz="2400" dirty="0" smtClean="0"/>
              <a:t>= P( fail to reject H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when it is false</a:t>
            </a:r>
            <a:r>
              <a:rPr lang="en-US" sz="2400" dirty="0" smtClean="0"/>
              <a:t>)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   = P(     is in the acceptance region when                      )</a:t>
            </a:r>
            <a:endParaRPr lang="en-US" sz="24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We </a:t>
            </a:r>
            <a:r>
              <a:rPr lang="en-US" sz="2400" dirty="0" smtClean="0"/>
              <a:t>need to have a particular alternative to find </a:t>
            </a:r>
            <a:r>
              <a:rPr lang="en-US" sz="2400" dirty="0" smtClean="0">
                <a:latin typeface="Symbol" pitchFamily="18" charset="2"/>
              </a:rPr>
              <a:t>b</a:t>
            </a:r>
            <a:r>
              <a:rPr lang="en-US" sz="2400" dirty="0" smtClean="0"/>
              <a:t>. 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130890" y="4013518"/>
            <a:ext cx="6967537" cy="2379663"/>
            <a:chOff x="428" y="1733"/>
            <a:chExt cx="4389" cy="1499"/>
          </a:xfrm>
          <a:noFill/>
        </p:grpSpPr>
        <p:pic>
          <p:nvPicPr>
            <p:cNvPr id="6" name="Picture 8"/>
            <p:cNvPicPr>
              <a:picLocks noChangeAspect="1" noChangeArrowheads="1"/>
            </p:cNvPicPr>
            <p:nvPr/>
          </p:nvPicPr>
          <p:blipFill>
            <a:blip r:embed="rId4" cstate="print"/>
            <a:srcRect b="24937"/>
            <a:stretch>
              <a:fillRect/>
            </a:stretch>
          </p:blipFill>
          <p:spPr bwMode="auto">
            <a:xfrm>
              <a:off x="428" y="2192"/>
              <a:ext cx="4389" cy="104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Line 9"/>
            <p:cNvSpPr>
              <a:spLocks noChangeShapeType="1"/>
            </p:cNvSpPr>
            <p:nvPr/>
          </p:nvSpPr>
          <p:spPr bwMode="auto">
            <a:xfrm>
              <a:off x="1721" y="2128"/>
              <a:ext cx="0" cy="703"/>
            </a:xfrm>
            <a:prstGeom prst="line">
              <a:avLst/>
            </a:pr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Line 10"/>
            <p:cNvSpPr>
              <a:spLocks noChangeShapeType="1"/>
            </p:cNvSpPr>
            <p:nvPr/>
          </p:nvSpPr>
          <p:spPr bwMode="auto">
            <a:xfrm flipH="1">
              <a:off x="3547" y="1733"/>
              <a:ext cx="11" cy="1133"/>
            </a:xfrm>
            <a:prstGeom prst="line">
              <a:avLst/>
            </a:pr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9" name="Group 3"/>
          <p:cNvGrpSpPr>
            <a:grpSpLocks/>
          </p:cNvGrpSpPr>
          <p:nvPr/>
        </p:nvGrpSpPr>
        <p:grpSpPr bwMode="auto">
          <a:xfrm>
            <a:off x="6734503" y="3787075"/>
            <a:ext cx="2108033" cy="2052389"/>
            <a:chOff x="1344" y="1968"/>
            <a:chExt cx="801" cy="493"/>
          </a:xfrm>
          <a:noFill/>
        </p:grpSpPr>
        <p:sp>
          <p:nvSpPr>
            <p:cNvPr id="30" name="Rectangle 5"/>
            <p:cNvSpPr>
              <a:spLocks noChangeArrowheads="1"/>
            </p:cNvSpPr>
            <p:nvPr/>
          </p:nvSpPr>
          <p:spPr bwMode="auto">
            <a:xfrm>
              <a:off x="1344" y="1968"/>
              <a:ext cx="801" cy="493"/>
            </a:xfrm>
            <a:prstGeom prst="rect">
              <a:avLst/>
            </a:prstGeom>
            <a:grp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Freeform 6"/>
            <p:cNvSpPr>
              <a:spLocks/>
            </p:cNvSpPr>
            <p:nvPr/>
          </p:nvSpPr>
          <p:spPr bwMode="auto">
            <a:xfrm>
              <a:off x="1363" y="1979"/>
              <a:ext cx="615" cy="463"/>
            </a:xfrm>
            <a:custGeom>
              <a:avLst/>
              <a:gdLst>
                <a:gd name="T0" fmla="*/ 0 w 615"/>
                <a:gd name="T1" fmla="*/ 463 h 463"/>
                <a:gd name="T2" fmla="*/ 14 w 615"/>
                <a:gd name="T3" fmla="*/ 463 h 463"/>
                <a:gd name="T4" fmla="*/ 31 w 615"/>
                <a:gd name="T5" fmla="*/ 457 h 463"/>
                <a:gd name="T6" fmla="*/ 45 w 615"/>
                <a:gd name="T7" fmla="*/ 454 h 463"/>
                <a:gd name="T8" fmla="*/ 64 w 615"/>
                <a:gd name="T9" fmla="*/ 449 h 463"/>
                <a:gd name="T10" fmla="*/ 78 w 615"/>
                <a:gd name="T11" fmla="*/ 440 h 463"/>
                <a:gd name="T12" fmla="*/ 95 w 615"/>
                <a:gd name="T13" fmla="*/ 429 h 463"/>
                <a:gd name="T14" fmla="*/ 112 w 615"/>
                <a:gd name="T15" fmla="*/ 418 h 463"/>
                <a:gd name="T16" fmla="*/ 128 w 615"/>
                <a:gd name="T17" fmla="*/ 401 h 463"/>
                <a:gd name="T18" fmla="*/ 162 w 615"/>
                <a:gd name="T19" fmla="*/ 362 h 463"/>
                <a:gd name="T20" fmla="*/ 192 w 615"/>
                <a:gd name="T21" fmla="*/ 309 h 463"/>
                <a:gd name="T22" fmla="*/ 226 w 615"/>
                <a:gd name="T23" fmla="*/ 245 h 463"/>
                <a:gd name="T24" fmla="*/ 254 w 615"/>
                <a:gd name="T25" fmla="*/ 178 h 463"/>
                <a:gd name="T26" fmla="*/ 287 w 615"/>
                <a:gd name="T27" fmla="*/ 109 h 463"/>
                <a:gd name="T28" fmla="*/ 318 w 615"/>
                <a:gd name="T29" fmla="*/ 50 h 463"/>
                <a:gd name="T30" fmla="*/ 334 w 615"/>
                <a:gd name="T31" fmla="*/ 28 h 463"/>
                <a:gd name="T32" fmla="*/ 343 w 615"/>
                <a:gd name="T33" fmla="*/ 20 h 463"/>
                <a:gd name="T34" fmla="*/ 351 w 615"/>
                <a:gd name="T35" fmla="*/ 11 h 463"/>
                <a:gd name="T36" fmla="*/ 354 w 615"/>
                <a:gd name="T37" fmla="*/ 8 h 463"/>
                <a:gd name="T38" fmla="*/ 359 w 615"/>
                <a:gd name="T39" fmla="*/ 6 h 463"/>
                <a:gd name="T40" fmla="*/ 362 w 615"/>
                <a:gd name="T41" fmla="*/ 3 h 463"/>
                <a:gd name="T42" fmla="*/ 368 w 615"/>
                <a:gd name="T43" fmla="*/ 3 h 463"/>
                <a:gd name="T44" fmla="*/ 370 w 615"/>
                <a:gd name="T45" fmla="*/ 0 h 463"/>
                <a:gd name="T46" fmla="*/ 370 w 615"/>
                <a:gd name="T47" fmla="*/ 0 h 463"/>
                <a:gd name="T48" fmla="*/ 373 w 615"/>
                <a:gd name="T49" fmla="*/ 0 h 463"/>
                <a:gd name="T50" fmla="*/ 373 w 615"/>
                <a:gd name="T51" fmla="*/ 0 h 463"/>
                <a:gd name="T52" fmla="*/ 376 w 615"/>
                <a:gd name="T53" fmla="*/ 0 h 463"/>
                <a:gd name="T54" fmla="*/ 376 w 615"/>
                <a:gd name="T55" fmla="*/ 0 h 463"/>
                <a:gd name="T56" fmla="*/ 379 w 615"/>
                <a:gd name="T57" fmla="*/ 0 h 463"/>
                <a:gd name="T58" fmla="*/ 379 w 615"/>
                <a:gd name="T59" fmla="*/ 0 h 463"/>
                <a:gd name="T60" fmla="*/ 379 w 615"/>
                <a:gd name="T61" fmla="*/ 0 h 463"/>
                <a:gd name="T62" fmla="*/ 382 w 615"/>
                <a:gd name="T63" fmla="*/ 0 h 463"/>
                <a:gd name="T64" fmla="*/ 382 w 615"/>
                <a:gd name="T65" fmla="*/ 0 h 463"/>
                <a:gd name="T66" fmla="*/ 382 w 615"/>
                <a:gd name="T67" fmla="*/ 0 h 463"/>
                <a:gd name="T68" fmla="*/ 384 w 615"/>
                <a:gd name="T69" fmla="*/ 0 h 463"/>
                <a:gd name="T70" fmla="*/ 384 w 615"/>
                <a:gd name="T71" fmla="*/ 0 h 463"/>
                <a:gd name="T72" fmla="*/ 387 w 615"/>
                <a:gd name="T73" fmla="*/ 0 h 463"/>
                <a:gd name="T74" fmla="*/ 390 w 615"/>
                <a:gd name="T75" fmla="*/ 0 h 463"/>
                <a:gd name="T76" fmla="*/ 393 w 615"/>
                <a:gd name="T77" fmla="*/ 3 h 463"/>
                <a:gd name="T78" fmla="*/ 395 w 615"/>
                <a:gd name="T79" fmla="*/ 3 h 463"/>
                <a:gd name="T80" fmla="*/ 404 w 615"/>
                <a:gd name="T81" fmla="*/ 8 h 463"/>
                <a:gd name="T82" fmla="*/ 412 w 615"/>
                <a:gd name="T83" fmla="*/ 14 h 463"/>
                <a:gd name="T84" fmla="*/ 426 w 615"/>
                <a:gd name="T85" fmla="*/ 31 h 463"/>
                <a:gd name="T86" fmla="*/ 443 w 615"/>
                <a:gd name="T87" fmla="*/ 56 h 463"/>
                <a:gd name="T88" fmla="*/ 476 w 615"/>
                <a:gd name="T89" fmla="*/ 120 h 463"/>
                <a:gd name="T90" fmla="*/ 507 w 615"/>
                <a:gd name="T91" fmla="*/ 190 h 463"/>
                <a:gd name="T92" fmla="*/ 537 w 615"/>
                <a:gd name="T93" fmla="*/ 254 h 463"/>
                <a:gd name="T94" fmla="*/ 571 w 615"/>
                <a:gd name="T95" fmla="*/ 318 h 463"/>
                <a:gd name="T96" fmla="*/ 601 w 615"/>
                <a:gd name="T97" fmla="*/ 368 h 463"/>
                <a:gd name="T98" fmla="*/ 615 w 615"/>
                <a:gd name="T99" fmla="*/ 387 h 463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615"/>
                <a:gd name="T151" fmla="*/ 0 h 463"/>
                <a:gd name="T152" fmla="*/ 615 w 615"/>
                <a:gd name="T153" fmla="*/ 463 h 463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615" h="463">
                  <a:moveTo>
                    <a:pt x="0" y="463"/>
                  </a:moveTo>
                  <a:lnTo>
                    <a:pt x="14" y="463"/>
                  </a:lnTo>
                  <a:lnTo>
                    <a:pt x="31" y="457"/>
                  </a:lnTo>
                  <a:lnTo>
                    <a:pt x="45" y="454"/>
                  </a:lnTo>
                  <a:lnTo>
                    <a:pt x="64" y="449"/>
                  </a:lnTo>
                  <a:lnTo>
                    <a:pt x="78" y="440"/>
                  </a:lnTo>
                  <a:lnTo>
                    <a:pt x="95" y="429"/>
                  </a:lnTo>
                  <a:lnTo>
                    <a:pt x="112" y="418"/>
                  </a:lnTo>
                  <a:lnTo>
                    <a:pt x="128" y="401"/>
                  </a:lnTo>
                  <a:lnTo>
                    <a:pt x="162" y="362"/>
                  </a:lnTo>
                  <a:lnTo>
                    <a:pt x="192" y="309"/>
                  </a:lnTo>
                  <a:lnTo>
                    <a:pt x="226" y="245"/>
                  </a:lnTo>
                  <a:lnTo>
                    <a:pt x="254" y="178"/>
                  </a:lnTo>
                  <a:lnTo>
                    <a:pt x="287" y="109"/>
                  </a:lnTo>
                  <a:lnTo>
                    <a:pt x="318" y="50"/>
                  </a:lnTo>
                  <a:lnTo>
                    <a:pt x="334" y="28"/>
                  </a:lnTo>
                  <a:lnTo>
                    <a:pt x="343" y="20"/>
                  </a:lnTo>
                  <a:lnTo>
                    <a:pt x="351" y="11"/>
                  </a:lnTo>
                  <a:lnTo>
                    <a:pt x="354" y="8"/>
                  </a:lnTo>
                  <a:lnTo>
                    <a:pt x="359" y="6"/>
                  </a:lnTo>
                  <a:lnTo>
                    <a:pt x="362" y="3"/>
                  </a:lnTo>
                  <a:lnTo>
                    <a:pt x="368" y="3"/>
                  </a:lnTo>
                  <a:lnTo>
                    <a:pt x="370" y="0"/>
                  </a:lnTo>
                  <a:lnTo>
                    <a:pt x="373" y="0"/>
                  </a:lnTo>
                  <a:lnTo>
                    <a:pt x="376" y="0"/>
                  </a:lnTo>
                  <a:lnTo>
                    <a:pt x="379" y="0"/>
                  </a:lnTo>
                  <a:lnTo>
                    <a:pt x="382" y="0"/>
                  </a:lnTo>
                  <a:lnTo>
                    <a:pt x="384" y="0"/>
                  </a:lnTo>
                  <a:lnTo>
                    <a:pt x="387" y="0"/>
                  </a:lnTo>
                  <a:lnTo>
                    <a:pt x="390" y="0"/>
                  </a:lnTo>
                  <a:lnTo>
                    <a:pt x="393" y="3"/>
                  </a:lnTo>
                  <a:lnTo>
                    <a:pt x="395" y="3"/>
                  </a:lnTo>
                  <a:lnTo>
                    <a:pt x="404" y="8"/>
                  </a:lnTo>
                  <a:lnTo>
                    <a:pt x="412" y="14"/>
                  </a:lnTo>
                  <a:lnTo>
                    <a:pt x="426" y="31"/>
                  </a:lnTo>
                  <a:lnTo>
                    <a:pt x="443" y="56"/>
                  </a:lnTo>
                  <a:lnTo>
                    <a:pt x="476" y="120"/>
                  </a:lnTo>
                  <a:lnTo>
                    <a:pt x="507" y="190"/>
                  </a:lnTo>
                  <a:lnTo>
                    <a:pt x="537" y="254"/>
                  </a:lnTo>
                  <a:lnTo>
                    <a:pt x="571" y="318"/>
                  </a:lnTo>
                  <a:lnTo>
                    <a:pt x="601" y="368"/>
                  </a:lnTo>
                  <a:lnTo>
                    <a:pt x="615" y="387"/>
                  </a:lnTo>
                </a:path>
              </a:pathLst>
            </a:custGeom>
            <a:grpFill/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" name="Freeform 7"/>
            <p:cNvSpPr>
              <a:spLocks/>
            </p:cNvSpPr>
            <p:nvPr/>
          </p:nvSpPr>
          <p:spPr bwMode="auto">
            <a:xfrm>
              <a:off x="1978" y="2366"/>
              <a:ext cx="142" cy="76"/>
            </a:xfrm>
            <a:custGeom>
              <a:avLst/>
              <a:gdLst>
                <a:gd name="T0" fmla="*/ 0 w 142"/>
                <a:gd name="T1" fmla="*/ 0 h 76"/>
                <a:gd name="T2" fmla="*/ 17 w 142"/>
                <a:gd name="T3" fmla="*/ 20 h 76"/>
                <a:gd name="T4" fmla="*/ 50 w 142"/>
                <a:gd name="T5" fmla="*/ 45 h 76"/>
                <a:gd name="T6" fmla="*/ 64 w 142"/>
                <a:gd name="T7" fmla="*/ 53 h 76"/>
                <a:gd name="T8" fmla="*/ 81 w 142"/>
                <a:gd name="T9" fmla="*/ 62 h 76"/>
                <a:gd name="T10" fmla="*/ 100 w 142"/>
                <a:gd name="T11" fmla="*/ 67 h 76"/>
                <a:gd name="T12" fmla="*/ 114 w 142"/>
                <a:gd name="T13" fmla="*/ 73 h 76"/>
                <a:gd name="T14" fmla="*/ 131 w 142"/>
                <a:gd name="T15" fmla="*/ 76 h 76"/>
                <a:gd name="T16" fmla="*/ 142 w 142"/>
                <a:gd name="T17" fmla="*/ 76 h 7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2"/>
                <a:gd name="T28" fmla="*/ 0 h 76"/>
                <a:gd name="T29" fmla="*/ 142 w 142"/>
                <a:gd name="T30" fmla="*/ 76 h 7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2" h="76">
                  <a:moveTo>
                    <a:pt x="0" y="0"/>
                  </a:moveTo>
                  <a:lnTo>
                    <a:pt x="17" y="20"/>
                  </a:lnTo>
                  <a:lnTo>
                    <a:pt x="50" y="45"/>
                  </a:lnTo>
                  <a:lnTo>
                    <a:pt x="64" y="53"/>
                  </a:lnTo>
                  <a:lnTo>
                    <a:pt x="81" y="62"/>
                  </a:lnTo>
                  <a:lnTo>
                    <a:pt x="100" y="67"/>
                  </a:lnTo>
                  <a:lnTo>
                    <a:pt x="114" y="73"/>
                  </a:lnTo>
                  <a:lnTo>
                    <a:pt x="131" y="76"/>
                  </a:lnTo>
                  <a:lnTo>
                    <a:pt x="142" y="76"/>
                  </a:lnTo>
                </a:path>
              </a:pathLst>
            </a:custGeom>
            <a:grpFill/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0730" name="TextBox 36"/>
          <p:cNvSpPr txBox="1">
            <a:spLocks noChangeArrowheads="1"/>
          </p:cNvSpPr>
          <p:nvPr/>
        </p:nvSpPr>
        <p:spPr bwMode="auto">
          <a:xfrm>
            <a:off x="3183527" y="3294918"/>
            <a:ext cx="27302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Distribution </a:t>
            </a:r>
            <a:r>
              <a:rPr lang="en-US" dirty="0" smtClean="0"/>
              <a:t>of      </a:t>
            </a:r>
            <a:r>
              <a:rPr lang="en-US" dirty="0"/>
              <a:t>if </a:t>
            </a:r>
          </a:p>
        </p:txBody>
      </p:sp>
      <p:graphicFrame>
        <p:nvGraphicFramePr>
          <p:cNvPr id="30723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279200"/>
              </p:ext>
            </p:extLst>
          </p:nvPr>
        </p:nvGraphicFramePr>
        <p:xfrm>
          <a:off x="5173133" y="3332720"/>
          <a:ext cx="295416" cy="3781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4" name="Equation" r:id="rId5" imgW="139680" imgH="164880" progId="">
                  <p:embed/>
                </p:oleObj>
              </mc:Choice>
              <mc:Fallback>
                <p:oleObj name="Equation" r:id="rId5" imgW="139680" imgH="1648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3133" y="3332720"/>
                        <a:ext cx="295416" cy="3781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9994643"/>
              </p:ext>
            </p:extLst>
          </p:nvPr>
        </p:nvGraphicFramePr>
        <p:xfrm>
          <a:off x="5797550" y="3328670"/>
          <a:ext cx="1608138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5" name="Equation" r:id="rId7" imgW="863280" imgH="215640" progId="Equation.3">
                  <p:embed/>
                </p:oleObj>
              </mc:Choice>
              <mc:Fallback>
                <p:oleObj name="Equation" r:id="rId7" imgW="863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7550" y="3328670"/>
                        <a:ext cx="1608138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3515069"/>
              </p:ext>
            </p:extLst>
          </p:nvPr>
        </p:nvGraphicFramePr>
        <p:xfrm>
          <a:off x="948891" y="2350586"/>
          <a:ext cx="295417" cy="3781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6" name="Equation" r:id="rId9" imgW="139680" imgH="164880" progId="">
                  <p:embed/>
                </p:oleObj>
              </mc:Choice>
              <mc:Fallback>
                <p:oleObj name="Equation" r:id="rId9" imgW="139680" imgH="1648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8891" y="2350586"/>
                        <a:ext cx="295417" cy="3781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7180071"/>
              </p:ext>
            </p:extLst>
          </p:nvPr>
        </p:nvGraphicFramePr>
        <p:xfrm>
          <a:off x="5386517" y="2326958"/>
          <a:ext cx="144303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7" name="Equation" r:id="rId10" imgW="774360" imgH="228600" progId="Equation.3">
                  <p:embed/>
                </p:oleObj>
              </mc:Choice>
              <mc:Fallback>
                <p:oleObj name="Equation" r:id="rId10" imgW="7743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6517" y="2326958"/>
                        <a:ext cx="1443037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460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Type II error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529637" cy="52514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Type II error - fail to reject H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when it is false.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ymbol" pitchFamily="18" charset="2"/>
              </a:rPr>
              <a:t>b</a:t>
            </a:r>
            <a:r>
              <a:rPr lang="en-US" sz="2400" dirty="0" smtClean="0"/>
              <a:t> = P(Type II error)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  </a:t>
            </a:r>
            <a:r>
              <a:rPr lang="en-US" sz="2400" dirty="0" smtClean="0"/>
              <a:t> </a:t>
            </a:r>
            <a:r>
              <a:rPr lang="en-US" sz="2400" dirty="0" smtClean="0"/>
              <a:t>= P( fail to reject H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when it is false</a:t>
            </a:r>
            <a:r>
              <a:rPr lang="en-US" sz="2400" dirty="0" smtClean="0"/>
              <a:t>)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   = P(     is in the acceptance region when                      )</a:t>
            </a:r>
            <a:endParaRPr lang="en-US" sz="24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We </a:t>
            </a:r>
            <a:r>
              <a:rPr lang="en-US" sz="2400" dirty="0" smtClean="0"/>
              <a:t>need to have a particular alternative to find </a:t>
            </a:r>
            <a:r>
              <a:rPr lang="en-US" sz="2400" dirty="0" smtClean="0">
                <a:latin typeface="Symbol" pitchFamily="18" charset="2"/>
              </a:rPr>
              <a:t>b</a:t>
            </a:r>
            <a:r>
              <a:rPr lang="en-US" sz="2400" dirty="0" smtClean="0"/>
              <a:t>. 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130890" y="4013518"/>
            <a:ext cx="6967537" cy="2379663"/>
            <a:chOff x="428" y="1733"/>
            <a:chExt cx="4389" cy="1499"/>
          </a:xfrm>
          <a:noFill/>
        </p:grpSpPr>
        <p:pic>
          <p:nvPicPr>
            <p:cNvPr id="6" name="Picture 8"/>
            <p:cNvPicPr>
              <a:picLocks noChangeAspect="1" noChangeArrowheads="1"/>
            </p:cNvPicPr>
            <p:nvPr/>
          </p:nvPicPr>
          <p:blipFill>
            <a:blip r:embed="rId4" cstate="print"/>
            <a:srcRect b="24937"/>
            <a:stretch>
              <a:fillRect/>
            </a:stretch>
          </p:blipFill>
          <p:spPr bwMode="auto">
            <a:xfrm>
              <a:off x="428" y="2192"/>
              <a:ext cx="4389" cy="104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Line 9"/>
            <p:cNvSpPr>
              <a:spLocks noChangeShapeType="1"/>
            </p:cNvSpPr>
            <p:nvPr/>
          </p:nvSpPr>
          <p:spPr bwMode="auto">
            <a:xfrm>
              <a:off x="1721" y="2128"/>
              <a:ext cx="0" cy="703"/>
            </a:xfrm>
            <a:prstGeom prst="line">
              <a:avLst/>
            </a:pr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Line 10"/>
            <p:cNvSpPr>
              <a:spLocks noChangeShapeType="1"/>
            </p:cNvSpPr>
            <p:nvPr/>
          </p:nvSpPr>
          <p:spPr bwMode="auto">
            <a:xfrm flipH="1">
              <a:off x="3547" y="1733"/>
              <a:ext cx="11" cy="1133"/>
            </a:xfrm>
            <a:prstGeom prst="line">
              <a:avLst/>
            </a:prstGeom>
            <a:grp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9" name="Group 3"/>
          <p:cNvGrpSpPr>
            <a:grpSpLocks/>
          </p:cNvGrpSpPr>
          <p:nvPr/>
        </p:nvGrpSpPr>
        <p:grpSpPr bwMode="auto">
          <a:xfrm>
            <a:off x="3764689" y="3752082"/>
            <a:ext cx="2108033" cy="2052389"/>
            <a:chOff x="1344" y="1968"/>
            <a:chExt cx="801" cy="493"/>
          </a:xfrm>
          <a:noFill/>
        </p:grpSpPr>
        <p:sp>
          <p:nvSpPr>
            <p:cNvPr id="30" name="Rectangle 5"/>
            <p:cNvSpPr>
              <a:spLocks noChangeArrowheads="1"/>
            </p:cNvSpPr>
            <p:nvPr/>
          </p:nvSpPr>
          <p:spPr bwMode="auto">
            <a:xfrm>
              <a:off x="1344" y="1968"/>
              <a:ext cx="801" cy="493"/>
            </a:xfrm>
            <a:prstGeom prst="rect">
              <a:avLst/>
            </a:prstGeom>
            <a:grp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Freeform 6"/>
            <p:cNvSpPr>
              <a:spLocks/>
            </p:cNvSpPr>
            <p:nvPr/>
          </p:nvSpPr>
          <p:spPr bwMode="auto">
            <a:xfrm>
              <a:off x="1363" y="1979"/>
              <a:ext cx="615" cy="463"/>
            </a:xfrm>
            <a:custGeom>
              <a:avLst/>
              <a:gdLst>
                <a:gd name="T0" fmla="*/ 0 w 615"/>
                <a:gd name="T1" fmla="*/ 463 h 463"/>
                <a:gd name="T2" fmla="*/ 14 w 615"/>
                <a:gd name="T3" fmla="*/ 463 h 463"/>
                <a:gd name="T4" fmla="*/ 31 w 615"/>
                <a:gd name="T5" fmla="*/ 457 h 463"/>
                <a:gd name="T6" fmla="*/ 45 w 615"/>
                <a:gd name="T7" fmla="*/ 454 h 463"/>
                <a:gd name="T8" fmla="*/ 64 w 615"/>
                <a:gd name="T9" fmla="*/ 449 h 463"/>
                <a:gd name="T10" fmla="*/ 78 w 615"/>
                <a:gd name="T11" fmla="*/ 440 h 463"/>
                <a:gd name="T12" fmla="*/ 95 w 615"/>
                <a:gd name="T13" fmla="*/ 429 h 463"/>
                <a:gd name="T14" fmla="*/ 112 w 615"/>
                <a:gd name="T15" fmla="*/ 418 h 463"/>
                <a:gd name="T16" fmla="*/ 128 w 615"/>
                <a:gd name="T17" fmla="*/ 401 h 463"/>
                <a:gd name="T18" fmla="*/ 162 w 615"/>
                <a:gd name="T19" fmla="*/ 362 h 463"/>
                <a:gd name="T20" fmla="*/ 192 w 615"/>
                <a:gd name="T21" fmla="*/ 309 h 463"/>
                <a:gd name="T22" fmla="*/ 226 w 615"/>
                <a:gd name="T23" fmla="*/ 245 h 463"/>
                <a:gd name="T24" fmla="*/ 254 w 615"/>
                <a:gd name="T25" fmla="*/ 178 h 463"/>
                <a:gd name="T26" fmla="*/ 287 w 615"/>
                <a:gd name="T27" fmla="*/ 109 h 463"/>
                <a:gd name="T28" fmla="*/ 318 w 615"/>
                <a:gd name="T29" fmla="*/ 50 h 463"/>
                <a:gd name="T30" fmla="*/ 334 w 615"/>
                <a:gd name="T31" fmla="*/ 28 h 463"/>
                <a:gd name="T32" fmla="*/ 343 w 615"/>
                <a:gd name="T33" fmla="*/ 20 h 463"/>
                <a:gd name="T34" fmla="*/ 351 w 615"/>
                <a:gd name="T35" fmla="*/ 11 h 463"/>
                <a:gd name="T36" fmla="*/ 354 w 615"/>
                <a:gd name="T37" fmla="*/ 8 h 463"/>
                <a:gd name="T38" fmla="*/ 359 w 615"/>
                <a:gd name="T39" fmla="*/ 6 h 463"/>
                <a:gd name="T40" fmla="*/ 362 w 615"/>
                <a:gd name="T41" fmla="*/ 3 h 463"/>
                <a:gd name="T42" fmla="*/ 368 w 615"/>
                <a:gd name="T43" fmla="*/ 3 h 463"/>
                <a:gd name="T44" fmla="*/ 370 w 615"/>
                <a:gd name="T45" fmla="*/ 0 h 463"/>
                <a:gd name="T46" fmla="*/ 370 w 615"/>
                <a:gd name="T47" fmla="*/ 0 h 463"/>
                <a:gd name="T48" fmla="*/ 373 w 615"/>
                <a:gd name="T49" fmla="*/ 0 h 463"/>
                <a:gd name="T50" fmla="*/ 373 w 615"/>
                <a:gd name="T51" fmla="*/ 0 h 463"/>
                <a:gd name="T52" fmla="*/ 376 w 615"/>
                <a:gd name="T53" fmla="*/ 0 h 463"/>
                <a:gd name="T54" fmla="*/ 376 w 615"/>
                <a:gd name="T55" fmla="*/ 0 h 463"/>
                <a:gd name="T56" fmla="*/ 379 w 615"/>
                <a:gd name="T57" fmla="*/ 0 h 463"/>
                <a:gd name="T58" fmla="*/ 379 w 615"/>
                <a:gd name="T59" fmla="*/ 0 h 463"/>
                <a:gd name="T60" fmla="*/ 379 w 615"/>
                <a:gd name="T61" fmla="*/ 0 h 463"/>
                <a:gd name="T62" fmla="*/ 382 w 615"/>
                <a:gd name="T63" fmla="*/ 0 h 463"/>
                <a:gd name="T64" fmla="*/ 382 w 615"/>
                <a:gd name="T65" fmla="*/ 0 h 463"/>
                <a:gd name="T66" fmla="*/ 382 w 615"/>
                <a:gd name="T67" fmla="*/ 0 h 463"/>
                <a:gd name="T68" fmla="*/ 384 w 615"/>
                <a:gd name="T69" fmla="*/ 0 h 463"/>
                <a:gd name="T70" fmla="*/ 384 w 615"/>
                <a:gd name="T71" fmla="*/ 0 h 463"/>
                <a:gd name="T72" fmla="*/ 387 w 615"/>
                <a:gd name="T73" fmla="*/ 0 h 463"/>
                <a:gd name="T74" fmla="*/ 390 w 615"/>
                <a:gd name="T75" fmla="*/ 0 h 463"/>
                <a:gd name="T76" fmla="*/ 393 w 615"/>
                <a:gd name="T77" fmla="*/ 3 h 463"/>
                <a:gd name="T78" fmla="*/ 395 w 615"/>
                <a:gd name="T79" fmla="*/ 3 h 463"/>
                <a:gd name="T80" fmla="*/ 404 w 615"/>
                <a:gd name="T81" fmla="*/ 8 h 463"/>
                <a:gd name="T82" fmla="*/ 412 w 615"/>
                <a:gd name="T83" fmla="*/ 14 h 463"/>
                <a:gd name="T84" fmla="*/ 426 w 615"/>
                <a:gd name="T85" fmla="*/ 31 h 463"/>
                <a:gd name="T86" fmla="*/ 443 w 615"/>
                <a:gd name="T87" fmla="*/ 56 h 463"/>
                <a:gd name="T88" fmla="*/ 476 w 615"/>
                <a:gd name="T89" fmla="*/ 120 h 463"/>
                <a:gd name="T90" fmla="*/ 507 w 615"/>
                <a:gd name="T91" fmla="*/ 190 h 463"/>
                <a:gd name="T92" fmla="*/ 537 w 615"/>
                <a:gd name="T93" fmla="*/ 254 h 463"/>
                <a:gd name="T94" fmla="*/ 571 w 615"/>
                <a:gd name="T95" fmla="*/ 318 h 463"/>
                <a:gd name="T96" fmla="*/ 601 w 615"/>
                <a:gd name="T97" fmla="*/ 368 h 463"/>
                <a:gd name="T98" fmla="*/ 615 w 615"/>
                <a:gd name="T99" fmla="*/ 387 h 463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615"/>
                <a:gd name="T151" fmla="*/ 0 h 463"/>
                <a:gd name="T152" fmla="*/ 615 w 615"/>
                <a:gd name="T153" fmla="*/ 463 h 463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615" h="463">
                  <a:moveTo>
                    <a:pt x="0" y="463"/>
                  </a:moveTo>
                  <a:lnTo>
                    <a:pt x="14" y="463"/>
                  </a:lnTo>
                  <a:lnTo>
                    <a:pt x="31" y="457"/>
                  </a:lnTo>
                  <a:lnTo>
                    <a:pt x="45" y="454"/>
                  </a:lnTo>
                  <a:lnTo>
                    <a:pt x="64" y="449"/>
                  </a:lnTo>
                  <a:lnTo>
                    <a:pt x="78" y="440"/>
                  </a:lnTo>
                  <a:lnTo>
                    <a:pt x="95" y="429"/>
                  </a:lnTo>
                  <a:lnTo>
                    <a:pt x="112" y="418"/>
                  </a:lnTo>
                  <a:lnTo>
                    <a:pt x="128" y="401"/>
                  </a:lnTo>
                  <a:lnTo>
                    <a:pt x="162" y="362"/>
                  </a:lnTo>
                  <a:lnTo>
                    <a:pt x="192" y="309"/>
                  </a:lnTo>
                  <a:lnTo>
                    <a:pt x="226" y="245"/>
                  </a:lnTo>
                  <a:lnTo>
                    <a:pt x="254" y="178"/>
                  </a:lnTo>
                  <a:lnTo>
                    <a:pt x="287" y="109"/>
                  </a:lnTo>
                  <a:lnTo>
                    <a:pt x="318" y="50"/>
                  </a:lnTo>
                  <a:lnTo>
                    <a:pt x="334" y="28"/>
                  </a:lnTo>
                  <a:lnTo>
                    <a:pt x="343" y="20"/>
                  </a:lnTo>
                  <a:lnTo>
                    <a:pt x="351" y="11"/>
                  </a:lnTo>
                  <a:lnTo>
                    <a:pt x="354" y="8"/>
                  </a:lnTo>
                  <a:lnTo>
                    <a:pt x="359" y="6"/>
                  </a:lnTo>
                  <a:lnTo>
                    <a:pt x="362" y="3"/>
                  </a:lnTo>
                  <a:lnTo>
                    <a:pt x="368" y="3"/>
                  </a:lnTo>
                  <a:lnTo>
                    <a:pt x="370" y="0"/>
                  </a:lnTo>
                  <a:lnTo>
                    <a:pt x="373" y="0"/>
                  </a:lnTo>
                  <a:lnTo>
                    <a:pt x="376" y="0"/>
                  </a:lnTo>
                  <a:lnTo>
                    <a:pt x="379" y="0"/>
                  </a:lnTo>
                  <a:lnTo>
                    <a:pt x="382" y="0"/>
                  </a:lnTo>
                  <a:lnTo>
                    <a:pt x="384" y="0"/>
                  </a:lnTo>
                  <a:lnTo>
                    <a:pt x="387" y="0"/>
                  </a:lnTo>
                  <a:lnTo>
                    <a:pt x="390" y="0"/>
                  </a:lnTo>
                  <a:lnTo>
                    <a:pt x="393" y="3"/>
                  </a:lnTo>
                  <a:lnTo>
                    <a:pt x="395" y="3"/>
                  </a:lnTo>
                  <a:lnTo>
                    <a:pt x="404" y="8"/>
                  </a:lnTo>
                  <a:lnTo>
                    <a:pt x="412" y="14"/>
                  </a:lnTo>
                  <a:lnTo>
                    <a:pt x="426" y="31"/>
                  </a:lnTo>
                  <a:lnTo>
                    <a:pt x="443" y="56"/>
                  </a:lnTo>
                  <a:lnTo>
                    <a:pt x="476" y="120"/>
                  </a:lnTo>
                  <a:lnTo>
                    <a:pt x="507" y="190"/>
                  </a:lnTo>
                  <a:lnTo>
                    <a:pt x="537" y="254"/>
                  </a:lnTo>
                  <a:lnTo>
                    <a:pt x="571" y="318"/>
                  </a:lnTo>
                  <a:lnTo>
                    <a:pt x="601" y="368"/>
                  </a:lnTo>
                  <a:lnTo>
                    <a:pt x="615" y="387"/>
                  </a:lnTo>
                </a:path>
              </a:pathLst>
            </a:custGeom>
            <a:grpFill/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" name="Freeform 7"/>
            <p:cNvSpPr>
              <a:spLocks/>
            </p:cNvSpPr>
            <p:nvPr/>
          </p:nvSpPr>
          <p:spPr bwMode="auto">
            <a:xfrm>
              <a:off x="1978" y="2366"/>
              <a:ext cx="142" cy="76"/>
            </a:xfrm>
            <a:custGeom>
              <a:avLst/>
              <a:gdLst>
                <a:gd name="T0" fmla="*/ 0 w 142"/>
                <a:gd name="T1" fmla="*/ 0 h 76"/>
                <a:gd name="T2" fmla="*/ 17 w 142"/>
                <a:gd name="T3" fmla="*/ 20 h 76"/>
                <a:gd name="T4" fmla="*/ 50 w 142"/>
                <a:gd name="T5" fmla="*/ 45 h 76"/>
                <a:gd name="T6" fmla="*/ 64 w 142"/>
                <a:gd name="T7" fmla="*/ 53 h 76"/>
                <a:gd name="T8" fmla="*/ 81 w 142"/>
                <a:gd name="T9" fmla="*/ 62 h 76"/>
                <a:gd name="T10" fmla="*/ 100 w 142"/>
                <a:gd name="T11" fmla="*/ 67 h 76"/>
                <a:gd name="T12" fmla="*/ 114 w 142"/>
                <a:gd name="T13" fmla="*/ 73 h 76"/>
                <a:gd name="T14" fmla="*/ 131 w 142"/>
                <a:gd name="T15" fmla="*/ 76 h 76"/>
                <a:gd name="T16" fmla="*/ 142 w 142"/>
                <a:gd name="T17" fmla="*/ 76 h 7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2"/>
                <a:gd name="T28" fmla="*/ 0 h 76"/>
                <a:gd name="T29" fmla="*/ 142 w 142"/>
                <a:gd name="T30" fmla="*/ 76 h 7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2" h="76">
                  <a:moveTo>
                    <a:pt x="0" y="0"/>
                  </a:moveTo>
                  <a:lnTo>
                    <a:pt x="17" y="20"/>
                  </a:lnTo>
                  <a:lnTo>
                    <a:pt x="50" y="45"/>
                  </a:lnTo>
                  <a:lnTo>
                    <a:pt x="64" y="53"/>
                  </a:lnTo>
                  <a:lnTo>
                    <a:pt x="81" y="62"/>
                  </a:lnTo>
                  <a:lnTo>
                    <a:pt x="100" y="67"/>
                  </a:lnTo>
                  <a:lnTo>
                    <a:pt x="114" y="73"/>
                  </a:lnTo>
                  <a:lnTo>
                    <a:pt x="131" y="76"/>
                  </a:lnTo>
                  <a:lnTo>
                    <a:pt x="142" y="76"/>
                  </a:lnTo>
                </a:path>
              </a:pathLst>
            </a:custGeom>
            <a:grpFill/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0730" name="TextBox 36"/>
          <p:cNvSpPr txBox="1">
            <a:spLocks noChangeArrowheads="1"/>
          </p:cNvSpPr>
          <p:nvPr/>
        </p:nvSpPr>
        <p:spPr bwMode="auto">
          <a:xfrm>
            <a:off x="3183527" y="3294918"/>
            <a:ext cx="27302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Distribution </a:t>
            </a:r>
            <a:r>
              <a:rPr lang="en-US" dirty="0" smtClean="0"/>
              <a:t>of      </a:t>
            </a:r>
            <a:r>
              <a:rPr lang="en-US" dirty="0"/>
              <a:t>if </a:t>
            </a:r>
          </a:p>
        </p:txBody>
      </p:sp>
      <p:graphicFrame>
        <p:nvGraphicFramePr>
          <p:cNvPr id="30723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3527854"/>
              </p:ext>
            </p:extLst>
          </p:nvPr>
        </p:nvGraphicFramePr>
        <p:xfrm>
          <a:off x="5173133" y="3332720"/>
          <a:ext cx="295416" cy="3781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18" name="Equation" r:id="rId5" imgW="139680" imgH="164880" progId="">
                  <p:embed/>
                </p:oleObj>
              </mc:Choice>
              <mc:Fallback>
                <p:oleObj name="Equation" r:id="rId5" imgW="139680" imgH="1648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3133" y="3332720"/>
                        <a:ext cx="295416" cy="3781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2691387"/>
              </p:ext>
            </p:extLst>
          </p:nvPr>
        </p:nvGraphicFramePr>
        <p:xfrm>
          <a:off x="5815648" y="3328988"/>
          <a:ext cx="196215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19" name="Equation" r:id="rId7" imgW="1054080" imgH="215640" progId="Equation.3">
                  <p:embed/>
                </p:oleObj>
              </mc:Choice>
              <mc:Fallback>
                <p:oleObj name="Equation" r:id="rId7" imgW="10540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5648" y="3328988"/>
                        <a:ext cx="196215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655814"/>
              </p:ext>
            </p:extLst>
          </p:nvPr>
        </p:nvGraphicFramePr>
        <p:xfrm>
          <a:off x="948891" y="2350586"/>
          <a:ext cx="295417" cy="3781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20" name="Equation" r:id="rId9" imgW="139680" imgH="164880" progId="">
                  <p:embed/>
                </p:oleObj>
              </mc:Choice>
              <mc:Fallback>
                <p:oleObj name="Equation" r:id="rId9" imgW="139680" imgH="1648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8891" y="2350586"/>
                        <a:ext cx="295417" cy="3781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4934409"/>
              </p:ext>
            </p:extLst>
          </p:nvPr>
        </p:nvGraphicFramePr>
        <p:xfrm>
          <a:off x="5386517" y="2326958"/>
          <a:ext cx="144303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21" name="Equation" r:id="rId10" imgW="774360" imgH="228600" progId="Equation.3">
                  <p:embed/>
                </p:oleObj>
              </mc:Choice>
              <mc:Fallback>
                <p:oleObj name="Equation" r:id="rId10" imgW="7743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6517" y="2326958"/>
                        <a:ext cx="1443037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4395209" y="4963339"/>
            <a:ext cx="423496" cy="81484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4342916" y="5164192"/>
            <a:ext cx="291441" cy="613993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4257199" y="5372915"/>
            <a:ext cx="171436" cy="37831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4152432" y="5542502"/>
            <a:ext cx="85718" cy="182633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4019093" y="5659909"/>
            <a:ext cx="57145" cy="104361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3" name="Line 18"/>
          <p:cNvSpPr>
            <a:spLocks noChangeShapeType="1"/>
          </p:cNvSpPr>
          <p:nvPr/>
        </p:nvSpPr>
        <p:spPr bwMode="auto">
          <a:xfrm>
            <a:off x="4473579" y="4741282"/>
            <a:ext cx="544191" cy="1036901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4" name="Line 18"/>
          <p:cNvSpPr>
            <a:spLocks noChangeShapeType="1"/>
          </p:cNvSpPr>
          <p:nvPr/>
        </p:nvSpPr>
        <p:spPr bwMode="auto">
          <a:xfrm>
            <a:off x="4548640" y="4498887"/>
            <a:ext cx="697730" cy="1305584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5" name="Line 18"/>
          <p:cNvSpPr>
            <a:spLocks noChangeShapeType="1"/>
          </p:cNvSpPr>
          <p:nvPr/>
        </p:nvSpPr>
        <p:spPr bwMode="auto">
          <a:xfrm>
            <a:off x="4579119" y="4290165"/>
            <a:ext cx="854100" cy="1521991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Line 18"/>
          <p:cNvSpPr>
            <a:spLocks noChangeShapeType="1"/>
          </p:cNvSpPr>
          <p:nvPr/>
        </p:nvSpPr>
        <p:spPr bwMode="auto">
          <a:xfrm>
            <a:off x="4641075" y="4080035"/>
            <a:ext cx="978997" cy="1724436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4" name="Line 18"/>
          <p:cNvSpPr>
            <a:spLocks noChangeShapeType="1"/>
          </p:cNvSpPr>
          <p:nvPr/>
        </p:nvSpPr>
        <p:spPr bwMode="auto">
          <a:xfrm>
            <a:off x="4693989" y="3949198"/>
            <a:ext cx="552381" cy="96364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5" name="Line 18"/>
          <p:cNvSpPr>
            <a:spLocks noChangeShapeType="1"/>
          </p:cNvSpPr>
          <p:nvPr/>
        </p:nvSpPr>
        <p:spPr bwMode="auto">
          <a:xfrm>
            <a:off x="4743113" y="3810895"/>
            <a:ext cx="364600" cy="620123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04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4738</TotalTime>
  <Words>834</Words>
  <Application>Microsoft Office PowerPoint</Application>
  <PresentationFormat>On-screen Show (4:3)</PresentationFormat>
  <Paragraphs>112</Paragraphs>
  <Slides>15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Office Theme</vt:lpstr>
      <vt:lpstr>Equation</vt:lpstr>
      <vt:lpstr>Microsoft Equation 3.0</vt:lpstr>
      <vt:lpstr>Hypothesis Testing</vt:lpstr>
      <vt:lpstr>General steps for Hypothesis testing</vt:lpstr>
      <vt:lpstr>Hypothesis testing on the mean - s2 known</vt:lpstr>
      <vt:lpstr>Testing  Statistical Hypotheses  with confidence intervals</vt:lpstr>
      <vt:lpstr>Testing  Statistical Hypotheses  with confidence intervals</vt:lpstr>
      <vt:lpstr>Type I Error</vt:lpstr>
      <vt:lpstr>Type II error</vt:lpstr>
      <vt:lpstr>Type II error</vt:lpstr>
      <vt:lpstr>Type II error</vt:lpstr>
      <vt:lpstr>Power of a test</vt:lpstr>
      <vt:lpstr>p - value</vt:lpstr>
      <vt:lpstr>Null Hypothesis:  Observations come from a Normal distribution.</vt:lpstr>
      <vt:lpstr>Null Hypothesis:  Observations come from a Normal distribution.</vt:lpstr>
      <vt:lpstr>Understanding p-values with confidence intervals</vt:lpstr>
      <vt:lpstr>PowerPoint Presentation</vt:lpstr>
    </vt:vector>
  </TitlesOfParts>
  <Company>IEMS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of Probability and Statistics</dc:title>
  <dc:creator>apley</dc:creator>
  <cp:lastModifiedBy>Bruce Ankenman</cp:lastModifiedBy>
  <cp:revision>217</cp:revision>
  <dcterms:created xsi:type="dcterms:W3CDTF">2005-01-05T22:40:26Z</dcterms:created>
  <dcterms:modified xsi:type="dcterms:W3CDTF">2014-10-21T16:23:50Z</dcterms:modified>
</cp:coreProperties>
</file>