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506" r:id="rId2"/>
    <p:sldId id="508" r:id="rId3"/>
    <p:sldId id="517" r:id="rId4"/>
    <p:sldId id="507" r:id="rId5"/>
    <p:sldId id="479" r:id="rId6"/>
    <p:sldId id="553" r:id="rId7"/>
    <p:sldId id="505" r:id="rId8"/>
    <p:sldId id="510" r:id="rId9"/>
    <p:sldId id="535" r:id="rId10"/>
    <p:sldId id="540" r:id="rId11"/>
    <p:sldId id="464" r:id="rId12"/>
    <p:sldId id="537" r:id="rId13"/>
    <p:sldId id="541" r:id="rId14"/>
    <p:sldId id="519" r:id="rId15"/>
    <p:sldId id="555" r:id="rId16"/>
    <p:sldId id="556" r:id="rId17"/>
    <p:sldId id="552" r:id="rId18"/>
    <p:sldId id="557" r:id="rId19"/>
    <p:sldId id="558" r:id="rId20"/>
    <p:sldId id="559" r:id="rId21"/>
    <p:sldId id="560" r:id="rId22"/>
    <p:sldId id="563" r:id="rId23"/>
    <p:sldId id="561" r:id="rId24"/>
    <p:sldId id="564" r:id="rId25"/>
    <p:sldId id="565" r:id="rId26"/>
    <p:sldId id="515" r:id="rId27"/>
  </p:sldIdLst>
  <p:sldSz cx="9144000" cy="5143500" type="screen16x9"/>
  <p:notesSz cx="6858000" cy="9144000"/>
  <p:custDataLst>
    <p:tags r:id="rId2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987"/>
    <a:srgbClr val="33AAB9"/>
    <a:srgbClr val="00A99D"/>
    <a:srgbClr val="F2F2F2"/>
    <a:srgbClr val="009589"/>
    <a:srgbClr val="081B40"/>
    <a:srgbClr val="FEBF01"/>
    <a:srgbClr val="414455"/>
    <a:srgbClr val="4A4A4C"/>
    <a:srgbClr val="A69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5226" autoAdjust="0"/>
  </p:normalViewPr>
  <p:slideViewPr>
    <p:cSldViewPr>
      <p:cViewPr varScale="1">
        <p:scale>
          <a:sx n="103" d="100"/>
          <a:sy n="103" d="100"/>
        </p:scale>
        <p:origin x="1022" y="77"/>
      </p:cViewPr>
      <p:guideLst>
        <p:guide orient="horz" pos="259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2022/6/14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‹Nº›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266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751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32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13">
            <a:extLst>
              <a:ext uri="{FF2B5EF4-FFF2-40B4-BE49-F238E27FC236}">
                <a16:creationId xmlns:a16="http://schemas.microsoft.com/office/drawing/2014/main" id="{AD2BD7B3-A5E0-41BB-9CC9-D29A4BA8A2E1}"/>
              </a:ext>
            </a:extLst>
          </p:cNvPr>
          <p:cNvSpPr/>
          <p:nvPr userDrawn="1"/>
        </p:nvSpPr>
        <p:spPr>
          <a:xfrm>
            <a:off x="-1685" y="4877964"/>
            <a:ext cx="6949949" cy="259455"/>
          </a:xfrm>
          <a:custGeom>
            <a:avLst/>
            <a:gdLst>
              <a:gd name="connsiteX0" fmla="*/ 0 w 9216572"/>
              <a:gd name="connsiteY0" fmla="*/ 0 h 333829"/>
              <a:gd name="connsiteX1" fmla="*/ 9216572 w 9216572"/>
              <a:gd name="connsiteY1" fmla="*/ 29029 h 333829"/>
              <a:gd name="connsiteX2" fmla="*/ 9056914 w 9216572"/>
              <a:gd name="connsiteY2" fmla="*/ 333829 h 333829"/>
              <a:gd name="connsiteX3" fmla="*/ 29029 w 9216572"/>
              <a:gd name="connsiteY3" fmla="*/ 333829 h 333829"/>
              <a:gd name="connsiteX4" fmla="*/ 0 w 9216572"/>
              <a:gd name="connsiteY4" fmla="*/ 0 h 333829"/>
              <a:gd name="connsiteX0" fmla="*/ 0 w 9229272"/>
              <a:gd name="connsiteY0" fmla="*/ 9071 h 342900"/>
              <a:gd name="connsiteX1" fmla="*/ 9229272 w 9229272"/>
              <a:gd name="connsiteY1" fmla="*/ 0 h 342900"/>
              <a:gd name="connsiteX2" fmla="*/ 9056914 w 9229272"/>
              <a:gd name="connsiteY2" fmla="*/ 342900 h 342900"/>
              <a:gd name="connsiteX3" fmla="*/ 29029 w 9229272"/>
              <a:gd name="connsiteY3" fmla="*/ 342900 h 342900"/>
              <a:gd name="connsiteX4" fmla="*/ 0 w 9229272"/>
              <a:gd name="connsiteY4" fmla="*/ 9071 h 342900"/>
              <a:gd name="connsiteX0" fmla="*/ 0 w 9229272"/>
              <a:gd name="connsiteY0" fmla="*/ 9071 h 355600"/>
              <a:gd name="connsiteX1" fmla="*/ 9229272 w 9229272"/>
              <a:gd name="connsiteY1" fmla="*/ 0 h 355600"/>
              <a:gd name="connsiteX2" fmla="*/ 9056914 w 9229272"/>
              <a:gd name="connsiteY2" fmla="*/ 342900 h 355600"/>
              <a:gd name="connsiteX3" fmla="*/ 3629 w 9229272"/>
              <a:gd name="connsiteY3" fmla="*/ 355600 h 355600"/>
              <a:gd name="connsiteX4" fmla="*/ 0 w 9229272"/>
              <a:gd name="connsiteY4" fmla="*/ 9071 h 355600"/>
              <a:gd name="connsiteX0" fmla="*/ 0 w 9229272"/>
              <a:gd name="connsiteY0" fmla="*/ 9071 h 355600"/>
              <a:gd name="connsiteX1" fmla="*/ 9229272 w 9229272"/>
              <a:gd name="connsiteY1" fmla="*/ 0 h 355600"/>
              <a:gd name="connsiteX2" fmla="*/ 9068590 w 9229272"/>
              <a:gd name="connsiteY2" fmla="*/ 339888 h 355600"/>
              <a:gd name="connsiteX3" fmla="*/ 3629 w 9229272"/>
              <a:gd name="connsiteY3" fmla="*/ 355600 h 355600"/>
              <a:gd name="connsiteX4" fmla="*/ 0 w 9229272"/>
              <a:gd name="connsiteY4" fmla="*/ 9071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9272" h="355600">
                <a:moveTo>
                  <a:pt x="0" y="9071"/>
                </a:moveTo>
                <a:lnTo>
                  <a:pt x="9229272" y="0"/>
                </a:lnTo>
                <a:lnTo>
                  <a:pt x="9068590" y="339888"/>
                </a:lnTo>
                <a:lnTo>
                  <a:pt x="3629" y="355600"/>
                </a:lnTo>
                <a:cubicBezTo>
                  <a:pt x="2419" y="240090"/>
                  <a:pt x="1210" y="124581"/>
                  <a:pt x="0" y="907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14">
            <a:extLst>
              <a:ext uri="{FF2B5EF4-FFF2-40B4-BE49-F238E27FC236}">
                <a16:creationId xmlns:a16="http://schemas.microsoft.com/office/drawing/2014/main" id="{CF387561-4A62-4E94-9DA9-281D58E39024}"/>
              </a:ext>
            </a:extLst>
          </p:cNvPr>
          <p:cNvSpPr/>
          <p:nvPr userDrawn="1"/>
        </p:nvSpPr>
        <p:spPr>
          <a:xfrm>
            <a:off x="6896844" y="4767158"/>
            <a:ext cx="2247482" cy="359358"/>
          </a:xfrm>
          <a:custGeom>
            <a:avLst/>
            <a:gdLst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419100 w 3009900"/>
              <a:gd name="connsiteY3" fmla="*/ 0 h 769620"/>
              <a:gd name="connsiteX4" fmla="*/ 3009900 w 3009900"/>
              <a:gd name="connsiteY4" fmla="*/ 0 h 769620"/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351117 w 3009900"/>
              <a:gd name="connsiteY3" fmla="*/ 101974 h 769620"/>
              <a:gd name="connsiteX4" fmla="*/ 3009900 w 3009900"/>
              <a:gd name="connsiteY4" fmla="*/ 0 h 769620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351117 w 3021231"/>
              <a:gd name="connsiteY3" fmla="*/ 0 h 667646"/>
              <a:gd name="connsiteX4" fmla="*/ 3021231 w 3021231"/>
              <a:gd name="connsiteY4" fmla="*/ 0 h 667646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237812 w 3021231"/>
              <a:gd name="connsiteY3" fmla="*/ 192619 h 667646"/>
              <a:gd name="connsiteX4" fmla="*/ 3021231 w 3021231"/>
              <a:gd name="connsiteY4" fmla="*/ 0 h 667646"/>
              <a:gd name="connsiteX0" fmla="*/ 3009900 w 3009900"/>
              <a:gd name="connsiteY0" fmla="*/ 0 h 486358"/>
              <a:gd name="connsiteX1" fmla="*/ 3009900 w 3009900"/>
              <a:gd name="connsiteY1" fmla="*/ 486358 h 486358"/>
              <a:gd name="connsiteX2" fmla="*/ 0 w 3009900"/>
              <a:gd name="connsiteY2" fmla="*/ 463498 h 486358"/>
              <a:gd name="connsiteX3" fmla="*/ 237812 w 3009900"/>
              <a:gd name="connsiteY3" fmla="*/ 11331 h 486358"/>
              <a:gd name="connsiteX4" fmla="*/ 3009900 w 3009900"/>
              <a:gd name="connsiteY4" fmla="*/ 0 h 486358"/>
              <a:gd name="connsiteX0" fmla="*/ 3021230 w 3021230"/>
              <a:gd name="connsiteY0" fmla="*/ 0 h 475027"/>
              <a:gd name="connsiteX1" fmla="*/ 3009900 w 3021230"/>
              <a:gd name="connsiteY1" fmla="*/ 475027 h 475027"/>
              <a:gd name="connsiteX2" fmla="*/ 0 w 3021230"/>
              <a:gd name="connsiteY2" fmla="*/ 452167 h 475027"/>
              <a:gd name="connsiteX3" fmla="*/ 237812 w 3021230"/>
              <a:gd name="connsiteY3" fmla="*/ 0 h 475027"/>
              <a:gd name="connsiteX4" fmla="*/ 3021230 w 3021230"/>
              <a:gd name="connsiteY4" fmla="*/ 0 h 475027"/>
              <a:gd name="connsiteX0" fmla="*/ 3007245 w 3007245"/>
              <a:gd name="connsiteY0" fmla="*/ 0 h 480138"/>
              <a:gd name="connsiteX1" fmla="*/ 2995915 w 3007245"/>
              <a:gd name="connsiteY1" fmla="*/ 475027 h 480138"/>
              <a:gd name="connsiteX2" fmla="*/ 0 w 3007245"/>
              <a:gd name="connsiteY2" fmla="*/ 480138 h 480138"/>
              <a:gd name="connsiteX3" fmla="*/ 223827 w 3007245"/>
              <a:gd name="connsiteY3" fmla="*/ 0 h 480138"/>
              <a:gd name="connsiteX4" fmla="*/ 3007245 w 3007245"/>
              <a:gd name="connsiteY4" fmla="*/ 0 h 480138"/>
              <a:gd name="connsiteX0" fmla="*/ 3007245 w 3007681"/>
              <a:gd name="connsiteY0" fmla="*/ 0 h 480910"/>
              <a:gd name="connsiteX1" fmla="*/ 3007681 w 3007681"/>
              <a:gd name="connsiteY1" fmla="*/ 480910 h 480910"/>
              <a:gd name="connsiteX2" fmla="*/ 0 w 3007681"/>
              <a:gd name="connsiteY2" fmla="*/ 480138 h 480910"/>
              <a:gd name="connsiteX3" fmla="*/ 223827 w 3007681"/>
              <a:gd name="connsiteY3" fmla="*/ 0 h 480910"/>
              <a:gd name="connsiteX4" fmla="*/ 3007245 w 3007681"/>
              <a:gd name="connsiteY4" fmla="*/ 0 h 48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7681" h="480910">
                <a:moveTo>
                  <a:pt x="3007245" y="0"/>
                </a:moveTo>
                <a:cubicBezTo>
                  <a:pt x="3007390" y="160303"/>
                  <a:pt x="3007536" y="320607"/>
                  <a:pt x="3007681" y="480910"/>
                </a:cubicBezTo>
                <a:lnTo>
                  <a:pt x="0" y="480138"/>
                </a:lnTo>
                <a:lnTo>
                  <a:pt x="223827" y="0"/>
                </a:lnTo>
                <a:lnTo>
                  <a:pt x="3007245" y="0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14">
            <a:extLst>
              <a:ext uri="{FF2B5EF4-FFF2-40B4-BE49-F238E27FC236}">
                <a16:creationId xmlns:a16="http://schemas.microsoft.com/office/drawing/2014/main" id="{D92E238A-D5CB-4A9B-977E-3C81045380F6}"/>
              </a:ext>
            </a:extLst>
          </p:cNvPr>
          <p:cNvSpPr/>
          <p:nvPr userDrawn="1"/>
        </p:nvSpPr>
        <p:spPr>
          <a:xfrm rot="10800000">
            <a:off x="-1686" y="31060"/>
            <a:ext cx="6998809" cy="618452"/>
          </a:xfrm>
          <a:custGeom>
            <a:avLst/>
            <a:gdLst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419100 w 3009900"/>
              <a:gd name="connsiteY3" fmla="*/ 0 h 769620"/>
              <a:gd name="connsiteX4" fmla="*/ 3009900 w 3009900"/>
              <a:gd name="connsiteY4" fmla="*/ 0 h 769620"/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351117 w 3009900"/>
              <a:gd name="connsiteY3" fmla="*/ 101974 h 769620"/>
              <a:gd name="connsiteX4" fmla="*/ 3009900 w 3009900"/>
              <a:gd name="connsiteY4" fmla="*/ 0 h 769620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351117 w 3021231"/>
              <a:gd name="connsiteY3" fmla="*/ 0 h 667646"/>
              <a:gd name="connsiteX4" fmla="*/ 3021231 w 3021231"/>
              <a:gd name="connsiteY4" fmla="*/ 0 h 667646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237812 w 3021231"/>
              <a:gd name="connsiteY3" fmla="*/ 192619 h 667646"/>
              <a:gd name="connsiteX4" fmla="*/ 3021231 w 3021231"/>
              <a:gd name="connsiteY4" fmla="*/ 0 h 667646"/>
              <a:gd name="connsiteX0" fmla="*/ 3009900 w 3009900"/>
              <a:gd name="connsiteY0" fmla="*/ 0 h 486358"/>
              <a:gd name="connsiteX1" fmla="*/ 3009900 w 3009900"/>
              <a:gd name="connsiteY1" fmla="*/ 486358 h 486358"/>
              <a:gd name="connsiteX2" fmla="*/ 0 w 3009900"/>
              <a:gd name="connsiteY2" fmla="*/ 463498 h 486358"/>
              <a:gd name="connsiteX3" fmla="*/ 237812 w 3009900"/>
              <a:gd name="connsiteY3" fmla="*/ 11331 h 486358"/>
              <a:gd name="connsiteX4" fmla="*/ 3009900 w 3009900"/>
              <a:gd name="connsiteY4" fmla="*/ 0 h 486358"/>
              <a:gd name="connsiteX0" fmla="*/ 3021230 w 3021230"/>
              <a:gd name="connsiteY0" fmla="*/ 0 h 475027"/>
              <a:gd name="connsiteX1" fmla="*/ 3009900 w 3021230"/>
              <a:gd name="connsiteY1" fmla="*/ 475027 h 475027"/>
              <a:gd name="connsiteX2" fmla="*/ 0 w 3021230"/>
              <a:gd name="connsiteY2" fmla="*/ 452167 h 475027"/>
              <a:gd name="connsiteX3" fmla="*/ 237812 w 3021230"/>
              <a:gd name="connsiteY3" fmla="*/ 0 h 475027"/>
              <a:gd name="connsiteX4" fmla="*/ 3021230 w 3021230"/>
              <a:gd name="connsiteY4" fmla="*/ 0 h 475027"/>
              <a:gd name="connsiteX0" fmla="*/ 3007245 w 3007245"/>
              <a:gd name="connsiteY0" fmla="*/ 0 h 480138"/>
              <a:gd name="connsiteX1" fmla="*/ 2995915 w 3007245"/>
              <a:gd name="connsiteY1" fmla="*/ 475027 h 480138"/>
              <a:gd name="connsiteX2" fmla="*/ 0 w 3007245"/>
              <a:gd name="connsiteY2" fmla="*/ 480138 h 480138"/>
              <a:gd name="connsiteX3" fmla="*/ 223827 w 3007245"/>
              <a:gd name="connsiteY3" fmla="*/ 0 h 480138"/>
              <a:gd name="connsiteX4" fmla="*/ 3007245 w 3007245"/>
              <a:gd name="connsiteY4" fmla="*/ 0 h 480138"/>
              <a:gd name="connsiteX0" fmla="*/ 3007245 w 3008860"/>
              <a:gd name="connsiteY0" fmla="*/ 0 h 480138"/>
              <a:gd name="connsiteX1" fmla="*/ 3008860 w 3008860"/>
              <a:gd name="connsiteY1" fmla="*/ 475027 h 480138"/>
              <a:gd name="connsiteX2" fmla="*/ 0 w 3008860"/>
              <a:gd name="connsiteY2" fmla="*/ 480138 h 480138"/>
              <a:gd name="connsiteX3" fmla="*/ 223827 w 3008860"/>
              <a:gd name="connsiteY3" fmla="*/ 0 h 480138"/>
              <a:gd name="connsiteX4" fmla="*/ 3007245 w 3008860"/>
              <a:gd name="connsiteY4" fmla="*/ 0 h 480138"/>
              <a:gd name="connsiteX0" fmla="*/ 3007245 w 3008860"/>
              <a:gd name="connsiteY0" fmla="*/ 0 h 480138"/>
              <a:gd name="connsiteX1" fmla="*/ 3008860 w 3008860"/>
              <a:gd name="connsiteY1" fmla="*/ 475027 h 480138"/>
              <a:gd name="connsiteX2" fmla="*/ 0 w 3008860"/>
              <a:gd name="connsiteY2" fmla="*/ 480138 h 480138"/>
              <a:gd name="connsiteX3" fmla="*/ 146157 w 3008860"/>
              <a:gd name="connsiteY3" fmla="*/ 0 h 480138"/>
              <a:gd name="connsiteX4" fmla="*/ 3007245 w 3008860"/>
              <a:gd name="connsiteY4" fmla="*/ 0 h 480138"/>
              <a:gd name="connsiteX0" fmla="*/ 3007245 w 3008860"/>
              <a:gd name="connsiteY0" fmla="*/ 0 h 480138"/>
              <a:gd name="connsiteX1" fmla="*/ 3008860 w 3008860"/>
              <a:gd name="connsiteY1" fmla="*/ 475027 h 480138"/>
              <a:gd name="connsiteX2" fmla="*/ 0 w 3008860"/>
              <a:gd name="connsiteY2" fmla="*/ 480138 h 480138"/>
              <a:gd name="connsiteX3" fmla="*/ 122856 w 3008860"/>
              <a:gd name="connsiteY3" fmla="*/ 0 h 480138"/>
              <a:gd name="connsiteX4" fmla="*/ 3007245 w 3008860"/>
              <a:gd name="connsiteY4" fmla="*/ 0 h 480138"/>
              <a:gd name="connsiteX0" fmla="*/ 3007245 w 3008860"/>
              <a:gd name="connsiteY0" fmla="*/ 0 h 480138"/>
              <a:gd name="connsiteX1" fmla="*/ 3008860 w 3008860"/>
              <a:gd name="connsiteY1" fmla="*/ 479520 h 480138"/>
              <a:gd name="connsiteX2" fmla="*/ 0 w 3008860"/>
              <a:gd name="connsiteY2" fmla="*/ 480138 h 480138"/>
              <a:gd name="connsiteX3" fmla="*/ 122856 w 3008860"/>
              <a:gd name="connsiteY3" fmla="*/ 0 h 480138"/>
              <a:gd name="connsiteX4" fmla="*/ 3007245 w 3008860"/>
              <a:gd name="connsiteY4" fmla="*/ 0 h 48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8860" h="480138">
                <a:moveTo>
                  <a:pt x="3007245" y="0"/>
                </a:moveTo>
                <a:cubicBezTo>
                  <a:pt x="3007783" y="158342"/>
                  <a:pt x="3008322" y="321178"/>
                  <a:pt x="3008860" y="479520"/>
                </a:cubicBezTo>
                <a:lnTo>
                  <a:pt x="0" y="480138"/>
                </a:lnTo>
                <a:lnTo>
                  <a:pt x="122856" y="0"/>
                </a:lnTo>
                <a:lnTo>
                  <a:pt x="3007245" y="0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14">
            <a:extLst>
              <a:ext uri="{FF2B5EF4-FFF2-40B4-BE49-F238E27FC236}">
                <a16:creationId xmlns:a16="http://schemas.microsoft.com/office/drawing/2014/main" id="{AAA15768-0708-42B8-AABA-ECE5FCE69199}"/>
              </a:ext>
            </a:extLst>
          </p:cNvPr>
          <p:cNvSpPr/>
          <p:nvPr userDrawn="1"/>
        </p:nvSpPr>
        <p:spPr>
          <a:xfrm>
            <a:off x="6896518" y="24399"/>
            <a:ext cx="2247482" cy="359358"/>
          </a:xfrm>
          <a:custGeom>
            <a:avLst/>
            <a:gdLst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419100 w 3009900"/>
              <a:gd name="connsiteY3" fmla="*/ 0 h 769620"/>
              <a:gd name="connsiteX4" fmla="*/ 3009900 w 3009900"/>
              <a:gd name="connsiteY4" fmla="*/ 0 h 769620"/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351117 w 3009900"/>
              <a:gd name="connsiteY3" fmla="*/ 101974 h 769620"/>
              <a:gd name="connsiteX4" fmla="*/ 3009900 w 3009900"/>
              <a:gd name="connsiteY4" fmla="*/ 0 h 769620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351117 w 3021231"/>
              <a:gd name="connsiteY3" fmla="*/ 0 h 667646"/>
              <a:gd name="connsiteX4" fmla="*/ 3021231 w 3021231"/>
              <a:gd name="connsiteY4" fmla="*/ 0 h 667646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237812 w 3021231"/>
              <a:gd name="connsiteY3" fmla="*/ 192619 h 667646"/>
              <a:gd name="connsiteX4" fmla="*/ 3021231 w 3021231"/>
              <a:gd name="connsiteY4" fmla="*/ 0 h 667646"/>
              <a:gd name="connsiteX0" fmla="*/ 3009900 w 3009900"/>
              <a:gd name="connsiteY0" fmla="*/ 0 h 486358"/>
              <a:gd name="connsiteX1" fmla="*/ 3009900 w 3009900"/>
              <a:gd name="connsiteY1" fmla="*/ 486358 h 486358"/>
              <a:gd name="connsiteX2" fmla="*/ 0 w 3009900"/>
              <a:gd name="connsiteY2" fmla="*/ 463498 h 486358"/>
              <a:gd name="connsiteX3" fmla="*/ 237812 w 3009900"/>
              <a:gd name="connsiteY3" fmla="*/ 11331 h 486358"/>
              <a:gd name="connsiteX4" fmla="*/ 3009900 w 3009900"/>
              <a:gd name="connsiteY4" fmla="*/ 0 h 486358"/>
              <a:gd name="connsiteX0" fmla="*/ 3021230 w 3021230"/>
              <a:gd name="connsiteY0" fmla="*/ 0 h 475027"/>
              <a:gd name="connsiteX1" fmla="*/ 3009900 w 3021230"/>
              <a:gd name="connsiteY1" fmla="*/ 475027 h 475027"/>
              <a:gd name="connsiteX2" fmla="*/ 0 w 3021230"/>
              <a:gd name="connsiteY2" fmla="*/ 452167 h 475027"/>
              <a:gd name="connsiteX3" fmla="*/ 237812 w 3021230"/>
              <a:gd name="connsiteY3" fmla="*/ 0 h 475027"/>
              <a:gd name="connsiteX4" fmla="*/ 3021230 w 3021230"/>
              <a:gd name="connsiteY4" fmla="*/ 0 h 475027"/>
              <a:gd name="connsiteX0" fmla="*/ 3007245 w 3007245"/>
              <a:gd name="connsiteY0" fmla="*/ 0 h 480138"/>
              <a:gd name="connsiteX1" fmla="*/ 2995915 w 3007245"/>
              <a:gd name="connsiteY1" fmla="*/ 475027 h 480138"/>
              <a:gd name="connsiteX2" fmla="*/ 0 w 3007245"/>
              <a:gd name="connsiteY2" fmla="*/ 480138 h 480138"/>
              <a:gd name="connsiteX3" fmla="*/ 223827 w 3007245"/>
              <a:gd name="connsiteY3" fmla="*/ 0 h 480138"/>
              <a:gd name="connsiteX4" fmla="*/ 3007245 w 3007245"/>
              <a:gd name="connsiteY4" fmla="*/ 0 h 480138"/>
              <a:gd name="connsiteX0" fmla="*/ 3007245 w 3007681"/>
              <a:gd name="connsiteY0" fmla="*/ 0 h 480910"/>
              <a:gd name="connsiteX1" fmla="*/ 3007681 w 3007681"/>
              <a:gd name="connsiteY1" fmla="*/ 480910 h 480910"/>
              <a:gd name="connsiteX2" fmla="*/ 0 w 3007681"/>
              <a:gd name="connsiteY2" fmla="*/ 480138 h 480910"/>
              <a:gd name="connsiteX3" fmla="*/ 223827 w 3007681"/>
              <a:gd name="connsiteY3" fmla="*/ 0 h 480910"/>
              <a:gd name="connsiteX4" fmla="*/ 3007245 w 3007681"/>
              <a:gd name="connsiteY4" fmla="*/ 0 h 48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7681" h="480910">
                <a:moveTo>
                  <a:pt x="3007245" y="0"/>
                </a:moveTo>
                <a:cubicBezTo>
                  <a:pt x="3007390" y="160303"/>
                  <a:pt x="3007536" y="320607"/>
                  <a:pt x="3007681" y="480910"/>
                </a:cubicBezTo>
                <a:lnTo>
                  <a:pt x="0" y="480138"/>
                </a:lnTo>
                <a:lnTo>
                  <a:pt x="223827" y="0"/>
                </a:lnTo>
                <a:lnTo>
                  <a:pt x="3007245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ítulo 8">
            <a:extLst>
              <a:ext uri="{FF2B5EF4-FFF2-40B4-BE49-F238E27FC236}">
                <a16:creationId xmlns:a16="http://schemas.microsoft.com/office/drawing/2014/main" id="{CDBFDB98-B84D-41D4-AF5E-D4865E3643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12715" y="0"/>
            <a:ext cx="5455518" cy="712936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insertar titulo</a:t>
            </a:r>
            <a:endParaRPr lang="es-PE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48464" y="4803998"/>
            <a:ext cx="251982" cy="29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13">
            <a:extLst>
              <a:ext uri="{FF2B5EF4-FFF2-40B4-BE49-F238E27FC236}">
                <a16:creationId xmlns:a16="http://schemas.microsoft.com/office/drawing/2014/main" id="{F8F03C16-AFD5-40B3-9718-14A4440FF5BB}"/>
              </a:ext>
            </a:extLst>
          </p:cNvPr>
          <p:cNvSpPr/>
          <p:nvPr userDrawn="1"/>
        </p:nvSpPr>
        <p:spPr>
          <a:xfrm>
            <a:off x="-1685" y="4877964"/>
            <a:ext cx="6949949" cy="259455"/>
          </a:xfrm>
          <a:custGeom>
            <a:avLst/>
            <a:gdLst>
              <a:gd name="connsiteX0" fmla="*/ 0 w 9216572"/>
              <a:gd name="connsiteY0" fmla="*/ 0 h 333829"/>
              <a:gd name="connsiteX1" fmla="*/ 9216572 w 9216572"/>
              <a:gd name="connsiteY1" fmla="*/ 29029 h 333829"/>
              <a:gd name="connsiteX2" fmla="*/ 9056914 w 9216572"/>
              <a:gd name="connsiteY2" fmla="*/ 333829 h 333829"/>
              <a:gd name="connsiteX3" fmla="*/ 29029 w 9216572"/>
              <a:gd name="connsiteY3" fmla="*/ 333829 h 333829"/>
              <a:gd name="connsiteX4" fmla="*/ 0 w 9216572"/>
              <a:gd name="connsiteY4" fmla="*/ 0 h 333829"/>
              <a:gd name="connsiteX0" fmla="*/ 0 w 9229272"/>
              <a:gd name="connsiteY0" fmla="*/ 9071 h 342900"/>
              <a:gd name="connsiteX1" fmla="*/ 9229272 w 9229272"/>
              <a:gd name="connsiteY1" fmla="*/ 0 h 342900"/>
              <a:gd name="connsiteX2" fmla="*/ 9056914 w 9229272"/>
              <a:gd name="connsiteY2" fmla="*/ 342900 h 342900"/>
              <a:gd name="connsiteX3" fmla="*/ 29029 w 9229272"/>
              <a:gd name="connsiteY3" fmla="*/ 342900 h 342900"/>
              <a:gd name="connsiteX4" fmla="*/ 0 w 9229272"/>
              <a:gd name="connsiteY4" fmla="*/ 9071 h 342900"/>
              <a:gd name="connsiteX0" fmla="*/ 0 w 9229272"/>
              <a:gd name="connsiteY0" fmla="*/ 9071 h 355600"/>
              <a:gd name="connsiteX1" fmla="*/ 9229272 w 9229272"/>
              <a:gd name="connsiteY1" fmla="*/ 0 h 355600"/>
              <a:gd name="connsiteX2" fmla="*/ 9056914 w 9229272"/>
              <a:gd name="connsiteY2" fmla="*/ 342900 h 355600"/>
              <a:gd name="connsiteX3" fmla="*/ 3629 w 9229272"/>
              <a:gd name="connsiteY3" fmla="*/ 355600 h 355600"/>
              <a:gd name="connsiteX4" fmla="*/ 0 w 9229272"/>
              <a:gd name="connsiteY4" fmla="*/ 9071 h 355600"/>
              <a:gd name="connsiteX0" fmla="*/ 0 w 9229272"/>
              <a:gd name="connsiteY0" fmla="*/ 9071 h 355600"/>
              <a:gd name="connsiteX1" fmla="*/ 9229272 w 9229272"/>
              <a:gd name="connsiteY1" fmla="*/ 0 h 355600"/>
              <a:gd name="connsiteX2" fmla="*/ 9068590 w 9229272"/>
              <a:gd name="connsiteY2" fmla="*/ 339888 h 355600"/>
              <a:gd name="connsiteX3" fmla="*/ 3629 w 9229272"/>
              <a:gd name="connsiteY3" fmla="*/ 355600 h 355600"/>
              <a:gd name="connsiteX4" fmla="*/ 0 w 9229272"/>
              <a:gd name="connsiteY4" fmla="*/ 9071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9272" h="355600">
                <a:moveTo>
                  <a:pt x="0" y="9071"/>
                </a:moveTo>
                <a:lnTo>
                  <a:pt x="9229272" y="0"/>
                </a:lnTo>
                <a:lnTo>
                  <a:pt x="9068590" y="339888"/>
                </a:lnTo>
                <a:lnTo>
                  <a:pt x="3629" y="355600"/>
                </a:lnTo>
                <a:cubicBezTo>
                  <a:pt x="2419" y="240090"/>
                  <a:pt x="1210" y="124581"/>
                  <a:pt x="0" y="907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14">
            <a:extLst>
              <a:ext uri="{FF2B5EF4-FFF2-40B4-BE49-F238E27FC236}">
                <a16:creationId xmlns:a16="http://schemas.microsoft.com/office/drawing/2014/main" id="{52836657-E9F3-4A8C-B637-39756C05469A}"/>
              </a:ext>
            </a:extLst>
          </p:cNvPr>
          <p:cNvSpPr/>
          <p:nvPr userDrawn="1"/>
        </p:nvSpPr>
        <p:spPr>
          <a:xfrm>
            <a:off x="6896844" y="4767158"/>
            <a:ext cx="2247482" cy="359358"/>
          </a:xfrm>
          <a:custGeom>
            <a:avLst/>
            <a:gdLst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419100 w 3009900"/>
              <a:gd name="connsiteY3" fmla="*/ 0 h 769620"/>
              <a:gd name="connsiteX4" fmla="*/ 3009900 w 3009900"/>
              <a:gd name="connsiteY4" fmla="*/ 0 h 769620"/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351117 w 3009900"/>
              <a:gd name="connsiteY3" fmla="*/ 101974 h 769620"/>
              <a:gd name="connsiteX4" fmla="*/ 3009900 w 3009900"/>
              <a:gd name="connsiteY4" fmla="*/ 0 h 769620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351117 w 3021231"/>
              <a:gd name="connsiteY3" fmla="*/ 0 h 667646"/>
              <a:gd name="connsiteX4" fmla="*/ 3021231 w 3021231"/>
              <a:gd name="connsiteY4" fmla="*/ 0 h 667646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237812 w 3021231"/>
              <a:gd name="connsiteY3" fmla="*/ 192619 h 667646"/>
              <a:gd name="connsiteX4" fmla="*/ 3021231 w 3021231"/>
              <a:gd name="connsiteY4" fmla="*/ 0 h 667646"/>
              <a:gd name="connsiteX0" fmla="*/ 3009900 w 3009900"/>
              <a:gd name="connsiteY0" fmla="*/ 0 h 486358"/>
              <a:gd name="connsiteX1" fmla="*/ 3009900 w 3009900"/>
              <a:gd name="connsiteY1" fmla="*/ 486358 h 486358"/>
              <a:gd name="connsiteX2" fmla="*/ 0 w 3009900"/>
              <a:gd name="connsiteY2" fmla="*/ 463498 h 486358"/>
              <a:gd name="connsiteX3" fmla="*/ 237812 w 3009900"/>
              <a:gd name="connsiteY3" fmla="*/ 11331 h 486358"/>
              <a:gd name="connsiteX4" fmla="*/ 3009900 w 3009900"/>
              <a:gd name="connsiteY4" fmla="*/ 0 h 486358"/>
              <a:gd name="connsiteX0" fmla="*/ 3021230 w 3021230"/>
              <a:gd name="connsiteY0" fmla="*/ 0 h 475027"/>
              <a:gd name="connsiteX1" fmla="*/ 3009900 w 3021230"/>
              <a:gd name="connsiteY1" fmla="*/ 475027 h 475027"/>
              <a:gd name="connsiteX2" fmla="*/ 0 w 3021230"/>
              <a:gd name="connsiteY2" fmla="*/ 452167 h 475027"/>
              <a:gd name="connsiteX3" fmla="*/ 237812 w 3021230"/>
              <a:gd name="connsiteY3" fmla="*/ 0 h 475027"/>
              <a:gd name="connsiteX4" fmla="*/ 3021230 w 3021230"/>
              <a:gd name="connsiteY4" fmla="*/ 0 h 475027"/>
              <a:gd name="connsiteX0" fmla="*/ 3007245 w 3007245"/>
              <a:gd name="connsiteY0" fmla="*/ 0 h 480138"/>
              <a:gd name="connsiteX1" fmla="*/ 2995915 w 3007245"/>
              <a:gd name="connsiteY1" fmla="*/ 475027 h 480138"/>
              <a:gd name="connsiteX2" fmla="*/ 0 w 3007245"/>
              <a:gd name="connsiteY2" fmla="*/ 480138 h 480138"/>
              <a:gd name="connsiteX3" fmla="*/ 223827 w 3007245"/>
              <a:gd name="connsiteY3" fmla="*/ 0 h 480138"/>
              <a:gd name="connsiteX4" fmla="*/ 3007245 w 3007245"/>
              <a:gd name="connsiteY4" fmla="*/ 0 h 480138"/>
              <a:gd name="connsiteX0" fmla="*/ 3007245 w 3007681"/>
              <a:gd name="connsiteY0" fmla="*/ 0 h 480910"/>
              <a:gd name="connsiteX1" fmla="*/ 3007681 w 3007681"/>
              <a:gd name="connsiteY1" fmla="*/ 480910 h 480910"/>
              <a:gd name="connsiteX2" fmla="*/ 0 w 3007681"/>
              <a:gd name="connsiteY2" fmla="*/ 480138 h 480910"/>
              <a:gd name="connsiteX3" fmla="*/ 223827 w 3007681"/>
              <a:gd name="connsiteY3" fmla="*/ 0 h 480910"/>
              <a:gd name="connsiteX4" fmla="*/ 3007245 w 3007681"/>
              <a:gd name="connsiteY4" fmla="*/ 0 h 48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7681" h="480910">
                <a:moveTo>
                  <a:pt x="3007245" y="0"/>
                </a:moveTo>
                <a:cubicBezTo>
                  <a:pt x="3007390" y="160303"/>
                  <a:pt x="3007536" y="320607"/>
                  <a:pt x="3007681" y="480910"/>
                </a:cubicBezTo>
                <a:lnTo>
                  <a:pt x="0" y="480138"/>
                </a:lnTo>
                <a:lnTo>
                  <a:pt x="223827" y="0"/>
                </a:lnTo>
                <a:lnTo>
                  <a:pt x="3007245" y="0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14">
            <a:extLst>
              <a:ext uri="{FF2B5EF4-FFF2-40B4-BE49-F238E27FC236}">
                <a16:creationId xmlns:a16="http://schemas.microsoft.com/office/drawing/2014/main" id="{80CF4ABA-B3AC-485C-BCBC-34DC18B07D2F}"/>
              </a:ext>
            </a:extLst>
          </p:cNvPr>
          <p:cNvSpPr/>
          <p:nvPr userDrawn="1"/>
        </p:nvSpPr>
        <p:spPr>
          <a:xfrm rot="10800000">
            <a:off x="-1686" y="31060"/>
            <a:ext cx="6998809" cy="618452"/>
          </a:xfrm>
          <a:custGeom>
            <a:avLst/>
            <a:gdLst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419100 w 3009900"/>
              <a:gd name="connsiteY3" fmla="*/ 0 h 769620"/>
              <a:gd name="connsiteX4" fmla="*/ 3009900 w 3009900"/>
              <a:gd name="connsiteY4" fmla="*/ 0 h 769620"/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351117 w 3009900"/>
              <a:gd name="connsiteY3" fmla="*/ 101974 h 769620"/>
              <a:gd name="connsiteX4" fmla="*/ 3009900 w 3009900"/>
              <a:gd name="connsiteY4" fmla="*/ 0 h 769620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351117 w 3021231"/>
              <a:gd name="connsiteY3" fmla="*/ 0 h 667646"/>
              <a:gd name="connsiteX4" fmla="*/ 3021231 w 3021231"/>
              <a:gd name="connsiteY4" fmla="*/ 0 h 667646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237812 w 3021231"/>
              <a:gd name="connsiteY3" fmla="*/ 192619 h 667646"/>
              <a:gd name="connsiteX4" fmla="*/ 3021231 w 3021231"/>
              <a:gd name="connsiteY4" fmla="*/ 0 h 667646"/>
              <a:gd name="connsiteX0" fmla="*/ 3009900 w 3009900"/>
              <a:gd name="connsiteY0" fmla="*/ 0 h 486358"/>
              <a:gd name="connsiteX1" fmla="*/ 3009900 w 3009900"/>
              <a:gd name="connsiteY1" fmla="*/ 486358 h 486358"/>
              <a:gd name="connsiteX2" fmla="*/ 0 w 3009900"/>
              <a:gd name="connsiteY2" fmla="*/ 463498 h 486358"/>
              <a:gd name="connsiteX3" fmla="*/ 237812 w 3009900"/>
              <a:gd name="connsiteY3" fmla="*/ 11331 h 486358"/>
              <a:gd name="connsiteX4" fmla="*/ 3009900 w 3009900"/>
              <a:gd name="connsiteY4" fmla="*/ 0 h 486358"/>
              <a:gd name="connsiteX0" fmla="*/ 3021230 w 3021230"/>
              <a:gd name="connsiteY0" fmla="*/ 0 h 475027"/>
              <a:gd name="connsiteX1" fmla="*/ 3009900 w 3021230"/>
              <a:gd name="connsiteY1" fmla="*/ 475027 h 475027"/>
              <a:gd name="connsiteX2" fmla="*/ 0 w 3021230"/>
              <a:gd name="connsiteY2" fmla="*/ 452167 h 475027"/>
              <a:gd name="connsiteX3" fmla="*/ 237812 w 3021230"/>
              <a:gd name="connsiteY3" fmla="*/ 0 h 475027"/>
              <a:gd name="connsiteX4" fmla="*/ 3021230 w 3021230"/>
              <a:gd name="connsiteY4" fmla="*/ 0 h 475027"/>
              <a:gd name="connsiteX0" fmla="*/ 3007245 w 3007245"/>
              <a:gd name="connsiteY0" fmla="*/ 0 h 480138"/>
              <a:gd name="connsiteX1" fmla="*/ 2995915 w 3007245"/>
              <a:gd name="connsiteY1" fmla="*/ 475027 h 480138"/>
              <a:gd name="connsiteX2" fmla="*/ 0 w 3007245"/>
              <a:gd name="connsiteY2" fmla="*/ 480138 h 480138"/>
              <a:gd name="connsiteX3" fmla="*/ 223827 w 3007245"/>
              <a:gd name="connsiteY3" fmla="*/ 0 h 480138"/>
              <a:gd name="connsiteX4" fmla="*/ 3007245 w 3007245"/>
              <a:gd name="connsiteY4" fmla="*/ 0 h 480138"/>
              <a:gd name="connsiteX0" fmla="*/ 3007245 w 3008860"/>
              <a:gd name="connsiteY0" fmla="*/ 0 h 480138"/>
              <a:gd name="connsiteX1" fmla="*/ 3008860 w 3008860"/>
              <a:gd name="connsiteY1" fmla="*/ 475027 h 480138"/>
              <a:gd name="connsiteX2" fmla="*/ 0 w 3008860"/>
              <a:gd name="connsiteY2" fmla="*/ 480138 h 480138"/>
              <a:gd name="connsiteX3" fmla="*/ 223827 w 3008860"/>
              <a:gd name="connsiteY3" fmla="*/ 0 h 480138"/>
              <a:gd name="connsiteX4" fmla="*/ 3007245 w 3008860"/>
              <a:gd name="connsiteY4" fmla="*/ 0 h 480138"/>
              <a:gd name="connsiteX0" fmla="*/ 3007245 w 3008860"/>
              <a:gd name="connsiteY0" fmla="*/ 0 h 480138"/>
              <a:gd name="connsiteX1" fmla="*/ 3008860 w 3008860"/>
              <a:gd name="connsiteY1" fmla="*/ 475027 h 480138"/>
              <a:gd name="connsiteX2" fmla="*/ 0 w 3008860"/>
              <a:gd name="connsiteY2" fmla="*/ 480138 h 480138"/>
              <a:gd name="connsiteX3" fmla="*/ 146157 w 3008860"/>
              <a:gd name="connsiteY3" fmla="*/ 0 h 480138"/>
              <a:gd name="connsiteX4" fmla="*/ 3007245 w 3008860"/>
              <a:gd name="connsiteY4" fmla="*/ 0 h 480138"/>
              <a:gd name="connsiteX0" fmla="*/ 3007245 w 3008860"/>
              <a:gd name="connsiteY0" fmla="*/ 0 h 480138"/>
              <a:gd name="connsiteX1" fmla="*/ 3008860 w 3008860"/>
              <a:gd name="connsiteY1" fmla="*/ 475027 h 480138"/>
              <a:gd name="connsiteX2" fmla="*/ 0 w 3008860"/>
              <a:gd name="connsiteY2" fmla="*/ 480138 h 480138"/>
              <a:gd name="connsiteX3" fmla="*/ 122856 w 3008860"/>
              <a:gd name="connsiteY3" fmla="*/ 0 h 480138"/>
              <a:gd name="connsiteX4" fmla="*/ 3007245 w 3008860"/>
              <a:gd name="connsiteY4" fmla="*/ 0 h 480138"/>
              <a:gd name="connsiteX0" fmla="*/ 3007245 w 3008860"/>
              <a:gd name="connsiteY0" fmla="*/ 0 h 480138"/>
              <a:gd name="connsiteX1" fmla="*/ 3008860 w 3008860"/>
              <a:gd name="connsiteY1" fmla="*/ 479520 h 480138"/>
              <a:gd name="connsiteX2" fmla="*/ 0 w 3008860"/>
              <a:gd name="connsiteY2" fmla="*/ 480138 h 480138"/>
              <a:gd name="connsiteX3" fmla="*/ 122856 w 3008860"/>
              <a:gd name="connsiteY3" fmla="*/ 0 h 480138"/>
              <a:gd name="connsiteX4" fmla="*/ 3007245 w 3008860"/>
              <a:gd name="connsiteY4" fmla="*/ 0 h 48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8860" h="480138">
                <a:moveTo>
                  <a:pt x="3007245" y="0"/>
                </a:moveTo>
                <a:cubicBezTo>
                  <a:pt x="3007783" y="158342"/>
                  <a:pt x="3008322" y="321178"/>
                  <a:pt x="3008860" y="479520"/>
                </a:cubicBezTo>
                <a:lnTo>
                  <a:pt x="0" y="480138"/>
                </a:lnTo>
                <a:lnTo>
                  <a:pt x="122856" y="0"/>
                </a:lnTo>
                <a:lnTo>
                  <a:pt x="3007245" y="0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14">
            <a:extLst>
              <a:ext uri="{FF2B5EF4-FFF2-40B4-BE49-F238E27FC236}">
                <a16:creationId xmlns:a16="http://schemas.microsoft.com/office/drawing/2014/main" id="{0165BEF2-43C6-4380-B813-2B12DA1C55E5}"/>
              </a:ext>
            </a:extLst>
          </p:cNvPr>
          <p:cNvSpPr/>
          <p:nvPr userDrawn="1"/>
        </p:nvSpPr>
        <p:spPr>
          <a:xfrm>
            <a:off x="6896518" y="24399"/>
            <a:ext cx="2247482" cy="359358"/>
          </a:xfrm>
          <a:custGeom>
            <a:avLst/>
            <a:gdLst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419100 w 3009900"/>
              <a:gd name="connsiteY3" fmla="*/ 0 h 769620"/>
              <a:gd name="connsiteX4" fmla="*/ 3009900 w 3009900"/>
              <a:gd name="connsiteY4" fmla="*/ 0 h 769620"/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351117 w 3009900"/>
              <a:gd name="connsiteY3" fmla="*/ 101974 h 769620"/>
              <a:gd name="connsiteX4" fmla="*/ 3009900 w 3009900"/>
              <a:gd name="connsiteY4" fmla="*/ 0 h 769620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351117 w 3021231"/>
              <a:gd name="connsiteY3" fmla="*/ 0 h 667646"/>
              <a:gd name="connsiteX4" fmla="*/ 3021231 w 3021231"/>
              <a:gd name="connsiteY4" fmla="*/ 0 h 667646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237812 w 3021231"/>
              <a:gd name="connsiteY3" fmla="*/ 192619 h 667646"/>
              <a:gd name="connsiteX4" fmla="*/ 3021231 w 3021231"/>
              <a:gd name="connsiteY4" fmla="*/ 0 h 667646"/>
              <a:gd name="connsiteX0" fmla="*/ 3009900 w 3009900"/>
              <a:gd name="connsiteY0" fmla="*/ 0 h 486358"/>
              <a:gd name="connsiteX1" fmla="*/ 3009900 w 3009900"/>
              <a:gd name="connsiteY1" fmla="*/ 486358 h 486358"/>
              <a:gd name="connsiteX2" fmla="*/ 0 w 3009900"/>
              <a:gd name="connsiteY2" fmla="*/ 463498 h 486358"/>
              <a:gd name="connsiteX3" fmla="*/ 237812 w 3009900"/>
              <a:gd name="connsiteY3" fmla="*/ 11331 h 486358"/>
              <a:gd name="connsiteX4" fmla="*/ 3009900 w 3009900"/>
              <a:gd name="connsiteY4" fmla="*/ 0 h 486358"/>
              <a:gd name="connsiteX0" fmla="*/ 3021230 w 3021230"/>
              <a:gd name="connsiteY0" fmla="*/ 0 h 475027"/>
              <a:gd name="connsiteX1" fmla="*/ 3009900 w 3021230"/>
              <a:gd name="connsiteY1" fmla="*/ 475027 h 475027"/>
              <a:gd name="connsiteX2" fmla="*/ 0 w 3021230"/>
              <a:gd name="connsiteY2" fmla="*/ 452167 h 475027"/>
              <a:gd name="connsiteX3" fmla="*/ 237812 w 3021230"/>
              <a:gd name="connsiteY3" fmla="*/ 0 h 475027"/>
              <a:gd name="connsiteX4" fmla="*/ 3021230 w 3021230"/>
              <a:gd name="connsiteY4" fmla="*/ 0 h 475027"/>
              <a:gd name="connsiteX0" fmla="*/ 3007245 w 3007245"/>
              <a:gd name="connsiteY0" fmla="*/ 0 h 480138"/>
              <a:gd name="connsiteX1" fmla="*/ 2995915 w 3007245"/>
              <a:gd name="connsiteY1" fmla="*/ 475027 h 480138"/>
              <a:gd name="connsiteX2" fmla="*/ 0 w 3007245"/>
              <a:gd name="connsiteY2" fmla="*/ 480138 h 480138"/>
              <a:gd name="connsiteX3" fmla="*/ 223827 w 3007245"/>
              <a:gd name="connsiteY3" fmla="*/ 0 h 480138"/>
              <a:gd name="connsiteX4" fmla="*/ 3007245 w 3007245"/>
              <a:gd name="connsiteY4" fmla="*/ 0 h 480138"/>
              <a:gd name="connsiteX0" fmla="*/ 3007245 w 3007681"/>
              <a:gd name="connsiteY0" fmla="*/ 0 h 480910"/>
              <a:gd name="connsiteX1" fmla="*/ 3007681 w 3007681"/>
              <a:gd name="connsiteY1" fmla="*/ 480910 h 480910"/>
              <a:gd name="connsiteX2" fmla="*/ 0 w 3007681"/>
              <a:gd name="connsiteY2" fmla="*/ 480138 h 480910"/>
              <a:gd name="connsiteX3" fmla="*/ 223827 w 3007681"/>
              <a:gd name="connsiteY3" fmla="*/ 0 h 480910"/>
              <a:gd name="connsiteX4" fmla="*/ 3007245 w 3007681"/>
              <a:gd name="connsiteY4" fmla="*/ 0 h 48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7681" h="480910">
                <a:moveTo>
                  <a:pt x="3007245" y="0"/>
                </a:moveTo>
                <a:cubicBezTo>
                  <a:pt x="3007390" y="160303"/>
                  <a:pt x="3007536" y="320607"/>
                  <a:pt x="3007681" y="480910"/>
                </a:cubicBezTo>
                <a:lnTo>
                  <a:pt x="0" y="480138"/>
                </a:lnTo>
                <a:lnTo>
                  <a:pt x="223827" y="0"/>
                </a:lnTo>
                <a:lnTo>
                  <a:pt x="3007245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ítulo 8">
            <a:extLst>
              <a:ext uri="{FF2B5EF4-FFF2-40B4-BE49-F238E27FC236}">
                <a16:creationId xmlns:a16="http://schemas.microsoft.com/office/drawing/2014/main" id="{3E964902-78B4-4E6D-B2B8-0ACCE5A871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12715" y="0"/>
            <a:ext cx="5455518" cy="712936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insertar titulo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48464" y="4806997"/>
            <a:ext cx="279679" cy="27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30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352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8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0BDE393-D6C0-47AF-8507-C9030437FAF5}"/>
              </a:ext>
            </a:extLst>
          </p:cNvPr>
          <p:cNvSpPr/>
          <p:nvPr userDrawn="1"/>
        </p:nvSpPr>
        <p:spPr>
          <a:xfrm>
            <a:off x="-1685" y="4878191"/>
            <a:ext cx="9145685" cy="259228"/>
          </a:xfrm>
          <a:custGeom>
            <a:avLst/>
            <a:gdLst>
              <a:gd name="connsiteX0" fmla="*/ 9145685 w 9145685"/>
              <a:gd name="connsiteY0" fmla="*/ 0 h 259228"/>
              <a:gd name="connsiteX1" fmla="*/ 9145685 w 9145685"/>
              <a:gd name="connsiteY1" fmla="*/ 247961 h 259228"/>
              <a:gd name="connsiteX2" fmla="*/ 3724 w 9145685"/>
              <a:gd name="connsiteY2" fmla="*/ 259228 h 259228"/>
              <a:gd name="connsiteX3" fmla="*/ 0 w 9145685"/>
              <a:gd name="connsiteY3" fmla="*/ 6392 h 259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5685" h="259228">
                <a:moveTo>
                  <a:pt x="9145685" y="0"/>
                </a:moveTo>
                <a:lnTo>
                  <a:pt x="9145685" y="247961"/>
                </a:lnTo>
                <a:lnTo>
                  <a:pt x="3724" y="259228"/>
                </a:lnTo>
                <a:cubicBezTo>
                  <a:pt x="2482" y="174949"/>
                  <a:pt x="1242" y="90671"/>
                  <a:pt x="0" y="639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A15A2F44-24AC-4773-A4CB-02E56D7C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80528" y="0"/>
            <a:ext cx="5455518" cy="712936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336987"/>
                </a:solidFill>
              </a:defRPr>
            </a:lvl1pPr>
          </a:lstStyle>
          <a:p>
            <a:r>
              <a:rPr lang="es-ES" dirty="0"/>
              <a:t>Haga clic insertar titulo</a:t>
            </a:r>
            <a:endParaRPr lang="es-PE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513D8FC-3DFB-4360-B578-FBC6C62CF3F9}"/>
              </a:ext>
            </a:extLst>
          </p:cNvPr>
          <p:cNvSpPr/>
          <p:nvPr userDrawn="1"/>
        </p:nvSpPr>
        <p:spPr>
          <a:xfrm>
            <a:off x="2724" y="24399"/>
            <a:ext cx="248796" cy="618454"/>
          </a:xfrm>
          <a:prstGeom prst="rect">
            <a:avLst/>
          </a:pr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577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B5CF5B76-81AC-48D4-8C0B-A905142562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8568951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15FB61AF-1E3C-4BC9-9974-B56917BB7194}"/>
              </a:ext>
            </a:extLst>
          </p:cNvPr>
          <p:cNvGrpSpPr/>
          <p:nvPr userDrawn="1"/>
        </p:nvGrpSpPr>
        <p:grpSpPr>
          <a:xfrm>
            <a:off x="354011" y="1131591"/>
            <a:ext cx="2489798" cy="3777637"/>
            <a:chOff x="354010" y="1131591"/>
            <a:chExt cx="3560767" cy="5402561"/>
          </a:xfrm>
          <a:solidFill>
            <a:schemeClr val="bg2">
              <a:lumMod val="50000"/>
            </a:schemeClr>
          </a:solidFill>
        </p:grpSpPr>
        <p:sp>
          <p:nvSpPr>
            <p:cNvPr id="6" name="Rounded Rectangle 2">
              <a:extLst>
                <a:ext uri="{FF2B5EF4-FFF2-40B4-BE49-F238E27FC236}">
                  <a16:creationId xmlns:a16="http://schemas.microsoft.com/office/drawing/2014/main" id="{E15A3B35-9124-4FF3-86E7-629E494A15E8}"/>
                </a:ext>
              </a:extLst>
            </p:cNvPr>
            <p:cNvSpPr/>
            <p:nvPr userDrawn="1"/>
          </p:nvSpPr>
          <p:spPr>
            <a:xfrm>
              <a:off x="354010" y="1131591"/>
              <a:ext cx="3560767" cy="5402561"/>
            </a:xfrm>
            <a:prstGeom prst="roundRect">
              <a:avLst>
                <a:gd name="adj" fmla="val 396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7" name="Rounded Rectangle 3">
              <a:extLst>
                <a:ext uri="{FF2B5EF4-FFF2-40B4-BE49-F238E27FC236}">
                  <a16:creationId xmlns:a16="http://schemas.microsoft.com/office/drawing/2014/main" id="{5AB44F69-FA08-4D91-BA18-D6240AE1E92C}"/>
                </a:ext>
              </a:extLst>
            </p:cNvPr>
            <p:cNvSpPr/>
            <p:nvPr userDrawn="1"/>
          </p:nvSpPr>
          <p:spPr>
            <a:xfrm>
              <a:off x="531933" y="1347500"/>
              <a:ext cx="153868" cy="501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>
                <a:solidFill>
                  <a:schemeClr val="bg1"/>
                </a:solidFill>
              </a:endParaRPr>
            </a:p>
          </p:txBody>
        </p:sp>
        <p:sp>
          <p:nvSpPr>
            <p:cNvPr id="8" name="Half Frame 4">
              <a:extLst>
                <a:ext uri="{FF2B5EF4-FFF2-40B4-BE49-F238E27FC236}">
                  <a16:creationId xmlns:a16="http://schemas.microsoft.com/office/drawing/2014/main" id="{6E5E2C8A-9F17-4E68-857B-5D61ADBAF935}"/>
                </a:ext>
              </a:extLst>
            </p:cNvPr>
            <p:cNvSpPr/>
            <p:nvPr userDrawn="1"/>
          </p:nvSpPr>
          <p:spPr>
            <a:xfrm rot="5400000">
              <a:off x="3057177" y="1276653"/>
              <a:ext cx="685849" cy="685148"/>
            </a:xfrm>
            <a:prstGeom prst="halfFrame">
              <a:avLst>
                <a:gd name="adj1" fmla="val 23728"/>
                <a:gd name="adj2" fmla="val 246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TextBox 57">
              <a:extLst>
                <a:ext uri="{FF2B5EF4-FFF2-40B4-BE49-F238E27FC236}">
                  <a16:creationId xmlns:a16="http://schemas.microsoft.com/office/drawing/2014/main" id="{CB20FA40-61A2-4E3F-A558-1E3A98E2B1A9}"/>
                </a:ext>
              </a:extLst>
            </p:cNvPr>
            <p:cNvSpPr txBox="1"/>
            <p:nvPr userDrawn="1"/>
          </p:nvSpPr>
          <p:spPr>
            <a:xfrm>
              <a:off x="711704" y="1637214"/>
              <a:ext cx="2232248" cy="523220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Resize without losing quality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Box 58">
              <a:extLst>
                <a:ext uri="{FF2B5EF4-FFF2-40B4-BE49-F238E27FC236}">
                  <a16:creationId xmlns:a16="http://schemas.microsoft.com/office/drawing/2014/main" id="{43C6692F-3A9F-48A2-964D-BB633661707F}"/>
                </a:ext>
              </a:extLst>
            </p:cNvPr>
            <p:cNvSpPr txBox="1"/>
            <p:nvPr userDrawn="1"/>
          </p:nvSpPr>
          <p:spPr>
            <a:xfrm>
              <a:off x="711704" y="2127463"/>
              <a:ext cx="2232248" cy="73866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Change Fill Color &amp;</a:t>
              </a:r>
            </a:p>
            <a:p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Line Color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60">
              <a:extLst>
                <a:ext uri="{FF2B5EF4-FFF2-40B4-BE49-F238E27FC236}">
                  <a16:creationId xmlns:a16="http://schemas.microsoft.com/office/drawing/2014/main" id="{53AC54A5-43F0-44A1-8DD2-696884E04755}"/>
                </a:ext>
              </a:extLst>
            </p:cNvPr>
            <p:cNvSpPr txBox="1"/>
            <p:nvPr userDrawn="1"/>
          </p:nvSpPr>
          <p:spPr>
            <a:xfrm>
              <a:off x="721229" y="4450324"/>
              <a:ext cx="2717296" cy="1384995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FREE </a:t>
              </a:r>
            </a:p>
            <a:p>
              <a:r>
                <a:rPr lang="en-US" altLang="ko-KR" sz="2800" b="1" dirty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PPT TEMPLATES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24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5">
            <a:extLst>
              <a:ext uri="{FF2B5EF4-FFF2-40B4-BE49-F238E27FC236}">
                <a16:creationId xmlns:a16="http://schemas.microsoft.com/office/drawing/2014/main" id="{A707E0DF-661A-4C4F-AC5F-3BFEB70297BA}"/>
              </a:ext>
            </a:extLst>
          </p:cNvPr>
          <p:cNvSpPr/>
          <p:nvPr/>
        </p:nvSpPr>
        <p:spPr>
          <a:xfrm>
            <a:off x="3230109" y="1496380"/>
            <a:ext cx="59046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400" b="1" dirty="0">
                <a:solidFill>
                  <a:schemeClr val="accent5"/>
                </a:solidFill>
                <a:latin typeface="Agency FB" panose="020B0503020202020204" pitchFamily="34" charset="0"/>
              </a:rPr>
              <a:t>PROYECTO DE MEJORA CONTINUA EN LOS PROCESOS DE UNA EMPRESA EXPORTADORA DE PRENDAS MEDIANTE LA METODOLOGÍA PHVA</a:t>
            </a:r>
            <a:endParaRPr lang="zh-CN" altLang="en-US" sz="2400" b="1" spc="300" dirty="0">
              <a:solidFill>
                <a:schemeClr val="accent5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FFF86713-3E11-4BF2-8B6E-A70C0C987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028" y="2811058"/>
            <a:ext cx="3546314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s-PE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Condensed" panose="020B0502040204020203" pitchFamily="34" charset="0"/>
                <a:ea typeface="Microsoft Yi Baiti" panose="03000500000000000000" pitchFamily="66" charset="0"/>
                <a:cs typeface="DaunPenh" panose="020B0604020202020204" pitchFamily="2" charset="0"/>
              </a:rPr>
              <a:t>Daniel  Apaza Mendoza </a:t>
            </a:r>
          </a:p>
          <a:p>
            <a:pPr>
              <a:defRPr/>
            </a:pPr>
            <a:r>
              <a:rPr lang="es-PE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Condensed" panose="020B0502040204020203" pitchFamily="34" charset="0"/>
                <a:ea typeface="Microsoft Yi Baiti" panose="03000500000000000000" pitchFamily="66" charset="0"/>
                <a:cs typeface="DaunPenh" panose="020B0604020202020204" pitchFamily="2" charset="0"/>
              </a:rPr>
              <a:t>Edgar Guerrero Zafra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anose="020B0502040204020203" pitchFamily="34" charset="0"/>
              <a:ea typeface="微软雅黑" panose="020B0503020204020204" pitchFamily="34" charset="-122"/>
              <a:cs typeface="DaunPenh" panose="020B0604020202020204" pitchFamily="2" charset="0"/>
              <a:sym typeface="+mn-lt"/>
            </a:endParaRP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33C0755B-23FE-4D99-964E-9B339EA6454B}"/>
              </a:ext>
            </a:extLst>
          </p:cNvPr>
          <p:cNvSpPr>
            <a:spLocks/>
          </p:cNvSpPr>
          <p:nvPr/>
        </p:nvSpPr>
        <p:spPr bwMode="auto">
          <a:xfrm>
            <a:off x="-12700" y="-1588"/>
            <a:ext cx="3810000" cy="3609975"/>
          </a:xfrm>
          <a:custGeom>
            <a:avLst/>
            <a:gdLst>
              <a:gd name="T0" fmla="*/ 2400 w 2400"/>
              <a:gd name="T1" fmla="*/ 0 h 2274"/>
              <a:gd name="T2" fmla="*/ 1578 w 2400"/>
              <a:gd name="T3" fmla="*/ 0 h 2274"/>
              <a:gd name="T4" fmla="*/ 0 w 2400"/>
              <a:gd name="T5" fmla="*/ 1459 h 2274"/>
              <a:gd name="T6" fmla="*/ 0 w 2400"/>
              <a:gd name="T7" fmla="*/ 2274 h 2274"/>
              <a:gd name="T8" fmla="*/ 2400 w 2400"/>
              <a:gd name="T9" fmla="*/ 27 h 2274"/>
              <a:gd name="T10" fmla="*/ 2400 w 2400"/>
              <a:gd name="T11" fmla="*/ 0 h 2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0" h="2274">
                <a:moveTo>
                  <a:pt x="2400" y="0"/>
                </a:moveTo>
                <a:lnTo>
                  <a:pt x="1578" y="0"/>
                </a:lnTo>
                <a:lnTo>
                  <a:pt x="0" y="1459"/>
                </a:lnTo>
                <a:lnTo>
                  <a:pt x="0" y="2274"/>
                </a:lnTo>
                <a:lnTo>
                  <a:pt x="2400" y="27"/>
                </a:lnTo>
                <a:lnTo>
                  <a:pt x="240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任意多边形: 形状 13">
            <a:extLst>
              <a:ext uri="{FF2B5EF4-FFF2-40B4-BE49-F238E27FC236}">
                <a16:creationId xmlns:a16="http://schemas.microsoft.com/office/drawing/2014/main" id="{B7B2DECF-1E02-43C1-B0EF-697B610AEC09}"/>
              </a:ext>
            </a:extLst>
          </p:cNvPr>
          <p:cNvSpPr/>
          <p:nvPr/>
        </p:nvSpPr>
        <p:spPr>
          <a:xfrm>
            <a:off x="9235" y="4838936"/>
            <a:ext cx="6949949" cy="259455"/>
          </a:xfrm>
          <a:custGeom>
            <a:avLst/>
            <a:gdLst>
              <a:gd name="connsiteX0" fmla="*/ 0 w 9216572"/>
              <a:gd name="connsiteY0" fmla="*/ 0 h 333829"/>
              <a:gd name="connsiteX1" fmla="*/ 9216572 w 9216572"/>
              <a:gd name="connsiteY1" fmla="*/ 29029 h 333829"/>
              <a:gd name="connsiteX2" fmla="*/ 9056914 w 9216572"/>
              <a:gd name="connsiteY2" fmla="*/ 333829 h 333829"/>
              <a:gd name="connsiteX3" fmla="*/ 29029 w 9216572"/>
              <a:gd name="connsiteY3" fmla="*/ 333829 h 333829"/>
              <a:gd name="connsiteX4" fmla="*/ 0 w 9216572"/>
              <a:gd name="connsiteY4" fmla="*/ 0 h 333829"/>
              <a:gd name="connsiteX0" fmla="*/ 0 w 9229272"/>
              <a:gd name="connsiteY0" fmla="*/ 9071 h 342900"/>
              <a:gd name="connsiteX1" fmla="*/ 9229272 w 9229272"/>
              <a:gd name="connsiteY1" fmla="*/ 0 h 342900"/>
              <a:gd name="connsiteX2" fmla="*/ 9056914 w 9229272"/>
              <a:gd name="connsiteY2" fmla="*/ 342900 h 342900"/>
              <a:gd name="connsiteX3" fmla="*/ 29029 w 9229272"/>
              <a:gd name="connsiteY3" fmla="*/ 342900 h 342900"/>
              <a:gd name="connsiteX4" fmla="*/ 0 w 9229272"/>
              <a:gd name="connsiteY4" fmla="*/ 9071 h 342900"/>
              <a:gd name="connsiteX0" fmla="*/ 0 w 9229272"/>
              <a:gd name="connsiteY0" fmla="*/ 9071 h 355600"/>
              <a:gd name="connsiteX1" fmla="*/ 9229272 w 9229272"/>
              <a:gd name="connsiteY1" fmla="*/ 0 h 355600"/>
              <a:gd name="connsiteX2" fmla="*/ 9056914 w 9229272"/>
              <a:gd name="connsiteY2" fmla="*/ 342900 h 355600"/>
              <a:gd name="connsiteX3" fmla="*/ 3629 w 9229272"/>
              <a:gd name="connsiteY3" fmla="*/ 355600 h 355600"/>
              <a:gd name="connsiteX4" fmla="*/ 0 w 9229272"/>
              <a:gd name="connsiteY4" fmla="*/ 9071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9272" h="355600">
                <a:moveTo>
                  <a:pt x="0" y="9071"/>
                </a:moveTo>
                <a:lnTo>
                  <a:pt x="9229272" y="0"/>
                </a:lnTo>
                <a:lnTo>
                  <a:pt x="9056914" y="342900"/>
                </a:lnTo>
                <a:lnTo>
                  <a:pt x="3629" y="355600"/>
                </a:lnTo>
                <a:cubicBezTo>
                  <a:pt x="2419" y="240090"/>
                  <a:pt x="1210" y="124581"/>
                  <a:pt x="0" y="907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14">
            <a:extLst>
              <a:ext uri="{FF2B5EF4-FFF2-40B4-BE49-F238E27FC236}">
                <a16:creationId xmlns:a16="http://schemas.microsoft.com/office/drawing/2014/main" id="{1F5F8F06-B753-416A-B46A-28FF14CD9169}"/>
              </a:ext>
            </a:extLst>
          </p:cNvPr>
          <p:cNvSpPr/>
          <p:nvPr/>
        </p:nvSpPr>
        <p:spPr>
          <a:xfrm>
            <a:off x="6907764" y="4731990"/>
            <a:ext cx="2247156" cy="358781"/>
          </a:xfrm>
          <a:custGeom>
            <a:avLst/>
            <a:gdLst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419100 w 3009900"/>
              <a:gd name="connsiteY3" fmla="*/ 0 h 769620"/>
              <a:gd name="connsiteX4" fmla="*/ 3009900 w 3009900"/>
              <a:gd name="connsiteY4" fmla="*/ 0 h 769620"/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351117 w 3009900"/>
              <a:gd name="connsiteY3" fmla="*/ 101974 h 769620"/>
              <a:gd name="connsiteX4" fmla="*/ 3009900 w 3009900"/>
              <a:gd name="connsiteY4" fmla="*/ 0 h 769620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351117 w 3021231"/>
              <a:gd name="connsiteY3" fmla="*/ 0 h 667646"/>
              <a:gd name="connsiteX4" fmla="*/ 3021231 w 3021231"/>
              <a:gd name="connsiteY4" fmla="*/ 0 h 667646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237812 w 3021231"/>
              <a:gd name="connsiteY3" fmla="*/ 192619 h 667646"/>
              <a:gd name="connsiteX4" fmla="*/ 3021231 w 3021231"/>
              <a:gd name="connsiteY4" fmla="*/ 0 h 667646"/>
              <a:gd name="connsiteX0" fmla="*/ 3009900 w 3009900"/>
              <a:gd name="connsiteY0" fmla="*/ 0 h 486358"/>
              <a:gd name="connsiteX1" fmla="*/ 3009900 w 3009900"/>
              <a:gd name="connsiteY1" fmla="*/ 486358 h 486358"/>
              <a:gd name="connsiteX2" fmla="*/ 0 w 3009900"/>
              <a:gd name="connsiteY2" fmla="*/ 463498 h 486358"/>
              <a:gd name="connsiteX3" fmla="*/ 237812 w 3009900"/>
              <a:gd name="connsiteY3" fmla="*/ 11331 h 486358"/>
              <a:gd name="connsiteX4" fmla="*/ 3009900 w 3009900"/>
              <a:gd name="connsiteY4" fmla="*/ 0 h 486358"/>
              <a:gd name="connsiteX0" fmla="*/ 3021230 w 3021230"/>
              <a:gd name="connsiteY0" fmla="*/ 0 h 475027"/>
              <a:gd name="connsiteX1" fmla="*/ 3009900 w 3021230"/>
              <a:gd name="connsiteY1" fmla="*/ 475027 h 475027"/>
              <a:gd name="connsiteX2" fmla="*/ 0 w 3021230"/>
              <a:gd name="connsiteY2" fmla="*/ 452167 h 475027"/>
              <a:gd name="connsiteX3" fmla="*/ 237812 w 3021230"/>
              <a:gd name="connsiteY3" fmla="*/ 0 h 475027"/>
              <a:gd name="connsiteX4" fmla="*/ 3021230 w 3021230"/>
              <a:gd name="connsiteY4" fmla="*/ 0 h 475027"/>
              <a:gd name="connsiteX0" fmla="*/ 3007245 w 3007245"/>
              <a:gd name="connsiteY0" fmla="*/ 0 h 480138"/>
              <a:gd name="connsiteX1" fmla="*/ 2995915 w 3007245"/>
              <a:gd name="connsiteY1" fmla="*/ 475027 h 480138"/>
              <a:gd name="connsiteX2" fmla="*/ 0 w 3007245"/>
              <a:gd name="connsiteY2" fmla="*/ 480138 h 480138"/>
              <a:gd name="connsiteX3" fmla="*/ 223827 w 3007245"/>
              <a:gd name="connsiteY3" fmla="*/ 0 h 480138"/>
              <a:gd name="connsiteX4" fmla="*/ 3007245 w 3007245"/>
              <a:gd name="connsiteY4" fmla="*/ 0 h 48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7245" h="480138">
                <a:moveTo>
                  <a:pt x="3007245" y="0"/>
                </a:moveTo>
                <a:lnTo>
                  <a:pt x="2995915" y="475027"/>
                </a:lnTo>
                <a:lnTo>
                  <a:pt x="0" y="480138"/>
                </a:lnTo>
                <a:lnTo>
                  <a:pt x="223827" y="0"/>
                </a:lnTo>
                <a:lnTo>
                  <a:pt x="3007245" y="0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Grupo 29"/>
          <p:cNvGrpSpPr/>
          <p:nvPr/>
        </p:nvGrpSpPr>
        <p:grpSpPr>
          <a:xfrm rot="10800000">
            <a:off x="-36512" y="51471"/>
            <a:ext cx="9145685" cy="366401"/>
            <a:chOff x="-396552" y="-1080567"/>
            <a:chExt cx="9145685" cy="366401"/>
          </a:xfrm>
        </p:grpSpPr>
        <p:sp>
          <p:nvSpPr>
            <p:cNvPr id="28" name="任意多边形: 形状 13">
              <a:extLst>
                <a:ext uri="{FF2B5EF4-FFF2-40B4-BE49-F238E27FC236}">
                  <a16:creationId xmlns:a16="http://schemas.microsoft.com/office/drawing/2014/main" id="{B7B2DECF-1E02-43C1-B0EF-697B610AEC09}"/>
                </a:ext>
              </a:extLst>
            </p:cNvPr>
            <p:cNvSpPr/>
            <p:nvPr/>
          </p:nvSpPr>
          <p:spPr>
            <a:xfrm>
              <a:off x="-396552" y="-973621"/>
              <a:ext cx="6949949" cy="259455"/>
            </a:xfrm>
            <a:custGeom>
              <a:avLst/>
              <a:gdLst>
                <a:gd name="connsiteX0" fmla="*/ 0 w 9216572"/>
                <a:gd name="connsiteY0" fmla="*/ 0 h 333829"/>
                <a:gd name="connsiteX1" fmla="*/ 9216572 w 9216572"/>
                <a:gd name="connsiteY1" fmla="*/ 29029 h 333829"/>
                <a:gd name="connsiteX2" fmla="*/ 9056914 w 9216572"/>
                <a:gd name="connsiteY2" fmla="*/ 333829 h 333829"/>
                <a:gd name="connsiteX3" fmla="*/ 29029 w 9216572"/>
                <a:gd name="connsiteY3" fmla="*/ 333829 h 333829"/>
                <a:gd name="connsiteX4" fmla="*/ 0 w 9216572"/>
                <a:gd name="connsiteY4" fmla="*/ 0 h 333829"/>
                <a:gd name="connsiteX0" fmla="*/ 0 w 9229272"/>
                <a:gd name="connsiteY0" fmla="*/ 9071 h 342900"/>
                <a:gd name="connsiteX1" fmla="*/ 9229272 w 9229272"/>
                <a:gd name="connsiteY1" fmla="*/ 0 h 342900"/>
                <a:gd name="connsiteX2" fmla="*/ 9056914 w 9229272"/>
                <a:gd name="connsiteY2" fmla="*/ 342900 h 342900"/>
                <a:gd name="connsiteX3" fmla="*/ 29029 w 9229272"/>
                <a:gd name="connsiteY3" fmla="*/ 342900 h 342900"/>
                <a:gd name="connsiteX4" fmla="*/ 0 w 9229272"/>
                <a:gd name="connsiteY4" fmla="*/ 9071 h 342900"/>
                <a:gd name="connsiteX0" fmla="*/ 0 w 9229272"/>
                <a:gd name="connsiteY0" fmla="*/ 9071 h 355600"/>
                <a:gd name="connsiteX1" fmla="*/ 9229272 w 9229272"/>
                <a:gd name="connsiteY1" fmla="*/ 0 h 355600"/>
                <a:gd name="connsiteX2" fmla="*/ 9056914 w 9229272"/>
                <a:gd name="connsiteY2" fmla="*/ 342900 h 355600"/>
                <a:gd name="connsiteX3" fmla="*/ 3629 w 9229272"/>
                <a:gd name="connsiteY3" fmla="*/ 355600 h 355600"/>
                <a:gd name="connsiteX4" fmla="*/ 0 w 9229272"/>
                <a:gd name="connsiteY4" fmla="*/ 9071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29272" h="355600">
                  <a:moveTo>
                    <a:pt x="0" y="9071"/>
                  </a:moveTo>
                  <a:lnTo>
                    <a:pt x="9229272" y="0"/>
                  </a:lnTo>
                  <a:lnTo>
                    <a:pt x="9056914" y="342900"/>
                  </a:lnTo>
                  <a:lnTo>
                    <a:pt x="3629" y="355600"/>
                  </a:lnTo>
                  <a:cubicBezTo>
                    <a:pt x="2419" y="240090"/>
                    <a:pt x="1210" y="124581"/>
                    <a:pt x="0" y="907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: 形状 14">
              <a:extLst>
                <a:ext uri="{FF2B5EF4-FFF2-40B4-BE49-F238E27FC236}">
                  <a16:creationId xmlns:a16="http://schemas.microsoft.com/office/drawing/2014/main" id="{1F5F8F06-B753-416A-B46A-28FF14CD9169}"/>
                </a:ext>
              </a:extLst>
            </p:cNvPr>
            <p:cNvSpPr/>
            <p:nvPr/>
          </p:nvSpPr>
          <p:spPr>
            <a:xfrm>
              <a:off x="6501977" y="-1080567"/>
              <a:ext cx="2247156" cy="358781"/>
            </a:xfrm>
            <a:custGeom>
              <a:avLst/>
              <a:gdLst>
                <a:gd name="connsiteX0" fmla="*/ 3009900 w 3009900"/>
                <a:gd name="connsiteY0" fmla="*/ 0 h 769620"/>
                <a:gd name="connsiteX1" fmla="*/ 3009900 w 3009900"/>
                <a:gd name="connsiteY1" fmla="*/ 769620 h 769620"/>
                <a:gd name="connsiteX2" fmla="*/ 0 w 3009900"/>
                <a:gd name="connsiteY2" fmla="*/ 746760 h 769620"/>
                <a:gd name="connsiteX3" fmla="*/ 419100 w 3009900"/>
                <a:gd name="connsiteY3" fmla="*/ 0 h 769620"/>
                <a:gd name="connsiteX4" fmla="*/ 3009900 w 3009900"/>
                <a:gd name="connsiteY4" fmla="*/ 0 h 769620"/>
                <a:gd name="connsiteX0" fmla="*/ 3009900 w 3009900"/>
                <a:gd name="connsiteY0" fmla="*/ 0 h 769620"/>
                <a:gd name="connsiteX1" fmla="*/ 3009900 w 3009900"/>
                <a:gd name="connsiteY1" fmla="*/ 769620 h 769620"/>
                <a:gd name="connsiteX2" fmla="*/ 0 w 3009900"/>
                <a:gd name="connsiteY2" fmla="*/ 746760 h 769620"/>
                <a:gd name="connsiteX3" fmla="*/ 351117 w 3009900"/>
                <a:gd name="connsiteY3" fmla="*/ 101974 h 769620"/>
                <a:gd name="connsiteX4" fmla="*/ 3009900 w 3009900"/>
                <a:gd name="connsiteY4" fmla="*/ 0 h 769620"/>
                <a:gd name="connsiteX0" fmla="*/ 3021231 w 3021231"/>
                <a:gd name="connsiteY0" fmla="*/ 0 h 667646"/>
                <a:gd name="connsiteX1" fmla="*/ 3009900 w 3021231"/>
                <a:gd name="connsiteY1" fmla="*/ 667646 h 667646"/>
                <a:gd name="connsiteX2" fmla="*/ 0 w 3021231"/>
                <a:gd name="connsiteY2" fmla="*/ 644786 h 667646"/>
                <a:gd name="connsiteX3" fmla="*/ 351117 w 3021231"/>
                <a:gd name="connsiteY3" fmla="*/ 0 h 667646"/>
                <a:gd name="connsiteX4" fmla="*/ 3021231 w 3021231"/>
                <a:gd name="connsiteY4" fmla="*/ 0 h 667646"/>
                <a:gd name="connsiteX0" fmla="*/ 3021231 w 3021231"/>
                <a:gd name="connsiteY0" fmla="*/ 0 h 667646"/>
                <a:gd name="connsiteX1" fmla="*/ 3009900 w 3021231"/>
                <a:gd name="connsiteY1" fmla="*/ 667646 h 667646"/>
                <a:gd name="connsiteX2" fmla="*/ 0 w 3021231"/>
                <a:gd name="connsiteY2" fmla="*/ 644786 h 667646"/>
                <a:gd name="connsiteX3" fmla="*/ 237812 w 3021231"/>
                <a:gd name="connsiteY3" fmla="*/ 192619 h 667646"/>
                <a:gd name="connsiteX4" fmla="*/ 3021231 w 3021231"/>
                <a:gd name="connsiteY4" fmla="*/ 0 h 667646"/>
                <a:gd name="connsiteX0" fmla="*/ 3009900 w 3009900"/>
                <a:gd name="connsiteY0" fmla="*/ 0 h 486358"/>
                <a:gd name="connsiteX1" fmla="*/ 3009900 w 3009900"/>
                <a:gd name="connsiteY1" fmla="*/ 486358 h 486358"/>
                <a:gd name="connsiteX2" fmla="*/ 0 w 3009900"/>
                <a:gd name="connsiteY2" fmla="*/ 463498 h 486358"/>
                <a:gd name="connsiteX3" fmla="*/ 237812 w 3009900"/>
                <a:gd name="connsiteY3" fmla="*/ 11331 h 486358"/>
                <a:gd name="connsiteX4" fmla="*/ 3009900 w 3009900"/>
                <a:gd name="connsiteY4" fmla="*/ 0 h 486358"/>
                <a:gd name="connsiteX0" fmla="*/ 3021230 w 3021230"/>
                <a:gd name="connsiteY0" fmla="*/ 0 h 475027"/>
                <a:gd name="connsiteX1" fmla="*/ 3009900 w 3021230"/>
                <a:gd name="connsiteY1" fmla="*/ 475027 h 475027"/>
                <a:gd name="connsiteX2" fmla="*/ 0 w 3021230"/>
                <a:gd name="connsiteY2" fmla="*/ 452167 h 475027"/>
                <a:gd name="connsiteX3" fmla="*/ 237812 w 3021230"/>
                <a:gd name="connsiteY3" fmla="*/ 0 h 475027"/>
                <a:gd name="connsiteX4" fmla="*/ 3021230 w 3021230"/>
                <a:gd name="connsiteY4" fmla="*/ 0 h 475027"/>
                <a:gd name="connsiteX0" fmla="*/ 3007245 w 3007245"/>
                <a:gd name="connsiteY0" fmla="*/ 0 h 480138"/>
                <a:gd name="connsiteX1" fmla="*/ 2995915 w 3007245"/>
                <a:gd name="connsiteY1" fmla="*/ 475027 h 480138"/>
                <a:gd name="connsiteX2" fmla="*/ 0 w 3007245"/>
                <a:gd name="connsiteY2" fmla="*/ 480138 h 480138"/>
                <a:gd name="connsiteX3" fmla="*/ 223827 w 3007245"/>
                <a:gd name="connsiteY3" fmla="*/ 0 h 480138"/>
                <a:gd name="connsiteX4" fmla="*/ 3007245 w 3007245"/>
                <a:gd name="connsiteY4" fmla="*/ 0 h 4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7245" h="480138">
                  <a:moveTo>
                    <a:pt x="3007245" y="0"/>
                  </a:moveTo>
                  <a:lnTo>
                    <a:pt x="2995915" y="475027"/>
                  </a:lnTo>
                  <a:lnTo>
                    <a:pt x="0" y="480138"/>
                  </a:lnTo>
                  <a:lnTo>
                    <a:pt x="223827" y="0"/>
                  </a:lnTo>
                  <a:lnTo>
                    <a:pt x="3007245" y="0"/>
                  </a:lnTo>
                  <a:close/>
                </a:path>
              </a:pathLst>
            </a:custGeom>
            <a:solidFill>
              <a:srgbClr val="33AA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2" name="Imagen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054" y="397655"/>
            <a:ext cx="1296144" cy="1069971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" y="425493"/>
            <a:ext cx="4027505" cy="4438191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026" name="Picture 2" descr="Info Fia">
            <a:extLst>
              <a:ext uri="{FF2B5EF4-FFF2-40B4-BE49-F238E27FC236}">
                <a16:creationId xmlns:a16="http://schemas.microsoft.com/office/drawing/2014/main" id="{9CA3BCA3-4023-493A-9377-C51E16768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14" y="472311"/>
            <a:ext cx="2938063" cy="67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86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3C95DCC-F959-44EA-A78B-3DEBD239E75C}"/>
              </a:ext>
            </a:extLst>
          </p:cNvPr>
          <p:cNvSpPr txBox="1">
            <a:spLocks/>
          </p:cNvSpPr>
          <p:nvPr/>
        </p:nvSpPr>
        <p:spPr>
          <a:xfrm>
            <a:off x="323528" y="48029"/>
            <a:ext cx="8136904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Diagnóstico de la gestión por procesos </a:t>
            </a:r>
            <a:endParaRPr lang="en-GB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i$liḋe-Rectangle: Rounded Corners 4">
            <a:extLst>
              <a:ext uri="{FF2B5EF4-FFF2-40B4-BE49-F238E27FC236}">
                <a16:creationId xmlns:a16="http://schemas.microsoft.com/office/drawing/2014/main" id="{7159A8DC-2D12-A4FE-5794-ECC952AFC16F}"/>
              </a:ext>
            </a:extLst>
          </p:cNvPr>
          <p:cNvSpPr/>
          <p:nvPr/>
        </p:nvSpPr>
        <p:spPr>
          <a:xfrm>
            <a:off x="158540" y="1040760"/>
            <a:ext cx="4269443" cy="84300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Actualmente la empresa cuenta con 16 procesos</a:t>
            </a:r>
          </a:p>
        </p:txBody>
      </p:sp>
      <p:sp>
        <p:nvSpPr>
          <p:cNvPr id="5" name="i$liḋe-Rectangle: Rounded Corners 4">
            <a:extLst>
              <a:ext uri="{FF2B5EF4-FFF2-40B4-BE49-F238E27FC236}">
                <a16:creationId xmlns:a16="http://schemas.microsoft.com/office/drawing/2014/main" id="{0D8E5072-8BB7-DD6E-97A0-B92349C6C540}"/>
              </a:ext>
            </a:extLst>
          </p:cNvPr>
          <p:cNvSpPr/>
          <p:nvPr/>
        </p:nvSpPr>
        <p:spPr>
          <a:xfrm>
            <a:off x="86532" y="2189962"/>
            <a:ext cx="4341451" cy="108370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Se cuenta con indicadores deficientes y no confiables que no lograban dar con seguridad la eficiencia y cumplimiento de los procesos (67.89 %).</a:t>
            </a:r>
          </a:p>
        </p:txBody>
      </p:sp>
      <p:sp>
        <p:nvSpPr>
          <p:cNvPr id="6" name="i$liḋe-Rectangle: Rounded Corners 4">
            <a:extLst>
              <a:ext uri="{FF2B5EF4-FFF2-40B4-BE49-F238E27FC236}">
                <a16:creationId xmlns:a16="http://schemas.microsoft.com/office/drawing/2014/main" id="{B0ED3380-0923-DC36-B44C-3BDF218F6C99}"/>
              </a:ext>
            </a:extLst>
          </p:cNvPr>
          <p:cNvSpPr/>
          <p:nvPr/>
        </p:nvSpPr>
        <p:spPr>
          <a:xfrm>
            <a:off x="86532" y="3579862"/>
            <a:ext cx="4269443" cy="84300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Las actividades que dan valor al producto no fueron generados de la forma adecuada (72.64 %).</a:t>
            </a:r>
          </a:p>
        </p:txBody>
      </p:sp>
      <p:pic>
        <p:nvPicPr>
          <p:cNvPr id="2052" name="Picture 4" descr="Diferencias entre Flujo de trabajo (workflow) y Proceso | ISOL">
            <a:extLst>
              <a:ext uri="{FF2B5EF4-FFF2-40B4-BE49-F238E27FC236}">
                <a16:creationId xmlns:a16="http://schemas.microsoft.com/office/drawing/2014/main" id="{4E7695C2-3D63-23F8-3953-15BAFA5378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" t="9591" r="3648" b="14202"/>
          <a:stretch/>
        </p:blipFill>
        <p:spPr bwMode="auto">
          <a:xfrm>
            <a:off x="4572000" y="1654116"/>
            <a:ext cx="4176464" cy="183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36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>
            <a:extLst>
              <a:ext uri="{FF2B5EF4-FFF2-40B4-BE49-F238E27FC236}">
                <a16:creationId xmlns:a16="http://schemas.microsoft.com/office/drawing/2014/main" id="{C9730C43-4B8B-4362-BD92-903696E5FA5A}"/>
              </a:ext>
            </a:extLst>
          </p:cNvPr>
          <p:cNvSpPr txBox="1">
            <a:spLocks/>
          </p:cNvSpPr>
          <p:nvPr/>
        </p:nvSpPr>
        <p:spPr>
          <a:xfrm>
            <a:off x="107504" y="32249"/>
            <a:ext cx="8136904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Diagnóstico de la gestión de operaciones</a:t>
            </a:r>
            <a:endParaRPr lang="en-GB" altLang="zh-CN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i$liḋe-Rectangle: Rounded Corners 1">
            <a:extLst>
              <a:ext uri="{FF2B5EF4-FFF2-40B4-BE49-F238E27FC236}">
                <a16:creationId xmlns:a16="http://schemas.microsoft.com/office/drawing/2014/main" id="{86758824-7E72-4C14-AE46-9057A1F0A02C}"/>
              </a:ext>
            </a:extLst>
          </p:cNvPr>
          <p:cNvSpPr/>
          <p:nvPr/>
        </p:nvSpPr>
        <p:spPr>
          <a:xfrm>
            <a:off x="195001" y="988367"/>
            <a:ext cx="4176464" cy="79208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PE" dirty="0">
                <a:latin typeface="Agency FB" panose="020B0503020202020204" pitchFamily="34" charset="0"/>
              </a:rPr>
              <a:t>Se identifico que la empresa no cuenta con un método de pronóstico formal</a:t>
            </a:r>
            <a:endParaRPr dirty="0">
              <a:latin typeface="Agency FB" panose="020B0503020202020204" pitchFamily="34" charset="0"/>
            </a:endParaRPr>
          </a:p>
        </p:txBody>
      </p:sp>
      <p:sp>
        <p:nvSpPr>
          <p:cNvPr id="6" name="i$liḋe-Rectangle: Rounded Corners 1">
            <a:extLst>
              <a:ext uri="{FF2B5EF4-FFF2-40B4-BE49-F238E27FC236}">
                <a16:creationId xmlns:a16="http://schemas.microsoft.com/office/drawing/2014/main" id="{B5FAD46D-1A6F-99CE-790A-FCDCACFC7D55}"/>
              </a:ext>
            </a:extLst>
          </p:cNvPr>
          <p:cNvSpPr/>
          <p:nvPr/>
        </p:nvSpPr>
        <p:spPr>
          <a:xfrm>
            <a:off x="230137" y="2319723"/>
            <a:ext cx="4176464" cy="79208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PE" dirty="0">
                <a:latin typeface="Agency FB" panose="020B0503020202020204" pitchFamily="34" charset="0"/>
              </a:rPr>
              <a:t>En la cadena de suministros se detecto un incumplimiento en el programa de producción y atención a reclamos.</a:t>
            </a:r>
            <a:endParaRPr dirty="0">
              <a:latin typeface="Agency FB" panose="020B0503020202020204" pitchFamily="34" charset="0"/>
            </a:endParaRPr>
          </a:p>
        </p:txBody>
      </p:sp>
      <p:sp>
        <p:nvSpPr>
          <p:cNvPr id="7" name="i$liḋe-Rectangle: Rounded Corners 1">
            <a:extLst>
              <a:ext uri="{FF2B5EF4-FFF2-40B4-BE49-F238E27FC236}">
                <a16:creationId xmlns:a16="http://schemas.microsoft.com/office/drawing/2014/main" id="{7F24630F-5D0B-A407-7109-684D812C8A8D}"/>
              </a:ext>
            </a:extLst>
          </p:cNvPr>
          <p:cNvSpPr/>
          <p:nvPr/>
        </p:nvSpPr>
        <p:spPr>
          <a:xfrm>
            <a:off x="262720" y="3651079"/>
            <a:ext cx="4176464" cy="79208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PE" dirty="0">
                <a:latin typeface="Agency FB" panose="020B0503020202020204" pitchFamily="34" charset="0"/>
              </a:rPr>
              <a:t>Además se debe mejorar la evaluación y selección de proveedores como la capacidad de almacenaje.</a:t>
            </a:r>
            <a:endParaRPr dirty="0">
              <a:latin typeface="Agency FB" panose="020B0503020202020204" pitchFamily="34" charset="0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119612B4-468C-B940-5CA6-D1ED716005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097861"/>
              </p:ext>
            </p:extLst>
          </p:nvPr>
        </p:nvGraphicFramePr>
        <p:xfrm>
          <a:off x="4439184" y="1154216"/>
          <a:ext cx="4582470" cy="2825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4" imgW="3596760" imgH="2217600" progId="Paint.Picture">
                  <p:embed/>
                </p:oleObj>
              </mc:Choice>
              <mc:Fallback>
                <p:oleObj name="Imagen de mapa de bits" r:id="rId4" imgW="3596760" imgH="2217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39184" y="1154216"/>
                        <a:ext cx="4582470" cy="2825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642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9">
            <a:extLst>
              <a:ext uri="{FF2B5EF4-FFF2-40B4-BE49-F238E27FC236}">
                <a16:creationId xmlns:a16="http://schemas.microsoft.com/office/drawing/2014/main" id="{DEEB8116-0F0C-4D9A-B373-0E8452C20A02}"/>
              </a:ext>
            </a:extLst>
          </p:cNvPr>
          <p:cNvSpPr/>
          <p:nvPr/>
        </p:nvSpPr>
        <p:spPr>
          <a:xfrm rot="16200000">
            <a:off x="8118142" y="3850146"/>
            <a:ext cx="432046" cy="1619674"/>
          </a:xfrm>
          <a:custGeom>
            <a:avLst/>
            <a:gdLst>
              <a:gd name="connsiteX0" fmla="*/ 0 w 4343400"/>
              <a:gd name="connsiteY0" fmla="*/ 0 h 4343400"/>
              <a:gd name="connsiteX1" fmla="*/ 4343400 w 4343400"/>
              <a:gd name="connsiteY1" fmla="*/ 4343400 h 4343400"/>
              <a:gd name="connsiteX2" fmla="*/ 3486149 w 4343400"/>
              <a:gd name="connsiteY2" fmla="*/ 4343400 h 4343400"/>
              <a:gd name="connsiteX3" fmla="*/ 0 w 4343400"/>
              <a:gd name="connsiteY3" fmla="*/ 857251 h 4343400"/>
              <a:gd name="connsiteX4" fmla="*/ 0 w 4343400"/>
              <a:gd name="connsiteY4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4343400">
                <a:moveTo>
                  <a:pt x="0" y="0"/>
                </a:moveTo>
                <a:lnTo>
                  <a:pt x="4343400" y="4343400"/>
                </a:lnTo>
                <a:lnTo>
                  <a:pt x="3486149" y="4343400"/>
                </a:lnTo>
                <a:lnTo>
                  <a:pt x="0" y="857251"/>
                </a:lnTo>
                <a:lnTo>
                  <a:pt x="0" y="0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A8443D-02A9-49BE-9D04-D7FB8D93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0528" y="-22302"/>
            <a:ext cx="5455518" cy="712936"/>
          </a:xfrm>
        </p:spPr>
        <p:txBody>
          <a:bodyPr/>
          <a:lstStyle/>
          <a:p>
            <a:r>
              <a:rPr lang="es-ES" dirty="0"/>
              <a:t> </a:t>
            </a:r>
            <a:endParaRPr lang="es-PE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18FA5E9-D3A8-4CCC-8712-BF507B0A0A26}"/>
              </a:ext>
            </a:extLst>
          </p:cNvPr>
          <p:cNvSpPr txBox="1">
            <a:spLocks/>
          </p:cNvSpPr>
          <p:nvPr/>
        </p:nvSpPr>
        <p:spPr>
          <a:xfrm>
            <a:off x="323528" y="48029"/>
            <a:ext cx="6716390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GB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5D4FAB12-0499-460A-BF0F-5761BB8587F1}"/>
              </a:ext>
            </a:extLst>
          </p:cNvPr>
          <p:cNvSpPr txBox="1">
            <a:spLocks/>
          </p:cNvSpPr>
          <p:nvPr/>
        </p:nvSpPr>
        <p:spPr>
          <a:xfrm>
            <a:off x="-180528" y="0"/>
            <a:ext cx="5455518" cy="712936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336987"/>
                </a:solidFill>
                <a:latin typeface="+mj-lt"/>
                <a:ea typeface="微软雅黑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s-ES"/>
              <a:t> </a:t>
            </a:r>
            <a:endParaRPr lang="es-PE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1C38CF14-E85B-4BC2-B7D7-CD2905F49333}"/>
              </a:ext>
            </a:extLst>
          </p:cNvPr>
          <p:cNvSpPr txBox="1">
            <a:spLocks/>
          </p:cNvSpPr>
          <p:nvPr/>
        </p:nvSpPr>
        <p:spPr>
          <a:xfrm>
            <a:off x="323528" y="48029"/>
            <a:ext cx="8136904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Diagnóstico de la gestión de la calidad</a:t>
            </a:r>
            <a:endParaRPr lang="en-GB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i$liḋe-Rectangle: Rounded Corners 4">
            <a:extLst>
              <a:ext uri="{FF2B5EF4-FFF2-40B4-BE49-F238E27FC236}">
                <a16:creationId xmlns:a16="http://schemas.microsoft.com/office/drawing/2014/main" id="{E32B29EB-C1B8-43C5-A850-0102D713EAF2}"/>
              </a:ext>
            </a:extLst>
          </p:cNvPr>
          <p:cNvSpPr/>
          <p:nvPr/>
        </p:nvSpPr>
        <p:spPr>
          <a:xfrm>
            <a:off x="69298" y="1707654"/>
            <a:ext cx="4507306" cy="170709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Se evaluó el fallo con mayor relevancia en las herramientas de la calidad, siendo los huecos en las prendas del producto patrón, el escogido a mejorar. Por otra parte, se requiere una mejora en los costos de prevención y fallas internas y externas.</a:t>
            </a:r>
          </a:p>
        </p:txBody>
      </p:sp>
      <p:pic>
        <p:nvPicPr>
          <p:cNvPr id="4104" name="Picture 8" descr="Renovación Certificado de Calidad - MG SOFÁS">
            <a:extLst>
              <a:ext uri="{FF2B5EF4-FFF2-40B4-BE49-F238E27FC236}">
                <a16:creationId xmlns:a16="http://schemas.microsoft.com/office/drawing/2014/main" id="{897C7C14-4FF7-E601-A6F4-2B0AC801E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268" y="1340583"/>
            <a:ext cx="4357341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i$liḋe-Rectangle: Rounded Corners 4">
            <a:extLst>
              <a:ext uri="{FF2B5EF4-FFF2-40B4-BE49-F238E27FC236}">
                <a16:creationId xmlns:a16="http://schemas.microsoft.com/office/drawing/2014/main" id="{107AF4F6-EB84-325A-2179-DCC033ACFE35}"/>
              </a:ext>
            </a:extLst>
          </p:cNvPr>
          <p:cNvSpPr/>
          <p:nvPr/>
        </p:nvSpPr>
        <p:spPr>
          <a:xfrm>
            <a:off x="69298" y="3707417"/>
            <a:ext cx="4507306" cy="84300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La gestión de mantenimiento es deficiente ya que se cuenta con los niveles de impacto y parada altos afectando los procesos.</a:t>
            </a:r>
          </a:p>
        </p:txBody>
      </p:sp>
      <p:sp>
        <p:nvSpPr>
          <p:cNvPr id="10" name="i$liḋe-Rectangle: Rounded Corners 4">
            <a:extLst>
              <a:ext uri="{FF2B5EF4-FFF2-40B4-BE49-F238E27FC236}">
                <a16:creationId xmlns:a16="http://schemas.microsoft.com/office/drawing/2014/main" id="{C9A19756-9DF8-8601-D010-98E7ADCD1025}"/>
              </a:ext>
            </a:extLst>
          </p:cNvPr>
          <p:cNvSpPr/>
          <p:nvPr/>
        </p:nvSpPr>
        <p:spPr>
          <a:xfrm>
            <a:off x="70082" y="716004"/>
            <a:ext cx="4507306" cy="71293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Se detecto el porcentaje promedio de no conformes en el producto patrón siendo 1.80%.</a:t>
            </a:r>
          </a:p>
        </p:txBody>
      </p:sp>
    </p:spTree>
    <p:extLst>
      <p:ext uri="{BB962C8B-B14F-4D97-AF65-F5344CB8AC3E}">
        <p14:creationId xmlns:p14="http://schemas.microsoft.com/office/powerpoint/2010/main" val="389687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3C95DCC-F959-44EA-A78B-3DEBD239E75C}"/>
              </a:ext>
            </a:extLst>
          </p:cNvPr>
          <p:cNvSpPr txBox="1">
            <a:spLocks/>
          </p:cNvSpPr>
          <p:nvPr/>
        </p:nvSpPr>
        <p:spPr>
          <a:xfrm>
            <a:off x="323528" y="48029"/>
            <a:ext cx="8136904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Diagnóstico de las condiciones laborales</a:t>
            </a:r>
            <a:endParaRPr lang="en-GB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Clima Laboral, Factores que Influyen, Cómo Medir el Clima Laboral">
            <a:extLst>
              <a:ext uri="{FF2B5EF4-FFF2-40B4-BE49-F238E27FC236}">
                <a16:creationId xmlns:a16="http://schemas.microsoft.com/office/drawing/2014/main" id="{CAB1329B-4A14-1D49-FC25-E024AC69A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283" y="652608"/>
            <a:ext cx="3277331" cy="187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28 de Abril | Día Mundial de la Seguridad y la Salud en el Trabajo -  Colegio Médico Regional de Río Cuarto">
            <a:extLst>
              <a:ext uri="{FF2B5EF4-FFF2-40B4-BE49-F238E27FC236}">
                <a16:creationId xmlns:a16="http://schemas.microsoft.com/office/drawing/2014/main" id="{0BAE29A8-FAEE-51DF-B6C4-F361275F8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8" t="16400" r="14290" b="10801"/>
          <a:stretch/>
        </p:blipFill>
        <p:spPr bwMode="auto">
          <a:xfrm>
            <a:off x="5724128" y="2577687"/>
            <a:ext cx="2376264" cy="209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$liḋe-Rectangle: Rounded Corners 1">
            <a:extLst>
              <a:ext uri="{FF2B5EF4-FFF2-40B4-BE49-F238E27FC236}">
                <a16:creationId xmlns:a16="http://schemas.microsoft.com/office/drawing/2014/main" id="{CC798A43-689F-45DC-BEC7-40A33BA6C1B9}"/>
              </a:ext>
            </a:extLst>
          </p:cNvPr>
          <p:cNvSpPr/>
          <p:nvPr/>
        </p:nvSpPr>
        <p:spPr>
          <a:xfrm>
            <a:off x="309692" y="2023557"/>
            <a:ext cx="4320480" cy="100362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Se detecto que existe un deficiente gestión de seguridad y salud en el trabajo. (8.45). Así como el inadecuado orden y limpieza de la planta</a:t>
            </a:r>
          </a:p>
        </p:txBody>
      </p:sp>
      <p:sp>
        <p:nvSpPr>
          <p:cNvPr id="11" name="i$liḋe-Rectangle: Rounded Corners 1">
            <a:extLst>
              <a:ext uri="{FF2B5EF4-FFF2-40B4-BE49-F238E27FC236}">
                <a16:creationId xmlns:a16="http://schemas.microsoft.com/office/drawing/2014/main" id="{2EBE9C12-CD80-E107-E3BC-A5CB094A2331}"/>
              </a:ext>
            </a:extLst>
          </p:cNvPr>
          <p:cNvSpPr/>
          <p:nvPr/>
        </p:nvSpPr>
        <p:spPr>
          <a:xfrm>
            <a:off x="275722" y="825331"/>
            <a:ext cx="4320480" cy="100362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Se detecto un clima laboral inadecuado así como desmotivación laboral del personal ocasionando un nivel bajo de rendimiento de sus competencias.</a:t>
            </a:r>
          </a:p>
        </p:txBody>
      </p:sp>
      <p:sp>
        <p:nvSpPr>
          <p:cNvPr id="13" name="i$liḋe-Rectangle: Rounded Corners 1">
            <a:extLst>
              <a:ext uri="{FF2B5EF4-FFF2-40B4-BE49-F238E27FC236}">
                <a16:creationId xmlns:a16="http://schemas.microsoft.com/office/drawing/2014/main" id="{58A6F3A2-6F50-C6F0-9C93-D00C329CCC74}"/>
              </a:ext>
            </a:extLst>
          </p:cNvPr>
          <p:cNvSpPr/>
          <p:nvPr/>
        </p:nvSpPr>
        <p:spPr>
          <a:xfrm>
            <a:off x="305556" y="3221783"/>
            <a:ext cx="4320480" cy="100362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PE" dirty="0">
                <a:latin typeface="Agency FB" panose="020B0503020202020204" pitchFamily="34" charset="0"/>
              </a:rPr>
              <a:t>Se determino que la empresa requiere una redistribución de planta. (60.42%)</a:t>
            </a:r>
            <a:endParaRPr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6">
            <a:extLst>
              <a:ext uri="{FF2B5EF4-FFF2-40B4-BE49-F238E27FC236}">
                <a16:creationId xmlns:a16="http://schemas.microsoft.com/office/drawing/2014/main" id="{A3D4FE60-DFB3-42E3-8A48-9135DE450D7E}"/>
              </a:ext>
            </a:extLst>
          </p:cNvPr>
          <p:cNvSpPr/>
          <p:nvPr/>
        </p:nvSpPr>
        <p:spPr>
          <a:xfrm>
            <a:off x="17669" y="1032414"/>
            <a:ext cx="4831793" cy="2815301"/>
          </a:xfrm>
          <a:custGeom>
            <a:avLst/>
            <a:gdLst>
              <a:gd name="connsiteX0" fmla="*/ 0 w 6477000"/>
              <a:gd name="connsiteY0" fmla="*/ 12700 h 3771900"/>
              <a:gd name="connsiteX1" fmla="*/ 12700 w 6477000"/>
              <a:gd name="connsiteY1" fmla="*/ 3771900 h 3771900"/>
              <a:gd name="connsiteX2" fmla="*/ 4343400 w 6477000"/>
              <a:gd name="connsiteY2" fmla="*/ 3759200 h 3771900"/>
              <a:gd name="connsiteX3" fmla="*/ 6477000 w 6477000"/>
              <a:gd name="connsiteY3" fmla="*/ 0 h 3771900"/>
              <a:gd name="connsiteX4" fmla="*/ 0 w 6477000"/>
              <a:gd name="connsiteY4" fmla="*/ 12700 h 3771900"/>
              <a:gd name="connsiteX0" fmla="*/ 0 w 6477000"/>
              <a:gd name="connsiteY0" fmla="*/ 0 h 3773488"/>
              <a:gd name="connsiteX1" fmla="*/ 12700 w 6477000"/>
              <a:gd name="connsiteY1" fmla="*/ 3773488 h 3773488"/>
              <a:gd name="connsiteX2" fmla="*/ 4343400 w 6477000"/>
              <a:gd name="connsiteY2" fmla="*/ 3760788 h 3773488"/>
              <a:gd name="connsiteX3" fmla="*/ 6477000 w 6477000"/>
              <a:gd name="connsiteY3" fmla="*/ 1588 h 3773488"/>
              <a:gd name="connsiteX4" fmla="*/ 0 w 6477000"/>
              <a:gd name="connsiteY4" fmla="*/ 0 h 3773488"/>
              <a:gd name="connsiteX0" fmla="*/ 0 w 6500812"/>
              <a:gd name="connsiteY0" fmla="*/ 3174 h 3776662"/>
              <a:gd name="connsiteX1" fmla="*/ 12700 w 6500812"/>
              <a:gd name="connsiteY1" fmla="*/ 3776662 h 3776662"/>
              <a:gd name="connsiteX2" fmla="*/ 4343400 w 6500812"/>
              <a:gd name="connsiteY2" fmla="*/ 3763962 h 3776662"/>
              <a:gd name="connsiteX3" fmla="*/ 6500812 w 6500812"/>
              <a:gd name="connsiteY3" fmla="*/ 0 h 3776662"/>
              <a:gd name="connsiteX4" fmla="*/ 0 w 6500812"/>
              <a:gd name="connsiteY4" fmla="*/ 3174 h 3776662"/>
              <a:gd name="connsiteX0" fmla="*/ 0 w 6500812"/>
              <a:gd name="connsiteY0" fmla="*/ 3174 h 3787775"/>
              <a:gd name="connsiteX1" fmla="*/ 12700 w 6500812"/>
              <a:gd name="connsiteY1" fmla="*/ 3776662 h 3787775"/>
              <a:gd name="connsiteX2" fmla="*/ 4324350 w 6500812"/>
              <a:gd name="connsiteY2" fmla="*/ 3787775 h 3787775"/>
              <a:gd name="connsiteX3" fmla="*/ 6500812 w 6500812"/>
              <a:gd name="connsiteY3" fmla="*/ 0 h 3787775"/>
              <a:gd name="connsiteX4" fmla="*/ 0 w 6500812"/>
              <a:gd name="connsiteY4" fmla="*/ 3174 h 3787775"/>
              <a:gd name="connsiteX0" fmla="*/ 0 w 6500812"/>
              <a:gd name="connsiteY0" fmla="*/ 3174 h 3787775"/>
              <a:gd name="connsiteX1" fmla="*/ 3175 w 6500812"/>
              <a:gd name="connsiteY1" fmla="*/ 3786187 h 3787775"/>
              <a:gd name="connsiteX2" fmla="*/ 4324350 w 6500812"/>
              <a:gd name="connsiteY2" fmla="*/ 3787775 h 3787775"/>
              <a:gd name="connsiteX3" fmla="*/ 6500812 w 6500812"/>
              <a:gd name="connsiteY3" fmla="*/ 0 h 3787775"/>
              <a:gd name="connsiteX4" fmla="*/ 0 w 6500812"/>
              <a:gd name="connsiteY4" fmla="*/ 3174 h 378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0812" h="3787775">
                <a:moveTo>
                  <a:pt x="0" y="3174"/>
                </a:moveTo>
                <a:cubicBezTo>
                  <a:pt x="4233" y="1256241"/>
                  <a:pt x="-1058" y="2533120"/>
                  <a:pt x="3175" y="3786187"/>
                </a:cubicBezTo>
                <a:lnTo>
                  <a:pt x="4324350" y="3787775"/>
                </a:lnTo>
                <a:lnTo>
                  <a:pt x="6500812" y="0"/>
                </a:lnTo>
                <a:lnTo>
                  <a:pt x="0" y="317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平行四边形 7">
            <a:extLst>
              <a:ext uri="{FF2B5EF4-FFF2-40B4-BE49-F238E27FC236}">
                <a16:creationId xmlns:a16="http://schemas.microsoft.com/office/drawing/2014/main" id="{CAF84E82-2FFB-43A3-9D52-9D2DC9584B61}"/>
              </a:ext>
            </a:extLst>
          </p:cNvPr>
          <p:cNvSpPr/>
          <p:nvPr/>
        </p:nvSpPr>
        <p:spPr>
          <a:xfrm>
            <a:off x="3212906" y="1032414"/>
            <a:ext cx="2548639" cy="3084324"/>
          </a:xfrm>
          <a:prstGeom prst="parallelogram">
            <a:avLst>
              <a:gd name="adj" fmla="val 69883"/>
            </a:avLst>
          </a:pr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8">
            <a:extLst>
              <a:ext uri="{FF2B5EF4-FFF2-40B4-BE49-F238E27FC236}">
                <a16:creationId xmlns:a16="http://schemas.microsoft.com/office/drawing/2014/main" id="{5E9ABD2F-5B99-477A-B8F0-3A7AC8D5F6B9}"/>
              </a:ext>
            </a:extLst>
          </p:cNvPr>
          <p:cNvSpPr/>
          <p:nvPr/>
        </p:nvSpPr>
        <p:spPr>
          <a:xfrm>
            <a:off x="17669" y="3977507"/>
            <a:ext cx="3398185" cy="139231"/>
          </a:xfrm>
          <a:prstGeom prst="rect">
            <a:avLst/>
          </a:pr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9">
            <a:extLst>
              <a:ext uri="{FF2B5EF4-FFF2-40B4-BE49-F238E27FC236}">
                <a16:creationId xmlns:a16="http://schemas.microsoft.com/office/drawing/2014/main" id="{76D597FC-2A42-4B6E-A5DE-B8197428AC96}"/>
              </a:ext>
            </a:extLst>
          </p:cNvPr>
          <p:cNvSpPr/>
          <p:nvPr/>
        </p:nvSpPr>
        <p:spPr>
          <a:xfrm>
            <a:off x="5681310" y="1032413"/>
            <a:ext cx="3398185" cy="139231"/>
          </a:xfrm>
          <a:prstGeom prst="rect">
            <a:avLst/>
          </a:pr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17">
            <a:extLst>
              <a:ext uri="{FF2B5EF4-FFF2-40B4-BE49-F238E27FC236}">
                <a16:creationId xmlns:a16="http://schemas.microsoft.com/office/drawing/2014/main" id="{36548CD1-79CC-4E41-96DF-C2A8E08BE743}"/>
              </a:ext>
            </a:extLst>
          </p:cNvPr>
          <p:cNvSpPr/>
          <p:nvPr/>
        </p:nvSpPr>
        <p:spPr>
          <a:xfrm>
            <a:off x="4135135" y="1270051"/>
            <a:ext cx="4955686" cy="2843147"/>
          </a:xfrm>
          <a:custGeom>
            <a:avLst/>
            <a:gdLst>
              <a:gd name="connsiteX0" fmla="*/ 6644640 w 6667500"/>
              <a:gd name="connsiteY0" fmla="*/ 22860 h 3825240"/>
              <a:gd name="connsiteX1" fmla="*/ 6667500 w 6667500"/>
              <a:gd name="connsiteY1" fmla="*/ 3817620 h 3825240"/>
              <a:gd name="connsiteX2" fmla="*/ 0 w 6667500"/>
              <a:gd name="connsiteY2" fmla="*/ 3825240 h 3825240"/>
              <a:gd name="connsiteX3" fmla="*/ 2209800 w 6667500"/>
              <a:gd name="connsiteY3" fmla="*/ 0 h 3825240"/>
              <a:gd name="connsiteX4" fmla="*/ 6644640 w 6667500"/>
              <a:gd name="connsiteY4" fmla="*/ 22860 h 3825240"/>
              <a:gd name="connsiteX0" fmla="*/ 6644640 w 6667500"/>
              <a:gd name="connsiteY0" fmla="*/ 22860 h 3825240"/>
              <a:gd name="connsiteX1" fmla="*/ 6667500 w 6667500"/>
              <a:gd name="connsiteY1" fmla="*/ 3817620 h 3825240"/>
              <a:gd name="connsiteX2" fmla="*/ 0 w 6667500"/>
              <a:gd name="connsiteY2" fmla="*/ 3825240 h 3825240"/>
              <a:gd name="connsiteX3" fmla="*/ 2263140 w 6667500"/>
              <a:gd name="connsiteY3" fmla="*/ 0 h 3825240"/>
              <a:gd name="connsiteX4" fmla="*/ 6644640 w 6667500"/>
              <a:gd name="connsiteY4" fmla="*/ 22860 h 3825240"/>
              <a:gd name="connsiteX0" fmla="*/ 6659880 w 6667500"/>
              <a:gd name="connsiteY0" fmla="*/ 0 h 3825240"/>
              <a:gd name="connsiteX1" fmla="*/ 6667500 w 6667500"/>
              <a:gd name="connsiteY1" fmla="*/ 3817620 h 3825240"/>
              <a:gd name="connsiteX2" fmla="*/ 0 w 6667500"/>
              <a:gd name="connsiteY2" fmla="*/ 3825240 h 3825240"/>
              <a:gd name="connsiteX3" fmla="*/ 2263140 w 6667500"/>
              <a:gd name="connsiteY3" fmla="*/ 0 h 3825240"/>
              <a:gd name="connsiteX4" fmla="*/ 6659880 w 6667500"/>
              <a:gd name="connsiteY4" fmla="*/ 0 h 382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0" h="3825240">
                <a:moveTo>
                  <a:pt x="6659880" y="0"/>
                </a:moveTo>
                <a:lnTo>
                  <a:pt x="6667500" y="3817620"/>
                </a:lnTo>
                <a:lnTo>
                  <a:pt x="0" y="3825240"/>
                </a:lnTo>
                <a:lnTo>
                  <a:pt x="2263140" y="0"/>
                </a:lnTo>
                <a:lnTo>
                  <a:pt x="665988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0" name="矩形 259">
            <a:extLst>
              <a:ext uri="{FF2B5EF4-FFF2-40B4-BE49-F238E27FC236}">
                <a16:creationId xmlns:a16="http://schemas.microsoft.com/office/drawing/2014/main" id="{47ECBD5C-F623-41D6-96B8-1D949E3824D7}"/>
              </a:ext>
            </a:extLst>
          </p:cNvPr>
          <p:cNvSpPr/>
          <p:nvPr/>
        </p:nvSpPr>
        <p:spPr>
          <a:xfrm>
            <a:off x="188134" y="1226479"/>
            <a:ext cx="9749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Agency FB" panose="020B0503020202020204" pitchFamily="34" charset="0"/>
                <a:ea typeface="微软雅黑" pitchFamily="34" charset="-122"/>
              </a:rPr>
              <a:t>03</a:t>
            </a:r>
          </a:p>
        </p:txBody>
      </p:sp>
      <p:sp>
        <p:nvSpPr>
          <p:cNvPr id="12" name="矩形 260">
            <a:extLst>
              <a:ext uri="{FF2B5EF4-FFF2-40B4-BE49-F238E27FC236}">
                <a16:creationId xmlns:a16="http://schemas.microsoft.com/office/drawing/2014/main" id="{EE3C67FA-4845-4A41-8C9B-2B917B1BE68B}"/>
              </a:ext>
            </a:extLst>
          </p:cNvPr>
          <p:cNvSpPr/>
          <p:nvPr/>
        </p:nvSpPr>
        <p:spPr>
          <a:xfrm>
            <a:off x="17669" y="2317841"/>
            <a:ext cx="3676613" cy="1011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PLANIFICACION DE MEJORAS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2B5834F-6510-F688-39A2-077B1B693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035" y="1896103"/>
            <a:ext cx="4447747" cy="299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0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9">
            <a:extLst>
              <a:ext uri="{FF2B5EF4-FFF2-40B4-BE49-F238E27FC236}">
                <a16:creationId xmlns:a16="http://schemas.microsoft.com/office/drawing/2014/main" id="{DEEB8116-0F0C-4D9A-B373-0E8452C20A02}"/>
              </a:ext>
            </a:extLst>
          </p:cNvPr>
          <p:cNvSpPr/>
          <p:nvPr/>
        </p:nvSpPr>
        <p:spPr>
          <a:xfrm rot="16200000">
            <a:off x="7848363" y="3585019"/>
            <a:ext cx="1224137" cy="1357839"/>
          </a:xfrm>
          <a:custGeom>
            <a:avLst/>
            <a:gdLst>
              <a:gd name="connsiteX0" fmla="*/ 0 w 4343400"/>
              <a:gd name="connsiteY0" fmla="*/ 0 h 4343400"/>
              <a:gd name="connsiteX1" fmla="*/ 4343400 w 4343400"/>
              <a:gd name="connsiteY1" fmla="*/ 4343400 h 4343400"/>
              <a:gd name="connsiteX2" fmla="*/ 3486149 w 4343400"/>
              <a:gd name="connsiteY2" fmla="*/ 4343400 h 4343400"/>
              <a:gd name="connsiteX3" fmla="*/ 0 w 4343400"/>
              <a:gd name="connsiteY3" fmla="*/ 857251 h 4343400"/>
              <a:gd name="connsiteX4" fmla="*/ 0 w 4343400"/>
              <a:gd name="connsiteY4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4343400">
                <a:moveTo>
                  <a:pt x="0" y="0"/>
                </a:moveTo>
                <a:lnTo>
                  <a:pt x="4343400" y="4343400"/>
                </a:lnTo>
                <a:lnTo>
                  <a:pt x="3486149" y="4343400"/>
                </a:lnTo>
                <a:lnTo>
                  <a:pt x="0" y="857251"/>
                </a:lnTo>
                <a:lnTo>
                  <a:pt x="0" y="0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A8443D-02A9-49BE-9D04-D7FB8D93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</a:t>
            </a:r>
            <a:endParaRPr lang="es-PE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18FA5E9-D3A8-4CCC-8712-BF507B0A0A26}"/>
              </a:ext>
            </a:extLst>
          </p:cNvPr>
          <p:cNvSpPr txBox="1">
            <a:spLocks/>
          </p:cNvSpPr>
          <p:nvPr/>
        </p:nvSpPr>
        <p:spPr>
          <a:xfrm>
            <a:off x="323528" y="48029"/>
            <a:ext cx="8136904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Mejora de la gestión estratégica </a:t>
            </a:r>
            <a:endParaRPr lang="en-GB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i$liḋe-Rectangle: Rounded Corners 1">
            <a:extLst>
              <a:ext uri="{FF2B5EF4-FFF2-40B4-BE49-F238E27FC236}">
                <a16:creationId xmlns:a16="http://schemas.microsoft.com/office/drawing/2014/main" id="{DA4796A1-9615-4F33-91FA-47B67631B781}"/>
              </a:ext>
            </a:extLst>
          </p:cNvPr>
          <p:cNvSpPr/>
          <p:nvPr/>
        </p:nvSpPr>
        <p:spPr>
          <a:xfrm>
            <a:off x="133710" y="835523"/>
            <a:ext cx="4654314" cy="712936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PE" dirty="0">
                <a:latin typeface="Agency FB" panose="020B0503020202020204" pitchFamily="34" charset="0"/>
              </a:rPr>
              <a:t>Se redacto una visión y misión adecuada (3.32 y 3.42)</a:t>
            </a:r>
            <a:endParaRPr dirty="0">
              <a:latin typeface="Agency FB" panose="020B0503020202020204" pitchFamily="34" charset="0"/>
            </a:endParaRPr>
          </a:p>
        </p:txBody>
      </p:sp>
      <p:sp>
        <p:nvSpPr>
          <p:cNvPr id="9" name="i$liḋe-Rectangle: Rounded Corners 1">
            <a:extLst>
              <a:ext uri="{FF2B5EF4-FFF2-40B4-BE49-F238E27FC236}">
                <a16:creationId xmlns:a16="http://schemas.microsoft.com/office/drawing/2014/main" id="{82B9EE68-156B-6261-568A-D85C667DDDDC}"/>
              </a:ext>
            </a:extLst>
          </p:cNvPr>
          <p:cNvSpPr/>
          <p:nvPr/>
        </p:nvSpPr>
        <p:spPr>
          <a:xfrm>
            <a:off x="123075" y="2090951"/>
            <a:ext cx="4654314" cy="92271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PE" dirty="0">
                <a:latin typeface="Agency FB" panose="020B0503020202020204" pitchFamily="34" charset="0"/>
              </a:rPr>
              <a:t>Se determino que las estrategias a utilizar (desarrollo del producto y penetración del mercado). Asimismo una estrategia conservadora </a:t>
            </a:r>
            <a:endParaRPr dirty="0">
              <a:latin typeface="Agency FB" panose="020B0503020202020204" pitchFamily="34" charset="0"/>
            </a:endParaRPr>
          </a:p>
        </p:txBody>
      </p:sp>
      <p:sp>
        <p:nvSpPr>
          <p:cNvPr id="10" name="i$liḋe-Rectangle: Rounded Corners 1">
            <a:extLst>
              <a:ext uri="{FF2B5EF4-FFF2-40B4-BE49-F238E27FC236}">
                <a16:creationId xmlns:a16="http://schemas.microsoft.com/office/drawing/2014/main" id="{028B3CA3-C8D8-0412-F846-4C1086C3C782}"/>
              </a:ext>
            </a:extLst>
          </p:cNvPr>
          <p:cNvSpPr/>
          <p:nvPr/>
        </p:nvSpPr>
        <p:spPr>
          <a:xfrm>
            <a:off x="98707" y="3435846"/>
            <a:ext cx="4678681" cy="712936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PE" dirty="0">
                <a:latin typeface="Agency FB" panose="020B0503020202020204" pitchFamily="34" charset="0"/>
              </a:rPr>
              <a:t>Se redacto 19 objetivos estratégicos, así como sus indicadores, inductores e iniciativas</a:t>
            </a:r>
            <a:endParaRPr dirty="0">
              <a:latin typeface="Agency FB" panose="020B0503020202020204" pitchFamily="34" charset="0"/>
            </a:endParaRPr>
          </a:p>
        </p:txBody>
      </p:sp>
      <p:pic>
        <p:nvPicPr>
          <p:cNvPr id="3" name="Picture 2" descr="Gestión estratégica: Qué es, ventajas y pasos">
            <a:extLst>
              <a:ext uri="{FF2B5EF4-FFF2-40B4-BE49-F238E27FC236}">
                <a16:creationId xmlns:a16="http://schemas.microsoft.com/office/drawing/2014/main" id="{59D8A271-0036-ADD0-5466-EC134C055B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4" t="15340" r="46849" b="19860"/>
          <a:stretch/>
        </p:blipFill>
        <p:spPr bwMode="auto">
          <a:xfrm>
            <a:off x="5112484" y="961770"/>
            <a:ext cx="3932809" cy="277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94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3C95DCC-F959-44EA-A78B-3DEBD239E75C}"/>
              </a:ext>
            </a:extLst>
          </p:cNvPr>
          <p:cNvSpPr txBox="1">
            <a:spLocks/>
          </p:cNvSpPr>
          <p:nvPr/>
        </p:nvSpPr>
        <p:spPr>
          <a:xfrm>
            <a:off x="323528" y="48029"/>
            <a:ext cx="8136904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Mejora de la gestión por procesos </a:t>
            </a:r>
            <a:endParaRPr lang="en-GB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i$liḋe-Rectangle: Rounded Corners 4">
            <a:extLst>
              <a:ext uri="{FF2B5EF4-FFF2-40B4-BE49-F238E27FC236}">
                <a16:creationId xmlns:a16="http://schemas.microsoft.com/office/drawing/2014/main" id="{7159A8DC-2D12-A4FE-5794-ECC952AFC16F}"/>
              </a:ext>
            </a:extLst>
          </p:cNvPr>
          <p:cNvSpPr/>
          <p:nvPr/>
        </p:nvSpPr>
        <p:spPr>
          <a:xfrm>
            <a:off x="158540" y="1040760"/>
            <a:ext cx="4269443" cy="84300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Se propuso la cantidad de 21 procesos dentro de la empresa</a:t>
            </a:r>
          </a:p>
        </p:txBody>
      </p:sp>
      <p:sp>
        <p:nvSpPr>
          <p:cNvPr id="5" name="i$liḋe-Rectangle: Rounded Corners 4">
            <a:extLst>
              <a:ext uri="{FF2B5EF4-FFF2-40B4-BE49-F238E27FC236}">
                <a16:creationId xmlns:a16="http://schemas.microsoft.com/office/drawing/2014/main" id="{0D8E5072-8BB7-DD6E-97A0-B92349C6C540}"/>
              </a:ext>
            </a:extLst>
          </p:cNvPr>
          <p:cNvSpPr/>
          <p:nvPr/>
        </p:nvSpPr>
        <p:spPr>
          <a:xfrm>
            <a:off x="86532" y="2189962"/>
            <a:ext cx="4341451" cy="108370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Con ello se propuso nuevos indicadores que complementaran a los actuales y mejoraran su confiabilidad (84.00 %)</a:t>
            </a:r>
          </a:p>
        </p:txBody>
      </p:sp>
      <p:sp>
        <p:nvSpPr>
          <p:cNvPr id="6" name="i$liḋe-Rectangle: Rounded Corners 4">
            <a:extLst>
              <a:ext uri="{FF2B5EF4-FFF2-40B4-BE49-F238E27FC236}">
                <a16:creationId xmlns:a16="http://schemas.microsoft.com/office/drawing/2014/main" id="{B0ED3380-0923-DC36-B44C-3BDF218F6C99}"/>
              </a:ext>
            </a:extLst>
          </p:cNvPr>
          <p:cNvSpPr/>
          <p:nvPr/>
        </p:nvSpPr>
        <p:spPr>
          <a:xfrm>
            <a:off x="86532" y="3579862"/>
            <a:ext cx="4269443" cy="84300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Con ello los procesos generaran valor al producto de manera adecuada (85.20 %).</a:t>
            </a:r>
          </a:p>
        </p:txBody>
      </p:sp>
      <p:pic>
        <p:nvPicPr>
          <p:cNvPr id="2050" name="Picture 2" descr="Gráfico vectorial Gestion por procesos ▷ Imagen vectorial Gestion por  procesos | Depositphotos">
            <a:extLst>
              <a:ext uri="{FF2B5EF4-FFF2-40B4-BE49-F238E27FC236}">
                <a16:creationId xmlns:a16="http://schemas.microsoft.com/office/drawing/2014/main" id="{48C79322-50CB-65E5-2D20-EE88B6C42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997843"/>
            <a:ext cx="3147814" cy="314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57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>
            <a:extLst>
              <a:ext uri="{FF2B5EF4-FFF2-40B4-BE49-F238E27FC236}">
                <a16:creationId xmlns:a16="http://schemas.microsoft.com/office/drawing/2014/main" id="{C9730C43-4B8B-4362-BD92-903696E5FA5A}"/>
              </a:ext>
            </a:extLst>
          </p:cNvPr>
          <p:cNvSpPr txBox="1">
            <a:spLocks/>
          </p:cNvSpPr>
          <p:nvPr/>
        </p:nvSpPr>
        <p:spPr>
          <a:xfrm>
            <a:off x="107504" y="32249"/>
            <a:ext cx="8136904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Mejora de la gestión de operaciones</a:t>
            </a:r>
            <a:endParaRPr lang="en-GB" altLang="zh-CN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Pronósticos de la demanda y su relación con IA — CII.IA">
            <a:extLst>
              <a:ext uri="{FF2B5EF4-FFF2-40B4-BE49-F238E27FC236}">
                <a16:creationId xmlns:a16="http://schemas.microsoft.com/office/drawing/2014/main" id="{E688F0CF-7B8D-D275-2509-08B0314C4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09558"/>
            <a:ext cx="4176464" cy="278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$liḋe-Rectangle: Rounded Corners 1">
            <a:extLst>
              <a:ext uri="{FF2B5EF4-FFF2-40B4-BE49-F238E27FC236}">
                <a16:creationId xmlns:a16="http://schemas.microsoft.com/office/drawing/2014/main" id="{7007A5E6-50FA-D6C1-DDCE-4951337F8C3C}"/>
              </a:ext>
            </a:extLst>
          </p:cNvPr>
          <p:cNvSpPr/>
          <p:nvPr/>
        </p:nvSpPr>
        <p:spPr>
          <a:xfrm>
            <a:off x="169474" y="1237007"/>
            <a:ext cx="4402526" cy="977385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A través la menor desviación media absoluto (MAD) se determinó que el pronostico de suavización exponencial es el óptimo para la empresa. </a:t>
            </a:r>
          </a:p>
        </p:txBody>
      </p:sp>
      <p:sp>
        <p:nvSpPr>
          <p:cNvPr id="9" name="i$liḋe-Rectangle: Rounded Corners 1">
            <a:extLst>
              <a:ext uri="{FF2B5EF4-FFF2-40B4-BE49-F238E27FC236}">
                <a16:creationId xmlns:a16="http://schemas.microsoft.com/office/drawing/2014/main" id="{50323211-2481-A0EC-3B92-59D293822248}"/>
              </a:ext>
            </a:extLst>
          </p:cNvPr>
          <p:cNvSpPr/>
          <p:nvPr/>
        </p:nvSpPr>
        <p:spPr>
          <a:xfrm>
            <a:off x="169474" y="2836451"/>
            <a:ext cx="4402526" cy="977385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Como resultado a ello se realizo la proyección de la demanda, así como la planificación del plan agregado de producción y su plan de compras</a:t>
            </a:r>
          </a:p>
        </p:txBody>
      </p:sp>
    </p:spTree>
    <p:extLst>
      <p:ext uri="{BB962C8B-B14F-4D97-AF65-F5344CB8AC3E}">
        <p14:creationId xmlns:p14="http://schemas.microsoft.com/office/powerpoint/2010/main" val="110257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9">
            <a:extLst>
              <a:ext uri="{FF2B5EF4-FFF2-40B4-BE49-F238E27FC236}">
                <a16:creationId xmlns:a16="http://schemas.microsoft.com/office/drawing/2014/main" id="{DEEB8116-0F0C-4D9A-B373-0E8452C20A02}"/>
              </a:ext>
            </a:extLst>
          </p:cNvPr>
          <p:cNvSpPr/>
          <p:nvPr/>
        </p:nvSpPr>
        <p:spPr>
          <a:xfrm rot="16200000">
            <a:off x="8118142" y="3850146"/>
            <a:ext cx="432046" cy="1619674"/>
          </a:xfrm>
          <a:custGeom>
            <a:avLst/>
            <a:gdLst>
              <a:gd name="connsiteX0" fmla="*/ 0 w 4343400"/>
              <a:gd name="connsiteY0" fmla="*/ 0 h 4343400"/>
              <a:gd name="connsiteX1" fmla="*/ 4343400 w 4343400"/>
              <a:gd name="connsiteY1" fmla="*/ 4343400 h 4343400"/>
              <a:gd name="connsiteX2" fmla="*/ 3486149 w 4343400"/>
              <a:gd name="connsiteY2" fmla="*/ 4343400 h 4343400"/>
              <a:gd name="connsiteX3" fmla="*/ 0 w 4343400"/>
              <a:gd name="connsiteY3" fmla="*/ 857251 h 4343400"/>
              <a:gd name="connsiteX4" fmla="*/ 0 w 4343400"/>
              <a:gd name="connsiteY4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4343400">
                <a:moveTo>
                  <a:pt x="0" y="0"/>
                </a:moveTo>
                <a:lnTo>
                  <a:pt x="4343400" y="4343400"/>
                </a:lnTo>
                <a:lnTo>
                  <a:pt x="3486149" y="4343400"/>
                </a:lnTo>
                <a:lnTo>
                  <a:pt x="0" y="857251"/>
                </a:lnTo>
                <a:lnTo>
                  <a:pt x="0" y="0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A8443D-02A9-49BE-9D04-D7FB8D93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0528" y="-22302"/>
            <a:ext cx="5455518" cy="712936"/>
          </a:xfrm>
        </p:spPr>
        <p:txBody>
          <a:bodyPr/>
          <a:lstStyle/>
          <a:p>
            <a:r>
              <a:rPr lang="es-ES" dirty="0"/>
              <a:t> </a:t>
            </a:r>
            <a:endParaRPr lang="es-PE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18FA5E9-D3A8-4CCC-8712-BF507B0A0A26}"/>
              </a:ext>
            </a:extLst>
          </p:cNvPr>
          <p:cNvSpPr txBox="1">
            <a:spLocks/>
          </p:cNvSpPr>
          <p:nvPr/>
        </p:nvSpPr>
        <p:spPr>
          <a:xfrm>
            <a:off x="323528" y="48029"/>
            <a:ext cx="6716390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GB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5D4FAB12-0499-460A-BF0F-5761BB8587F1}"/>
              </a:ext>
            </a:extLst>
          </p:cNvPr>
          <p:cNvSpPr txBox="1">
            <a:spLocks/>
          </p:cNvSpPr>
          <p:nvPr/>
        </p:nvSpPr>
        <p:spPr>
          <a:xfrm>
            <a:off x="-180528" y="0"/>
            <a:ext cx="5455518" cy="712936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336987"/>
                </a:solidFill>
                <a:latin typeface="+mj-lt"/>
                <a:ea typeface="微软雅黑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s-ES"/>
              <a:t> </a:t>
            </a:r>
            <a:endParaRPr lang="es-PE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1C38CF14-E85B-4BC2-B7D7-CD2905F49333}"/>
              </a:ext>
            </a:extLst>
          </p:cNvPr>
          <p:cNvSpPr txBox="1">
            <a:spLocks/>
          </p:cNvSpPr>
          <p:nvPr/>
        </p:nvSpPr>
        <p:spPr>
          <a:xfrm>
            <a:off x="323528" y="48029"/>
            <a:ext cx="8136904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Mejora de la gestión de la calidad</a:t>
            </a:r>
            <a:endParaRPr lang="en-GB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i$liḋe-Rectangle: Rounded Corners 4">
            <a:extLst>
              <a:ext uri="{FF2B5EF4-FFF2-40B4-BE49-F238E27FC236}">
                <a16:creationId xmlns:a16="http://schemas.microsoft.com/office/drawing/2014/main" id="{E32B29EB-C1B8-43C5-A850-0102D713EAF2}"/>
              </a:ext>
            </a:extLst>
          </p:cNvPr>
          <p:cNvSpPr/>
          <p:nvPr/>
        </p:nvSpPr>
        <p:spPr>
          <a:xfrm>
            <a:off x="57011" y="1203598"/>
            <a:ext cx="4507306" cy="142965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A través del diseño factorial de Taguchi se determino que los factores más sensibles a las fallas fueron el picado por descocido, picado por refilado y picado de aguja.</a:t>
            </a:r>
          </a:p>
        </p:txBody>
      </p:sp>
      <p:sp>
        <p:nvSpPr>
          <p:cNvPr id="12" name="i$liḋe-Rectangle: Rounded Corners 4">
            <a:extLst>
              <a:ext uri="{FF2B5EF4-FFF2-40B4-BE49-F238E27FC236}">
                <a16:creationId xmlns:a16="http://schemas.microsoft.com/office/drawing/2014/main" id="{107AF4F6-EB84-325A-2179-DCC033ACFE35}"/>
              </a:ext>
            </a:extLst>
          </p:cNvPr>
          <p:cNvSpPr/>
          <p:nvPr/>
        </p:nvSpPr>
        <p:spPr>
          <a:xfrm>
            <a:off x="57011" y="2859782"/>
            <a:ext cx="4507306" cy="142965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Asimismo se planifico la mejora de la gestión de mantenimiento enfocándose en un programa de mantenimiento preventiva de maquinaria para una mejora transversal en los procesos de producción.</a:t>
            </a:r>
          </a:p>
        </p:txBody>
      </p:sp>
      <p:pic>
        <p:nvPicPr>
          <p:cNvPr id="4098" name="Picture 2" descr="Qué es y Cuáles son los Pasos de la Gestión de Calidad Total (TQM) en una  Empresa? | Mira Cómo Se Hace">
            <a:extLst>
              <a:ext uri="{FF2B5EF4-FFF2-40B4-BE49-F238E27FC236}">
                <a16:creationId xmlns:a16="http://schemas.microsoft.com/office/drawing/2014/main" id="{9C8C6EF5-3560-D3B8-A30D-10F3D7FB6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89151"/>
            <a:ext cx="4126607" cy="247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35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3C95DCC-F959-44EA-A78B-3DEBD239E75C}"/>
              </a:ext>
            </a:extLst>
          </p:cNvPr>
          <p:cNvSpPr txBox="1">
            <a:spLocks/>
          </p:cNvSpPr>
          <p:nvPr/>
        </p:nvSpPr>
        <p:spPr>
          <a:xfrm>
            <a:off x="323528" y="48029"/>
            <a:ext cx="8136904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Mejora de las condiciones laborales</a:t>
            </a:r>
            <a:endParaRPr lang="en-GB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i$liḋe-Rectangle: Rounded Corners 1">
            <a:extLst>
              <a:ext uri="{FF2B5EF4-FFF2-40B4-BE49-F238E27FC236}">
                <a16:creationId xmlns:a16="http://schemas.microsoft.com/office/drawing/2014/main" id="{CC798A43-689F-45DC-BEC7-40A33BA6C1B9}"/>
              </a:ext>
            </a:extLst>
          </p:cNvPr>
          <p:cNvSpPr/>
          <p:nvPr/>
        </p:nvSpPr>
        <p:spPr>
          <a:xfrm>
            <a:off x="309692" y="2023557"/>
            <a:ext cx="4320480" cy="100362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Del mismo modo se planifico la implementación de controles propuestos que mejoraran la gestión de SST</a:t>
            </a:r>
          </a:p>
        </p:txBody>
      </p:sp>
      <p:sp>
        <p:nvSpPr>
          <p:cNvPr id="11" name="i$liḋe-Rectangle: Rounded Corners 1">
            <a:extLst>
              <a:ext uri="{FF2B5EF4-FFF2-40B4-BE49-F238E27FC236}">
                <a16:creationId xmlns:a16="http://schemas.microsoft.com/office/drawing/2014/main" id="{2EBE9C12-CD80-E107-E3BC-A5CB094A2331}"/>
              </a:ext>
            </a:extLst>
          </p:cNvPr>
          <p:cNvSpPr/>
          <p:nvPr/>
        </p:nvSpPr>
        <p:spPr>
          <a:xfrm>
            <a:off x="275722" y="825331"/>
            <a:ext cx="4320480" cy="100362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A través de capacitaciones y programas para el personal se espera mejorar el clima y condiciones laborales dentro de la empresa</a:t>
            </a:r>
          </a:p>
        </p:txBody>
      </p:sp>
      <p:sp>
        <p:nvSpPr>
          <p:cNvPr id="13" name="i$liḋe-Rectangle: Rounded Corners 1">
            <a:extLst>
              <a:ext uri="{FF2B5EF4-FFF2-40B4-BE49-F238E27FC236}">
                <a16:creationId xmlns:a16="http://schemas.microsoft.com/office/drawing/2014/main" id="{58A6F3A2-6F50-C6F0-9C93-D00C329CCC74}"/>
              </a:ext>
            </a:extLst>
          </p:cNvPr>
          <p:cNvSpPr/>
          <p:nvPr/>
        </p:nvSpPr>
        <p:spPr>
          <a:xfrm>
            <a:off x="305556" y="3221783"/>
            <a:ext cx="4320480" cy="100362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PE" dirty="0">
                <a:latin typeface="Agency FB" panose="020B0503020202020204" pitchFamily="34" charset="0"/>
              </a:rPr>
              <a:t>Se planifico la mejora del orden y limpieza de la planta a través de la implementación de la metodología de las 5’s</a:t>
            </a:r>
            <a:endParaRPr dirty="0">
              <a:latin typeface="Agency FB" panose="020B0503020202020204" pitchFamily="34" charset="0"/>
            </a:endParaRPr>
          </a:p>
        </p:txBody>
      </p:sp>
      <p:pic>
        <p:nvPicPr>
          <p:cNvPr id="5122" name="Picture 2" descr="Cómo fomentar un buen clima laboral - HR Connect">
            <a:extLst>
              <a:ext uri="{FF2B5EF4-FFF2-40B4-BE49-F238E27FC236}">
                <a16:creationId xmlns:a16="http://schemas.microsoft.com/office/drawing/2014/main" id="{D1801CAC-7ACC-F5FE-0F7D-1E0C519AD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760" y="699542"/>
            <a:ext cx="2935169" cy="193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l comité de seguridad y salud en el trabajo (SST): aspectos claves -  Pólemos">
            <a:extLst>
              <a:ext uri="{FF2B5EF4-FFF2-40B4-BE49-F238E27FC236}">
                <a16:creationId xmlns:a16="http://schemas.microsoft.com/office/drawing/2014/main" id="{18C5BAB0-8E0C-08F1-BA9F-F42D36225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760" y="2728330"/>
            <a:ext cx="3010688" cy="200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61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2800F328-C999-47BF-8E6D-EFB6F32515D6}"/>
              </a:ext>
            </a:extLst>
          </p:cNvPr>
          <p:cNvSpPr>
            <a:spLocks/>
          </p:cNvSpPr>
          <p:nvPr/>
        </p:nvSpPr>
        <p:spPr bwMode="auto">
          <a:xfrm>
            <a:off x="-6751" y="-11478"/>
            <a:ext cx="1779588" cy="957263"/>
          </a:xfrm>
          <a:custGeom>
            <a:avLst/>
            <a:gdLst>
              <a:gd name="T0" fmla="*/ 604 w 1121"/>
              <a:gd name="T1" fmla="*/ 603 h 603"/>
              <a:gd name="T2" fmla="*/ 1121 w 1121"/>
              <a:gd name="T3" fmla="*/ 603 h 603"/>
              <a:gd name="T4" fmla="*/ 516 w 1121"/>
              <a:gd name="T5" fmla="*/ 0 h 603"/>
              <a:gd name="T6" fmla="*/ 0 w 1121"/>
              <a:gd name="T7" fmla="*/ 0 h 603"/>
              <a:gd name="T8" fmla="*/ 604 w 1121"/>
              <a:gd name="T9" fmla="*/ 603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1" h="603">
                <a:moveTo>
                  <a:pt x="604" y="603"/>
                </a:moveTo>
                <a:lnTo>
                  <a:pt x="1121" y="603"/>
                </a:lnTo>
                <a:lnTo>
                  <a:pt x="516" y="0"/>
                </a:lnTo>
                <a:lnTo>
                  <a:pt x="0" y="0"/>
                </a:lnTo>
                <a:lnTo>
                  <a:pt x="604" y="603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0499C86E-005C-425C-B438-7469E591991A}"/>
              </a:ext>
            </a:extLst>
          </p:cNvPr>
          <p:cNvGrpSpPr/>
          <p:nvPr/>
        </p:nvGrpSpPr>
        <p:grpSpPr>
          <a:xfrm>
            <a:off x="2123728" y="945785"/>
            <a:ext cx="6613843" cy="3330795"/>
            <a:chOff x="2589042" y="1563638"/>
            <a:chExt cx="5090569" cy="2445058"/>
          </a:xfrm>
        </p:grpSpPr>
        <p:grpSp>
          <p:nvGrpSpPr>
            <p:cNvPr id="10" name="组合 50">
              <a:extLst>
                <a:ext uri="{FF2B5EF4-FFF2-40B4-BE49-F238E27FC236}">
                  <a16:creationId xmlns:a16="http://schemas.microsoft.com/office/drawing/2014/main" id="{352F2E49-D720-46C7-A28C-BFADD05D4B1E}"/>
                </a:ext>
              </a:extLst>
            </p:cNvPr>
            <p:cNvGrpSpPr/>
            <p:nvPr/>
          </p:nvGrpSpPr>
          <p:grpSpPr>
            <a:xfrm>
              <a:off x="2589042" y="3540434"/>
              <a:ext cx="3246163" cy="468262"/>
              <a:chOff x="4711094" y="3112958"/>
              <a:chExt cx="3246163" cy="468262"/>
            </a:xfrm>
          </p:grpSpPr>
          <p:sp>
            <p:nvSpPr>
              <p:cNvPr id="11" name="Diamond 26">
                <a:extLst>
                  <a:ext uri="{FF2B5EF4-FFF2-40B4-BE49-F238E27FC236}">
                    <a16:creationId xmlns:a16="http://schemas.microsoft.com/office/drawing/2014/main" id="{EA725C2E-3D2F-4ED0-B86F-E48B28B32719}"/>
                  </a:ext>
                </a:extLst>
              </p:cNvPr>
              <p:cNvSpPr/>
              <p:nvPr/>
            </p:nvSpPr>
            <p:spPr>
              <a:xfrm>
                <a:off x="4711094" y="3112958"/>
                <a:ext cx="468262" cy="468262"/>
              </a:xfrm>
              <a:prstGeom prst="diamond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cs typeface="+mn-ea"/>
                    <a:sym typeface="+mn-lt"/>
                  </a:rPr>
                  <a:t>04</a:t>
                </a:r>
              </a:p>
            </p:txBody>
          </p:sp>
          <p:sp>
            <p:nvSpPr>
              <p:cNvPr id="13" name="TextBox 48">
                <a:extLst>
                  <a:ext uri="{FF2B5EF4-FFF2-40B4-BE49-F238E27FC236}">
                    <a16:creationId xmlns:a16="http://schemas.microsoft.com/office/drawing/2014/main" id="{4CDCC590-7054-41C9-B651-5B76CDB7032A}"/>
                  </a:ext>
                </a:extLst>
              </p:cNvPr>
              <p:cNvSpPr txBox="1"/>
              <p:nvPr/>
            </p:nvSpPr>
            <p:spPr>
              <a:xfrm>
                <a:off x="4985327" y="3254042"/>
                <a:ext cx="2971930" cy="182148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en-US" altLang="zh-CN" sz="1600" b="1" dirty="0">
                    <a:solidFill>
                      <a:srgbClr val="33AAB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CONCLUSIONES Y RECOMENDACIONES</a:t>
                </a:r>
                <a:endParaRPr lang="zh-CN" altLang="en-US" sz="1600" b="1" dirty="0">
                  <a:solidFill>
                    <a:srgbClr val="33AA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55">
              <a:extLst>
                <a:ext uri="{FF2B5EF4-FFF2-40B4-BE49-F238E27FC236}">
                  <a16:creationId xmlns:a16="http://schemas.microsoft.com/office/drawing/2014/main" id="{23937D5C-4204-44A0-BE45-709ABD4FAF16}"/>
                </a:ext>
              </a:extLst>
            </p:cNvPr>
            <p:cNvGrpSpPr/>
            <p:nvPr/>
          </p:nvGrpSpPr>
          <p:grpSpPr>
            <a:xfrm>
              <a:off x="3225380" y="2456701"/>
              <a:ext cx="4275411" cy="893063"/>
              <a:chOff x="4711094" y="2029225"/>
              <a:chExt cx="4275411" cy="893063"/>
            </a:xfrm>
          </p:grpSpPr>
          <p:sp>
            <p:nvSpPr>
              <p:cNvPr id="16" name="Diamond 28">
                <a:extLst>
                  <a:ext uri="{FF2B5EF4-FFF2-40B4-BE49-F238E27FC236}">
                    <a16:creationId xmlns:a16="http://schemas.microsoft.com/office/drawing/2014/main" id="{313E9B3A-701D-4AC0-A3CA-9024EB350954}"/>
                  </a:ext>
                </a:extLst>
              </p:cNvPr>
              <p:cNvSpPr/>
              <p:nvPr/>
            </p:nvSpPr>
            <p:spPr>
              <a:xfrm>
                <a:off x="4711094" y="2454026"/>
                <a:ext cx="468262" cy="468262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cs typeface="+mn-ea"/>
                    <a:sym typeface="+mn-lt"/>
                  </a:rPr>
                  <a:t>03</a:t>
                </a:r>
              </a:p>
            </p:txBody>
          </p:sp>
          <p:sp>
            <p:nvSpPr>
              <p:cNvPr id="18" name="TextBox 39">
                <a:extLst>
                  <a:ext uri="{FF2B5EF4-FFF2-40B4-BE49-F238E27FC236}">
                    <a16:creationId xmlns:a16="http://schemas.microsoft.com/office/drawing/2014/main" id="{8A9CF465-669C-4DBD-9E2B-C4ABC68C0B73}"/>
                  </a:ext>
                </a:extLst>
              </p:cNvPr>
              <p:cNvSpPr txBox="1"/>
              <p:nvPr/>
            </p:nvSpPr>
            <p:spPr>
              <a:xfrm>
                <a:off x="6014575" y="2029225"/>
                <a:ext cx="2971930" cy="182148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en-US" altLang="zh-CN" sz="1600" b="1" dirty="0">
                    <a:solidFill>
                      <a:srgbClr val="33698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PLANTEAMIENTO Y </a:t>
                </a:r>
              </a:p>
              <a:p>
                <a:r>
                  <a:rPr lang="en-US" altLang="zh-CN" sz="1600" b="1" dirty="0">
                    <a:solidFill>
                      <a:srgbClr val="33698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DIAGNOSITCO DE LAS CAUSAS</a:t>
                </a:r>
                <a:endParaRPr lang="zh-CN" altLang="en-US" sz="1600" b="1" dirty="0">
                  <a:solidFill>
                    <a:srgbClr val="33698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60">
              <a:extLst>
                <a:ext uri="{FF2B5EF4-FFF2-40B4-BE49-F238E27FC236}">
                  <a16:creationId xmlns:a16="http://schemas.microsoft.com/office/drawing/2014/main" id="{BA4E07F5-9C3C-4F8E-AE60-7DF2D14C371F}"/>
                </a:ext>
              </a:extLst>
            </p:cNvPr>
            <p:cNvGrpSpPr/>
            <p:nvPr/>
          </p:nvGrpSpPr>
          <p:grpSpPr>
            <a:xfrm>
              <a:off x="3841740" y="1710191"/>
              <a:ext cx="3837871" cy="980641"/>
              <a:chOff x="4711094" y="1282715"/>
              <a:chExt cx="3837871" cy="980641"/>
            </a:xfrm>
          </p:grpSpPr>
          <p:sp>
            <p:nvSpPr>
              <p:cNvPr id="21" name="Diamond 30">
                <a:extLst>
                  <a:ext uri="{FF2B5EF4-FFF2-40B4-BE49-F238E27FC236}">
                    <a16:creationId xmlns:a16="http://schemas.microsoft.com/office/drawing/2014/main" id="{C73C840F-C4B4-4768-BEC3-CB95E101FDCC}"/>
                  </a:ext>
                </a:extLst>
              </p:cNvPr>
              <p:cNvSpPr/>
              <p:nvPr/>
            </p:nvSpPr>
            <p:spPr>
              <a:xfrm>
                <a:off x="4711094" y="1795094"/>
                <a:ext cx="468262" cy="468262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</a:p>
            </p:txBody>
          </p:sp>
          <p:sp>
            <p:nvSpPr>
              <p:cNvPr id="23" name="TextBox 37">
                <a:extLst>
                  <a:ext uri="{FF2B5EF4-FFF2-40B4-BE49-F238E27FC236}">
                    <a16:creationId xmlns:a16="http://schemas.microsoft.com/office/drawing/2014/main" id="{2DF57098-B6A5-4474-9B68-D8997BBB8F9A}"/>
                  </a:ext>
                </a:extLst>
              </p:cNvPr>
              <p:cNvSpPr txBox="1"/>
              <p:nvPr/>
            </p:nvSpPr>
            <p:spPr>
              <a:xfrm>
                <a:off x="5577035" y="1282715"/>
                <a:ext cx="2971930" cy="182148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en-US" altLang="zh-CN" sz="1600" b="1" dirty="0">
                    <a:solidFill>
                      <a:srgbClr val="33AAB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PRESENTACION Y OBJETIVOS</a:t>
                </a:r>
                <a:endParaRPr lang="zh-CN" altLang="en-US" sz="1600" b="1" dirty="0">
                  <a:solidFill>
                    <a:srgbClr val="33AA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65">
              <a:extLst>
                <a:ext uri="{FF2B5EF4-FFF2-40B4-BE49-F238E27FC236}">
                  <a16:creationId xmlns:a16="http://schemas.microsoft.com/office/drawing/2014/main" id="{7E371ADB-E8EA-4F89-95F1-C675AB70F415}"/>
                </a:ext>
              </a:extLst>
            </p:cNvPr>
            <p:cNvGrpSpPr/>
            <p:nvPr/>
          </p:nvGrpSpPr>
          <p:grpSpPr>
            <a:xfrm>
              <a:off x="3929691" y="1563638"/>
              <a:ext cx="2971930" cy="1693079"/>
              <a:chOff x="4167236" y="1136162"/>
              <a:chExt cx="2971930" cy="1693079"/>
            </a:xfrm>
          </p:grpSpPr>
          <p:sp>
            <p:nvSpPr>
              <p:cNvPr id="26" name="Diamond 32">
                <a:extLst>
                  <a:ext uri="{FF2B5EF4-FFF2-40B4-BE49-F238E27FC236}">
                    <a16:creationId xmlns:a16="http://schemas.microsoft.com/office/drawing/2014/main" id="{B2B98455-4A26-4A02-A6A3-F0DDE362B31D}"/>
                  </a:ext>
                </a:extLst>
              </p:cNvPr>
              <p:cNvSpPr/>
              <p:nvPr/>
            </p:nvSpPr>
            <p:spPr>
              <a:xfrm>
                <a:off x="4711096" y="1136162"/>
                <a:ext cx="468262" cy="468262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</a:p>
            </p:txBody>
          </p:sp>
          <p:sp>
            <p:nvSpPr>
              <p:cNvPr id="28" name="TextBox 34">
                <a:extLst>
                  <a:ext uri="{FF2B5EF4-FFF2-40B4-BE49-F238E27FC236}">
                    <a16:creationId xmlns:a16="http://schemas.microsoft.com/office/drawing/2014/main" id="{8F7D5EF1-D8F5-44B2-B89E-FA3A3F7F9D05}"/>
                  </a:ext>
                </a:extLst>
              </p:cNvPr>
              <p:cNvSpPr txBox="1"/>
              <p:nvPr/>
            </p:nvSpPr>
            <p:spPr>
              <a:xfrm>
                <a:off x="4167236" y="2647093"/>
                <a:ext cx="2971930" cy="182148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en-US" altLang="zh-CN" sz="1600" b="1" dirty="0">
                    <a:solidFill>
                      <a:srgbClr val="33698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PLANIFICACION DE MEJORAS</a:t>
                </a:r>
                <a:endParaRPr lang="zh-CN" altLang="en-US" sz="1600" b="1" dirty="0">
                  <a:solidFill>
                    <a:srgbClr val="33698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2" name="Imagen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03" y="1364587"/>
            <a:ext cx="2477826" cy="2477826"/>
          </a:xfrm>
          <a:prstGeom prst="rect">
            <a:avLst/>
          </a:prstGeom>
        </p:spPr>
      </p:pic>
      <p:sp>
        <p:nvSpPr>
          <p:cNvPr id="33" name="任意多边形: 形状 13">
            <a:extLst>
              <a:ext uri="{FF2B5EF4-FFF2-40B4-BE49-F238E27FC236}">
                <a16:creationId xmlns:a16="http://schemas.microsoft.com/office/drawing/2014/main" id="{B7B2DECF-1E02-43C1-B0EF-697B610AEC09}"/>
              </a:ext>
            </a:extLst>
          </p:cNvPr>
          <p:cNvSpPr/>
          <p:nvPr/>
        </p:nvSpPr>
        <p:spPr>
          <a:xfrm>
            <a:off x="0" y="4864201"/>
            <a:ext cx="6949949" cy="259455"/>
          </a:xfrm>
          <a:custGeom>
            <a:avLst/>
            <a:gdLst>
              <a:gd name="connsiteX0" fmla="*/ 0 w 9216572"/>
              <a:gd name="connsiteY0" fmla="*/ 0 h 333829"/>
              <a:gd name="connsiteX1" fmla="*/ 9216572 w 9216572"/>
              <a:gd name="connsiteY1" fmla="*/ 29029 h 333829"/>
              <a:gd name="connsiteX2" fmla="*/ 9056914 w 9216572"/>
              <a:gd name="connsiteY2" fmla="*/ 333829 h 333829"/>
              <a:gd name="connsiteX3" fmla="*/ 29029 w 9216572"/>
              <a:gd name="connsiteY3" fmla="*/ 333829 h 333829"/>
              <a:gd name="connsiteX4" fmla="*/ 0 w 9216572"/>
              <a:gd name="connsiteY4" fmla="*/ 0 h 333829"/>
              <a:gd name="connsiteX0" fmla="*/ 0 w 9229272"/>
              <a:gd name="connsiteY0" fmla="*/ 9071 h 342900"/>
              <a:gd name="connsiteX1" fmla="*/ 9229272 w 9229272"/>
              <a:gd name="connsiteY1" fmla="*/ 0 h 342900"/>
              <a:gd name="connsiteX2" fmla="*/ 9056914 w 9229272"/>
              <a:gd name="connsiteY2" fmla="*/ 342900 h 342900"/>
              <a:gd name="connsiteX3" fmla="*/ 29029 w 9229272"/>
              <a:gd name="connsiteY3" fmla="*/ 342900 h 342900"/>
              <a:gd name="connsiteX4" fmla="*/ 0 w 9229272"/>
              <a:gd name="connsiteY4" fmla="*/ 9071 h 342900"/>
              <a:gd name="connsiteX0" fmla="*/ 0 w 9229272"/>
              <a:gd name="connsiteY0" fmla="*/ 9071 h 355600"/>
              <a:gd name="connsiteX1" fmla="*/ 9229272 w 9229272"/>
              <a:gd name="connsiteY1" fmla="*/ 0 h 355600"/>
              <a:gd name="connsiteX2" fmla="*/ 9056914 w 9229272"/>
              <a:gd name="connsiteY2" fmla="*/ 342900 h 355600"/>
              <a:gd name="connsiteX3" fmla="*/ 3629 w 9229272"/>
              <a:gd name="connsiteY3" fmla="*/ 355600 h 355600"/>
              <a:gd name="connsiteX4" fmla="*/ 0 w 9229272"/>
              <a:gd name="connsiteY4" fmla="*/ 9071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9272" h="355600">
                <a:moveTo>
                  <a:pt x="0" y="9071"/>
                </a:moveTo>
                <a:lnTo>
                  <a:pt x="9229272" y="0"/>
                </a:lnTo>
                <a:lnTo>
                  <a:pt x="9056914" y="342900"/>
                </a:lnTo>
                <a:lnTo>
                  <a:pt x="3629" y="355600"/>
                </a:lnTo>
                <a:cubicBezTo>
                  <a:pt x="2419" y="240090"/>
                  <a:pt x="1210" y="124581"/>
                  <a:pt x="0" y="907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14">
            <a:extLst>
              <a:ext uri="{FF2B5EF4-FFF2-40B4-BE49-F238E27FC236}">
                <a16:creationId xmlns:a16="http://schemas.microsoft.com/office/drawing/2014/main" id="{1F5F8F06-B753-416A-B46A-28FF14CD9169}"/>
              </a:ext>
            </a:extLst>
          </p:cNvPr>
          <p:cNvSpPr/>
          <p:nvPr/>
        </p:nvSpPr>
        <p:spPr>
          <a:xfrm>
            <a:off x="6898529" y="4757255"/>
            <a:ext cx="2247156" cy="358781"/>
          </a:xfrm>
          <a:custGeom>
            <a:avLst/>
            <a:gdLst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419100 w 3009900"/>
              <a:gd name="connsiteY3" fmla="*/ 0 h 769620"/>
              <a:gd name="connsiteX4" fmla="*/ 3009900 w 3009900"/>
              <a:gd name="connsiteY4" fmla="*/ 0 h 769620"/>
              <a:gd name="connsiteX0" fmla="*/ 3009900 w 3009900"/>
              <a:gd name="connsiteY0" fmla="*/ 0 h 769620"/>
              <a:gd name="connsiteX1" fmla="*/ 3009900 w 3009900"/>
              <a:gd name="connsiteY1" fmla="*/ 769620 h 769620"/>
              <a:gd name="connsiteX2" fmla="*/ 0 w 3009900"/>
              <a:gd name="connsiteY2" fmla="*/ 746760 h 769620"/>
              <a:gd name="connsiteX3" fmla="*/ 351117 w 3009900"/>
              <a:gd name="connsiteY3" fmla="*/ 101974 h 769620"/>
              <a:gd name="connsiteX4" fmla="*/ 3009900 w 3009900"/>
              <a:gd name="connsiteY4" fmla="*/ 0 h 769620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351117 w 3021231"/>
              <a:gd name="connsiteY3" fmla="*/ 0 h 667646"/>
              <a:gd name="connsiteX4" fmla="*/ 3021231 w 3021231"/>
              <a:gd name="connsiteY4" fmla="*/ 0 h 667646"/>
              <a:gd name="connsiteX0" fmla="*/ 3021231 w 3021231"/>
              <a:gd name="connsiteY0" fmla="*/ 0 h 667646"/>
              <a:gd name="connsiteX1" fmla="*/ 3009900 w 3021231"/>
              <a:gd name="connsiteY1" fmla="*/ 667646 h 667646"/>
              <a:gd name="connsiteX2" fmla="*/ 0 w 3021231"/>
              <a:gd name="connsiteY2" fmla="*/ 644786 h 667646"/>
              <a:gd name="connsiteX3" fmla="*/ 237812 w 3021231"/>
              <a:gd name="connsiteY3" fmla="*/ 192619 h 667646"/>
              <a:gd name="connsiteX4" fmla="*/ 3021231 w 3021231"/>
              <a:gd name="connsiteY4" fmla="*/ 0 h 667646"/>
              <a:gd name="connsiteX0" fmla="*/ 3009900 w 3009900"/>
              <a:gd name="connsiteY0" fmla="*/ 0 h 486358"/>
              <a:gd name="connsiteX1" fmla="*/ 3009900 w 3009900"/>
              <a:gd name="connsiteY1" fmla="*/ 486358 h 486358"/>
              <a:gd name="connsiteX2" fmla="*/ 0 w 3009900"/>
              <a:gd name="connsiteY2" fmla="*/ 463498 h 486358"/>
              <a:gd name="connsiteX3" fmla="*/ 237812 w 3009900"/>
              <a:gd name="connsiteY3" fmla="*/ 11331 h 486358"/>
              <a:gd name="connsiteX4" fmla="*/ 3009900 w 3009900"/>
              <a:gd name="connsiteY4" fmla="*/ 0 h 486358"/>
              <a:gd name="connsiteX0" fmla="*/ 3021230 w 3021230"/>
              <a:gd name="connsiteY0" fmla="*/ 0 h 475027"/>
              <a:gd name="connsiteX1" fmla="*/ 3009900 w 3021230"/>
              <a:gd name="connsiteY1" fmla="*/ 475027 h 475027"/>
              <a:gd name="connsiteX2" fmla="*/ 0 w 3021230"/>
              <a:gd name="connsiteY2" fmla="*/ 452167 h 475027"/>
              <a:gd name="connsiteX3" fmla="*/ 237812 w 3021230"/>
              <a:gd name="connsiteY3" fmla="*/ 0 h 475027"/>
              <a:gd name="connsiteX4" fmla="*/ 3021230 w 3021230"/>
              <a:gd name="connsiteY4" fmla="*/ 0 h 475027"/>
              <a:gd name="connsiteX0" fmla="*/ 3007245 w 3007245"/>
              <a:gd name="connsiteY0" fmla="*/ 0 h 480138"/>
              <a:gd name="connsiteX1" fmla="*/ 2995915 w 3007245"/>
              <a:gd name="connsiteY1" fmla="*/ 475027 h 480138"/>
              <a:gd name="connsiteX2" fmla="*/ 0 w 3007245"/>
              <a:gd name="connsiteY2" fmla="*/ 480138 h 480138"/>
              <a:gd name="connsiteX3" fmla="*/ 223827 w 3007245"/>
              <a:gd name="connsiteY3" fmla="*/ 0 h 480138"/>
              <a:gd name="connsiteX4" fmla="*/ 3007245 w 3007245"/>
              <a:gd name="connsiteY4" fmla="*/ 0 h 48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7245" h="480138">
                <a:moveTo>
                  <a:pt x="3007245" y="0"/>
                </a:moveTo>
                <a:lnTo>
                  <a:pt x="2995915" y="475027"/>
                </a:lnTo>
                <a:lnTo>
                  <a:pt x="0" y="480138"/>
                </a:lnTo>
                <a:lnTo>
                  <a:pt x="223827" y="0"/>
                </a:lnTo>
                <a:lnTo>
                  <a:pt x="3007245" y="0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10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3C95DCC-F959-44EA-A78B-3DEBD239E75C}"/>
              </a:ext>
            </a:extLst>
          </p:cNvPr>
          <p:cNvSpPr txBox="1">
            <a:spLocks/>
          </p:cNvSpPr>
          <p:nvPr/>
        </p:nvSpPr>
        <p:spPr>
          <a:xfrm>
            <a:off x="323528" y="48029"/>
            <a:ext cx="8136904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Mejora de las condiciones laborales</a:t>
            </a:r>
            <a:endParaRPr lang="en-GB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i$liḋe-Rectangle: Rounded Corners 1">
            <a:extLst>
              <a:ext uri="{FF2B5EF4-FFF2-40B4-BE49-F238E27FC236}">
                <a16:creationId xmlns:a16="http://schemas.microsoft.com/office/drawing/2014/main" id="{CC798A43-689F-45DC-BEC7-40A33BA6C1B9}"/>
              </a:ext>
            </a:extLst>
          </p:cNvPr>
          <p:cNvSpPr/>
          <p:nvPr/>
        </p:nvSpPr>
        <p:spPr>
          <a:xfrm>
            <a:off x="237250" y="2787774"/>
            <a:ext cx="4320480" cy="100362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Finalmente se planifico la mejora del estudio de tiempos y movimientos para así reducir los tiempos muertos e innecesarios dentro de las tareas.</a:t>
            </a:r>
          </a:p>
        </p:txBody>
      </p:sp>
      <p:sp>
        <p:nvSpPr>
          <p:cNvPr id="11" name="i$liḋe-Rectangle: Rounded Corners 1">
            <a:extLst>
              <a:ext uri="{FF2B5EF4-FFF2-40B4-BE49-F238E27FC236}">
                <a16:creationId xmlns:a16="http://schemas.microsoft.com/office/drawing/2014/main" id="{2EBE9C12-CD80-E107-E3BC-A5CB094A2331}"/>
              </a:ext>
            </a:extLst>
          </p:cNvPr>
          <p:cNvSpPr/>
          <p:nvPr/>
        </p:nvSpPr>
        <p:spPr>
          <a:xfrm>
            <a:off x="251520" y="1164654"/>
            <a:ext cx="4320480" cy="100362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Se planifico la mejora de la distribución de la planta para así utilizar el espacio de manera adecuada así como el recorrido dentro de esta.</a:t>
            </a:r>
          </a:p>
        </p:txBody>
      </p:sp>
      <p:pic>
        <p:nvPicPr>
          <p:cNvPr id="6146" name="Picture 2" descr="Estudio de Tiempos y Movimientos - Ingeniia">
            <a:extLst>
              <a:ext uri="{FF2B5EF4-FFF2-40B4-BE49-F238E27FC236}">
                <a16:creationId xmlns:a16="http://schemas.microsoft.com/office/drawing/2014/main" id="{E8676438-A5BF-4BA4-51E5-76C464020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987574"/>
            <a:ext cx="2880320" cy="3349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20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3C95DCC-F959-44EA-A78B-3DEBD239E75C}"/>
              </a:ext>
            </a:extLst>
          </p:cNvPr>
          <p:cNvSpPr txBox="1">
            <a:spLocks/>
          </p:cNvSpPr>
          <p:nvPr/>
        </p:nvSpPr>
        <p:spPr>
          <a:xfrm>
            <a:off x="323528" y="48029"/>
            <a:ext cx="8136904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Cronograma y presupuesto de las mejoras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Imagen 3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12221A0E-223B-7C13-54BF-A24052E53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71550"/>
            <a:ext cx="8585060" cy="36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854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3C95DCC-F959-44EA-A78B-3DEBD239E75C}"/>
              </a:ext>
            </a:extLst>
          </p:cNvPr>
          <p:cNvSpPr txBox="1">
            <a:spLocks/>
          </p:cNvSpPr>
          <p:nvPr/>
        </p:nvSpPr>
        <p:spPr>
          <a:xfrm>
            <a:off x="323528" y="48029"/>
            <a:ext cx="8136904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Cronograma y presupuesto de las mejoras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i$liḋe-Rectangle: Rounded Corners 4">
            <a:extLst>
              <a:ext uri="{FF2B5EF4-FFF2-40B4-BE49-F238E27FC236}">
                <a16:creationId xmlns:a16="http://schemas.microsoft.com/office/drawing/2014/main" id="{D22F83C0-EFBF-30E2-9F7D-2D87D8A9D0D0}"/>
              </a:ext>
            </a:extLst>
          </p:cNvPr>
          <p:cNvSpPr/>
          <p:nvPr/>
        </p:nvSpPr>
        <p:spPr>
          <a:xfrm>
            <a:off x="323528" y="2036963"/>
            <a:ext cx="3888432" cy="106957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Con la redacción de todos los planes de mejora y sus componentes que se elaboro el presupuesto de estas teniendo un valor total de S/ 19,011.00</a:t>
            </a:r>
          </a:p>
        </p:txBody>
      </p:sp>
      <p:pic>
        <p:nvPicPr>
          <p:cNvPr id="1026" name="Picture 2" descr="Cómo planificar los presupuestos del año que viene?">
            <a:extLst>
              <a:ext uri="{FF2B5EF4-FFF2-40B4-BE49-F238E27FC236}">
                <a16:creationId xmlns:a16="http://schemas.microsoft.com/office/drawing/2014/main" id="{42A616F0-75C5-6434-CCE3-DC0D55861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4" t="10800" r="16853" b="5201"/>
          <a:stretch/>
        </p:blipFill>
        <p:spPr bwMode="auto">
          <a:xfrm>
            <a:off x="4716016" y="874418"/>
            <a:ext cx="3960441" cy="339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72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3C95DCC-F959-44EA-A78B-3DEBD239E75C}"/>
              </a:ext>
            </a:extLst>
          </p:cNvPr>
          <p:cNvSpPr txBox="1">
            <a:spLocks/>
          </p:cNvSpPr>
          <p:nvPr/>
        </p:nvSpPr>
        <p:spPr>
          <a:xfrm>
            <a:off x="323528" y="48029"/>
            <a:ext cx="8136904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Evaluación económica-financiera</a:t>
            </a:r>
            <a:endParaRPr lang="en-GB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i$liḋe-Rectangle: Rounded Corners 1">
            <a:extLst>
              <a:ext uri="{FF2B5EF4-FFF2-40B4-BE49-F238E27FC236}">
                <a16:creationId xmlns:a16="http://schemas.microsoft.com/office/drawing/2014/main" id="{CC798A43-689F-45DC-BEC7-40A33BA6C1B9}"/>
              </a:ext>
            </a:extLst>
          </p:cNvPr>
          <p:cNvSpPr/>
          <p:nvPr/>
        </p:nvSpPr>
        <p:spPr>
          <a:xfrm>
            <a:off x="237250" y="2069938"/>
            <a:ext cx="4335348" cy="100362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También se calculo los flujos de caja así como la evaluación de los indicadores económicos.</a:t>
            </a:r>
          </a:p>
        </p:txBody>
      </p:sp>
      <p:sp>
        <p:nvSpPr>
          <p:cNvPr id="11" name="i$liḋe-Rectangle: Rounded Corners 1">
            <a:extLst>
              <a:ext uri="{FF2B5EF4-FFF2-40B4-BE49-F238E27FC236}">
                <a16:creationId xmlns:a16="http://schemas.microsoft.com/office/drawing/2014/main" id="{2EBE9C12-CD80-E107-E3BC-A5CB094A2331}"/>
              </a:ext>
            </a:extLst>
          </p:cNvPr>
          <p:cNvSpPr/>
          <p:nvPr/>
        </p:nvSpPr>
        <p:spPr>
          <a:xfrm>
            <a:off x="237250" y="630728"/>
            <a:ext cx="4320480" cy="119107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Se determino la inversión de activos, capital de trabajo, proyección de ventas y costos entre otros puntos junto a sus situaciones con y sin proyecto </a:t>
            </a:r>
          </a:p>
        </p:txBody>
      </p:sp>
      <p:sp>
        <p:nvSpPr>
          <p:cNvPr id="5" name="i$liḋe-Rectangle: Rounded Corners 1">
            <a:extLst>
              <a:ext uri="{FF2B5EF4-FFF2-40B4-BE49-F238E27FC236}">
                <a16:creationId xmlns:a16="http://schemas.microsoft.com/office/drawing/2014/main" id="{CD2DDC78-1A03-5917-2FDF-D4C20D08767C}"/>
              </a:ext>
            </a:extLst>
          </p:cNvPr>
          <p:cNvSpPr/>
          <p:nvPr/>
        </p:nvSpPr>
        <p:spPr>
          <a:xfrm>
            <a:off x="971600" y="3321699"/>
            <a:ext cx="2664296" cy="1266275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dirty="0">
                <a:latin typeface="Agency FB" panose="020B0503020202020204" pitchFamily="34" charset="0"/>
              </a:rPr>
              <a:t>VAN E. </a:t>
            </a:r>
            <a:r>
              <a:rPr lang="es-MX" dirty="0">
                <a:latin typeface="Agency FB" panose="020B0503020202020204" pitchFamily="34" charset="0"/>
                <a:sym typeface="Wingdings" panose="05000000000000000000" pitchFamily="2" charset="2"/>
              </a:rPr>
              <a:t> 856.82</a:t>
            </a:r>
            <a:br>
              <a:rPr lang="es-MX" dirty="0">
                <a:latin typeface="Agency FB" panose="020B0503020202020204" pitchFamily="34" charset="0"/>
                <a:sym typeface="Wingdings" panose="05000000000000000000" pitchFamily="2" charset="2"/>
              </a:rPr>
            </a:br>
            <a:r>
              <a:rPr lang="es-MX" dirty="0">
                <a:latin typeface="Agency FB" panose="020B0503020202020204" pitchFamily="34" charset="0"/>
                <a:sym typeface="Wingdings" panose="05000000000000000000" pitchFamily="2" charset="2"/>
              </a:rPr>
              <a:t>TIR E. 23.9 %</a:t>
            </a:r>
            <a:br>
              <a:rPr lang="es-MX" dirty="0">
                <a:latin typeface="Agency FB" panose="020B0503020202020204" pitchFamily="34" charset="0"/>
                <a:sym typeface="Wingdings" panose="05000000000000000000" pitchFamily="2" charset="2"/>
              </a:rPr>
            </a:br>
            <a:r>
              <a:rPr lang="es-MX" dirty="0">
                <a:latin typeface="Agency FB" panose="020B0503020202020204" pitchFamily="34" charset="0"/>
                <a:sym typeface="Wingdings" panose="05000000000000000000" pitchFamily="2" charset="2"/>
              </a:rPr>
              <a:t>B/C E.  1.05 </a:t>
            </a:r>
            <a:br>
              <a:rPr lang="es-MX" dirty="0">
                <a:latin typeface="Agency FB" panose="020B0503020202020204" pitchFamily="34" charset="0"/>
                <a:sym typeface="Wingdings" panose="05000000000000000000" pitchFamily="2" charset="2"/>
              </a:rPr>
            </a:br>
            <a:r>
              <a:rPr lang="es-MX" dirty="0">
                <a:latin typeface="Agency FB" panose="020B0503020202020204" pitchFamily="34" charset="0"/>
                <a:sym typeface="Wingdings" panose="05000000000000000000" pitchFamily="2" charset="2"/>
              </a:rPr>
              <a:t>PAYBACK E.  3.78</a:t>
            </a:r>
            <a:endParaRPr lang="es-MX" dirty="0">
              <a:latin typeface="Agency FB" panose="020B0503020202020204" pitchFamily="34" charset="0"/>
            </a:endParaRPr>
          </a:p>
        </p:txBody>
      </p:sp>
      <p:pic>
        <p:nvPicPr>
          <p:cNvPr id="2050" name="Picture 2" descr="Imágenes de Financiamiento | Vectores, fotos de stock y PSD gratuitos">
            <a:extLst>
              <a:ext uri="{FF2B5EF4-FFF2-40B4-BE49-F238E27FC236}">
                <a16:creationId xmlns:a16="http://schemas.microsoft.com/office/drawing/2014/main" id="{57B1DC9E-2B0B-46A9-131F-8B9228BB97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1" t="10801" r="9401" b="10801"/>
          <a:stretch/>
        </p:blipFill>
        <p:spPr bwMode="auto">
          <a:xfrm>
            <a:off x="4791165" y="555525"/>
            <a:ext cx="4104456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4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>
            <a:extLst>
              <a:ext uri="{FF2B5EF4-FFF2-40B4-BE49-F238E27FC236}">
                <a16:creationId xmlns:a16="http://schemas.microsoft.com/office/drawing/2014/main" id="{C1EDA0A0-4E1C-4535-976E-8F243C47F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2253" y="2202418"/>
            <a:ext cx="533711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800" b="1" dirty="0">
                <a:solidFill>
                  <a:srgbClr val="336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CONCLUSIONES</a:t>
            </a:r>
            <a:endParaRPr lang="zh-CN" altLang="en-US" sz="4800" b="1" dirty="0">
              <a:solidFill>
                <a:srgbClr val="3369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DF8DFE39-7FBF-4788-9204-6B71D09B62DA}"/>
              </a:ext>
            </a:extLst>
          </p:cNvPr>
          <p:cNvSpPr>
            <a:spLocks/>
          </p:cNvSpPr>
          <p:nvPr/>
        </p:nvSpPr>
        <p:spPr bwMode="auto">
          <a:xfrm>
            <a:off x="-12700" y="-1588"/>
            <a:ext cx="3810000" cy="3609975"/>
          </a:xfrm>
          <a:custGeom>
            <a:avLst/>
            <a:gdLst>
              <a:gd name="T0" fmla="*/ 2400 w 2400"/>
              <a:gd name="T1" fmla="*/ 0 h 2274"/>
              <a:gd name="T2" fmla="*/ 1578 w 2400"/>
              <a:gd name="T3" fmla="*/ 0 h 2274"/>
              <a:gd name="T4" fmla="*/ 0 w 2400"/>
              <a:gd name="T5" fmla="*/ 1459 h 2274"/>
              <a:gd name="T6" fmla="*/ 0 w 2400"/>
              <a:gd name="T7" fmla="*/ 2274 h 2274"/>
              <a:gd name="T8" fmla="*/ 2400 w 2400"/>
              <a:gd name="T9" fmla="*/ 27 h 2274"/>
              <a:gd name="T10" fmla="*/ 2400 w 2400"/>
              <a:gd name="T11" fmla="*/ 0 h 2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0" h="2274">
                <a:moveTo>
                  <a:pt x="2400" y="0"/>
                </a:moveTo>
                <a:lnTo>
                  <a:pt x="1578" y="0"/>
                </a:lnTo>
                <a:lnTo>
                  <a:pt x="0" y="1459"/>
                </a:lnTo>
                <a:lnTo>
                  <a:pt x="0" y="2274"/>
                </a:lnTo>
                <a:lnTo>
                  <a:pt x="2400" y="27"/>
                </a:lnTo>
                <a:lnTo>
                  <a:pt x="240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818DC87C-0B61-4268-99BE-CDCEF57158B6}"/>
              </a:ext>
            </a:extLst>
          </p:cNvPr>
          <p:cNvSpPr>
            <a:spLocks/>
          </p:cNvSpPr>
          <p:nvPr/>
        </p:nvSpPr>
        <p:spPr bwMode="auto">
          <a:xfrm>
            <a:off x="-27653" y="-1588"/>
            <a:ext cx="1779588" cy="957263"/>
          </a:xfrm>
          <a:custGeom>
            <a:avLst/>
            <a:gdLst>
              <a:gd name="T0" fmla="*/ 604 w 1121"/>
              <a:gd name="T1" fmla="*/ 603 h 603"/>
              <a:gd name="T2" fmla="*/ 1121 w 1121"/>
              <a:gd name="T3" fmla="*/ 603 h 603"/>
              <a:gd name="T4" fmla="*/ 516 w 1121"/>
              <a:gd name="T5" fmla="*/ 0 h 603"/>
              <a:gd name="T6" fmla="*/ 0 w 1121"/>
              <a:gd name="T7" fmla="*/ 0 h 603"/>
              <a:gd name="T8" fmla="*/ 604 w 1121"/>
              <a:gd name="T9" fmla="*/ 603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1" h="603">
                <a:moveTo>
                  <a:pt x="604" y="603"/>
                </a:moveTo>
                <a:lnTo>
                  <a:pt x="1121" y="603"/>
                </a:lnTo>
                <a:lnTo>
                  <a:pt x="516" y="0"/>
                </a:lnTo>
                <a:lnTo>
                  <a:pt x="0" y="0"/>
                </a:lnTo>
                <a:lnTo>
                  <a:pt x="604" y="603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612729B1-3888-4741-B843-ADB6828F75ED}"/>
              </a:ext>
            </a:extLst>
          </p:cNvPr>
          <p:cNvSpPr>
            <a:spLocks/>
          </p:cNvSpPr>
          <p:nvPr/>
        </p:nvSpPr>
        <p:spPr bwMode="auto">
          <a:xfrm flipH="1" flipV="1">
            <a:off x="7740352" y="4200961"/>
            <a:ext cx="1403648" cy="957263"/>
          </a:xfrm>
          <a:custGeom>
            <a:avLst/>
            <a:gdLst>
              <a:gd name="connsiteX0" fmla="*/ 1403648 w 1403648"/>
              <a:gd name="connsiteY0" fmla="*/ 957263 h 957263"/>
              <a:gd name="connsiteX1" fmla="*/ 582910 w 1403648"/>
              <a:gd name="connsiteY1" fmla="*/ 957263 h 957263"/>
              <a:gd name="connsiteX2" fmla="*/ 0 w 1403648"/>
              <a:gd name="connsiteY2" fmla="*/ 375318 h 957263"/>
              <a:gd name="connsiteX3" fmla="*/ 0 w 1403648"/>
              <a:gd name="connsiteY3" fmla="*/ 0 h 957263"/>
              <a:gd name="connsiteX4" fmla="*/ 443210 w 1403648"/>
              <a:gd name="connsiteY4" fmla="*/ 0 h 95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648" h="957263">
                <a:moveTo>
                  <a:pt x="1403648" y="957263"/>
                </a:moveTo>
                <a:lnTo>
                  <a:pt x="582910" y="957263"/>
                </a:lnTo>
                <a:lnTo>
                  <a:pt x="0" y="375318"/>
                </a:lnTo>
                <a:lnTo>
                  <a:pt x="0" y="0"/>
                </a:lnTo>
                <a:lnTo>
                  <a:pt x="443210" y="0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pic>
        <p:nvPicPr>
          <p:cNvPr id="1026" name="Picture 2" descr="Papeles sueltos: Las conclusiones y revisión de la introducción y objetvos">
            <a:extLst>
              <a:ext uri="{FF2B5EF4-FFF2-40B4-BE49-F238E27FC236}">
                <a16:creationId xmlns:a16="http://schemas.microsoft.com/office/drawing/2014/main" id="{FA4ACC6F-8B30-6DCA-4E67-FBE787E96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8" y="1109920"/>
            <a:ext cx="3024336" cy="376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2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>
            <a:extLst>
              <a:ext uri="{FF2B5EF4-FFF2-40B4-BE49-F238E27FC236}">
                <a16:creationId xmlns:a16="http://schemas.microsoft.com/office/drawing/2014/main" id="{C1EDA0A0-4E1C-4535-976E-8F243C47F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8504" y="2139702"/>
            <a:ext cx="533711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rgbClr val="336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RECOMENDACIONES</a:t>
            </a:r>
            <a:endParaRPr lang="zh-CN" altLang="en-US" sz="3600" b="1" dirty="0">
              <a:solidFill>
                <a:srgbClr val="3369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DF8DFE39-7FBF-4788-9204-6B71D09B62DA}"/>
              </a:ext>
            </a:extLst>
          </p:cNvPr>
          <p:cNvSpPr>
            <a:spLocks/>
          </p:cNvSpPr>
          <p:nvPr/>
        </p:nvSpPr>
        <p:spPr bwMode="auto">
          <a:xfrm>
            <a:off x="-12700" y="-1588"/>
            <a:ext cx="3810000" cy="3609975"/>
          </a:xfrm>
          <a:custGeom>
            <a:avLst/>
            <a:gdLst>
              <a:gd name="T0" fmla="*/ 2400 w 2400"/>
              <a:gd name="T1" fmla="*/ 0 h 2274"/>
              <a:gd name="T2" fmla="*/ 1578 w 2400"/>
              <a:gd name="T3" fmla="*/ 0 h 2274"/>
              <a:gd name="T4" fmla="*/ 0 w 2400"/>
              <a:gd name="T5" fmla="*/ 1459 h 2274"/>
              <a:gd name="T6" fmla="*/ 0 w 2400"/>
              <a:gd name="T7" fmla="*/ 2274 h 2274"/>
              <a:gd name="T8" fmla="*/ 2400 w 2400"/>
              <a:gd name="T9" fmla="*/ 27 h 2274"/>
              <a:gd name="T10" fmla="*/ 2400 w 2400"/>
              <a:gd name="T11" fmla="*/ 0 h 2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0" h="2274">
                <a:moveTo>
                  <a:pt x="2400" y="0"/>
                </a:moveTo>
                <a:lnTo>
                  <a:pt x="1578" y="0"/>
                </a:lnTo>
                <a:lnTo>
                  <a:pt x="0" y="1459"/>
                </a:lnTo>
                <a:lnTo>
                  <a:pt x="0" y="2274"/>
                </a:lnTo>
                <a:lnTo>
                  <a:pt x="2400" y="27"/>
                </a:lnTo>
                <a:lnTo>
                  <a:pt x="240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818DC87C-0B61-4268-99BE-CDCEF57158B6}"/>
              </a:ext>
            </a:extLst>
          </p:cNvPr>
          <p:cNvSpPr>
            <a:spLocks/>
          </p:cNvSpPr>
          <p:nvPr/>
        </p:nvSpPr>
        <p:spPr bwMode="auto">
          <a:xfrm>
            <a:off x="-27653" y="-1588"/>
            <a:ext cx="1779588" cy="957263"/>
          </a:xfrm>
          <a:custGeom>
            <a:avLst/>
            <a:gdLst>
              <a:gd name="T0" fmla="*/ 604 w 1121"/>
              <a:gd name="T1" fmla="*/ 603 h 603"/>
              <a:gd name="T2" fmla="*/ 1121 w 1121"/>
              <a:gd name="T3" fmla="*/ 603 h 603"/>
              <a:gd name="T4" fmla="*/ 516 w 1121"/>
              <a:gd name="T5" fmla="*/ 0 h 603"/>
              <a:gd name="T6" fmla="*/ 0 w 1121"/>
              <a:gd name="T7" fmla="*/ 0 h 603"/>
              <a:gd name="T8" fmla="*/ 604 w 1121"/>
              <a:gd name="T9" fmla="*/ 603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1" h="603">
                <a:moveTo>
                  <a:pt x="604" y="603"/>
                </a:moveTo>
                <a:lnTo>
                  <a:pt x="1121" y="603"/>
                </a:lnTo>
                <a:lnTo>
                  <a:pt x="516" y="0"/>
                </a:lnTo>
                <a:lnTo>
                  <a:pt x="0" y="0"/>
                </a:lnTo>
                <a:lnTo>
                  <a:pt x="604" y="603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612729B1-3888-4741-B843-ADB6828F75ED}"/>
              </a:ext>
            </a:extLst>
          </p:cNvPr>
          <p:cNvSpPr>
            <a:spLocks/>
          </p:cNvSpPr>
          <p:nvPr/>
        </p:nvSpPr>
        <p:spPr bwMode="auto">
          <a:xfrm flipH="1" flipV="1">
            <a:off x="7740352" y="4200961"/>
            <a:ext cx="1403648" cy="957263"/>
          </a:xfrm>
          <a:custGeom>
            <a:avLst/>
            <a:gdLst>
              <a:gd name="connsiteX0" fmla="*/ 1403648 w 1403648"/>
              <a:gd name="connsiteY0" fmla="*/ 957263 h 957263"/>
              <a:gd name="connsiteX1" fmla="*/ 582910 w 1403648"/>
              <a:gd name="connsiteY1" fmla="*/ 957263 h 957263"/>
              <a:gd name="connsiteX2" fmla="*/ 0 w 1403648"/>
              <a:gd name="connsiteY2" fmla="*/ 375318 h 957263"/>
              <a:gd name="connsiteX3" fmla="*/ 0 w 1403648"/>
              <a:gd name="connsiteY3" fmla="*/ 0 h 957263"/>
              <a:gd name="connsiteX4" fmla="*/ 443210 w 1403648"/>
              <a:gd name="connsiteY4" fmla="*/ 0 h 95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648" h="957263">
                <a:moveTo>
                  <a:pt x="1403648" y="957263"/>
                </a:moveTo>
                <a:lnTo>
                  <a:pt x="582910" y="957263"/>
                </a:lnTo>
                <a:lnTo>
                  <a:pt x="0" y="375318"/>
                </a:lnTo>
                <a:lnTo>
                  <a:pt x="0" y="0"/>
                </a:lnTo>
                <a:lnTo>
                  <a:pt x="443210" y="0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pic>
        <p:nvPicPr>
          <p:cNvPr id="2050" name="Picture 2" descr="Recomendaciones para la vida cotidiana en este tiempo de aislamiento ~ UCSF">
            <a:extLst>
              <a:ext uri="{FF2B5EF4-FFF2-40B4-BE49-F238E27FC236}">
                <a16:creationId xmlns:a16="http://schemas.microsoft.com/office/drawing/2014/main" id="{0053E53D-30A8-4DF9-0BA8-2CBB3B80E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92649"/>
            <a:ext cx="4529535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18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>
            <a:extLst>
              <a:ext uri="{FF2B5EF4-FFF2-40B4-BE49-F238E27FC236}">
                <a16:creationId xmlns:a16="http://schemas.microsoft.com/office/drawing/2014/main" id="{C1EDA0A0-4E1C-4535-976E-8F243C47F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306" y="2067694"/>
            <a:ext cx="53371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solidFill>
                  <a:srgbClr val="336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GRACIAS</a:t>
            </a:r>
            <a:endParaRPr lang="zh-CN" altLang="en-US" sz="3600" b="1" dirty="0">
              <a:solidFill>
                <a:srgbClr val="3369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DF8DFE39-7FBF-4788-9204-6B71D09B62DA}"/>
              </a:ext>
            </a:extLst>
          </p:cNvPr>
          <p:cNvSpPr>
            <a:spLocks/>
          </p:cNvSpPr>
          <p:nvPr/>
        </p:nvSpPr>
        <p:spPr bwMode="auto">
          <a:xfrm>
            <a:off x="-12700" y="-1588"/>
            <a:ext cx="3810000" cy="3609975"/>
          </a:xfrm>
          <a:custGeom>
            <a:avLst/>
            <a:gdLst>
              <a:gd name="T0" fmla="*/ 2400 w 2400"/>
              <a:gd name="T1" fmla="*/ 0 h 2274"/>
              <a:gd name="T2" fmla="*/ 1578 w 2400"/>
              <a:gd name="T3" fmla="*/ 0 h 2274"/>
              <a:gd name="T4" fmla="*/ 0 w 2400"/>
              <a:gd name="T5" fmla="*/ 1459 h 2274"/>
              <a:gd name="T6" fmla="*/ 0 w 2400"/>
              <a:gd name="T7" fmla="*/ 2274 h 2274"/>
              <a:gd name="T8" fmla="*/ 2400 w 2400"/>
              <a:gd name="T9" fmla="*/ 27 h 2274"/>
              <a:gd name="T10" fmla="*/ 2400 w 2400"/>
              <a:gd name="T11" fmla="*/ 0 h 2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0" h="2274">
                <a:moveTo>
                  <a:pt x="2400" y="0"/>
                </a:moveTo>
                <a:lnTo>
                  <a:pt x="1578" y="0"/>
                </a:lnTo>
                <a:lnTo>
                  <a:pt x="0" y="1459"/>
                </a:lnTo>
                <a:lnTo>
                  <a:pt x="0" y="2274"/>
                </a:lnTo>
                <a:lnTo>
                  <a:pt x="2400" y="27"/>
                </a:lnTo>
                <a:lnTo>
                  <a:pt x="240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818DC87C-0B61-4268-99BE-CDCEF57158B6}"/>
              </a:ext>
            </a:extLst>
          </p:cNvPr>
          <p:cNvSpPr>
            <a:spLocks/>
          </p:cNvSpPr>
          <p:nvPr/>
        </p:nvSpPr>
        <p:spPr bwMode="auto">
          <a:xfrm>
            <a:off x="-27653" y="-1588"/>
            <a:ext cx="1779588" cy="957263"/>
          </a:xfrm>
          <a:custGeom>
            <a:avLst/>
            <a:gdLst>
              <a:gd name="T0" fmla="*/ 604 w 1121"/>
              <a:gd name="T1" fmla="*/ 603 h 603"/>
              <a:gd name="T2" fmla="*/ 1121 w 1121"/>
              <a:gd name="T3" fmla="*/ 603 h 603"/>
              <a:gd name="T4" fmla="*/ 516 w 1121"/>
              <a:gd name="T5" fmla="*/ 0 h 603"/>
              <a:gd name="T6" fmla="*/ 0 w 1121"/>
              <a:gd name="T7" fmla="*/ 0 h 603"/>
              <a:gd name="T8" fmla="*/ 604 w 1121"/>
              <a:gd name="T9" fmla="*/ 603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1" h="603">
                <a:moveTo>
                  <a:pt x="604" y="603"/>
                </a:moveTo>
                <a:lnTo>
                  <a:pt x="1121" y="603"/>
                </a:lnTo>
                <a:lnTo>
                  <a:pt x="516" y="0"/>
                </a:lnTo>
                <a:lnTo>
                  <a:pt x="0" y="0"/>
                </a:lnTo>
                <a:lnTo>
                  <a:pt x="604" y="603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612729B1-3888-4741-B843-ADB6828F75ED}"/>
              </a:ext>
            </a:extLst>
          </p:cNvPr>
          <p:cNvSpPr>
            <a:spLocks/>
          </p:cNvSpPr>
          <p:nvPr/>
        </p:nvSpPr>
        <p:spPr bwMode="auto">
          <a:xfrm flipH="1" flipV="1">
            <a:off x="7740352" y="4200961"/>
            <a:ext cx="1403648" cy="957263"/>
          </a:xfrm>
          <a:custGeom>
            <a:avLst/>
            <a:gdLst>
              <a:gd name="connsiteX0" fmla="*/ 1403648 w 1403648"/>
              <a:gd name="connsiteY0" fmla="*/ 957263 h 957263"/>
              <a:gd name="connsiteX1" fmla="*/ 582910 w 1403648"/>
              <a:gd name="connsiteY1" fmla="*/ 957263 h 957263"/>
              <a:gd name="connsiteX2" fmla="*/ 0 w 1403648"/>
              <a:gd name="connsiteY2" fmla="*/ 375318 h 957263"/>
              <a:gd name="connsiteX3" fmla="*/ 0 w 1403648"/>
              <a:gd name="connsiteY3" fmla="*/ 0 h 957263"/>
              <a:gd name="connsiteX4" fmla="*/ 443210 w 1403648"/>
              <a:gd name="connsiteY4" fmla="*/ 0 h 95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648" h="957263">
                <a:moveTo>
                  <a:pt x="1403648" y="957263"/>
                </a:moveTo>
                <a:lnTo>
                  <a:pt x="582910" y="957263"/>
                </a:lnTo>
                <a:lnTo>
                  <a:pt x="0" y="375318"/>
                </a:lnTo>
                <a:lnTo>
                  <a:pt x="0" y="0"/>
                </a:lnTo>
                <a:lnTo>
                  <a:pt x="443210" y="0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75" y="1059582"/>
            <a:ext cx="3573940" cy="3875161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43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6">
            <a:extLst>
              <a:ext uri="{FF2B5EF4-FFF2-40B4-BE49-F238E27FC236}">
                <a16:creationId xmlns:a16="http://schemas.microsoft.com/office/drawing/2014/main" id="{A3D4FE60-DFB3-42E3-8A48-9135DE450D7E}"/>
              </a:ext>
            </a:extLst>
          </p:cNvPr>
          <p:cNvSpPr/>
          <p:nvPr/>
        </p:nvSpPr>
        <p:spPr>
          <a:xfrm>
            <a:off x="17669" y="1032414"/>
            <a:ext cx="4831793" cy="2815301"/>
          </a:xfrm>
          <a:custGeom>
            <a:avLst/>
            <a:gdLst>
              <a:gd name="connsiteX0" fmla="*/ 0 w 6477000"/>
              <a:gd name="connsiteY0" fmla="*/ 12700 h 3771900"/>
              <a:gd name="connsiteX1" fmla="*/ 12700 w 6477000"/>
              <a:gd name="connsiteY1" fmla="*/ 3771900 h 3771900"/>
              <a:gd name="connsiteX2" fmla="*/ 4343400 w 6477000"/>
              <a:gd name="connsiteY2" fmla="*/ 3759200 h 3771900"/>
              <a:gd name="connsiteX3" fmla="*/ 6477000 w 6477000"/>
              <a:gd name="connsiteY3" fmla="*/ 0 h 3771900"/>
              <a:gd name="connsiteX4" fmla="*/ 0 w 6477000"/>
              <a:gd name="connsiteY4" fmla="*/ 12700 h 3771900"/>
              <a:gd name="connsiteX0" fmla="*/ 0 w 6477000"/>
              <a:gd name="connsiteY0" fmla="*/ 0 h 3773488"/>
              <a:gd name="connsiteX1" fmla="*/ 12700 w 6477000"/>
              <a:gd name="connsiteY1" fmla="*/ 3773488 h 3773488"/>
              <a:gd name="connsiteX2" fmla="*/ 4343400 w 6477000"/>
              <a:gd name="connsiteY2" fmla="*/ 3760788 h 3773488"/>
              <a:gd name="connsiteX3" fmla="*/ 6477000 w 6477000"/>
              <a:gd name="connsiteY3" fmla="*/ 1588 h 3773488"/>
              <a:gd name="connsiteX4" fmla="*/ 0 w 6477000"/>
              <a:gd name="connsiteY4" fmla="*/ 0 h 3773488"/>
              <a:gd name="connsiteX0" fmla="*/ 0 w 6500812"/>
              <a:gd name="connsiteY0" fmla="*/ 3174 h 3776662"/>
              <a:gd name="connsiteX1" fmla="*/ 12700 w 6500812"/>
              <a:gd name="connsiteY1" fmla="*/ 3776662 h 3776662"/>
              <a:gd name="connsiteX2" fmla="*/ 4343400 w 6500812"/>
              <a:gd name="connsiteY2" fmla="*/ 3763962 h 3776662"/>
              <a:gd name="connsiteX3" fmla="*/ 6500812 w 6500812"/>
              <a:gd name="connsiteY3" fmla="*/ 0 h 3776662"/>
              <a:gd name="connsiteX4" fmla="*/ 0 w 6500812"/>
              <a:gd name="connsiteY4" fmla="*/ 3174 h 3776662"/>
              <a:gd name="connsiteX0" fmla="*/ 0 w 6500812"/>
              <a:gd name="connsiteY0" fmla="*/ 3174 h 3787775"/>
              <a:gd name="connsiteX1" fmla="*/ 12700 w 6500812"/>
              <a:gd name="connsiteY1" fmla="*/ 3776662 h 3787775"/>
              <a:gd name="connsiteX2" fmla="*/ 4324350 w 6500812"/>
              <a:gd name="connsiteY2" fmla="*/ 3787775 h 3787775"/>
              <a:gd name="connsiteX3" fmla="*/ 6500812 w 6500812"/>
              <a:gd name="connsiteY3" fmla="*/ 0 h 3787775"/>
              <a:gd name="connsiteX4" fmla="*/ 0 w 6500812"/>
              <a:gd name="connsiteY4" fmla="*/ 3174 h 3787775"/>
              <a:gd name="connsiteX0" fmla="*/ 0 w 6500812"/>
              <a:gd name="connsiteY0" fmla="*/ 3174 h 3787775"/>
              <a:gd name="connsiteX1" fmla="*/ 3175 w 6500812"/>
              <a:gd name="connsiteY1" fmla="*/ 3786187 h 3787775"/>
              <a:gd name="connsiteX2" fmla="*/ 4324350 w 6500812"/>
              <a:gd name="connsiteY2" fmla="*/ 3787775 h 3787775"/>
              <a:gd name="connsiteX3" fmla="*/ 6500812 w 6500812"/>
              <a:gd name="connsiteY3" fmla="*/ 0 h 3787775"/>
              <a:gd name="connsiteX4" fmla="*/ 0 w 6500812"/>
              <a:gd name="connsiteY4" fmla="*/ 3174 h 378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0812" h="3787775">
                <a:moveTo>
                  <a:pt x="0" y="3174"/>
                </a:moveTo>
                <a:cubicBezTo>
                  <a:pt x="4233" y="1256241"/>
                  <a:pt x="-1058" y="2533120"/>
                  <a:pt x="3175" y="3786187"/>
                </a:cubicBezTo>
                <a:lnTo>
                  <a:pt x="4324350" y="3787775"/>
                </a:lnTo>
                <a:lnTo>
                  <a:pt x="6500812" y="0"/>
                </a:lnTo>
                <a:lnTo>
                  <a:pt x="0" y="317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平行四边形 7">
            <a:extLst>
              <a:ext uri="{FF2B5EF4-FFF2-40B4-BE49-F238E27FC236}">
                <a16:creationId xmlns:a16="http://schemas.microsoft.com/office/drawing/2014/main" id="{CAF84E82-2FFB-43A3-9D52-9D2DC9584B61}"/>
              </a:ext>
            </a:extLst>
          </p:cNvPr>
          <p:cNvSpPr/>
          <p:nvPr/>
        </p:nvSpPr>
        <p:spPr>
          <a:xfrm>
            <a:off x="3212906" y="1032414"/>
            <a:ext cx="2548639" cy="3084324"/>
          </a:xfrm>
          <a:prstGeom prst="parallelogram">
            <a:avLst>
              <a:gd name="adj" fmla="val 69883"/>
            </a:avLst>
          </a:pr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8">
            <a:extLst>
              <a:ext uri="{FF2B5EF4-FFF2-40B4-BE49-F238E27FC236}">
                <a16:creationId xmlns:a16="http://schemas.microsoft.com/office/drawing/2014/main" id="{5E9ABD2F-5B99-477A-B8F0-3A7AC8D5F6B9}"/>
              </a:ext>
            </a:extLst>
          </p:cNvPr>
          <p:cNvSpPr/>
          <p:nvPr/>
        </p:nvSpPr>
        <p:spPr>
          <a:xfrm>
            <a:off x="17669" y="3977507"/>
            <a:ext cx="3398185" cy="139231"/>
          </a:xfrm>
          <a:prstGeom prst="rect">
            <a:avLst/>
          </a:pr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9">
            <a:extLst>
              <a:ext uri="{FF2B5EF4-FFF2-40B4-BE49-F238E27FC236}">
                <a16:creationId xmlns:a16="http://schemas.microsoft.com/office/drawing/2014/main" id="{76D597FC-2A42-4B6E-A5DE-B8197428AC96}"/>
              </a:ext>
            </a:extLst>
          </p:cNvPr>
          <p:cNvSpPr/>
          <p:nvPr/>
        </p:nvSpPr>
        <p:spPr>
          <a:xfrm>
            <a:off x="5681310" y="1032413"/>
            <a:ext cx="3398185" cy="139231"/>
          </a:xfrm>
          <a:prstGeom prst="rect">
            <a:avLst/>
          </a:pr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0" name="矩形 259">
            <a:extLst>
              <a:ext uri="{FF2B5EF4-FFF2-40B4-BE49-F238E27FC236}">
                <a16:creationId xmlns:a16="http://schemas.microsoft.com/office/drawing/2014/main" id="{47ECBD5C-F623-41D6-96B8-1D949E3824D7}"/>
              </a:ext>
            </a:extLst>
          </p:cNvPr>
          <p:cNvSpPr/>
          <p:nvPr/>
        </p:nvSpPr>
        <p:spPr>
          <a:xfrm>
            <a:off x="233615" y="1408428"/>
            <a:ext cx="7729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Agency FB" panose="020B0503020202020204" pitchFamily="34" charset="0"/>
                <a:ea typeface="微软雅黑" pitchFamily="34" charset="-122"/>
              </a:rPr>
              <a:t>01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187" y="2413318"/>
            <a:ext cx="3966353" cy="2248369"/>
          </a:xfrm>
          <a:prstGeom prst="rect">
            <a:avLst/>
          </a:prstGeom>
        </p:spPr>
      </p:pic>
      <p:sp>
        <p:nvSpPr>
          <p:cNvPr id="11" name="矩形 260">
            <a:extLst>
              <a:ext uri="{FF2B5EF4-FFF2-40B4-BE49-F238E27FC236}">
                <a16:creationId xmlns:a16="http://schemas.microsoft.com/office/drawing/2014/main" id="{5EE6B492-5C85-4B58-8641-7B935DD4E3C2}"/>
              </a:ext>
            </a:extLst>
          </p:cNvPr>
          <p:cNvSpPr/>
          <p:nvPr/>
        </p:nvSpPr>
        <p:spPr>
          <a:xfrm>
            <a:off x="26774" y="2705758"/>
            <a:ext cx="3469924" cy="1082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PRESENTACION Y </a:t>
            </a:r>
            <a:b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202607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9">
            <a:extLst>
              <a:ext uri="{FF2B5EF4-FFF2-40B4-BE49-F238E27FC236}">
                <a16:creationId xmlns:a16="http://schemas.microsoft.com/office/drawing/2014/main" id="{DEEB8116-0F0C-4D9A-B373-0E8452C20A02}"/>
              </a:ext>
            </a:extLst>
          </p:cNvPr>
          <p:cNvSpPr/>
          <p:nvPr/>
        </p:nvSpPr>
        <p:spPr>
          <a:xfrm rot="16200000">
            <a:off x="6137573" y="2134947"/>
            <a:ext cx="2980785" cy="3032069"/>
          </a:xfrm>
          <a:custGeom>
            <a:avLst/>
            <a:gdLst>
              <a:gd name="connsiteX0" fmla="*/ 0 w 4343400"/>
              <a:gd name="connsiteY0" fmla="*/ 0 h 4343400"/>
              <a:gd name="connsiteX1" fmla="*/ 4343400 w 4343400"/>
              <a:gd name="connsiteY1" fmla="*/ 4343400 h 4343400"/>
              <a:gd name="connsiteX2" fmla="*/ 3486149 w 4343400"/>
              <a:gd name="connsiteY2" fmla="*/ 4343400 h 4343400"/>
              <a:gd name="connsiteX3" fmla="*/ 0 w 4343400"/>
              <a:gd name="connsiteY3" fmla="*/ 857251 h 4343400"/>
              <a:gd name="connsiteX4" fmla="*/ 0 w 4343400"/>
              <a:gd name="connsiteY4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4343400">
                <a:moveTo>
                  <a:pt x="0" y="0"/>
                </a:moveTo>
                <a:lnTo>
                  <a:pt x="4343400" y="4343400"/>
                </a:lnTo>
                <a:lnTo>
                  <a:pt x="3486149" y="4343400"/>
                </a:lnTo>
                <a:lnTo>
                  <a:pt x="0" y="857251"/>
                </a:lnTo>
                <a:lnTo>
                  <a:pt x="0" y="0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E6CBA1DA-04A2-4A09-BCF2-FE5DC410114E}"/>
              </a:ext>
            </a:extLst>
          </p:cNvPr>
          <p:cNvSpPr/>
          <p:nvPr/>
        </p:nvSpPr>
        <p:spPr>
          <a:xfrm flipH="1" flipV="1">
            <a:off x="7850876" y="7218"/>
            <a:ext cx="1293125" cy="1293125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9933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43" y="1634459"/>
            <a:ext cx="3032070" cy="331292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50F09E3-16F7-49BF-AF59-9DF4929E1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95486"/>
            <a:ext cx="3791281" cy="1293125"/>
          </a:xfrm>
          <a:prstGeom prst="rect">
            <a:avLst/>
          </a:prstGeom>
        </p:spPr>
      </p:pic>
      <p:sp>
        <p:nvSpPr>
          <p:cNvPr id="12" name="TextBox 7">
            <a:extLst>
              <a:ext uri="{FF2B5EF4-FFF2-40B4-BE49-F238E27FC236}">
                <a16:creationId xmlns:a16="http://schemas.microsoft.com/office/drawing/2014/main" id="{B7F987D1-2678-4F29-9234-C7F33E523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2160588"/>
            <a:ext cx="4658523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  <a:defRPr/>
            </a:pPr>
            <a:r>
              <a:rPr lang="es-P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Condensed" panose="020B0502040204020203" pitchFamily="34" charset="0"/>
                <a:ea typeface="Microsoft Yi Baiti" panose="03000500000000000000" pitchFamily="66" charset="0"/>
                <a:cs typeface="DaunPenh" panose="020B0604020202020204" pitchFamily="2" charset="0"/>
              </a:rPr>
              <a:t>Constituida en el año 2007.</a:t>
            </a:r>
          </a:p>
          <a:p>
            <a:pPr marL="342900" indent="-342900" algn="ctr">
              <a:buFont typeface="Arial" panose="020B0604020202020204" pitchFamily="34" charset="0"/>
              <a:buChar char="•"/>
              <a:defRPr/>
            </a:pPr>
            <a:r>
              <a:rPr lang="es-P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Condensed" panose="020B0502040204020203" pitchFamily="34" charset="0"/>
                <a:ea typeface="Microsoft Yi Baiti" panose="03000500000000000000" pitchFamily="66" charset="0"/>
                <a:cs typeface="DaunPenh" panose="020B0604020202020204" pitchFamily="2" charset="0"/>
              </a:rPr>
              <a:t>Dedicada a la confección y exportación sobre pedido de prendas para damas y bebes.</a:t>
            </a:r>
          </a:p>
          <a:p>
            <a:pPr marL="342900" indent="-342900" algn="ctr">
              <a:buFont typeface="Arial" panose="020B0604020202020204" pitchFamily="34" charset="0"/>
              <a:buChar char="•"/>
              <a:defRPr/>
            </a:pPr>
            <a:r>
              <a:rPr lang="es-P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Condensed" panose="020B0502040204020203" pitchFamily="34" charset="0"/>
                <a:ea typeface="Microsoft Yi Baiti" panose="03000500000000000000" pitchFamily="66" charset="0"/>
                <a:cs typeface="DaunPenh" panose="020B0604020202020204" pitchFamily="2" charset="0"/>
              </a:rPr>
              <a:t>100% Algodón Pima.</a:t>
            </a:r>
          </a:p>
          <a:p>
            <a:pPr>
              <a:defRPr/>
            </a:pPr>
            <a:endParaRPr lang="es-PE" sz="3200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anose="020B0502040204020203" pitchFamily="34" charset="0"/>
              <a:ea typeface="Microsoft Yi Baiti" panose="03000500000000000000" pitchFamily="66" charset="0"/>
              <a:cs typeface="DaunPenh" panose="020B0604020202020204" pitchFamily="2" charset="0"/>
            </a:endParaRPr>
          </a:p>
          <a:p>
            <a:pPr>
              <a:defRPr/>
            </a:pP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anose="020B0502040204020203" pitchFamily="34" charset="0"/>
              <a:ea typeface="微软雅黑" panose="020B0503020204020204" pitchFamily="34" charset="-122"/>
              <a:cs typeface="DaunPenh" panose="020B0604020202020204" pitchFamily="2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657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d66cb5dc-e914-47bf-b05a-4657a1599031"/>
          <p:cNvGrpSpPr>
            <a:grpSpLocks noChangeAspect="1"/>
          </p:cNvGrpSpPr>
          <p:nvPr/>
        </p:nvGrpSpPr>
        <p:grpSpPr>
          <a:xfrm>
            <a:off x="107504" y="987574"/>
            <a:ext cx="8928992" cy="3330284"/>
            <a:chOff x="858810" y="1816006"/>
            <a:chExt cx="10473535" cy="3845127"/>
          </a:xfrm>
        </p:grpSpPr>
        <p:grpSp>
          <p:nvGrpSpPr>
            <p:cNvPr id="4" name="Group 3"/>
            <p:cNvGrpSpPr/>
            <p:nvPr/>
          </p:nvGrpSpPr>
          <p:grpSpPr>
            <a:xfrm>
              <a:off x="858810" y="1816006"/>
              <a:ext cx="5166071" cy="1016146"/>
              <a:chOff x="644107" y="1330751"/>
              <a:chExt cx="3874553" cy="762109"/>
            </a:xfrm>
          </p:grpSpPr>
          <p:sp>
            <p:nvSpPr>
              <p:cNvPr id="57" name="Rectangle: Rounded Corners 5"/>
              <p:cNvSpPr/>
              <p:nvPr/>
            </p:nvSpPr>
            <p:spPr>
              <a:xfrm>
                <a:off x="644107" y="1330751"/>
                <a:ext cx="3725972" cy="76210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8" name="Isosceles Triangle 6"/>
              <p:cNvSpPr/>
              <p:nvPr/>
            </p:nvSpPr>
            <p:spPr>
              <a:xfrm rot="5400000">
                <a:off x="4322531" y="1607670"/>
                <a:ext cx="183987" cy="20827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cxnSp>
          <p:nvCxnSpPr>
            <p:cNvPr id="6" name="Straight Connector 10"/>
            <p:cNvCxnSpPr/>
            <p:nvPr/>
          </p:nvCxnSpPr>
          <p:spPr>
            <a:xfrm flipV="1">
              <a:off x="6096000" y="1927955"/>
              <a:ext cx="0" cy="36615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11"/>
            <p:cNvGrpSpPr/>
            <p:nvPr/>
          </p:nvGrpSpPr>
          <p:grpSpPr>
            <a:xfrm>
              <a:off x="858810" y="3225231"/>
              <a:ext cx="5166071" cy="1016146"/>
              <a:chOff x="644107" y="1330751"/>
              <a:chExt cx="3874553" cy="762109"/>
            </a:xfrm>
          </p:grpSpPr>
          <p:sp>
            <p:nvSpPr>
              <p:cNvPr id="53" name="Rectangle: Rounded Corners 13"/>
              <p:cNvSpPr/>
              <p:nvPr/>
            </p:nvSpPr>
            <p:spPr>
              <a:xfrm>
                <a:off x="644107" y="1330751"/>
                <a:ext cx="3725972" cy="76210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4" name="Isosceles Triangle 14"/>
              <p:cNvSpPr/>
              <p:nvPr/>
            </p:nvSpPr>
            <p:spPr>
              <a:xfrm rot="5400000">
                <a:off x="4322531" y="1607670"/>
                <a:ext cx="183987" cy="208271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9" name="Group 18"/>
            <p:cNvGrpSpPr/>
            <p:nvPr/>
          </p:nvGrpSpPr>
          <p:grpSpPr>
            <a:xfrm>
              <a:off x="858810" y="4644987"/>
              <a:ext cx="5166071" cy="1016146"/>
              <a:chOff x="644107" y="1330751"/>
              <a:chExt cx="3874553" cy="762109"/>
            </a:xfrm>
          </p:grpSpPr>
          <p:sp>
            <p:nvSpPr>
              <p:cNvPr id="49" name="Rectangle: Rounded Corners 20"/>
              <p:cNvSpPr/>
              <p:nvPr/>
            </p:nvSpPr>
            <p:spPr>
              <a:xfrm>
                <a:off x="644107" y="1330751"/>
                <a:ext cx="3725972" cy="762109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0" name="Isosceles Triangle 21"/>
              <p:cNvSpPr/>
              <p:nvPr/>
            </p:nvSpPr>
            <p:spPr>
              <a:xfrm rot="5400000">
                <a:off x="4322531" y="1607670"/>
                <a:ext cx="183987" cy="208271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11" name="Group 25"/>
            <p:cNvGrpSpPr/>
            <p:nvPr/>
          </p:nvGrpSpPr>
          <p:grpSpPr>
            <a:xfrm flipH="1">
              <a:off x="6166274" y="1816006"/>
              <a:ext cx="5166071" cy="1016146"/>
              <a:chOff x="644107" y="1330751"/>
              <a:chExt cx="3874553" cy="762109"/>
            </a:xfrm>
          </p:grpSpPr>
          <p:sp>
            <p:nvSpPr>
              <p:cNvPr id="45" name="Rectangle: Rounded Corners 27"/>
              <p:cNvSpPr/>
              <p:nvPr/>
            </p:nvSpPr>
            <p:spPr>
              <a:xfrm>
                <a:off x="644107" y="1330751"/>
                <a:ext cx="3725972" cy="76210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46" name="Isosceles Triangle 28"/>
              <p:cNvSpPr/>
              <p:nvPr/>
            </p:nvSpPr>
            <p:spPr>
              <a:xfrm rot="5400000">
                <a:off x="4322531" y="1607670"/>
                <a:ext cx="183987" cy="208271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13" name="Group 32"/>
            <p:cNvGrpSpPr/>
            <p:nvPr/>
          </p:nvGrpSpPr>
          <p:grpSpPr>
            <a:xfrm flipH="1">
              <a:off x="6166274" y="3225232"/>
              <a:ext cx="5166071" cy="1016146"/>
              <a:chOff x="644107" y="1330751"/>
              <a:chExt cx="3874553" cy="762109"/>
            </a:xfrm>
          </p:grpSpPr>
          <p:sp>
            <p:nvSpPr>
              <p:cNvPr id="41" name="Rectangle: Rounded Corners 34"/>
              <p:cNvSpPr/>
              <p:nvPr/>
            </p:nvSpPr>
            <p:spPr>
              <a:xfrm>
                <a:off x="644107" y="1330751"/>
                <a:ext cx="3725972" cy="762109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42" name="Isosceles Triangle 35"/>
              <p:cNvSpPr/>
              <p:nvPr/>
            </p:nvSpPr>
            <p:spPr>
              <a:xfrm rot="5400000">
                <a:off x="4322531" y="1607670"/>
                <a:ext cx="183987" cy="208271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15" name="Group 39"/>
            <p:cNvGrpSpPr/>
            <p:nvPr/>
          </p:nvGrpSpPr>
          <p:grpSpPr>
            <a:xfrm flipH="1">
              <a:off x="6166274" y="4644987"/>
              <a:ext cx="5166071" cy="1016146"/>
              <a:chOff x="644107" y="1330751"/>
              <a:chExt cx="3874553" cy="762109"/>
            </a:xfrm>
          </p:grpSpPr>
          <p:sp>
            <p:nvSpPr>
              <p:cNvPr id="37" name="Rectangle: Rounded Corners 41"/>
              <p:cNvSpPr/>
              <p:nvPr/>
            </p:nvSpPr>
            <p:spPr>
              <a:xfrm>
                <a:off x="644107" y="1330751"/>
                <a:ext cx="3725972" cy="762109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8" name="Isosceles Triangle 42"/>
              <p:cNvSpPr/>
              <p:nvPr/>
            </p:nvSpPr>
            <p:spPr>
              <a:xfrm rot="5400000">
                <a:off x="4322531" y="1607670"/>
                <a:ext cx="183987" cy="20827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17" name="Group 46"/>
            <p:cNvGrpSpPr/>
            <p:nvPr/>
          </p:nvGrpSpPr>
          <p:grpSpPr>
            <a:xfrm>
              <a:off x="980255" y="3358329"/>
              <a:ext cx="772051" cy="749947"/>
              <a:chOff x="735191" y="2518747"/>
              <a:chExt cx="579038" cy="562460"/>
            </a:xfrm>
          </p:grpSpPr>
          <p:sp>
            <p:nvSpPr>
              <p:cNvPr id="33" name="Oval 47"/>
              <p:cNvSpPr>
                <a:spLocks noChangeAspect="1"/>
              </p:cNvSpPr>
              <p:nvPr/>
            </p:nvSpPr>
            <p:spPr>
              <a:xfrm>
                <a:off x="735191" y="2518747"/>
                <a:ext cx="579038" cy="5624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4" name="Freeform: Shape 48"/>
              <p:cNvSpPr>
                <a:spLocks/>
              </p:cNvSpPr>
              <p:nvPr/>
            </p:nvSpPr>
            <p:spPr bwMode="auto">
              <a:xfrm>
                <a:off x="899027" y="2664760"/>
                <a:ext cx="251367" cy="270435"/>
              </a:xfrm>
              <a:custGeom>
                <a:avLst/>
                <a:gdLst/>
                <a:ahLst/>
                <a:cxnLst>
                  <a:cxn ang="0">
                    <a:pos x="67" y="67"/>
                  </a:cxn>
                  <a:cxn ang="0">
                    <a:pos x="61" y="72"/>
                  </a:cxn>
                  <a:cxn ang="0">
                    <a:pos x="5" y="72"/>
                  </a:cxn>
                  <a:cxn ang="0">
                    <a:pos x="0" y="67"/>
                  </a:cxn>
                  <a:cxn ang="0">
                    <a:pos x="0" y="16"/>
                  </a:cxn>
                  <a:cxn ang="0">
                    <a:pos x="5" y="11"/>
                  </a:cxn>
                  <a:cxn ang="0">
                    <a:pos x="10" y="11"/>
                  </a:cxn>
                  <a:cxn ang="0">
                    <a:pos x="10" y="7"/>
                  </a:cxn>
                  <a:cxn ang="0">
                    <a:pos x="16" y="0"/>
                  </a:cxn>
                  <a:cxn ang="0">
                    <a:pos x="19" y="0"/>
                  </a:cxn>
                  <a:cxn ang="0">
                    <a:pos x="25" y="7"/>
                  </a:cxn>
                  <a:cxn ang="0">
                    <a:pos x="25" y="11"/>
                  </a:cxn>
                  <a:cxn ang="0">
                    <a:pos x="41" y="11"/>
                  </a:cxn>
                  <a:cxn ang="0">
                    <a:pos x="41" y="7"/>
                  </a:cxn>
                  <a:cxn ang="0">
                    <a:pos x="47" y="0"/>
                  </a:cxn>
                  <a:cxn ang="0">
                    <a:pos x="50" y="0"/>
                  </a:cxn>
                  <a:cxn ang="0">
                    <a:pos x="56" y="7"/>
                  </a:cxn>
                  <a:cxn ang="0">
                    <a:pos x="56" y="11"/>
                  </a:cxn>
                  <a:cxn ang="0">
                    <a:pos x="61" y="11"/>
                  </a:cxn>
                  <a:cxn ang="0">
                    <a:pos x="67" y="16"/>
                  </a:cxn>
                  <a:cxn ang="0">
                    <a:pos x="67" y="67"/>
                  </a:cxn>
                  <a:cxn ang="0">
                    <a:pos x="61" y="67"/>
                  </a:cxn>
                  <a:cxn ang="0">
                    <a:pos x="61" y="26"/>
                  </a:cxn>
                  <a:cxn ang="0">
                    <a:pos x="5" y="26"/>
                  </a:cxn>
                  <a:cxn ang="0">
                    <a:pos x="5" y="67"/>
                  </a:cxn>
                  <a:cxn ang="0">
                    <a:pos x="61" y="67"/>
                  </a:cxn>
                  <a:cxn ang="0">
                    <a:pos x="20" y="7"/>
                  </a:cxn>
                  <a:cxn ang="0">
                    <a:pos x="19" y="5"/>
                  </a:cxn>
                  <a:cxn ang="0">
                    <a:pos x="16" y="5"/>
                  </a:cxn>
                  <a:cxn ang="0">
                    <a:pos x="15" y="7"/>
                  </a:cxn>
                  <a:cxn ang="0">
                    <a:pos x="15" y="18"/>
                  </a:cxn>
                  <a:cxn ang="0">
                    <a:pos x="16" y="20"/>
                  </a:cxn>
                  <a:cxn ang="0">
                    <a:pos x="19" y="20"/>
                  </a:cxn>
                  <a:cxn ang="0">
                    <a:pos x="20" y="18"/>
                  </a:cxn>
                  <a:cxn ang="0">
                    <a:pos x="20" y="7"/>
                  </a:cxn>
                  <a:cxn ang="0">
                    <a:pos x="51" y="7"/>
                  </a:cxn>
                  <a:cxn ang="0">
                    <a:pos x="50" y="5"/>
                  </a:cxn>
                  <a:cxn ang="0">
                    <a:pos x="47" y="5"/>
                  </a:cxn>
                  <a:cxn ang="0">
                    <a:pos x="46" y="7"/>
                  </a:cxn>
                  <a:cxn ang="0">
                    <a:pos x="46" y="18"/>
                  </a:cxn>
                  <a:cxn ang="0">
                    <a:pos x="47" y="20"/>
                  </a:cxn>
                  <a:cxn ang="0">
                    <a:pos x="50" y="20"/>
                  </a:cxn>
                  <a:cxn ang="0">
                    <a:pos x="51" y="18"/>
                  </a:cxn>
                  <a:cxn ang="0">
                    <a:pos x="51" y="7"/>
                  </a:cxn>
                </a:cxnLst>
                <a:rect l="0" t="0" r="r" b="b"/>
                <a:pathLst>
                  <a:path w="67" h="72">
                    <a:moveTo>
                      <a:pt x="67" y="67"/>
                    </a:moveTo>
                    <a:cubicBezTo>
                      <a:pt x="67" y="70"/>
                      <a:pt x="64" y="72"/>
                      <a:pt x="61" y="72"/>
                    </a:cubicBezTo>
                    <a:cubicBezTo>
                      <a:pt x="5" y="72"/>
                      <a:pt x="5" y="72"/>
                      <a:pt x="5" y="72"/>
                    </a:cubicBezTo>
                    <a:cubicBezTo>
                      <a:pt x="2" y="72"/>
                      <a:pt x="0" y="70"/>
                      <a:pt x="0" y="6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3"/>
                      <a:pt x="2" y="11"/>
                      <a:pt x="5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3"/>
                      <a:pt x="13" y="0"/>
                      <a:pt x="1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3" y="0"/>
                      <a:pt x="25" y="3"/>
                      <a:pt x="25" y="7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3"/>
                      <a:pt x="44" y="0"/>
                      <a:pt x="47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6" y="3"/>
                      <a:pt x="56" y="7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4" y="11"/>
                      <a:pt x="67" y="13"/>
                      <a:pt x="67" y="16"/>
                    </a:cubicBezTo>
                    <a:lnTo>
                      <a:pt x="67" y="67"/>
                    </a:lnTo>
                    <a:close/>
                    <a:moveTo>
                      <a:pt x="61" y="67"/>
                    </a:moveTo>
                    <a:cubicBezTo>
                      <a:pt x="61" y="26"/>
                      <a:pt x="61" y="26"/>
                      <a:pt x="61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67"/>
                      <a:pt x="5" y="67"/>
                      <a:pt x="5" y="67"/>
                    </a:cubicBezTo>
                    <a:lnTo>
                      <a:pt x="61" y="67"/>
                    </a:lnTo>
                    <a:close/>
                    <a:moveTo>
                      <a:pt x="20" y="7"/>
                    </a:moveTo>
                    <a:cubicBezTo>
                      <a:pt x="20" y="6"/>
                      <a:pt x="20" y="5"/>
                      <a:pt x="19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6"/>
                      <a:pt x="15" y="7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9"/>
                      <a:pt x="16" y="20"/>
                      <a:pt x="16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0" y="20"/>
                      <a:pt x="20" y="19"/>
                      <a:pt x="20" y="18"/>
                    </a:cubicBezTo>
                    <a:lnTo>
                      <a:pt x="20" y="7"/>
                    </a:lnTo>
                    <a:close/>
                    <a:moveTo>
                      <a:pt x="51" y="7"/>
                    </a:moveTo>
                    <a:cubicBezTo>
                      <a:pt x="51" y="6"/>
                      <a:pt x="51" y="5"/>
                      <a:pt x="50" y="5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9"/>
                      <a:pt x="47" y="20"/>
                      <a:pt x="47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1" y="20"/>
                      <a:pt x="51" y="19"/>
                      <a:pt x="51" y="18"/>
                    </a:cubicBezTo>
                    <a:lnTo>
                      <a:pt x="51" y="7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18" name="Group 49"/>
            <p:cNvGrpSpPr/>
            <p:nvPr/>
          </p:nvGrpSpPr>
          <p:grpSpPr>
            <a:xfrm>
              <a:off x="980255" y="4778084"/>
              <a:ext cx="772051" cy="749947"/>
              <a:chOff x="735191" y="3583563"/>
              <a:chExt cx="579038" cy="562460"/>
            </a:xfrm>
          </p:grpSpPr>
          <p:sp>
            <p:nvSpPr>
              <p:cNvPr id="31" name="Oval 50"/>
              <p:cNvSpPr>
                <a:spLocks noChangeAspect="1"/>
              </p:cNvSpPr>
              <p:nvPr/>
            </p:nvSpPr>
            <p:spPr>
              <a:xfrm>
                <a:off x="735191" y="3583563"/>
                <a:ext cx="579038" cy="5624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2" name="Freeform: Shape 51"/>
              <p:cNvSpPr>
                <a:spLocks/>
              </p:cNvSpPr>
              <p:nvPr/>
            </p:nvSpPr>
            <p:spPr bwMode="auto">
              <a:xfrm>
                <a:off x="899027" y="3685335"/>
                <a:ext cx="250504" cy="368872"/>
              </a:xfrm>
              <a:custGeom>
                <a:avLst/>
                <a:gdLst/>
                <a:ahLst/>
                <a:cxnLst>
                  <a:cxn ang="0">
                    <a:pos x="37" y="29"/>
                  </a:cxn>
                  <a:cxn ang="0">
                    <a:pos x="31" y="41"/>
                  </a:cxn>
                  <a:cxn ang="0">
                    <a:pos x="33" y="44"/>
                  </a:cxn>
                  <a:cxn ang="0">
                    <a:pos x="32" y="47"/>
                  </a:cxn>
                  <a:cxn ang="0">
                    <a:pos x="33" y="49"/>
                  </a:cxn>
                  <a:cxn ang="0">
                    <a:pos x="31" y="53"/>
                  </a:cxn>
                  <a:cxn ang="0">
                    <a:pos x="31" y="54"/>
                  </a:cxn>
                  <a:cxn ang="0">
                    <a:pos x="27" y="58"/>
                  </a:cxn>
                  <a:cxn ang="0">
                    <a:pos x="21" y="62"/>
                  </a:cxn>
                  <a:cxn ang="0">
                    <a:pos x="15" y="58"/>
                  </a:cxn>
                  <a:cxn ang="0">
                    <a:pos x="11" y="54"/>
                  </a:cxn>
                  <a:cxn ang="0">
                    <a:pos x="11" y="53"/>
                  </a:cxn>
                  <a:cxn ang="0">
                    <a:pos x="9" y="49"/>
                  </a:cxn>
                  <a:cxn ang="0">
                    <a:pos x="10" y="47"/>
                  </a:cxn>
                  <a:cxn ang="0">
                    <a:pos x="9" y="44"/>
                  </a:cxn>
                  <a:cxn ang="0">
                    <a:pos x="11" y="41"/>
                  </a:cxn>
                  <a:cxn ang="0">
                    <a:pos x="5" y="29"/>
                  </a:cxn>
                  <a:cxn ang="0">
                    <a:pos x="0" y="18"/>
                  </a:cxn>
                  <a:cxn ang="0">
                    <a:pos x="21" y="0"/>
                  </a:cxn>
                  <a:cxn ang="0">
                    <a:pos x="42" y="18"/>
                  </a:cxn>
                  <a:cxn ang="0">
                    <a:pos x="37" y="29"/>
                  </a:cxn>
                  <a:cxn ang="0">
                    <a:pos x="21" y="6"/>
                  </a:cxn>
                  <a:cxn ang="0">
                    <a:pos x="6" y="18"/>
                  </a:cxn>
                  <a:cxn ang="0">
                    <a:pos x="8" y="26"/>
                  </a:cxn>
                  <a:cxn ang="0">
                    <a:pos x="11" y="28"/>
                  </a:cxn>
                  <a:cxn ang="0">
                    <a:pos x="16" y="40"/>
                  </a:cxn>
                  <a:cxn ang="0">
                    <a:pos x="26" y="40"/>
                  </a:cxn>
                  <a:cxn ang="0">
                    <a:pos x="31" y="28"/>
                  </a:cxn>
                  <a:cxn ang="0">
                    <a:pos x="34" y="26"/>
                  </a:cxn>
                  <a:cxn ang="0">
                    <a:pos x="36" y="18"/>
                  </a:cxn>
                  <a:cxn ang="0">
                    <a:pos x="21" y="6"/>
                  </a:cxn>
                  <a:cxn ang="0">
                    <a:pos x="29" y="20"/>
                  </a:cxn>
                  <a:cxn ang="0">
                    <a:pos x="27" y="18"/>
                  </a:cxn>
                  <a:cxn ang="0">
                    <a:pos x="21" y="15"/>
                  </a:cxn>
                  <a:cxn ang="0">
                    <a:pos x="20" y="13"/>
                  </a:cxn>
                  <a:cxn ang="0">
                    <a:pos x="21" y="12"/>
                  </a:cxn>
                  <a:cxn ang="0">
                    <a:pos x="30" y="18"/>
                  </a:cxn>
                  <a:cxn ang="0">
                    <a:pos x="29" y="20"/>
                  </a:cxn>
                </a:cxnLst>
                <a:rect l="0" t="0" r="r" b="b"/>
                <a:pathLst>
                  <a:path w="42" h="62">
                    <a:moveTo>
                      <a:pt x="37" y="29"/>
                    </a:moveTo>
                    <a:cubicBezTo>
                      <a:pt x="35" y="32"/>
                      <a:pt x="31" y="37"/>
                      <a:pt x="31" y="41"/>
                    </a:cubicBezTo>
                    <a:cubicBezTo>
                      <a:pt x="32" y="42"/>
                      <a:pt x="33" y="43"/>
                      <a:pt x="33" y="44"/>
                    </a:cubicBezTo>
                    <a:cubicBezTo>
                      <a:pt x="33" y="45"/>
                      <a:pt x="32" y="46"/>
                      <a:pt x="32" y="47"/>
                    </a:cubicBezTo>
                    <a:cubicBezTo>
                      <a:pt x="32" y="47"/>
                      <a:pt x="33" y="48"/>
                      <a:pt x="33" y="49"/>
                    </a:cubicBezTo>
                    <a:cubicBezTo>
                      <a:pt x="33" y="51"/>
                      <a:pt x="32" y="52"/>
                      <a:pt x="31" y="53"/>
                    </a:cubicBezTo>
                    <a:cubicBezTo>
                      <a:pt x="31" y="53"/>
                      <a:pt x="31" y="54"/>
                      <a:pt x="31" y="54"/>
                    </a:cubicBezTo>
                    <a:cubicBezTo>
                      <a:pt x="31" y="57"/>
                      <a:pt x="29" y="58"/>
                      <a:pt x="27" y="58"/>
                    </a:cubicBezTo>
                    <a:cubicBezTo>
                      <a:pt x="26" y="61"/>
                      <a:pt x="24" y="62"/>
                      <a:pt x="21" y="62"/>
                    </a:cubicBezTo>
                    <a:cubicBezTo>
                      <a:pt x="19" y="62"/>
                      <a:pt x="16" y="61"/>
                      <a:pt x="15" y="58"/>
                    </a:cubicBezTo>
                    <a:cubicBezTo>
                      <a:pt x="13" y="58"/>
                      <a:pt x="11" y="57"/>
                      <a:pt x="11" y="54"/>
                    </a:cubicBezTo>
                    <a:cubicBezTo>
                      <a:pt x="11" y="54"/>
                      <a:pt x="11" y="53"/>
                      <a:pt x="11" y="53"/>
                    </a:cubicBezTo>
                    <a:cubicBezTo>
                      <a:pt x="10" y="52"/>
                      <a:pt x="9" y="51"/>
                      <a:pt x="9" y="49"/>
                    </a:cubicBezTo>
                    <a:cubicBezTo>
                      <a:pt x="9" y="48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3"/>
                      <a:pt x="10" y="42"/>
                      <a:pt x="11" y="41"/>
                    </a:cubicBezTo>
                    <a:cubicBezTo>
                      <a:pt x="11" y="37"/>
                      <a:pt x="7" y="32"/>
                      <a:pt x="5" y="29"/>
                    </a:cubicBezTo>
                    <a:cubicBezTo>
                      <a:pt x="2" y="26"/>
                      <a:pt x="0" y="23"/>
                      <a:pt x="0" y="18"/>
                    </a:cubicBezTo>
                    <a:cubicBezTo>
                      <a:pt x="0" y="8"/>
                      <a:pt x="11" y="0"/>
                      <a:pt x="21" y="0"/>
                    </a:cubicBezTo>
                    <a:cubicBezTo>
                      <a:pt x="31" y="0"/>
                      <a:pt x="42" y="8"/>
                      <a:pt x="42" y="18"/>
                    </a:cubicBezTo>
                    <a:cubicBezTo>
                      <a:pt x="42" y="23"/>
                      <a:pt x="40" y="26"/>
                      <a:pt x="37" y="29"/>
                    </a:cubicBezTo>
                    <a:close/>
                    <a:moveTo>
                      <a:pt x="21" y="6"/>
                    </a:moveTo>
                    <a:cubicBezTo>
                      <a:pt x="14" y="6"/>
                      <a:pt x="6" y="10"/>
                      <a:pt x="6" y="18"/>
                    </a:cubicBezTo>
                    <a:cubicBezTo>
                      <a:pt x="6" y="21"/>
                      <a:pt x="7" y="24"/>
                      <a:pt x="8" y="26"/>
                    </a:cubicBezTo>
                    <a:cubicBezTo>
                      <a:pt x="9" y="27"/>
                      <a:pt x="10" y="27"/>
                      <a:pt x="11" y="28"/>
                    </a:cubicBezTo>
                    <a:cubicBezTo>
                      <a:pt x="14" y="32"/>
                      <a:pt x="16" y="36"/>
                      <a:pt x="1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36"/>
                      <a:pt x="28" y="32"/>
                      <a:pt x="31" y="28"/>
                    </a:cubicBezTo>
                    <a:cubicBezTo>
                      <a:pt x="32" y="27"/>
                      <a:pt x="33" y="27"/>
                      <a:pt x="34" y="26"/>
                    </a:cubicBezTo>
                    <a:cubicBezTo>
                      <a:pt x="35" y="24"/>
                      <a:pt x="36" y="21"/>
                      <a:pt x="36" y="18"/>
                    </a:cubicBezTo>
                    <a:cubicBezTo>
                      <a:pt x="36" y="10"/>
                      <a:pt x="28" y="6"/>
                      <a:pt x="21" y="6"/>
                    </a:cubicBezTo>
                    <a:close/>
                    <a:moveTo>
                      <a:pt x="29" y="20"/>
                    </a:moveTo>
                    <a:cubicBezTo>
                      <a:pt x="28" y="20"/>
                      <a:pt x="27" y="19"/>
                      <a:pt x="27" y="18"/>
                    </a:cubicBezTo>
                    <a:cubicBezTo>
                      <a:pt x="27" y="16"/>
                      <a:pt x="23" y="15"/>
                      <a:pt x="21" y="15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3"/>
                      <a:pt x="20" y="12"/>
                      <a:pt x="21" y="12"/>
                    </a:cubicBezTo>
                    <a:cubicBezTo>
                      <a:pt x="25" y="12"/>
                      <a:pt x="30" y="14"/>
                      <a:pt x="30" y="18"/>
                    </a:cubicBezTo>
                    <a:cubicBezTo>
                      <a:pt x="30" y="19"/>
                      <a:pt x="29" y="20"/>
                      <a:pt x="29" y="2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19" name="Group 52"/>
            <p:cNvGrpSpPr/>
            <p:nvPr/>
          </p:nvGrpSpPr>
          <p:grpSpPr>
            <a:xfrm>
              <a:off x="10454287" y="3358329"/>
              <a:ext cx="772051" cy="749947"/>
              <a:chOff x="7840715" y="2518747"/>
              <a:chExt cx="579038" cy="562460"/>
            </a:xfrm>
          </p:grpSpPr>
          <p:sp>
            <p:nvSpPr>
              <p:cNvPr id="29" name="Oval 53"/>
              <p:cNvSpPr>
                <a:spLocks noChangeAspect="1"/>
              </p:cNvSpPr>
              <p:nvPr/>
            </p:nvSpPr>
            <p:spPr>
              <a:xfrm flipH="1">
                <a:off x="7840715" y="2518747"/>
                <a:ext cx="579038" cy="5624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0" name="Freeform: Shape 54"/>
              <p:cNvSpPr>
                <a:spLocks/>
              </p:cNvSpPr>
              <p:nvPr/>
            </p:nvSpPr>
            <p:spPr bwMode="auto">
              <a:xfrm>
                <a:off x="7990534" y="2660277"/>
                <a:ext cx="279400" cy="279400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255" y="135"/>
                  </a:cxn>
                  <a:cxn ang="0">
                    <a:pos x="277" y="122"/>
                  </a:cxn>
                  <a:cxn ang="0">
                    <a:pos x="303" y="116"/>
                  </a:cxn>
                  <a:cxn ang="0">
                    <a:pos x="296" y="105"/>
                  </a:cxn>
                  <a:cxn ang="0">
                    <a:pos x="278" y="89"/>
                  </a:cxn>
                  <a:cxn ang="0">
                    <a:pos x="265" y="90"/>
                  </a:cxn>
                  <a:cxn ang="0">
                    <a:pos x="256" y="82"/>
                  </a:cxn>
                  <a:cxn ang="0">
                    <a:pos x="231" y="73"/>
                  </a:cxn>
                  <a:cxn ang="0">
                    <a:pos x="234" y="98"/>
                  </a:cxn>
                  <a:cxn ang="0">
                    <a:pos x="224" y="118"/>
                  </a:cxn>
                  <a:cxn ang="0">
                    <a:pos x="205" y="103"/>
                  </a:cxn>
                  <a:cxn ang="0">
                    <a:pos x="175" y="89"/>
                  </a:cxn>
                  <a:cxn ang="0">
                    <a:pos x="183" y="68"/>
                  </a:cxn>
                  <a:cxn ang="0">
                    <a:pos x="212" y="58"/>
                  </a:cxn>
                  <a:cxn ang="0">
                    <a:pos x="207" y="47"/>
                  </a:cxn>
                  <a:cxn ang="0">
                    <a:pos x="188" y="50"/>
                  </a:cxn>
                  <a:cxn ang="0">
                    <a:pos x="168" y="37"/>
                  </a:cxn>
                  <a:cxn ang="0">
                    <a:pos x="171" y="52"/>
                  </a:cxn>
                  <a:cxn ang="0">
                    <a:pos x="157" y="52"/>
                  </a:cxn>
                  <a:cxn ang="0">
                    <a:pos x="141" y="40"/>
                  </a:cxn>
                  <a:cxn ang="0">
                    <a:pos x="126" y="47"/>
                  </a:cxn>
                  <a:cxn ang="0">
                    <a:pos x="143" y="51"/>
                  </a:cxn>
                  <a:cxn ang="0">
                    <a:pos x="131" y="58"/>
                  </a:cxn>
                  <a:cxn ang="0">
                    <a:pos x="56" y="107"/>
                  </a:cxn>
                  <a:cxn ang="0">
                    <a:pos x="65" y="118"/>
                  </a:cxn>
                  <a:cxn ang="0">
                    <a:pos x="79" y="135"/>
                  </a:cxn>
                  <a:cxn ang="0">
                    <a:pos x="74" y="158"/>
                  </a:cxn>
                  <a:cxn ang="0">
                    <a:pos x="88" y="185"/>
                  </a:cxn>
                  <a:cxn ang="0">
                    <a:pos x="108" y="214"/>
                  </a:cxn>
                  <a:cxn ang="0">
                    <a:pos x="118" y="227"/>
                  </a:cxn>
                  <a:cxn ang="0">
                    <a:pos x="105" y="197"/>
                  </a:cxn>
                  <a:cxn ang="0">
                    <a:pos x="125" y="225"/>
                  </a:cxn>
                  <a:cxn ang="0">
                    <a:pos x="150" y="255"/>
                  </a:cxn>
                  <a:cxn ang="0">
                    <a:pos x="184" y="269"/>
                  </a:cxn>
                  <a:cxn ang="0">
                    <a:pos x="213" y="290"/>
                  </a:cxn>
                  <a:cxn ang="0">
                    <a:pos x="224" y="288"/>
                  </a:cxn>
                  <a:cxn ang="0">
                    <a:pos x="212" y="268"/>
                  </a:cxn>
                  <a:cxn ang="0">
                    <a:pos x="197" y="262"/>
                  </a:cxn>
                  <a:cxn ang="0">
                    <a:pos x="194" y="239"/>
                  </a:cxn>
                  <a:cxn ang="0">
                    <a:pos x="171" y="250"/>
                  </a:cxn>
                  <a:cxn ang="0">
                    <a:pos x="168" y="210"/>
                  </a:cxn>
                  <a:cxn ang="0">
                    <a:pos x="184" y="206"/>
                  </a:cxn>
                  <a:cxn ang="0">
                    <a:pos x="196" y="202"/>
                  </a:cxn>
                  <a:cxn ang="0">
                    <a:pos x="214" y="211"/>
                  </a:cxn>
                  <a:cxn ang="0">
                    <a:pos x="221" y="205"/>
                  </a:cxn>
                  <a:cxn ang="0">
                    <a:pos x="234" y="179"/>
                  </a:cxn>
                  <a:cxn ang="0">
                    <a:pos x="233" y="171"/>
                  </a:cxn>
                  <a:cxn ang="0">
                    <a:pos x="252" y="157"/>
                  </a:cxn>
                  <a:cxn ang="0">
                    <a:pos x="266" y="143"/>
                  </a:cxn>
                  <a:cxn ang="0">
                    <a:pos x="273" y="131"/>
                  </a:cxn>
                  <a:cxn ang="0">
                    <a:pos x="255" y="135"/>
                  </a:cxn>
                  <a:cxn ang="0">
                    <a:pos x="295" y="298"/>
                  </a:cxn>
                  <a:cxn ang="0">
                    <a:pos x="272" y="288"/>
                  </a:cxn>
                  <a:cxn ang="0">
                    <a:pos x="251" y="288"/>
                  </a:cxn>
                  <a:cxn ang="0">
                    <a:pos x="236" y="286"/>
                  </a:cxn>
                  <a:cxn ang="0">
                    <a:pos x="230" y="307"/>
                  </a:cxn>
                  <a:cxn ang="0">
                    <a:pos x="223" y="335"/>
                  </a:cxn>
                  <a:cxn ang="0">
                    <a:pos x="308" y="302"/>
                  </a:cxn>
                </a:cxnLst>
                <a:rect l="0" t="0" r="r" b="b"/>
                <a:pathLst>
                  <a:path w="384" h="384">
                    <a:moveTo>
                      <a:pt x="384" y="192"/>
                    </a:moveTo>
                    <a:cubicBezTo>
                      <a:pt x="384" y="298"/>
                      <a:pt x="298" y="384"/>
                      <a:pt x="192" y="384"/>
                    </a:cubicBezTo>
                    <a:cubicBezTo>
                      <a:pt x="86" y="384"/>
                      <a:pt x="0" y="298"/>
                      <a:pt x="0" y="192"/>
                    </a:cubicBezTo>
                    <a:cubicBezTo>
                      <a:pt x="0" y="86"/>
                      <a:pt x="86" y="0"/>
                      <a:pt x="192" y="0"/>
                    </a:cubicBezTo>
                    <a:cubicBezTo>
                      <a:pt x="298" y="0"/>
                      <a:pt x="384" y="86"/>
                      <a:pt x="384" y="192"/>
                    </a:cubicBezTo>
                    <a:close/>
                    <a:moveTo>
                      <a:pt x="255" y="135"/>
                    </a:moveTo>
                    <a:cubicBezTo>
                      <a:pt x="256" y="135"/>
                      <a:pt x="257" y="130"/>
                      <a:pt x="258" y="129"/>
                    </a:cubicBezTo>
                    <a:cubicBezTo>
                      <a:pt x="260" y="127"/>
                      <a:pt x="262" y="126"/>
                      <a:pt x="264" y="125"/>
                    </a:cubicBezTo>
                    <a:cubicBezTo>
                      <a:pt x="268" y="124"/>
                      <a:pt x="272" y="123"/>
                      <a:pt x="277" y="122"/>
                    </a:cubicBezTo>
                    <a:cubicBezTo>
                      <a:pt x="281" y="121"/>
                      <a:pt x="286" y="121"/>
                      <a:pt x="289" y="125"/>
                    </a:cubicBezTo>
                    <a:cubicBezTo>
                      <a:pt x="289" y="124"/>
                      <a:pt x="295" y="119"/>
                      <a:pt x="295" y="119"/>
                    </a:cubicBezTo>
                    <a:cubicBezTo>
                      <a:pt x="298" y="118"/>
                      <a:pt x="301" y="118"/>
                      <a:pt x="303" y="116"/>
                    </a:cubicBezTo>
                    <a:cubicBezTo>
                      <a:pt x="303" y="115"/>
                      <a:pt x="303" y="110"/>
                      <a:pt x="303" y="110"/>
                    </a:cubicBezTo>
                    <a:cubicBezTo>
                      <a:pt x="299" y="111"/>
                      <a:pt x="298" y="107"/>
                      <a:pt x="297" y="103"/>
                    </a:cubicBezTo>
                    <a:cubicBezTo>
                      <a:pt x="297" y="104"/>
                      <a:pt x="297" y="104"/>
                      <a:pt x="296" y="105"/>
                    </a:cubicBezTo>
                    <a:cubicBezTo>
                      <a:pt x="296" y="102"/>
                      <a:pt x="291" y="104"/>
                      <a:pt x="290" y="104"/>
                    </a:cubicBezTo>
                    <a:cubicBezTo>
                      <a:pt x="284" y="102"/>
                      <a:pt x="285" y="98"/>
                      <a:pt x="283" y="94"/>
                    </a:cubicBezTo>
                    <a:cubicBezTo>
                      <a:pt x="282" y="92"/>
                      <a:pt x="279" y="91"/>
                      <a:pt x="278" y="89"/>
                    </a:cubicBezTo>
                    <a:cubicBezTo>
                      <a:pt x="277" y="87"/>
                      <a:pt x="277" y="84"/>
                      <a:pt x="274" y="84"/>
                    </a:cubicBezTo>
                    <a:cubicBezTo>
                      <a:pt x="273" y="84"/>
                      <a:pt x="270" y="89"/>
                      <a:pt x="270" y="89"/>
                    </a:cubicBezTo>
                    <a:cubicBezTo>
                      <a:pt x="267" y="88"/>
                      <a:pt x="266" y="89"/>
                      <a:pt x="265" y="90"/>
                    </a:cubicBezTo>
                    <a:cubicBezTo>
                      <a:pt x="263" y="91"/>
                      <a:pt x="262" y="91"/>
                      <a:pt x="260" y="92"/>
                    </a:cubicBezTo>
                    <a:cubicBezTo>
                      <a:pt x="265" y="90"/>
                      <a:pt x="258" y="88"/>
                      <a:pt x="256" y="88"/>
                    </a:cubicBezTo>
                    <a:cubicBezTo>
                      <a:pt x="260" y="87"/>
                      <a:pt x="258" y="83"/>
                      <a:pt x="256" y="82"/>
                    </a:cubicBezTo>
                    <a:cubicBezTo>
                      <a:pt x="256" y="82"/>
                      <a:pt x="257" y="82"/>
                      <a:pt x="257" y="82"/>
                    </a:cubicBezTo>
                    <a:cubicBezTo>
                      <a:pt x="257" y="79"/>
                      <a:pt x="250" y="77"/>
                      <a:pt x="247" y="76"/>
                    </a:cubicBezTo>
                    <a:cubicBezTo>
                      <a:pt x="245" y="74"/>
                      <a:pt x="233" y="72"/>
                      <a:pt x="231" y="73"/>
                    </a:cubicBezTo>
                    <a:cubicBezTo>
                      <a:pt x="228" y="75"/>
                      <a:pt x="231" y="80"/>
                      <a:pt x="231" y="83"/>
                    </a:cubicBezTo>
                    <a:cubicBezTo>
                      <a:pt x="232" y="86"/>
                      <a:pt x="228" y="86"/>
                      <a:pt x="228" y="89"/>
                    </a:cubicBezTo>
                    <a:cubicBezTo>
                      <a:pt x="228" y="93"/>
                      <a:pt x="236" y="92"/>
                      <a:pt x="234" y="98"/>
                    </a:cubicBezTo>
                    <a:cubicBezTo>
                      <a:pt x="233" y="102"/>
                      <a:pt x="228" y="102"/>
                      <a:pt x="226" y="105"/>
                    </a:cubicBezTo>
                    <a:cubicBezTo>
                      <a:pt x="224" y="108"/>
                      <a:pt x="227" y="112"/>
                      <a:pt x="229" y="114"/>
                    </a:cubicBezTo>
                    <a:cubicBezTo>
                      <a:pt x="231" y="115"/>
                      <a:pt x="225" y="118"/>
                      <a:pt x="224" y="118"/>
                    </a:cubicBezTo>
                    <a:cubicBezTo>
                      <a:pt x="220" y="120"/>
                      <a:pt x="217" y="114"/>
                      <a:pt x="216" y="110"/>
                    </a:cubicBezTo>
                    <a:cubicBezTo>
                      <a:pt x="215" y="108"/>
                      <a:pt x="215" y="104"/>
                      <a:pt x="212" y="103"/>
                    </a:cubicBezTo>
                    <a:cubicBezTo>
                      <a:pt x="210" y="102"/>
                      <a:pt x="206" y="102"/>
                      <a:pt x="205" y="103"/>
                    </a:cubicBezTo>
                    <a:cubicBezTo>
                      <a:pt x="203" y="99"/>
                      <a:pt x="198" y="98"/>
                      <a:pt x="194" y="97"/>
                    </a:cubicBezTo>
                    <a:cubicBezTo>
                      <a:pt x="189" y="95"/>
                      <a:pt x="185" y="95"/>
                      <a:pt x="180" y="96"/>
                    </a:cubicBezTo>
                    <a:cubicBezTo>
                      <a:pt x="181" y="95"/>
                      <a:pt x="179" y="88"/>
                      <a:pt x="175" y="89"/>
                    </a:cubicBezTo>
                    <a:cubicBezTo>
                      <a:pt x="176" y="86"/>
                      <a:pt x="176" y="84"/>
                      <a:pt x="176" y="81"/>
                    </a:cubicBezTo>
                    <a:cubicBezTo>
                      <a:pt x="177" y="79"/>
                      <a:pt x="178" y="77"/>
                      <a:pt x="179" y="75"/>
                    </a:cubicBezTo>
                    <a:cubicBezTo>
                      <a:pt x="180" y="74"/>
                      <a:pt x="185" y="69"/>
                      <a:pt x="183" y="68"/>
                    </a:cubicBezTo>
                    <a:cubicBezTo>
                      <a:pt x="188" y="69"/>
                      <a:pt x="193" y="69"/>
                      <a:pt x="196" y="66"/>
                    </a:cubicBezTo>
                    <a:cubicBezTo>
                      <a:pt x="198" y="63"/>
                      <a:pt x="199" y="60"/>
                      <a:pt x="202" y="57"/>
                    </a:cubicBezTo>
                    <a:cubicBezTo>
                      <a:pt x="205" y="53"/>
                      <a:pt x="209" y="58"/>
                      <a:pt x="212" y="58"/>
                    </a:cubicBezTo>
                    <a:cubicBezTo>
                      <a:pt x="217" y="59"/>
                      <a:pt x="217" y="53"/>
                      <a:pt x="214" y="51"/>
                    </a:cubicBezTo>
                    <a:cubicBezTo>
                      <a:pt x="218" y="51"/>
                      <a:pt x="215" y="45"/>
                      <a:pt x="213" y="44"/>
                    </a:cubicBezTo>
                    <a:cubicBezTo>
                      <a:pt x="211" y="43"/>
                      <a:pt x="202" y="46"/>
                      <a:pt x="207" y="47"/>
                    </a:cubicBezTo>
                    <a:cubicBezTo>
                      <a:pt x="206" y="47"/>
                      <a:pt x="200" y="59"/>
                      <a:pt x="196" y="53"/>
                    </a:cubicBezTo>
                    <a:cubicBezTo>
                      <a:pt x="195" y="52"/>
                      <a:pt x="195" y="47"/>
                      <a:pt x="193" y="46"/>
                    </a:cubicBezTo>
                    <a:cubicBezTo>
                      <a:pt x="190" y="46"/>
                      <a:pt x="189" y="49"/>
                      <a:pt x="188" y="50"/>
                    </a:cubicBezTo>
                    <a:cubicBezTo>
                      <a:pt x="190" y="47"/>
                      <a:pt x="181" y="45"/>
                      <a:pt x="180" y="44"/>
                    </a:cubicBezTo>
                    <a:cubicBezTo>
                      <a:pt x="183" y="42"/>
                      <a:pt x="180" y="39"/>
                      <a:pt x="178" y="38"/>
                    </a:cubicBezTo>
                    <a:cubicBezTo>
                      <a:pt x="176" y="36"/>
                      <a:pt x="169" y="35"/>
                      <a:pt x="168" y="37"/>
                    </a:cubicBezTo>
                    <a:cubicBezTo>
                      <a:pt x="163" y="43"/>
                      <a:pt x="173" y="44"/>
                      <a:pt x="175" y="45"/>
                    </a:cubicBezTo>
                    <a:cubicBezTo>
                      <a:pt x="176" y="46"/>
                      <a:pt x="179" y="48"/>
                      <a:pt x="177" y="49"/>
                    </a:cubicBezTo>
                    <a:cubicBezTo>
                      <a:pt x="176" y="50"/>
                      <a:pt x="171" y="51"/>
                      <a:pt x="171" y="52"/>
                    </a:cubicBezTo>
                    <a:cubicBezTo>
                      <a:pt x="169" y="54"/>
                      <a:pt x="172" y="57"/>
                      <a:pt x="170" y="59"/>
                    </a:cubicBezTo>
                    <a:cubicBezTo>
                      <a:pt x="168" y="57"/>
                      <a:pt x="168" y="53"/>
                      <a:pt x="166" y="50"/>
                    </a:cubicBezTo>
                    <a:cubicBezTo>
                      <a:pt x="168" y="53"/>
                      <a:pt x="157" y="52"/>
                      <a:pt x="157" y="52"/>
                    </a:cubicBezTo>
                    <a:cubicBezTo>
                      <a:pt x="154" y="52"/>
                      <a:pt x="148" y="54"/>
                      <a:pt x="145" y="50"/>
                    </a:cubicBezTo>
                    <a:cubicBezTo>
                      <a:pt x="144" y="49"/>
                      <a:pt x="144" y="44"/>
                      <a:pt x="146" y="45"/>
                    </a:cubicBezTo>
                    <a:cubicBezTo>
                      <a:pt x="144" y="43"/>
                      <a:pt x="142" y="41"/>
                      <a:pt x="141" y="40"/>
                    </a:cubicBezTo>
                    <a:cubicBezTo>
                      <a:pt x="132" y="43"/>
                      <a:pt x="125" y="47"/>
                      <a:pt x="117" y="51"/>
                    </a:cubicBezTo>
                    <a:cubicBezTo>
                      <a:pt x="118" y="51"/>
                      <a:pt x="119" y="51"/>
                      <a:pt x="120" y="50"/>
                    </a:cubicBezTo>
                    <a:cubicBezTo>
                      <a:pt x="122" y="50"/>
                      <a:pt x="124" y="48"/>
                      <a:pt x="126" y="47"/>
                    </a:cubicBezTo>
                    <a:cubicBezTo>
                      <a:pt x="128" y="46"/>
                      <a:pt x="134" y="43"/>
                      <a:pt x="136" y="46"/>
                    </a:cubicBezTo>
                    <a:cubicBezTo>
                      <a:pt x="137" y="45"/>
                      <a:pt x="137" y="45"/>
                      <a:pt x="138" y="44"/>
                    </a:cubicBezTo>
                    <a:cubicBezTo>
                      <a:pt x="139" y="46"/>
                      <a:pt x="141" y="48"/>
                      <a:pt x="143" y="51"/>
                    </a:cubicBezTo>
                    <a:cubicBezTo>
                      <a:pt x="141" y="50"/>
                      <a:pt x="137" y="50"/>
                      <a:pt x="135" y="50"/>
                    </a:cubicBezTo>
                    <a:cubicBezTo>
                      <a:pt x="133" y="51"/>
                      <a:pt x="130" y="51"/>
                      <a:pt x="130" y="53"/>
                    </a:cubicBezTo>
                    <a:cubicBezTo>
                      <a:pt x="130" y="55"/>
                      <a:pt x="131" y="57"/>
                      <a:pt x="131" y="58"/>
                    </a:cubicBezTo>
                    <a:cubicBezTo>
                      <a:pt x="128" y="56"/>
                      <a:pt x="125" y="52"/>
                      <a:pt x="121" y="51"/>
                    </a:cubicBezTo>
                    <a:cubicBezTo>
                      <a:pt x="119" y="51"/>
                      <a:pt x="117" y="51"/>
                      <a:pt x="115" y="52"/>
                    </a:cubicBezTo>
                    <a:cubicBezTo>
                      <a:pt x="91" y="65"/>
                      <a:pt x="71" y="84"/>
                      <a:pt x="56" y="107"/>
                    </a:cubicBezTo>
                    <a:cubicBezTo>
                      <a:pt x="57" y="108"/>
                      <a:pt x="58" y="109"/>
                      <a:pt x="59" y="109"/>
                    </a:cubicBezTo>
                    <a:cubicBezTo>
                      <a:pt x="62" y="110"/>
                      <a:pt x="59" y="117"/>
                      <a:pt x="64" y="113"/>
                    </a:cubicBezTo>
                    <a:cubicBezTo>
                      <a:pt x="66" y="115"/>
                      <a:pt x="66" y="116"/>
                      <a:pt x="65" y="118"/>
                    </a:cubicBezTo>
                    <a:cubicBezTo>
                      <a:pt x="65" y="118"/>
                      <a:pt x="75" y="124"/>
                      <a:pt x="76" y="125"/>
                    </a:cubicBezTo>
                    <a:cubicBezTo>
                      <a:pt x="78" y="126"/>
                      <a:pt x="80" y="128"/>
                      <a:pt x="81" y="130"/>
                    </a:cubicBezTo>
                    <a:cubicBezTo>
                      <a:pt x="82" y="132"/>
                      <a:pt x="80" y="134"/>
                      <a:pt x="79" y="135"/>
                    </a:cubicBezTo>
                    <a:cubicBezTo>
                      <a:pt x="78" y="134"/>
                      <a:pt x="75" y="130"/>
                      <a:pt x="74" y="131"/>
                    </a:cubicBezTo>
                    <a:cubicBezTo>
                      <a:pt x="73" y="133"/>
                      <a:pt x="74" y="139"/>
                      <a:pt x="77" y="139"/>
                    </a:cubicBezTo>
                    <a:cubicBezTo>
                      <a:pt x="73" y="139"/>
                      <a:pt x="75" y="155"/>
                      <a:pt x="74" y="158"/>
                    </a:cubicBezTo>
                    <a:cubicBezTo>
                      <a:pt x="74" y="158"/>
                      <a:pt x="74" y="158"/>
                      <a:pt x="74" y="158"/>
                    </a:cubicBezTo>
                    <a:cubicBezTo>
                      <a:pt x="73" y="161"/>
                      <a:pt x="76" y="173"/>
                      <a:pt x="81" y="172"/>
                    </a:cubicBezTo>
                    <a:cubicBezTo>
                      <a:pt x="78" y="172"/>
                      <a:pt x="87" y="184"/>
                      <a:pt x="88" y="185"/>
                    </a:cubicBezTo>
                    <a:cubicBezTo>
                      <a:pt x="91" y="187"/>
                      <a:pt x="95" y="188"/>
                      <a:pt x="97" y="192"/>
                    </a:cubicBezTo>
                    <a:cubicBezTo>
                      <a:pt x="100" y="195"/>
                      <a:pt x="100" y="201"/>
                      <a:pt x="103" y="203"/>
                    </a:cubicBezTo>
                    <a:cubicBezTo>
                      <a:pt x="102" y="206"/>
                      <a:pt x="108" y="210"/>
                      <a:pt x="108" y="214"/>
                    </a:cubicBezTo>
                    <a:cubicBezTo>
                      <a:pt x="108" y="214"/>
                      <a:pt x="107" y="214"/>
                      <a:pt x="107" y="215"/>
                    </a:cubicBezTo>
                    <a:cubicBezTo>
                      <a:pt x="108" y="218"/>
                      <a:pt x="113" y="218"/>
                      <a:pt x="115" y="221"/>
                    </a:cubicBezTo>
                    <a:cubicBezTo>
                      <a:pt x="116" y="223"/>
                      <a:pt x="115" y="228"/>
                      <a:pt x="118" y="227"/>
                    </a:cubicBezTo>
                    <a:cubicBezTo>
                      <a:pt x="118" y="222"/>
                      <a:pt x="115" y="216"/>
                      <a:pt x="112" y="212"/>
                    </a:cubicBezTo>
                    <a:cubicBezTo>
                      <a:pt x="110" y="209"/>
                      <a:pt x="109" y="207"/>
                      <a:pt x="108" y="204"/>
                    </a:cubicBezTo>
                    <a:cubicBezTo>
                      <a:pt x="106" y="202"/>
                      <a:pt x="106" y="199"/>
                      <a:pt x="105" y="197"/>
                    </a:cubicBezTo>
                    <a:cubicBezTo>
                      <a:pt x="106" y="197"/>
                      <a:pt x="112" y="199"/>
                      <a:pt x="111" y="200"/>
                    </a:cubicBezTo>
                    <a:cubicBezTo>
                      <a:pt x="109" y="205"/>
                      <a:pt x="119" y="214"/>
                      <a:pt x="122" y="217"/>
                    </a:cubicBezTo>
                    <a:cubicBezTo>
                      <a:pt x="123" y="218"/>
                      <a:pt x="128" y="225"/>
                      <a:pt x="125" y="225"/>
                    </a:cubicBezTo>
                    <a:cubicBezTo>
                      <a:pt x="129" y="225"/>
                      <a:pt x="133" y="230"/>
                      <a:pt x="135" y="233"/>
                    </a:cubicBezTo>
                    <a:cubicBezTo>
                      <a:pt x="137" y="236"/>
                      <a:pt x="136" y="241"/>
                      <a:pt x="138" y="245"/>
                    </a:cubicBezTo>
                    <a:cubicBezTo>
                      <a:pt x="139" y="250"/>
                      <a:pt x="146" y="252"/>
                      <a:pt x="150" y="255"/>
                    </a:cubicBezTo>
                    <a:cubicBezTo>
                      <a:pt x="154" y="256"/>
                      <a:pt x="157" y="259"/>
                      <a:pt x="160" y="260"/>
                    </a:cubicBezTo>
                    <a:cubicBezTo>
                      <a:pt x="166" y="262"/>
                      <a:pt x="167" y="260"/>
                      <a:pt x="171" y="260"/>
                    </a:cubicBezTo>
                    <a:cubicBezTo>
                      <a:pt x="178" y="259"/>
                      <a:pt x="179" y="266"/>
                      <a:pt x="184" y="269"/>
                    </a:cubicBezTo>
                    <a:cubicBezTo>
                      <a:pt x="187" y="270"/>
                      <a:pt x="194" y="273"/>
                      <a:pt x="198" y="271"/>
                    </a:cubicBezTo>
                    <a:cubicBezTo>
                      <a:pt x="196" y="272"/>
                      <a:pt x="203" y="282"/>
                      <a:pt x="204" y="283"/>
                    </a:cubicBezTo>
                    <a:cubicBezTo>
                      <a:pt x="206" y="286"/>
                      <a:pt x="210" y="287"/>
                      <a:pt x="213" y="290"/>
                    </a:cubicBezTo>
                    <a:cubicBezTo>
                      <a:pt x="213" y="290"/>
                      <a:pt x="214" y="289"/>
                      <a:pt x="214" y="288"/>
                    </a:cubicBezTo>
                    <a:cubicBezTo>
                      <a:pt x="213" y="291"/>
                      <a:pt x="218" y="296"/>
                      <a:pt x="221" y="296"/>
                    </a:cubicBezTo>
                    <a:cubicBezTo>
                      <a:pt x="223" y="295"/>
                      <a:pt x="224" y="290"/>
                      <a:pt x="224" y="288"/>
                    </a:cubicBezTo>
                    <a:cubicBezTo>
                      <a:pt x="219" y="290"/>
                      <a:pt x="215" y="288"/>
                      <a:pt x="212" y="283"/>
                    </a:cubicBezTo>
                    <a:cubicBezTo>
                      <a:pt x="211" y="282"/>
                      <a:pt x="207" y="275"/>
                      <a:pt x="211" y="275"/>
                    </a:cubicBezTo>
                    <a:cubicBezTo>
                      <a:pt x="216" y="275"/>
                      <a:pt x="212" y="271"/>
                      <a:pt x="212" y="268"/>
                    </a:cubicBezTo>
                    <a:cubicBezTo>
                      <a:pt x="211" y="264"/>
                      <a:pt x="208" y="262"/>
                      <a:pt x="206" y="259"/>
                    </a:cubicBezTo>
                    <a:cubicBezTo>
                      <a:pt x="205" y="262"/>
                      <a:pt x="200" y="261"/>
                      <a:pt x="198" y="259"/>
                    </a:cubicBezTo>
                    <a:cubicBezTo>
                      <a:pt x="198" y="259"/>
                      <a:pt x="197" y="261"/>
                      <a:pt x="197" y="262"/>
                    </a:cubicBezTo>
                    <a:cubicBezTo>
                      <a:pt x="196" y="262"/>
                      <a:pt x="195" y="262"/>
                      <a:pt x="194" y="261"/>
                    </a:cubicBezTo>
                    <a:cubicBezTo>
                      <a:pt x="194" y="258"/>
                      <a:pt x="194" y="255"/>
                      <a:pt x="195" y="251"/>
                    </a:cubicBezTo>
                    <a:cubicBezTo>
                      <a:pt x="196" y="247"/>
                      <a:pt x="205" y="238"/>
                      <a:pt x="194" y="239"/>
                    </a:cubicBezTo>
                    <a:cubicBezTo>
                      <a:pt x="190" y="239"/>
                      <a:pt x="188" y="240"/>
                      <a:pt x="187" y="244"/>
                    </a:cubicBezTo>
                    <a:cubicBezTo>
                      <a:pt x="186" y="247"/>
                      <a:pt x="186" y="249"/>
                      <a:pt x="183" y="251"/>
                    </a:cubicBezTo>
                    <a:cubicBezTo>
                      <a:pt x="181" y="252"/>
                      <a:pt x="173" y="251"/>
                      <a:pt x="171" y="250"/>
                    </a:cubicBezTo>
                    <a:cubicBezTo>
                      <a:pt x="166" y="247"/>
                      <a:pt x="163" y="239"/>
                      <a:pt x="163" y="234"/>
                    </a:cubicBezTo>
                    <a:cubicBezTo>
                      <a:pt x="163" y="227"/>
                      <a:pt x="166" y="221"/>
                      <a:pt x="163" y="215"/>
                    </a:cubicBezTo>
                    <a:cubicBezTo>
                      <a:pt x="164" y="213"/>
                      <a:pt x="166" y="211"/>
                      <a:pt x="168" y="210"/>
                    </a:cubicBezTo>
                    <a:cubicBezTo>
                      <a:pt x="169" y="209"/>
                      <a:pt x="171" y="210"/>
                      <a:pt x="172" y="207"/>
                    </a:cubicBezTo>
                    <a:cubicBezTo>
                      <a:pt x="171" y="207"/>
                      <a:pt x="170" y="206"/>
                      <a:pt x="170" y="206"/>
                    </a:cubicBezTo>
                    <a:cubicBezTo>
                      <a:pt x="173" y="208"/>
                      <a:pt x="180" y="203"/>
                      <a:pt x="184" y="206"/>
                    </a:cubicBezTo>
                    <a:cubicBezTo>
                      <a:pt x="186" y="207"/>
                      <a:pt x="188" y="208"/>
                      <a:pt x="189" y="205"/>
                    </a:cubicBezTo>
                    <a:cubicBezTo>
                      <a:pt x="189" y="205"/>
                      <a:pt x="187" y="202"/>
                      <a:pt x="188" y="200"/>
                    </a:cubicBezTo>
                    <a:cubicBezTo>
                      <a:pt x="189" y="204"/>
                      <a:pt x="192" y="205"/>
                      <a:pt x="196" y="202"/>
                    </a:cubicBezTo>
                    <a:cubicBezTo>
                      <a:pt x="197" y="203"/>
                      <a:pt x="201" y="203"/>
                      <a:pt x="204" y="204"/>
                    </a:cubicBezTo>
                    <a:cubicBezTo>
                      <a:pt x="207" y="206"/>
                      <a:pt x="207" y="209"/>
                      <a:pt x="211" y="205"/>
                    </a:cubicBezTo>
                    <a:cubicBezTo>
                      <a:pt x="213" y="208"/>
                      <a:pt x="213" y="208"/>
                      <a:pt x="214" y="211"/>
                    </a:cubicBezTo>
                    <a:cubicBezTo>
                      <a:pt x="214" y="214"/>
                      <a:pt x="216" y="221"/>
                      <a:pt x="218" y="222"/>
                    </a:cubicBezTo>
                    <a:cubicBezTo>
                      <a:pt x="224" y="225"/>
                      <a:pt x="222" y="217"/>
                      <a:pt x="222" y="214"/>
                    </a:cubicBezTo>
                    <a:cubicBezTo>
                      <a:pt x="222" y="213"/>
                      <a:pt x="222" y="205"/>
                      <a:pt x="221" y="205"/>
                    </a:cubicBezTo>
                    <a:cubicBezTo>
                      <a:pt x="213" y="203"/>
                      <a:pt x="216" y="197"/>
                      <a:pt x="221" y="193"/>
                    </a:cubicBezTo>
                    <a:cubicBezTo>
                      <a:pt x="222" y="192"/>
                      <a:pt x="227" y="190"/>
                      <a:pt x="230" y="188"/>
                    </a:cubicBezTo>
                    <a:cubicBezTo>
                      <a:pt x="232" y="186"/>
                      <a:pt x="235" y="183"/>
                      <a:pt x="234" y="179"/>
                    </a:cubicBezTo>
                    <a:cubicBezTo>
                      <a:pt x="235" y="179"/>
                      <a:pt x="236" y="178"/>
                      <a:pt x="236" y="177"/>
                    </a:cubicBezTo>
                    <a:cubicBezTo>
                      <a:pt x="236" y="177"/>
                      <a:pt x="233" y="174"/>
                      <a:pt x="232" y="175"/>
                    </a:cubicBezTo>
                    <a:cubicBezTo>
                      <a:pt x="234" y="174"/>
                      <a:pt x="234" y="172"/>
                      <a:pt x="233" y="171"/>
                    </a:cubicBezTo>
                    <a:cubicBezTo>
                      <a:pt x="235" y="169"/>
                      <a:pt x="234" y="166"/>
                      <a:pt x="236" y="165"/>
                    </a:cubicBezTo>
                    <a:cubicBezTo>
                      <a:pt x="239" y="169"/>
                      <a:pt x="245" y="165"/>
                      <a:pt x="242" y="162"/>
                    </a:cubicBezTo>
                    <a:cubicBezTo>
                      <a:pt x="244" y="158"/>
                      <a:pt x="250" y="160"/>
                      <a:pt x="252" y="157"/>
                    </a:cubicBezTo>
                    <a:cubicBezTo>
                      <a:pt x="255" y="158"/>
                      <a:pt x="253" y="153"/>
                      <a:pt x="255" y="150"/>
                    </a:cubicBezTo>
                    <a:cubicBezTo>
                      <a:pt x="256" y="148"/>
                      <a:pt x="259" y="148"/>
                      <a:pt x="262" y="147"/>
                    </a:cubicBezTo>
                    <a:cubicBezTo>
                      <a:pt x="262" y="147"/>
                      <a:pt x="268" y="143"/>
                      <a:pt x="266" y="143"/>
                    </a:cubicBezTo>
                    <a:cubicBezTo>
                      <a:pt x="270" y="144"/>
                      <a:pt x="279" y="139"/>
                      <a:pt x="272" y="135"/>
                    </a:cubicBezTo>
                    <a:cubicBezTo>
                      <a:pt x="273" y="133"/>
                      <a:pt x="270" y="132"/>
                      <a:pt x="268" y="132"/>
                    </a:cubicBezTo>
                    <a:cubicBezTo>
                      <a:pt x="269" y="131"/>
                      <a:pt x="272" y="132"/>
                      <a:pt x="273" y="131"/>
                    </a:cubicBezTo>
                    <a:cubicBezTo>
                      <a:pt x="276" y="129"/>
                      <a:pt x="274" y="128"/>
                      <a:pt x="271" y="127"/>
                    </a:cubicBezTo>
                    <a:cubicBezTo>
                      <a:pt x="268" y="126"/>
                      <a:pt x="263" y="128"/>
                      <a:pt x="261" y="130"/>
                    </a:cubicBezTo>
                    <a:cubicBezTo>
                      <a:pt x="259" y="132"/>
                      <a:pt x="257" y="134"/>
                      <a:pt x="255" y="135"/>
                    </a:cubicBezTo>
                    <a:close/>
                    <a:moveTo>
                      <a:pt x="308" y="302"/>
                    </a:moveTo>
                    <a:cubicBezTo>
                      <a:pt x="306" y="301"/>
                      <a:pt x="303" y="301"/>
                      <a:pt x="301" y="300"/>
                    </a:cubicBezTo>
                    <a:cubicBezTo>
                      <a:pt x="299" y="300"/>
                      <a:pt x="298" y="299"/>
                      <a:pt x="295" y="298"/>
                    </a:cubicBezTo>
                    <a:cubicBezTo>
                      <a:pt x="296" y="293"/>
                      <a:pt x="290" y="292"/>
                      <a:pt x="287" y="289"/>
                    </a:cubicBezTo>
                    <a:cubicBezTo>
                      <a:pt x="284" y="287"/>
                      <a:pt x="282" y="284"/>
                      <a:pt x="277" y="285"/>
                    </a:cubicBezTo>
                    <a:cubicBezTo>
                      <a:pt x="276" y="285"/>
                      <a:pt x="271" y="287"/>
                      <a:pt x="272" y="288"/>
                    </a:cubicBezTo>
                    <a:cubicBezTo>
                      <a:pt x="269" y="285"/>
                      <a:pt x="268" y="284"/>
                      <a:pt x="263" y="282"/>
                    </a:cubicBezTo>
                    <a:cubicBezTo>
                      <a:pt x="259" y="281"/>
                      <a:pt x="257" y="276"/>
                      <a:pt x="253" y="281"/>
                    </a:cubicBezTo>
                    <a:cubicBezTo>
                      <a:pt x="251" y="283"/>
                      <a:pt x="252" y="286"/>
                      <a:pt x="251" y="288"/>
                    </a:cubicBezTo>
                    <a:cubicBezTo>
                      <a:pt x="247" y="285"/>
                      <a:pt x="254" y="282"/>
                      <a:pt x="251" y="279"/>
                    </a:cubicBezTo>
                    <a:cubicBezTo>
                      <a:pt x="248" y="275"/>
                      <a:pt x="243" y="281"/>
                      <a:pt x="240" y="282"/>
                    </a:cubicBezTo>
                    <a:cubicBezTo>
                      <a:pt x="239" y="284"/>
                      <a:pt x="237" y="284"/>
                      <a:pt x="236" y="286"/>
                    </a:cubicBezTo>
                    <a:cubicBezTo>
                      <a:pt x="235" y="287"/>
                      <a:pt x="234" y="290"/>
                      <a:pt x="233" y="291"/>
                    </a:cubicBezTo>
                    <a:cubicBezTo>
                      <a:pt x="233" y="289"/>
                      <a:pt x="228" y="290"/>
                      <a:pt x="228" y="288"/>
                    </a:cubicBezTo>
                    <a:cubicBezTo>
                      <a:pt x="229" y="294"/>
                      <a:pt x="229" y="301"/>
                      <a:pt x="230" y="307"/>
                    </a:cubicBezTo>
                    <a:cubicBezTo>
                      <a:pt x="231" y="310"/>
                      <a:pt x="230" y="316"/>
                      <a:pt x="227" y="319"/>
                    </a:cubicBezTo>
                    <a:cubicBezTo>
                      <a:pt x="224" y="321"/>
                      <a:pt x="221" y="324"/>
                      <a:pt x="220" y="329"/>
                    </a:cubicBezTo>
                    <a:cubicBezTo>
                      <a:pt x="220" y="332"/>
                      <a:pt x="220" y="334"/>
                      <a:pt x="223" y="335"/>
                    </a:cubicBezTo>
                    <a:cubicBezTo>
                      <a:pt x="223" y="339"/>
                      <a:pt x="219" y="342"/>
                      <a:pt x="219" y="346"/>
                    </a:cubicBezTo>
                    <a:cubicBezTo>
                      <a:pt x="219" y="346"/>
                      <a:pt x="220" y="348"/>
                      <a:pt x="220" y="350"/>
                    </a:cubicBezTo>
                    <a:cubicBezTo>
                      <a:pt x="254" y="344"/>
                      <a:pt x="285" y="327"/>
                      <a:pt x="308" y="30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20" name="Group 55"/>
            <p:cNvGrpSpPr/>
            <p:nvPr/>
          </p:nvGrpSpPr>
          <p:grpSpPr>
            <a:xfrm>
              <a:off x="980255" y="1949103"/>
              <a:ext cx="772051" cy="749947"/>
              <a:chOff x="735191" y="1461827"/>
              <a:chExt cx="579038" cy="562460"/>
            </a:xfrm>
          </p:grpSpPr>
          <p:sp>
            <p:nvSpPr>
              <p:cNvPr id="27" name="Oval 56"/>
              <p:cNvSpPr>
                <a:spLocks noChangeAspect="1"/>
              </p:cNvSpPr>
              <p:nvPr/>
            </p:nvSpPr>
            <p:spPr>
              <a:xfrm>
                <a:off x="735191" y="1461827"/>
                <a:ext cx="579038" cy="5624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8" name="Freeform: Shape 57"/>
              <p:cNvSpPr>
                <a:spLocks/>
              </p:cNvSpPr>
              <p:nvPr/>
            </p:nvSpPr>
            <p:spPr bwMode="auto">
              <a:xfrm>
                <a:off x="908029" y="1626376"/>
                <a:ext cx="233363" cy="233363"/>
              </a:xfrm>
              <a:custGeom>
                <a:avLst/>
                <a:gdLst/>
                <a:ahLst/>
                <a:cxnLst>
                  <a:cxn ang="0">
                    <a:pos x="68" y="3"/>
                  </a:cxn>
                  <a:cxn ang="0">
                    <a:pos x="58" y="61"/>
                  </a:cxn>
                  <a:cxn ang="0">
                    <a:pos x="57" y="63"/>
                  </a:cxn>
                  <a:cxn ang="0">
                    <a:pos x="56" y="63"/>
                  </a:cxn>
                  <a:cxn ang="0">
                    <a:pos x="55" y="63"/>
                  </a:cxn>
                  <a:cxn ang="0">
                    <a:pos x="38" y="56"/>
                  </a:cxn>
                  <a:cxn ang="0">
                    <a:pos x="28" y="67"/>
                  </a:cxn>
                  <a:cxn ang="0">
                    <a:pos x="26" y="68"/>
                  </a:cxn>
                  <a:cxn ang="0">
                    <a:pos x="26" y="68"/>
                  </a:cxn>
                  <a:cxn ang="0">
                    <a:pos x="24" y="65"/>
                  </a:cxn>
                  <a:cxn ang="0">
                    <a:pos x="24" y="52"/>
                  </a:cxn>
                  <a:cxn ang="0">
                    <a:pos x="57" y="12"/>
                  </a:cxn>
                  <a:cxn ang="0">
                    <a:pos x="16" y="47"/>
                  </a:cxn>
                  <a:cxn ang="0">
                    <a:pos x="1" y="41"/>
                  </a:cxn>
                  <a:cxn ang="0">
                    <a:pos x="0" y="39"/>
                  </a:cxn>
                  <a:cxn ang="0">
                    <a:pos x="1" y="36"/>
                  </a:cxn>
                  <a:cxn ang="0">
                    <a:pos x="64" y="0"/>
                  </a:cxn>
                  <a:cxn ang="0">
                    <a:pos x="65" y="0"/>
                  </a:cxn>
                  <a:cxn ang="0">
                    <a:pos x="67" y="0"/>
                  </a:cxn>
                  <a:cxn ang="0">
                    <a:pos x="68" y="3"/>
                  </a:cxn>
                </a:cxnLst>
                <a:rect l="0" t="0" r="r" b="b"/>
                <a:pathLst>
                  <a:path w="68" h="68">
                    <a:moveTo>
                      <a:pt x="68" y="3"/>
                    </a:moveTo>
                    <a:cubicBezTo>
                      <a:pt x="58" y="61"/>
                      <a:pt x="58" y="61"/>
                      <a:pt x="58" y="61"/>
                    </a:cubicBezTo>
                    <a:cubicBezTo>
                      <a:pt x="58" y="62"/>
                      <a:pt x="57" y="62"/>
                      <a:pt x="57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8" y="67"/>
                      <a:pt x="27" y="68"/>
                      <a:pt x="26" y="68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5" y="67"/>
                      <a:pt x="24" y="66"/>
                      <a:pt x="24" y="65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0"/>
                      <a:pt x="0" y="40"/>
                      <a:pt x="0" y="39"/>
                    </a:cubicBezTo>
                    <a:cubicBezTo>
                      <a:pt x="0" y="38"/>
                      <a:pt x="0" y="37"/>
                      <a:pt x="1" y="36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6" y="0"/>
                      <a:pt x="66" y="0"/>
                      <a:pt x="67" y="0"/>
                    </a:cubicBezTo>
                    <a:cubicBezTo>
                      <a:pt x="68" y="1"/>
                      <a:pt x="68" y="2"/>
                      <a:pt x="68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21" name="Group 58"/>
            <p:cNvGrpSpPr/>
            <p:nvPr/>
          </p:nvGrpSpPr>
          <p:grpSpPr>
            <a:xfrm>
              <a:off x="10454287" y="4778084"/>
              <a:ext cx="772051" cy="749947"/>
              <a:chOff x="7840715" y="3583563"/>
              <a:chExt cx="579038" cy="562460"/>
            </a:xfrm>
          </p:grpSpPr>
          <p:sp>
            <p:nvSpPr>
              <p:cNvPr id="25" name="Oval 59"/>
              <p:cNvSpPr>
                <a:spLocks noChangeAspect="1"/>
              </p:cNvSpPr>
              <p:nvPr/>
            </p:nvSpPr>
            <p:spPr>
              <a:xfrm flipH="1">
                <a:off x="7840715" y="3583563"/>
                <a:ext cx="579038" cy="5624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6" name="Freeform: Shape 60"/>
              <p:cNvSpPr>
                <a:spLocks/>
              </p:cNvSpPr>
              <p:nvPr/>
            </p:nvSpPr>
            <p:spPr bwMode="auto">
              <a:xfrm>
                <a:off x="8004822" y="3748112"/>
                <a:ext cx="250825" cy="233363"/>
              </a:xfrm>
              <a:custGeom>
                <a:avLst/>
                <a:gdLst/>
                <a:ahLst/>
                <a:cxnLst>
                  <a:cxn ang="0">
                    <a:pos x="13" y="39"/>
                  </a:cxn>
                  <a:cxn ang="0">
                    <a:pos x="8" y="39"/>
                  </a:cxn>
                  <a:cxn ang="0">
                    <a:pos x="0" y="33"/>
                  </a:cxn>
                  <a:cxn ang="0">
                    <a:pos x="5" y="19"/>
                  </a:cxn>
                  <a:cxn ang="0">
                    <a:pos x="15" y="22"/>
                  </a:cxn>
                  <a:cxn ang="0">
                    <a:pos x="20" y="21"/>
                  </a:cxn>
                  <a:cxn ang="0">
                    <a:pos x="20" y="24"/>
                  </a:cxn>
                  <a:cxn ang="0">
                    <a:pos x="23" y="34"/>
                  </a:cxn>
                  <a:cxn ang="0">
                    <a:pos x="13" y="39"/>
                  </a:cxn>
                  <a:cxn ang="0">
                    <a:pos x="15" y="19"/>
                  </a:cxn>
                  <a:cxn ang="0">
                    <a:pos x="5" y="9"/>
                  </a:cxn>
                  <a:cxn ang="0">
                    <a:pos x="15" y="0"/>
                  </a:cxn>
                  <a:cxn ang="0">
                    <a:pos x="25" y="9"/>
                  </a:cxn>
                  <a:cxn ang="0">
                    <a:pos x="15" y="19"/>
                  </a:cxn>
                  <a:cxn ang="0">
                    <a:pos x="53" y="68"/>
                  </a:cxn>
                  <a:cxn ang="0">
                    <a:pos x="20" y="68"/>
                  </a:cxn>
                  <a:cxn ang="0">
                    <a:pos x="10" y="58"/>
                  </a:cxn>
                  <a:cxn ang="0">
                    <a:pos x="23" y="36"/>
                  </a:cxn>
                  <a:cxn ang="0">
                    <a:pos x="37" y="41"/>
                  </a:cxn>
                  <a:cxn ang="0">
                    <a:pos x="50" y="36"/>
                  </a:cxn>
                  <a:cxn ang="0">
                    <a:pos x="64" y="58"/>
                  </a:cxn>
                  <a:cxn ang="0">
                    <a:pos x="53" y="68"/>
                  </a:cxn>
                  <a:cxn ang="0">
                    <a:pos x="37" y="39"/>
                  </a:cxn>
                  <a:cxn ang="0">
                    <a:pos x="22" y="24"/>
                  </a:cxn>
                  <a:cxn ang="0">
                    <a:pos x="37" y="9"/>
                  </a:cxn>
                  <a:cxn ang="0">
                    <a:pos x="51" y="24"/>
                  </a:cxn>
                  <a:cxn ang="0">
                    <a:pos x="37" y="39"/>
                  </a:cxn>
                  <a:cxn ang="0">
                    <a:pos x="59" y="19"/>
                  </a:cxn>
                  <a:cxn ang="0">
                    <a:pos x="49" y="9"/>
                  </a:cxn>
                  <a:cxn ang="0">
                    <a:pos x="59" y="0"/>
                  </a:cxn>
                  <a:cxn ang="0">
                    <a:pos x="68" y="9"/>
                  </a:cxn>
                  <a:cxn ang="0">
                    <a:pos x="59" y="19"/>
                  </a:cxn>
                  <a:cxn ang="0">
                    <a:pos x="66" y="39"/>
                  </a:cxn>
                  <a:cxn ang="0">
                    <a:pos x="61" y="39"/>
                  </a:cxn>
                  <a:cxn ang="0">
                    <a:pos x="51" y="34"/>
                  </a:cxn>
                  <a:cxn ang="0">
                    <a:pos x="54" y="24"/>
                  </a:cxn>
                  <a:cxn ang="0">
                    <a:pos x="54" y="21"/>
                  </a:cxn>
                  <a:cxn ang="0">
                    <a:pos x="59" y="22"/>
                  </a:cxn>
                  <a:cxn ang="0">
                    <a:pos x="69" y="19"/>
                  </a:cxn>
                  <a:cxn ang="0">
                    <a:pos x="73" y="33"/>
                  </a:cxn>
                  <a:cxn ang="0">
                    <a:pos x="66" y="39"/>
                  </a:cxn>
                </a:cxnLst>
                <a:rect l="0" t="0" r="r" b="b"/>
                <a:pathLst>
                  <a:path w="73" h="68">
                    <a:moveTo>
                      <a:pt x="13" y="39"/>
                    </a:moveTo>
                    <a:cubicBezTo>
                      <a:pt x="8" y="39"/>
                      <a:pt x="8" y="39"/>
                      <a:pt x="8" y="39"/>
                    </a:cubicBezTo>
                    <a:cubicBezTo>
                      <a:pt x="4" y="39"/>
                      <a:pt x="0" y="37"/>
                      <a:pt x="0" y="33"/>
                    </a:cubicBezTo>
                    <a:cubicBezTo>
                      <a:pt x="0" y="29"/>
                      <a:pt x="0" y="19"/>
                      <a:pt x="5" y="19"/>
                    </a:cubicBezTo>
                    <a:cubicBezTo>
                      <a:pt x="6" y="19"/>
                      <a:pt x="10" y="22"/>
                      <a:pt x="15" y="22"/>
                    </a:cubicBezTo>
                    <a:cubicBezTo>
                      <a:pt x="17" y="22"/>
                      <a:pt x="18" y="22"/>
                      <a:pt x="20" y="21"/>
                    </a:cubicBezTo>
                    <a:cubicBezTo>
                      <a:pt x="20" y="22"/>
                      <a:pt x="20" y="23"/>
                      <a:pt x="20" y="24"/>
                    </a:cubicBezTo>
                    <a:cubicBezTo>
                      <a:pt x="20" y="27"/>
                      <a:pt x="21" y="31"/>
                      <a:pt x="23" y="34"/>
                    </a:cubicBezTo>
                    <a:cubicBezTo>
                      <a:pt x="19" y="34"/>
                      <a:pt x="15" y="36"/>
                      <a:pt x="13" y="39"/>
                    </a:cubicBezTo>
                    <a:close/>
                    <a:moveTo>
                      <a:pt x="15" y="19"/>
                    </a:moveTo>
                    <a:cubicBezTo>
                      <a:pt x="10" y="19"/>
                      <a:pt x="5" y="15"/>
                      <a:pt x="5" y="9"/>
                    </a:cubicBezTo>
                    <a:cubicBezTo>
                      <a:pt x="5" y="4"/>
                      <a:pt x="10" y="0"/>
                      <a:pt x="15" y="0"/>
                    </a:cubicBezTo>
                    <a:cubicBezTo>
                      <a:pt x="20" y="0"/>
                      <a:pt x="25" y="4"/>
                      <a:pt x="25" y="9"/>
                    </a:cubicBezTo>
                    <a:cubicBezTo>
                      <a:pt x="25" y="15"/>
                      <a:pt x="20" y="19"/>
                      <a:pt x="15" y="19"/>
                    </a:cubicBezTo>
                    <a:close/>
                    <a:moveTo>
                      <a:pt x="53" y="68"/>
                    </a:moveTo>
                    <a:cubicBezTo>
                      <a:pt x="20" y="68"/>
                      <a:pt x="20" y="68"/>
                      <a:pt x="20" y="68"/>
                    </a:cubicBezTo>
                    <a:cubicBezTo>
                      <a:pt x="14" y="68"/>
                      <a:pt x="10" y="64"/>
                      <a:pt x="10" y="58"/>
                    </a:cubicBezTo>
                    <a:cubicBezTo>
                      <a:pt x="10" y="49"/>
                      <a:pt x="12" y="36"/>
                      <a:pt x="23" y="36"/>
                    </a:cubicBezTo>
                    <a:cubicBezTo>
                      <a:pt x="25" y="36"/>
                      <a:pt x="29" y="41"/>
                      <a:pt x="37" y="41"/>
                    </a:cubicBezTo>
                    <a:cubicBezTo>
                      <a:pt x="44" y="41"/>
                      <a:pt x="49" y="36"/>
                      <a:pt x="50" y="36"/>
                    </a:cubicBezTo>
                    <a:cubicBezTo>
                      <a:pt x="62" y="36"/>
                      <a:pt x="64" y="49"/>
                      <a:pt x="64" y="58"/>
                    </a:cubicBezTo>
                    <a:cubicBezTo>
                      <a:pt x="64" y="64"/>
                      <a:pt x="60" y="68"/>
                      <a:pt x="53" y="68"/>
                    </a:cubicBezTo>
                    <a:close/>
                    <a:moveTo>
                      <a:pt x="37" y="39"/>
                    </a:moveTo>
                    <a:cubicBezTo>
                      <a:pt x="29" y="39"/>
                      <a:pt x="22" y="32"/>
                      <a:pt x="22" y="24"/>
                    </a:cubicBezTo>
                    <a:cubicBezTo>
                      <a:pt x="22" y="16"/>
                      <a:pt x="29" y="9"/>
                      <a:pt x="37" y="9"/>
                    </a:cubicBezTo>
                    <a:cubicBezTo>
                      <a:pt x="45" y="9"/>
                      <a:pt x="51" y="16"/>
                      <a:pt x="51" y="24"/>
                    </a:cubicBezTo>
                    <a:cubicBezTo>
                      <a:pt x="51" y="32"/>
                      <a:pt x="45" y="39"/>
                      <a:pt x="37" y="39"/>
                    </a:cubicBezTo>
                    <a:close/>
                    <a:moveTo>
                      <a:pt x="59" y="19"/>
                    </a:moveTo>
                    <a:cubicBezTo>
                      <a:pt x="53" y="19"/>
                      <a:pt x="49" y="15"/>
                      <a:pt x="49" y="9"/>
                    </a:cubicBezTo>
                    <a:cubicBezTo>
                      <a:pt x="49" y="4"/>
                      <a:pt x="53" y="0"/>
                      <a:pt x="59" y="0"/>
                    </a:cubicBezTo>
                    <a:cubicBezTo>
                      <a:pt x="64" y="0"/>
                      <a:pt x="68" y="4"/>
                      <a:pt x="68" y="9"/>
                    </a:cubicBezTo>
                    <a:cubicBezTo>
                      <a:pt x="68" y="15"/>
                      <a:pt x="64" y="19"/>
                      <a:pt x="59" y="19"/>
                    </a:cubicBezTo>
                    <a:close/>
                    <a:moveTo>
                      <a:pt x="66" y="39"/>
                    </a:moveTo>
                    <a:cubicBezTo>
                      <a:pt x="61" y="39"/>
                      <a:pt x="61" y="39"/>
                      <a:pt x="61" y="39"/>
                    </a:cubicBezTo>
                    <a:cubicBezTo>
                      <a:pt x="58" y="36"/>
                      <a:pt x="55" y="34"/>
                      <a:pt x="51" y="34"/>
                    </a:cubicBezTo>
                    <a:cubicBezTo>
                      <a:pt x="53" y="31"/>
                      <a:pt x="54" y="27"/>
                      <a:pt x="54" y="24"/>
                    </a:cubicBezTo>
                    <a:cubicBezTo>
                      <a:pt x="54" y="23"/>
                      <a:pt x="54" y="22"/>
                      <a:pt x="54" y="21"/>
                    </a:cubicBezTo>
                    <a:cubicBezTo>
                      <a:pt x="55" y="22"/>
                      <a:pt x="57" y="22"/>
                      <a:pt x="59" y="22"/>
                    </a:cubicBezTo>
                    <a:cubicBezTo>
                      <a:pt x="64" y="22"/>
                      <a:pt x="68" y="19"/>
                      <a:pt x="69" y="19"/>
                    </a:cubicBezTo>
                    <a:cubicBezTo>
                      <a:pt x="73" y="19"/>
                      <a:pt x="73" y="29"/>
                      <a:pt x="73" y="33"/>
                    </a:cubicBezTo>
                    <a:cubicBezTo>
                      <a:pt x="73" y="37"/>
                      <a:pt x="70" y="39"/>
                      <a:pt x="66" y="39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22" name="Group 61"/>
            <p:cNvGrpSpPr/>
            <p:nvPr/>
          </p:nvGrpSpPr>
          <p:grpSpPr>
            <a:xfrm>
              <a:off x="10454287" y="1949103"/>
              <a:ext cx="772051" cy="749947"/>
              <a:chOff x="7840715" y="1461827"/>
              <a:chExt cx="579038" cy="562460"/>
            </a:xfrm>
          </p:grpSpPr>
          <p:sp>
            <p:nvSpPr>
              <p:cNvPr id="23" name="Oval 62"/>
              <p:cNvSpPr>
                <a:spLocks noChangeAspect="1"/>
              </p:cNvSpPr>
              <p:nvPr/>
            </p:nvSpPr>
            <p:spPr>
              <a:xfrm flipH="1">
                <a:off x="7840715" y="1461827"/>
                <a:ext cx="579038" cy="5624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4" name="Freeform: Shape 63"/>
              <p:cNvSpPr>
                <a:spLocks/>
              </p:cNvSpPr>
              <p:nvPr/>
            </p:nvSpPr>
            <p:spPr bwMode="auto">
              <a:xfrm>
                <a:off x="7996884" y="1643045"/>
                <a:ext cx="266700" cy="200025"/>
              </a:xfrm>
              <a:custGeom>
                <a:avLst/>
                <a:gdLst/>
                <a:ahLst/>
                <a:cxnLst>
                  <a:cxn ang="0">
                    <a:pos x="168" y="126"/>
                  </a:cxn>
                  <a:cxn ang="0">
                    <a:pos x="0" y="126"/>
                  </a:cxn>
                  <a:cxn ang="0">
                    <a:pos x="0" y="0"/>
                  </a:cxn>
                  <a:cxn ang="0">
                    <a:pos x="10" y="0"/>
                  </a:cxn>
                  <a:cxn ang="0">
                    <a:pos x="10" y="115"/>
                  </a:cxn>
                  <a:cxn ang="0">
                    <a:pos x="168" y="115"/>
                  </a:cxn>
                  <a:cxn ang="0">
                    <a:pos x="168" y="126"/>
                  </a:cxn>
                  <a:cxn ang="0">
                    <a:pos x="54" y="104"/>
                  </a:cxn>
                  <a:cxn ang="0">
                    <a:pos x="32" y="104"/>
                  </a:cxn>
                  <a:cxn ang="0">
                    <a:pos x="32" y="63"/>
                  </a:cxn>
                  <a:cxn ang="0">
                    <a:pos x="54" y="63"/>
                  </a:cxn>
                  <a:cxn ang="0">
                    <a:pos x="54" y="104"/>
                  </a:cxn>
                  <a:cxn ang="0">
                    <a:pos x="84" y="104"/>
                  </a:cxn>
                  <a:cxn ang="0">
                    <a:pos x="64" y="104"/>
                  </a:cxn>
                  <a:cxn ang="0">
                    <a:pos x="64" y="19"/>
                  </a:cxn>
                  <a:cxn ang="0">
                    <a:pos x="84" y="19"/>
                  </a:cxn>
                  <a:cxn ang="0">
                    <a:pos x="84" y="104"/>
                  </a:cxn>
                  <a:cxn ang="0">
                    <a:pos x="116" y="104"/>
                  </a:cxn>
                  <a:cxn ang="0">
                    <a:pos x="95" y="104"/>
                  </a:cxn>
                  <a:cxn ang="0">
                    <a:pos x="95" y="41"/>
                  </a:cxn>
                  <a:cxn ang="0">
                    <a:pos x="116" y="41"/>
                  </a:cxn>
                  <a:cxn ang="0">
                    <a:pos x="116" y="104"/>
                  </a:cxn>
                  <a:cxn ang="0">
                    <a:pos x="147" y="104"/>
                  </a:cxn>
                  <a:cxn ang="0">
                    <a:pos x="127" y="104"/>
                  </a:cxn>
                  <a:cxn ang="0">
                    <a:pos x="127" y="9"/>
                  </a:cxn>
                  <a:cxn ang="0">
                    <a:pos x="147" y="9"/>
                  </a:cxn>
                  <a:cxn ang="0">
                    <a:pos x="147" y="104"/>
                  </a:cxn>
                </a:cxnLst>
                <a:rect l="0" t="0" r="r" b="b"/>
                <a:pathLst>
                  <a:path w="168" h="126">
                    <a:moveTo>
                      <a:pt x="168" y="126"/>
                    </a:moveTo>
                    <a:lnTo>
                      <a:pt x="0" y="12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0" y="115"/>
                    </a:lnTo>
                    <a:lnTo>
                      <a:pt x="168" y="115"/>
                    </a:lnTo>
                    <a:lnTo>
                      <a:pt x="168" y="126"/>
                    </a:lnTo>
                    <a:close/>
                    <a:moveTo>
                      <a:pt x="54" y="104"/>
                    </a:moveTo>
                    <a:lnTo>
                      <a:pt x="32" y="104"/>
                    </a:lnTo>
                    <a:lnTo>
                      <a:pt x="32" y="63"/>
                    </a:lnTo>
                    <a:lnTo>
                      <a:pt x="54" y="63"/>
                    </a:lnTo>
                    <a:lnTo>
                      <a:pt x="54" y="104"/>
                    </a:lnTo>
                    <a:close/>
                    <a:moveTo>
                      <a:pt x="84" y="104"/>
                    </a:moveTo>
                    <a:lnTo>
                      <a:pt x="64" y="104"/>
                    </a:lnTo>
                    <a:lnTo>
                      <a:pt x="64" y="19"/>
                    </a:lnTo>
                    <a:lnTo>
                      <a:pt x="84" y="19"/>
                    </a:lnTo>
                    <a:lnTo>
                      <a:pt x="84" y="104"/>
                    </a:lnTo>
                    <a:close/>
                    <a:moveTo>
                      <a:pt x="116" y="104"/>
                    </a:moveTo>
                    <a:lnTo>
                      <a:pt x="95" y="104"/>
                    </a:lnTo>
                    <a:lnTo>
                      <a:pt x="95" y="41"/>
                    </a:lnTo>
                    <a:lnTo>
                      <a:pt x="116" y="41"/>
                    </a:lnTo>
                    <a:lnTo>
                      <a:pt x="116" y="104"/>
                    </a:lnTo>
                    <a:close/>
                    <a:moveTo>
                      <a:pt x="147" y="104"/>
                    </a:moveTo>
                    <a:lnTo>
                      <a:pt x="127" y="104"/>
                    </a:lnTo>
                    <a:lnTo>
                      <a:pt x="127" y="9"/>
                    </a:lnTo>
                    <a:lnTo>
                      <a:pt x="147" y="9"/>
                    </a:lnTo>
                    <a:lnTo>
                      <a:pt x="147" y="104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</p:grpSp>
      <p:sp>
        <p:nvSpPr>
          <p:cNvPr id="60" name="Title 1">
            <a:extLst>
              <a:ext uri="{FF2B5EF4-FFF2-40B4-BE49-F238E27FC236}">
                <a16:creationId xmlns:a16="http://schemas.microsoft.com/office/drawing/2014/main" id="{5DAFCB42-612B-440D-8EEA-DA41F746E10F}"/>
              </a:ext>
            </a:extLst>
          </p:cNvPr>
          <p:cNvSpPr txBox="1">
            <a:spLocks/>
          </p:cNvSpPr>
          <p:nvPr/>
        </p:nvSpPr>
        <p:spPr>
          <a:xfrm>
            <a:off x="364065" y="136149"/>
            <a:ext cx="4680520" cy="404464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Objetivos</a:t>
            </a:r>
            <a:endParaRPr lang="en-GB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23">
            <a:extLst>
              <a:ext uri="{FF2B5EF4-FFF2-40B4-BE49-F238E27FC236}">
                <a16:creationId xmlns:a16="http://schemas.microsoft.com/office/drawing/2014/main" id="{BF2F43EE-3D85-49C7-BF64-DE64DED80064}"/>
              </a:ext>
            </a:extLst>
          </p:cNvPr>
          <p:cNvSpPr txBox="1"/>
          <p:nvPr/>
        </p:nvSpPr>
        <p:spPr>
          <a:xfrm>
            <a:off x="883068" y="1056850"/>
            <a:ext cx="3208613" cy="72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MX" dirty="0">
                <a:solidFill>
                  <a:schemeClr val="bg1"/>
                </a:solidFill>
                <a:latin typeface="Agency FB" panose="020B0503020202020204" pitchFamily="34" charset="0"/>
              </a:rPr>
              <a:t>Incrementar la productividad en la empresa Texmaya E.I.R.L.</a:t>
            </a:r>
            <a:endParaRPr lang="es-PE" altLang="zh-CN" dirty="0">
              <a:solidFill>
                <a:schemeClr val="bg1"/>
              </a:solidFill>
              <a:latin typeface="Agency FB" panose="020B0503020202020204" pitchFamily="34" charset="0"/>
              <a:ea typeface="微软雅黑" pitchFamily="34" charset="-122"/>
            </a:endParaRPr>
          </a:p>
        </p:txBody>
      </p:sp>
      <p:sp>
        <p:nvSpPr>
          <p:cNvPr id="61" name="TextBox 23">
            <a:extLst>
              <a:ext uri="{FF2B5EF4-FFF2-40B4-BE49-F238E27FC236}">
                <a16:creationId xmlns:a16="http://schemas.microsoft.com/office/drawing/2014/main" id="{13311920-BCC7-422C-9966-7DDAE34222A4}"/>
              </a:ext>
            </a:extLst>
          </p:cNvPr>
          <p:cNvSpPr txBox="1"/>
          <p:nvPr/>
        </p:nvSpPr>
        <p:spPr>
          <a:xfrm>
            <a:off x="899881" y="2431959"/>
            <a:ext cx="3208613" cy="391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MX" dirty="0">
                <a:solidFill>
                  <a:schemeClr val="bg1"/>
                </a:solidFill>
                <a:latin typeface="Agency FB" panose="020B0503020202020204" pitchFamily="34" charset="0"/>
              </a:rPr>
              <a:t>Lograr una adecuada Gestión Estratégica.</a:t>
            </a:r>
            <a:endParaRPr lang="es-PE" altLang="zh-CN" dirty="0">
              <a:solidFill>
                <a:schemeClr val="bg1"/>
              </a:solidFill>
              <a:latin typeface="Agency FB" panose="020B0503020202020204" pitchFamily="34" charset="0"/>
              <a:ea typeface="微软雅黑" pitchFamily="34" charset="-122"/>
            </a:endParaRPr>
          </a:p>
        </p:txBody>
      </p:sp>
      <p:sp>
        <p:nvSpPr>
          <p:cNvPr id="62" name="TextBox 23">
            <a:extLst>
              <a:ext uri="{FF2B5EF4-FFF2-40B4-BE49-F238E27FC236}">
                <a16:creationId xmlns:a16="http://schemas.microsoft.com/office/drawing/2014/main" id="{6932097C-95BA-4243-80E5-D96E79F9CD1A}"/>
              </a:ext>
            </a:extLst>
          </p:cNvPr>
          <p:cNvSpPr txBox="1"/>
          <p:nvPr/>
        </p:nvSpPr>
        <p:spPr>
          <a:xfrm>
            <a:off x="820246" y="3516077"/>
            <a:ext cx="3208613" cy="72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MX" dirty="0">
                <a:solidFill>
                  <a:schemeClr val="bg1"/>
                </a:solidFill>
                <a:latin typeface="Agency FB" panose="020B0503020202020204" pitchFamily="34" charset="0"/>
              </a:rPr>
              <a:t>Lograr una adecuada Gestión de Procesos.</a:t>
            </a:r>
            <a:endParaRPr lang="es-PE" altLang="zh-CN" dirty="0">
              <a:solidFill>
                <a:schemeClr val="bg1"/>
              </a:solidFill>
              <a:latin typeface="Agency FB" panose="020B0503020202020204" pitchFamily="34" charset="0"/>
              <a:ea typeface="微软雅黑" pitchFamily="34" charset="-122"/>
            </a:endParaRPr>
          </a:p>
        </p:txBody>
      </p:sp>
      <p:sp>
        <p:nvSpPr>
          <p:cNvPr id="63" name="TextBox 23">
            <a:extLst>
              <a:ext uri="{FF2B5EF4-FFF2-40B4-BE49-F238E27FC236}">
                <a16:creationId xmlns:a16="http://schemas.microsoft.com/office/drawing/2014/main" id="{FF8ED117-8E6C-457D-ADB7-4ECFDCEE20E7}"/>
              </a:ext>
            </a:extLst>
          </p:cNvPr>
          <p:cNvSpPr txBox="1"/>
          <p:nvPr/>
        </p:nvSpPr>
        <p:spPr>
          <a:xfrm>
            <a:off x="5095550" y="1065882"/>
            <a:ext cx="3208613" cy="72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MX" dirty="0">
                <a:solidFill>
                  <a:schemeClr val="bg1"/>
                </a:solidFill>
                <a:latin typeface="Agency FB" panose="020B0503020202020204" pitchFamily="34" charset="0"/>
              </a:rPr>
              <a:t>Lograr una adecuada Gestión de Operaciones.</a:t>
            </a:r>
            <a:endParaRPr lang="es-PE" altLang="zh-CN" dirty="0">
              <a:solidFill>
                <a:schemeClr val="bg1"/>
              </a:solidFill>
              <a:latin typeface="Agency FB" panose="020B0503020202020204" pitchFamily="34" charset="0"/>
              <a:ea typeface="微软雅黑" pitchFamily="34" charset="-122"/>
            </a:endParaRPr>
          </a:p>
        </p:txBody>
      </p:sp>
      <p:sp>
        <p:nvSpPr>
          <p:cNvPr id="64" name="TextBox 23">
            <a:extLst>
              <a:ext uri="{FF2B5EF4-FFF2-40B4-BE49-F238E27FC236}">
                <a16:creationId xmlns:a16="http://schemas.microsoft.com/office/drawing/2014/main" id="{94452ED4-9AB6-4F4F-9CEE-23229D6F8F00}"/>
              </a:ext>
            </a:extLst>
          </p:cNvPr>
          <p:cNvSpPr txBox="1"/>
          <p:nvPr/>
        </p:nvSpPr>
        <p:spPr>
          <a:xfrm>
            <a:off x="5164463" y="2421025"/>
            <a:ext cx="3208613" cy="391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MX" dirty="0">
                <a:solidFill>
                  <a:schemeClr val="bg1"/>
                </a:solidFill>
                <a:latin typeface="Agency FB" panose="020B0503020202020204" pitchFamily="34" charset="0"/>
              </a:rPr>
              <a:t>Lograr una adecuada Gestión de Calidad.</a:t>
            </a:r>
            <a:endParaRPr lang="es-PE" altLang="zh-CN" dirty="0">
              <a:solidFill>
                <a:schemeClr val="bg1"/>
              </a:solidFill>
              <a:latin typeface="Agency FB" panose="020B0503020202020204" pitchFamily="34" charset="0"/>
              <a:ea typeface="微软雅黑" pitchFamily="34" charset="-122"/>
            </a:endParaRPr>
          </a:p>
        </p:txBody>
      </p:sp>
      <p:sp>
        <p:nvSpPr>
          <p:cNvPr id="65" name="TextBox 23">
            <a:extLst>
              <a:ext uri="{FF2B5EF4-FFF2-40B4-BE49-F238E27FC236}">
                <a16:creationId xmlns:a16="http://schemas.microsoft.com/office/drawing/2014/main" id="{A67F3107-E2C3-40A8-82D8-159A2ACA7A29}"/>
              </a:ext>
            </a:extLst>
          </p:cNvPr>
          <p:cNvSpPr txBox="1"/>
          <p:nvPr/>
        </p:nvSpPr>
        <p:spPr>
          <a:xfrm>
            <a:off x="5096687" y="3516077"/>
            <a:ext cx="3208613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MX" dirty="0">
                <a:solidFill>
                  <a:schemeClr val="bg1"/>
                </a:solidFill>
                <a:latin typeface="Agency FB" panose="020B0503020202020204" pitchFamily="34" charset="0"/>
              </a:rPr>
              <a:t>Implementar unas adecuadas Condiciones Laborales.</a:t>
            </a:r>
            <a:endParaRPr lang="es-PE" altLang="zh-CN" dirty="0">
              <a:solidFill>
                <a:schemeClr val="bg1"/>
              </a:solidFill>
              <a:latin typeface="Agency FB" panose="020B050302020202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6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6">
            <a:extLst>
              <a:ext uri="{FF2B5EF4-FFF2-40B4-BE49-F238E27FC236}">
                <a16:creationId xmlns:a16="http://schemas.microsoft.com/office/drawing/2014/main" id="{A3D4FE60-DFB3-42E3-8A48-9135DE450D7E}"/>
              </a:ext>
            </a:extLst>
          </p:cNvPr>
          <p:cNvSpPr/>
          <p:nvPr/>
        </p:nvSpPr>
        <p:spPr>
          <a:xfrm>
            <a:off x="17669" y="1032414"/>
            <a:ext cx="4831793" cy="2815301"/>
          </a:xfrm>
          <a:custGeom>
            <a:avLst/>
            <a:gdLst>
              <a:gd name="connsiteX0" fmla="*/ 0 w 6477000"/>
              <a:gd name="connsiteY0" fmla="*/ 12700 h 3771900"/>
              <a:gd name="connsiteX1" fmla="*/ 12700 w 6477000"/>
              <a:gd name="connsiteY1" fmla="*/ 3771900 h 3771900"/>
              <a:gd name="connsiteX2" fmla="*/ 4343400 w 6477000"/>
              <a:gd name="connsiteY2" fmla="*/ 3759200 h 3771900"/>
              <a:gd name="connsiteX3" fmla="*/ 6477000 w 6477000"/>
              <a:gd name="connsiteY3" fmla="*/ 0 h 3771900"/>
              <a:gd name="connsiteX4" fmla="*/ 0 w 6477000"/>
              <a:gd name="connsiteY4" fmla="*/ 12700 h 3771900"/>
              <a:gd name="connsiteX0" fmla="*/ 0 w 6477000"/>
              <a:gd name="connsiteY0" fmla="*/ 0 h 3773488"/>
              <a:gd name="connsiteX1" fmla="*/ 12700 w 6477000"/>
              <a:gd name="connsiteY1" fmla="*/ 3773488 h 3773488"/>
              <a:gd name="connsiteX2" fmla="*/ 4343400 w 6477000"/>
              <a:gd name="connsiteY2" fmla="*/ 3760788 h 3773488"/>
              <a:gd name="connsiteX3" fmla="*/ 6477000 w 6477000"/>
              <a:gd name="connsiteY3" fmla="*/ 1588 h 3773488"/>
              <a:gd name="connsiteX4" fmla="*/ 0 w 6477000"/>
              <a:gd name="connsiteY4" fmla="*/ 0 h 3773488"/>
              <a:gd name="connsiteX0" fmla="*/ 0 w 6500812"/>
              <a:gd name="connsiteY0" fmla="*/ 3174 h 3776662"/>
              <a:gd name="connsiteX1" fmla="*/ 12700 w 6500812"/>
              <a:gd name="connsiteY1" fmla="*/ 3776662 h 3776662"/>
              <a:gd name="connsiteX2" fmla="*/ 4343400 w 6500812"/>
              <a:gd name="connsiteY2" fmla="*/ 3763962 h 3776662"/>
              <a:gd name="connsiteX3" fmla="*/ 6500812 w 6500812"/>
              <a:gd name="connsiteY3" fmla="*/ 0 h 3776662"/>
              <a:gd name="connsiteX4" fmla="*/ 0 w 6500812"/>
              <a:gd name="connsiteY4" fmla="*/ 3174 h 3776662"/>
              <a:gd name="connsiteX0" fmla="*/ 0 w 6500812"/>
              <a:gd name="connsiteY0" fmla="*/ 3174 h 3787775"/>
              <a:gd name="connsiteX1" fmla="*/ 12700 w 6500812"/>
              <a:gd name="connsiteY1" fmla="*/ 3776662 h 3787775"/>
              <a:gd name="connsiteX2" fmla="*/ 4324350 w 6500812"/>
              <a:gd name="connsiteY2" fmla="*/ 3787775 h 3787775"/>
              <a:gd name="connsiteX3" fmla="*/ 6500812 w 6500812"/>
              <a:gd name="connsiteY3" fmla="*/ 0 h 3787775"/>
              <a:gd name="connsiteX4" fmla="*/ 0 w 6500812"/>
              <a:gd name="connsiteY4" fmla="*/ 3174 h 3787775"/>
              <a:gd name="connsiteX0" fmla="*/ 0 w 6500812"/>
              <a:gd name="connsiteY0" fmla="*/ 3174 h 3787775"/>
              <a:gd name="connsiteX1" fmla="*/ 3175 w 6500812"/>
              <a:gd name="connsiteY1" fmla="*/ 3786187 h 3787775"/>
              <a:gd name="connsiteX2" fmla="*/ 4324350 w 6500812"/>
              <a:gd name="connsiteY2" fmla="*/ 3787775 h 3787775"/>
              <a:gd name="connsiteX3" fmla="*/ 6500812 w 6500812"/>
              <a:gd name="connsiteY3" fmla="*/ 0 h 3787775"/>
              <a:gd name="connsiteX4" fmla="*/ 0 w 6500812"/>
              <a:gd name="connsiteY4" fmla="*/ 3174 h 378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0812" h="3787775">
                <a:moveTo>
                  <a:pt x="0" y="3174"/>
                </a:moveTo>
                <a:cubicBezTo>
                  <a:pt x="4233" y="1256241"/>
                  <a:pt x="-1058" y="2533120"/>
                  <a:pt x="3175" y="3786187"/>
                </a:cubicBezTo>
                <a:lnTo>
                  <a:pt x="4324350" y="3787775"/>
                </a:lnTo>
                <a:lnTo>
                  <a:pt x="6500812" y="0"/>
                </a:lnTo>
                <a:lnTo>
                  <a:pt x="0" y="317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平行四边形 7">
            <a:extLst>
              <a:ext uri="{FF2B5EF4-FFF2-40B4-BE49-F238E27FC236}">
                <a16:creationId xmlns:a16="http://schemas.microsoft.com/office/drawing/2014/main" id="{CAF84E82-2FFB-43A3-9D52-9D2DC9584B61}"/>
              </a:ext>
            </a:extLst>
          </p:cNvPr>
          <p:cNvSpPr/>
          <p:nvPr/>
        </p:nvSpPr>
        <p:spPr>
          <a:xfrm>
            <a:off x="3212906" y="1032414"/>
            <a:ext cx="2548639" cy="3084324"/>
          </a:xfrm>
          <a:prstGeom prst="parallelogram">
            <a:avLst>
              <a:gd name="adj" fmla="val 69883"/>
            </a:avLst>
          </a:pr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8">
            <a:extLst>
              <a:ext uri="{FF2B5EF4-FFF2-40B4-BE49-F238E27FC236}">
                <a16:creationId xmlns:a16="http://schemas.microsoft.com/office/drawing/2014/main" id="{5E9ABD2F-5B99-477A-B8F0-3A7AC8D5F6B9}"/>
              </a:ext>
            </a:extLst>
          </p:cNvPr>
          <p:cNvSpPr/>
          <p:nvPr/>
        </p:nvSpPr>
        <p:spPr>
          <a:xfrm>
            <a:off x="17669" y="3977507"/>
            <a:ext cx="3398185" cy="139231"/>
          </a:xfrm>
          <a:prstGeom prst="rect">
            <a:avLst/>
          </a:pr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9">
            <a:extLst>
              <a:ext uri="{FF2B5EF4-FFF2-40B4-BE49-F238E27FC236}">
                <a16:creationId xmlns:a16="http://schemas.microsoft.com/office/drawing/2014/main" id="{76D597FC-2A42-4B6E-A5DE-B8197428AC96}"/>
              </a:ext>
            </a:extLst>
          </p:cNvPr>
          <p:cNvSpPr/>
          <p:nvPr/>
        </p:nvSpPr>
        <p:spPr>
          <a:xfrm>
            <a:off x="5681310" y="1032413"/>
            <a:ext cx="3398185" cy="139231"/>
          </a:xfrm>
          <a:prstGeom prst="rect">
            <a:avLst/>
          </a:pr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17">
            <a:extLst>
              <a:ext uri="{FF2B5EF4-FFF2-40B4-BE49-F238E27FC236}">
                <a16:creationId xmlns:a16="http://schemas.microsoft.com/office/drawing/2014/main" id="{36548CD1-79CC-4E41-96DF-C2A8E08BE743}"/>
              </a:ext>
            </a:extLst>
          </p:cNvPr>
          <p:cNvSpPr/>
          <p:nvPr/>
        </p:nvSpPr>
        <p:spPr>
          <a:xfrm>
            <a:off x="4135135" y="1270051"/>
            <a:ext cx="4955686" cy="2843147"/>
          </a:xfrm>
          <a:custGeom>
            <a:avLst/>
            <a:gdLst>
              <a:gd name="connsiteX0" fmla="*/ 6644640 w 6667500"/>
              <a:gd name="connsiteY0" fmla="*/ 22860 h 3825240"/>
              <a:gd name="connsiteX1" fmla="*/ 6667500 w 6667500"/>
              <a:gd name="connsiteY1" fmla="*/ 3817620 h 3825240"/>
              <a:gd name="connsiteX2" fmla="*/ 0 w 6667500"/>
              <a:gd name="connsiteY2" fmla="*/ 3825240 h 3825240"/>
              <a:gd name="connsiteX3" fmla="*/ 2209800 w 6667500"/>
              <a:gd name="connsiteY3" fmla="*/ 0 h 3825240"/>
              <a:gd name="connsiteX4" fmla="*/ 6644640 w 6667500"/>
              <a:gd name="connsiteY4" fmla="*/ 22860 h 3825240"/>
              <a:gd name="connsiteX0" fmla="*/ 6644640 w 6667500"/>
              <a:gd name="connsiteY0" fmla="*/ 22860 h 3825240"/>
              <a:gd name="connsiteX1" fmla="*/ 6667500 w 6667500"/>
              <a:gd name="connsiteY1" fmla="*/ 3817620 h 3825240"/>
              <a:gd name="connsiteX2" fmla="*/ 0 w 6667500"/>
              <a:gd name="connsiteY2" fmla="*/ 3825240 h 3825240"/>
              <a:gd name="connsiteX3" fmla="*/ 2263140 w 6667500"/>
              <a:gd name="connsiteY3" fmla="*/ 0 h 3825240"/>
              <a:gd name="connsiteX4" fmla="*/ 6644640 w 6667500"/>
              <a:gd name="connsiteY4" fmla="*/ 22860 h 3825240"/>
              <a:gd name="connsiteX0" fmla="*/ 6659880 w 6667500"/>
              <a:gd name="connsiteY0" fmla="*/ 0 h 3825240"/>
              <a:gd name="connsiteX1" fmla="*/ 6667500 w 6667500"/>
              <a:gd name="connsiteY1" fmla="*/ 3817620 h 3825240"/>
              <a:gd name="connsiteX2" fmla="*/ 0 w 6667500"/>
              <a:gd name="connsiteY2" fmla="*/ 3825240 h 3825240"/>
              <a:gd name="connsiteX3" fmla="*/ 2263140 w 6667500"/>
              <a:gd name="connsiteY3" fmla="*/ 0 h 3825240"/>
              <a:gd name="connsiteX4" fmla="*/ 6659880 w 6667500"/>
              <a:gd name="connsiteY4" fmla="*/ 0 h 382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0" h="3825240">
                <a:moveTo>
                  <a:pt x="6659880" y="0"/>
                </a:moveTo>
                <a:lnTo>
                  <a:pt x="6667500" y="3817620"/>
                </a:lnTo>
                <a:lnTo>
                  <a:pt x="0" y="3825240"/>
                </a:lnTo>
                <a:lnTo>
                  <a:pt x="2263140" y="0"/>
                </a:lnTo>
                <a:lnTo>
                  <a:pt x="665988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0" name="矩形 259">
            <a:extLst>
              <a:ext uri="{FF2B5EF4-FFF2-40B4-BE49-F238E27FC236}">
                <a16:creationId xmlns:a16="http://schemas.microsoft.com/office/drawing/2014/main" id="{47ECBD5C-F623-41D6-96B8-1D949E3824D7}"/>
              </a:ext>
            </a:extLst>
          </p:cNvPr>
          <p:cNvSpPr/>
          <p:nvPr/>
        </p:nvSpPr>
        <p:spPr>
          <a:xfrm>
            <a:off x="202561" y="1226479"/>
            <a:ext cx="94609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Agency FB" panose="020B0503020202020204" pitchFamily="34" charset="0"/>
                <a:ea typeface="微软雅黑" pitchFamily="34" charset="-122"/>
              </a:rPr>
              <a:t>02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778" y="1171644"/>
            <a:ext cx="3104123" cy="3959965"/>
          </a:xfrm>
          <a:prstGeom prst="rect">
            <a:avLst/>
          </a:prstGeom>
        </p:spPr>
      </p:pic>
      <p:sp>
        <p:nvSpPr>
          <p:cNvPr id="12" name="矩形 260">
            <a:extLst>
              <a:ext uri="{FF2B5EF4-FFF2-40B4-BE49-F238E27FC236}">
                <a16:creationId xmlns:a16="http://schemas.microsoft.com/office/drawing/2014/main" id="{EE3C67FA-4845-4A41-8C9B-2B917B1BE68B}"/>
              </a:ext>
            </a:extLst>
          </p:cNvPr>
          <p:cNvSpPr/>
          <p:nvPr/>
        </p:nvSpPr>
        <p:spPr>
          <a:xfrm>
            <a:off x="17669" y="2317841"/>
            <a:ext cx="367661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PLANTEAMIENTO Y </a:t>
            </a:r>
          </a:p>
          <a:p>
            <a:r>
              <a:rPr lang="en-US" altLang="zh-CN" sz="2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DIAGNOSITCO DE LAS CAUSAS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842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6EDCF-089A-44DF-AC9B-146747FA0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715" y="0"/>
            <a:ext cx="5455518" cy="712936"/>
          </a:xfrm>
          <a:prstGeom prst="rect">
            <a:avLst/>
          </a:prstGeom>
        </p:spPr>
        <p:txBody>
          <a:bodyPr/>
          <a:lstStyle/>
          <a:p>
            <a:r>
              <a:rPr lang="es-P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Producto Patrón 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84266AF-A98A-4C06-A2CD-B722AAE6CF92}"/>
              </a:ext>
            </a:extLst>
          </p:cNvPr>
          <p:cNvGrpSpPr/>
          <p:nvPr/>
        </p:nvGrpSpPr>
        <p:grpSpPr>
          <a:xfrm>
            <a:off x="-14364" y="1013928"/>
            <a:ext cx="8762827" cy="3290998"/>
            <a:chOff x="3539939" y="1734907"/>
            <a:chExt cx="8900999" cy="3386941"/>
          </a:xfrm>
        </p:grpSpPr>
        <p:sp>
          <p:nvSpPr>
            <p:cNvPr id="21" name="透明">
              <a:extLst>
                <a:ext uri="{FF2B5EF4-FFF2-40B4-BE49-F238E27FC236}">
                  <a16:creationId xmlns:a16="http://schemas.microsoft.com/office/drawing/2014/main" id="{19C2AF4D-0F9C-4BF8-AB6A-6DCCDC477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9939" y="1734907"/>
              <a:ext cx="2318250" cy="2901564"/>
            </a:xfrm>
            <a:custGeom>
              <a:avLst/>
              <a:gdLst>
                <a:gd name="T0" fmla="*/ 1682 w 1682"/>
                <a:gd name="T1" fmla="*/ 0 h 2069"/>
                <a:gd name="T2" fmla="*/ 789 w 1682"/>
                <a:gd name="T3" fmla="*/ 0 h 2069"/>
                <a:gd name="T4" fmla="*/ 0 w 1682"/>
                <a:gd name="T5" fmla="*/ 2069 h 2069"/>
                <a:gd name="T6" fmla="*/ 1682 w 1682"/>
                <a:gd name="T7" fmla="*/ 2069 h 2069"/>
                <a:gd name="T8" fmla="*/ 1682 w 1682"/>
                <a:gd name="T9" fmla="*/ 0 h 2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2" h="2069">
                  <a:moveTo>
                    <a:pt x="1682" y="0"/>
                  </a:moveTo>
                  <a:lnTo>
                    <a:pt x="789" y="0"/>
                  </a:lnTo>
                  <a:lnTo>
                    <a:pt x="0" y="2069"/>
                  </a:lnTo>
                  <a:lnTo>
                    <a:pt x="1682" y="2069"/>
                  </a:lnTo>
                  <a:lnTo>
                    <a:pt x="168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2300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81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" name="TextBox 23">
              <a:extLst>
                <a:ext uri="{FF2B5EF4-FFF2-40B4-BE49-F238E27FC236}">
                  <a16:creationId xmlns:a16="http://schemas.microsoft.com/office/drawing/2014/main" id="{FF37BE8E-C5BD-4ED3-98EA-268CD1D77F0A}"/>
                </a:ext>
              </a:extLst>
            </p:cNvPr>
            <p:cNvSpPr txBox="1"/>
            <p:nvPr/>
          </p:nvSpPr>
          <p:spPr>
            <a:xfrm>
              <a:off x="7612059" y="1813159"/>
              <a:ext cx="4828879" cy="744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ea typeface="微软雅黑" pitchFamily="34" charset="-122"/>
                </a:rPr>
                <a:t>La </a:t>
              </a:r>
              <a:r>
                <a:rPr lang="es-MX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ea typeface="微软雅黑" pitchFamily="34" charset="-122"/>
                </a:rPr>
                <a:t>producción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ea typeface="微软雅黑" pitchFamily="34" charset="-122"/>
                </a:rPr>
                <a:t> de la pijama basic equivale al 55.75% de la </a:t>
              </a:r>
              <a:r>
                <a:rPr lang="es-PE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ea typeface="微软雅黑" pitchFamily="34" charset="-122"/>
                </a:rPr>
                <a:t>producción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ea typeface="微软雅黑" pitchFamily="34" charset="-122"/>
                </a:rPr>
                <a:t> total de la empresa</a:t>
              </a:r>
            </a:p>
          </p:txBody>
        </p:sp>
        <p:cxnSp>
          <p:nvCxnSpPr>
            <p:cNvPr id="8" name="直接连接符 26">
              <a:extLst>
                <a:ext uri="{FF2B5EF4-FFF2-40B4-BE49-F238E27FC236}">
                  <a16:creationId xmlns:a16="http://schemas.microsoft.com/office/drawing/2014/main" id="{93D260C6-AE3E-4CF9-A6B0-423E596B38FD}"/>
                </a:ext>
              </a:extLst>
            </p:cNvPr>
            <p:cNvCxnSpPr/>
            <p:nvPr/>
          </p:nvCxnSpPr>
          <p:spPr>
            <a:xfrm>
              <a:off x="6662114" y="2717512"/>
              <a:ext cx="4424997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</p:cxnSp>
        <p:cxnSp>
          <p:nvCxnSpPr>
            <p:cNvPr id="9" name="直接连接符 27">
              <a:extLst>
                <a:ext uri="{FF2B5EF4-FFF2-40B4-BE49-F238E27FC236}">
                  <a16:creationId xmlns:a16="http://schemas.microsoft.com/office/drawing/2014/main" id="{8BCACCD4-180C-45F6-BFD9-0845E25A0231}"/>
                </a:ext>
              </a:extLst>
            </p:cNvPr>
            <p:cNvCxnSpPr/>
            <p:nvPr/>
          </p:nvCxnSpPr>
          <p:spPr>
            <a:xfrm>
              <a:off x="6661299" y="4157484"/>
              <a:ext cx="442581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</p:cxnSp>
        <p:grpSp>
          <p:nvGrpSpPr>
            <p:cNvPr id="10" name="组合 2">
              <a:extLst>
                <a:ext uri="{FF2B5EF4-FFF2-40B4-BE49-F238E27FC236}">
                  <a16:creationId xmlns:a16="http://schemas.microsoft.com/office/drawing/2014/main" id="{4E5C5ED6-4EF5-4499-9371-201018549885}"/>
                </a:ext>
              </a:extLst>
            </p:cNvPr>
            <p:cNvGrpSpPr/>
            <p:nvPr/>
          </p:nvGrpSpPr>
          <p:grpSpPr>
            <a:xfrm>
              <a:off x="6620288" y="1838562"/>
              <a:ext cx="799160" cy="799160"/>
              <a:chOff x="4965863" y="1552412"/>
              <a:chExt cx="599448" cy="599448"/>
            </a:xfrm>
          </p:grpSpPr>
          <p:sp>
            <p:nvSpPr>
              <p:cNvPr id="17" name="椭圆 32">
                <a:extLst>
                  <a:ext uri="{FF2B5EF4-FFF2-40B4-BE49-F238E27FC236}">
                    <a16:creationId xmlns:a16="http://schemas.microsoft.com/office/drawing/2014/main" id="{898FA7D4-2FDD-4207-9503-F054F1064F6A}"/>
                  </a:ext>
                </a:extLst>
              </p:cNvPr>
              <p:cNvSpPr/>
              <p:nvPr/>
            </p:nvSpPr>
            <p:spPr>
              <a:xfrm>
                <a:off x="4965863" y="1552412"/>
                <a:ext cx="599448" cy="599448"/>
              </a:xfrm>
              <a:prstGeom prst="ellipse">
                <a:avLst/>
              </a:prstGeom>
              <a:solidFill>
                <a:srgbClr val="4C5D86"/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6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" name="Freeform 13">
                <a:extLst>
                  <a:ext uri="{FF2B5EF4-FFF2-40B4-BE49-F238E27FC236}">
                    <a16:creationId xmlns:a16="http://schemas.microsoft.com/office/drawing/2014/main" id="{FB9374D4-82AE-4C47-9D84-13EC6E412F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46483" y="1711977"/>
                <a:ext cx="289613" cy="227488"/>
              </a:xfrm>
              <a:custGeom>
                <a:avLst/>
                <a:gdLst>
                  <a:gd name="T0" fmla="*/ 282 w 766"/>
                  <a:gd name="T1" fmla="*/ 304 h 600"/>
                  <a:gd name="T2" fmla="*/ 391 w 766"/>
                  <a:gd name="T3" fmla="*/ 248 h 600"/>
                  <a:gd name="T4" fmla="*/ 596 w 766"/>
                  <a:gd name="T5" fmla="*/ 213 h 600"/>
                  <a:gd name="T6" fmla="*/ 652 w 766"/>
                  <a:gd name="T7" fmla="*/ 129 h 600"/>
                  <a:gd name="T8" fmla="*/ 570 w 766"/>
                  <a:gd name="T9" fmla="*/ 186 h 600"/>
                  <a:gd name="T10" fmla="*/ 391 w 766"/>
                  <a:gd name="T11" fmla="*/ 195 h 600"/>
                  <a:gd name="T12" fmla="*/ 766 w 766"/>
                  <a:gd name="T13" fmla="*/ 80 h 600"/>
                  <a:gd name="T14" fmla="*/ 465 w 766"/>
                  <a:gd name="T15" fmla="*/ 32 h 600"/>
                  <a:gd name="T16" fmla="*/ 437 w 766"/>
                  <a:gd name="T17" fmla="*/ 0 h 600"/>
                  <a:gd name="T18" fmla="*/ 154 w 766"/>
                  <a:gd name="T19" fmla="*/ 32 h 600"/>
                  <a:gd name="T20" fmla="*/ 175 w 766"/>
                  <a:gd name="T21" fmla="*/ 80 h 600"/>
                  <a:gd name="T22" fmla="*/ 216 w 766"/>
                  <a:gd name="T23" fmla="*/ 135 h 600"/>
                  <a:gd name="T24" fmla="*/ 706 w 766"/>
                  <a:gd name="T25" fmla="*/ 80 h 600"/>
                  <a:gd name="T26" fmla="*/ 355 w 766"/>
                  <a:gd name="T27" fmla="*/ 394 h 600"/>
                  <a:gd name="T28" fmla="*/ 706 w 766"/>
                  <a:gd name="T29" fmla="*/ 410 h 600"/>
                  <a:gd name="T30" fmla="*/ 361 w 766"/>
                  <a:gd name="T31" fmla="*/ 427 h 600"/>
                  <a:gd name="T32" fmla="*/ 362 w 766"/>
                  <a:gd name="T33" fmla="*/ 478 h 600"/>
                  <a:gd name="T34" fmla="*/ 437 w 766"/>
                  <a:gd name="T35" fmla="*/ 595 h 600"/>
                  <a:gd name="T36" fmla="*/ 465 w 766"/>
                  <a:gd name="T37" fmla="*/ 478 h 600"/>
                  <a:gd name="T38" fmla="*/ 603 w 766"/>
                  <a:gd name="T39" fmla="*/ 592 h 600"/>
                  <a:gd name="T40" fmla="*/ 591 w 766"/>
                  <a:gd name="T41" fmla="*/ 478 h 600"/>
                  <a:gd name="T42" fmla="*/ 766 w 766"/>
                  <a:gd name="T43" fmla="*/ 427 h 600"/>
                  <a:gd name="T44" fmla="*/ 747 w 766"/>
                  <a:gd name="T45" fmla="*/ 80 h 600"/>
                  <a:gd name="T46" fmla="*/ 161 w 766"/>
                  <a:gd name="T47" fmla="*/ 310 h 600"/>
                  <a:gd name="T48" fmla="*/ 235 w 766"/>
                  <a:gd name="T49" fmla="*/ 236 h 600"/>
                  <a:gd name="T50" fmla="*/ 86 w 766"/>
                  <a:gd name="T51" fmla="*/ 236 h 600"/>
                  <a:gd name="T52" fmla="*/ 208 w 766"/>
                  <a:gd name="T53" fmla="*/ 325 h 600"/>
                  <a:gd name="T54" fmla="*/ 181 w 766"/>
                  <a:gd name="T55" fmla="*/ 325 h 600"/>
                  <a:gd name="T56" fmla="*/ 188 w 766"/>
                  <a:gd name="T57" fmla="*/ 339 h 600"/>
                  <a:gd name="T58" fmla="*/ 196 w 766"/>
                  <a:gd name="T59" fmla="*/ 510 h 600"/>
                  <a:gd name="T60" fmla="*/ 129 w 766"/>
                  <a:gd name="T61" fmla="*/ 510 h 600"/>
                  <a:gd name="T62" fmla="*/ 137 w 766"/>
                  <a:gd name="T63" fmla="*/ 339 h 600"/>
                  <a:gd name="T64" fmla="*/ 145 w 766"/>
                  <a:gd name="T65" fmla="*/ 325 h 600"/>
                  <a:gd name="T66" fmla="*/ 0 w 766"/>
                  <a:gd name="T67" fmla="*/ 438 h 600"/>
                  <a:gd name="T68" fmla="*/ 66 w 766"/>
                  <a:gd name="T69" fmla="*/ 600 h 600"/>
                  <a:gd name="T70" fmla="*/ 89 w 766"/>
                  <a:gd name="T71" fmla="*/ 432 h 600"/>
                  <a:gd name="T72" fmla="*/ 230 w 766"/>
                  <a:gd name="T73" fmla="*/ 600 h 600"/>
                  <a:gd name="T74" fmla="*/ 253 w 766"/>
                  <a:gd name="T75" fmla="*/ 432 h 600"/>
                  <a:gd name="T76" fmla="*/ 321 w 766"/>
                  <a:gd name="T77" fmla="*/ 600 h 600"/>
                  <a:gd name="T78" fmla="*/ 208 w 766"/>
                  <a:gd name="T79" fmla="*/ 325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66" h="600">
                    <a:moveTo>
                      <a:pt x="391" y="195"/>
                    </a:moveTo>
                    <a:lnTo>
                      <a:pt x="282" y="304"/>
                    </a:lnTo>
                    <a:cubicBezTo>
                      <a:pt x="293" y="310"/>
                      <a:pt x="303" y="317"/>
                      <a:pt x="312" y="326"/>
                    </a:cubicBezTo>
                    <a:lnTo>
                      <a:pt x="391" y="248"/>
                    </a:lnTo>
                    <a:lnTo>
                      <a:pt x="476" y="333"/>
                    </a:lnTo>
                    <a:lnTo>
                      <a:pt x="596" y="213"/>
                    </a:lnTo>
                    <a:lnTo>
                      <a:pt x="614" y="259"/>
                    </a:lnTo>
                    <a:lnTo>
                      <a:pt x="652" y="129"/>
                    </a:lnTo>
                    <a:lnTo>
                      <a:pt x="522" y="167"/>
                    </a:lnTo>
                    <a:lnTo>
                      <a:pt x="570" y="186"/>
                    </a:lnTo>
                    <a:lnTo>
                      <a:pt x="476" y="280"/>
                    </a:lnTo>
                    <a:lnTo>
                      <a:pt x="391" y="195"/>
                    </a:lnTo>
                    <a:close/>
                    <a:moveTo>
                      <a:pt x="766" y="80"/>
                    </a:moveTo>
                    <a:lnTo>
                      <a:pt x="766" y="80"/>
                    </a:lnTo>
                    <a:lnTo>
                      <a:pt x="766" y="32"/>
                    </a:lnTo>
                    <a:lnTo>
                      <a:pt x="465" y="32"/>
                    </a:lnTo>
                    <a:lnTo>
                      <a:pt x="465" y="0"/>
                    </a:lnTo>
                    <a:lnTo>
                      <a:pt x="437" y="0"/>
                    </a:lnTo>
                    <a:lnTo>
                      <a:pt x="437" y="32"/>
                    </a:lnTo>
                    <a:lnTo>
                      <a:pt x="154" y="32"/>
                    </a:lnTo>
                    <a:lnTo>
                      <a:pt x="154" y="80"/>
                    </a:lnTo>
                    <a:lnTo>
                      <a:pt x="175" y="80"/>
                    </a:lnTo>
                    <a:lnTo>
                      <a:pt x="175" y="122"/>
                    </a:lnTo>
                    <a:cubicBezTo>
                      <a:pt x="190" y="124"/>
                      <a:pt x="203" y="128"/>
                      <a:pt x="216" y="135"/>
                    </a:cubicBezTo>
                    <a:lnTo>
                      <a:pt x="216" y="80"/>
                    </a:lnTo>
                    <a:lnTo>
                      <a:pt x="706" y="80"/>
                    </a:lnTo>
                    <a:lnTo>
                      <a:pt x="706" y="394"/>
                    </a:lnTo>
                    <a:lnTo>
                      <a:pt x="355" y="394"/>
                    </a:lnTo>
                    <a:cubicBezTo>
                      <a:pt x="356" y="399"/>
                      <a:pt x="358" y="404"/>
                      <a:pt x="359" y="410"/>
                    </a:cubicBezTo>
                    <a:lnTo>
                      <a:pt x="706" y="410"/>
                    </a:lnTo>
                    <a:lnTo>
                      <a:pt x="706" y="427"/>
                    </a:lnTo>
                    <a:lnTo>
                      <a:pt x="361" y="427"/>
                    </a:lnTo>
                    <a:cubicBezTo>
                      <a:pt x="361" y="430"/>
                      <a:pt x="362" y="434"/>
                      <a:pt x="362" y="438"/>
                    </a:cubicBezTo>
                    <a:lnTo>
                      <a:pt x="362" y="478"/>
                    </a:lnTo>
                    <a:lnTo>
                      <a:pt x="437" y="478"/>
                    </a:lnTo>
                    <a:lnTo>
                      <a:pt x="437" y="595"/>
                    </a:lnTo>
                    <a:lnTo>
                      <a:pt x="465" y="595"/>
                    </a:lnTo>
                    <a:lnTo>
                      <a:pt x="465" y="478"/>
                    </a:lnTo>
                    <a:lnTo>
                      <a:pt x="560" y="478"/>
                    </a:lnTo>
                    <a:lnTo>
                      <a:pt x="603" y="592"/>
                    </a:lnTo>
                    <a:lnTo>
                      <a:pt x="631" y="585"/>
                    </a:lnTo>
                    <a:lnTo>
                      <a:pt x="591" y="478"/>
                    </a:lnTo>
                    <a:lnTo>
                      <a:pt x="766" y="478"/>
                    </a:lnTo>
                    <a:lnTo>
                      <a:pt x="766" y="427"/>
                    </a:lnTo>
                    <a:lnTo>
                      <a:pt x="747" y="427"/>
                    </a:lnTo>
                    <a:lnTo>
                      <a:pt x="747" y="80"/>
                    </a:lnTo>
                    <a:lnTo>
                      <a:pt x="766" y="80"/>
                    </a:lnTo>
                    <a:close/>
                    <a:moveTo>
                      <a:pt x="161" y="310"/>
                    </a:moveTo>
                    <a:lnTo>
                      <a:pt x="161" y="310"/>
                    </a:lnTo>
                    <a:cubicBezTo>
                      <a:pt x="202" y="310"/>
                      <a:pt x="235" y="277"/>
                      <a:pt x="235" y="236"/>
                    </a:cubicBezTo>
                    <a:cubicBezTo>
                      <a:pt x="235" y="194"/>
                      <a:pt x="202" y="161"/>
                      <a:pt x="161" y="161"/>
                    </a:cubicBezTo>
                    <a:cubicBezTo>
                      <a:pt x="119" y="161"/>
                      <a:pt x="86" y="194"/>
                      <a:pt x="86" y="236"/>
                    </a:cubicBezTo>
                    <a:cubicBezTo>
                      <a:pt x="86" y="277"/>
                      <a:pt x="119" y="310"/>
                      <a:pt x="161" y="310"/>
                    </a:cubicBezTo>
                    <a:close/>
                    <a:moveTo>
                      <a:pt x="208" y="325"/>
                    </a:moveTo>
                    <a:lnTo>
                      <a:pt x="208" y="325"/>
                    </a:lnTo>
                    <a:lnTo>
                      <a:pt x="181" y="325"/>
                    </a:lnTo>
                    <a:lnTo>
                      <a:pt x="185" y="328"/>
                    </a:lnTo>
                    <a:cubicBezTo>
                      <a:pt x="188" y="331"/>
                      <a:pt x="190" y="336"/>
                      <a:pt x="188" y="339"/>
                    </a:cubicBezTo>
                    <a:lnTo>
                      <a:pt x="178" y="365"/>
                    </a:lnTo>
                    <a:lnTo>
                      <a:pt x="196" y="510"/>
                    </a:lnTo>
                    <a:lnTo>
                      <a:pt x="163" y="540"/>
                    </a:lnTo>
                    <a:lnTo>
                      <a:pt x="129" y="510"/>
                    </a:lnTo>
                    <a:lnTo>
                      <a:pt x="147" y="365"/>
                    </a:lnTo>
                    <a:lnTo>
                      <a:pt x="137" y="339"/>
                    </a:lnTo>
                    <a:cubicBezTo>
                      <a:pt x="135" y="336"/>
                      <a:pt x="137" y="331"/>
                      <a:pt x="140" y="328"/>
                    </a:cubicBezTo>
                    <a:lnTo>
                      <a:pt x="145" y="325"/>
                    </a:lnTo>
                    <a:lnTo>
                      <a:pt x="112" y="325"/>
                    </a:lnTo>
                    <a:cubicBezTo>
                      <a:pt x="50" y="325"/>
                      <a:pt x="0" y="376"/>
                      <a:pt x="0" y="438"/>
                    </a:cubicBezTo>
                    <a:lnTo>
                      <a:pt x="0" y="600"/>
                    </a:lnTo>
                    <a:lnTo>
                      <a:pt x="66" y="600"/>
                    </a:lnTo>
                    <a:lnTo>
                      <a:pt x="66" y="432"/>
                    </a:lnTo>
                    <a:lnTo>
                      <a:pt x="89" y="432"/>
                    </a:lnTo>
                    <a:lnTo>
                      <a:pt x="89" y="600"/>
                    </a:lnTo>
                    <a:lnTo>
                      <a:pt x="230" y="600"/>
                    </a:lnTo>
                    <a:lnTo>
                      <a:pt x="230" y="432"/>
                    </a:lnTo>
                    <a:lnTo>
                      <a:pt x="253" y="432"/>
                    </a:lnTo>
                    <a:lnTo>
                      <a:pt x="253" y="600"/>
                    </a:lnTo>
                    <a:lnTo>
                      <a:pt x="321" y="600"/>
                    </a:lnTo>
                    <a:lnTo>
                      <a:pt x="321" y="438"/>
                    </a:lnTo>
                    <a:cubicBezTo>
                      <a:pt x="321" y="376"/>
                      <a:pt x="271" y="325"/>
                      <a:pt x="208" y="3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04" tIns="60952" rIns="121904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11" name="组合 3">
              <a:extLst>
                <a:ext uri="{FF2B5EF4-FFF2-40B4-BE49-F238E27FC236}">
                  <a16:creationId xmlns:a16="http://schemas.microsoft.com/office/drawing/2014/main" id="{5F948319-3E79-4511-A549-0BCADFFC65FA}"/>
                </a:ext>
              </a:extLst>
            </p:cNvPr>
            <p:cNvGrpSpPr/>
            <p:nvPr/>
          </p:nvGrpSpPr>
          <p:grpSpPr>
            <a:xfrm>
              <a:off x="6626942" y="3038736"/>
              <a:ext cx="799160" cy="799160"/>
              <a:chOff x="4970854" y="2513407"/>
              <a:chExt cx="599448" cy="599448"/>
            </a:xfrm>
          </p:grpSpPr>
          <p:sp>
            <p:nvSpPr>
              <p:cNvPr id="15" name="椭圆 34">
                <a:extLst>
                  <a:ext uri="{FF2B5EF4-FFF2-40B4-BE49-F238E27FC236}">
                    <a16:creationId xmlns:a16="http://schemas.microsoft.com/office/drawing/2014/main" id="{F842251B-3015-4E4A-A639-AE8DB3B5DFD8}"/>
                  </a:ext>
                </a:extLst>
              </p:cNvPr>
              <p:cNvSpPr/>
              <p:nvPr/>
            </p:nvSpPr>
            <p:spPr>
              <a:xfrm>
                <a:off x="4970854" y="2513407"/>
                <a:ext cx="599448" cy="599448"/>
              </a:xfrm>
              <a:prstGeom prst="ellipse">
                <a:avLst/>
              </a:prstGeom>
              <a:solidFill>
                <a:srgbClr val="C1392B"/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6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" name="Freeform 17">
                <a:extLst>
                  <a:ext uri="{FF2B5EF4-FFF2-40B4-BE49-F238E27FC236}">
                    <a16:creationId xmlns:a16="http://schemas.microsoft.com/office/drawing/2014/main" id="{47891CD5-80EE-4DFC-8949-054DFDF079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10341" y="2641777"/>
                <a:ext cx="289614" cy="309707"/>
              </a:xfrm>
              <a:custGeom>
                <a:avLst/>
                <a:gdLst>
                  <a:gd name="T0" fmla="*/ 224 w 593"/>
                  <a:gd name="T1" fmla="*/ 394 h 633"/>
                  <a:gd name="T2" fmla="*/ 213 w 593"/>
                  <a:gd name="T3" fmla="*/ 358 h 633"/>
                  <a:gd name="T4" fmla="*/ 259 w 593"/>
                  <a:gd name="T5" fmla="*/ 173 h 633"/>
                  <a:gd name="T6" fmla="*/ 307 w 593"/>
                  <a:gd name="T7" fmla="*/ 323 h 633"/>
                  <a:gd name="T8" fmla="*/ 367 w 593"/>
                  <a:gd name="T9" fmla="*/ 149 h 633"/>
                  <a:gd name="T10" fmla="*/ 234 w 593"/>
                  <a:gd name="T11" fmla="*/ 296 h 633"/>
                  <a:gd name="T12" fmla="*/ 223 w 593"/>
                  <a:gd name="T13" fmla="*/ 315 h 633"/>
                  <a:gd name="T14" fmla="*/ 304 w 593"/>
                  <a:gd name="T15" fmla="*/ 363 h 633"/>
                  <a:gd name="T16" fmla="*/ 391 w 593"/>
                  <a:gd name="T17" fmla="*/ 127 h 633"/>
                  <a:gd name="T18" fmla="*/ 395 w 593"/>
                  <a:gd name="T19" fmla="*/ 81 h 633"/>
                  <a:gd name="T20" fmla="*/ 391 w 593"/>
                  <a:gd name="T21" fmla="*/ 127 h 633"/>
                  <a:gd name="T22" fmla="*/ 463 w 593"/>
                  <a:gd name="T23" fmla="*/ 149 h 633"/>
                  <a:gd name="T24" fmla="*/ 417 w 593"/>
                  <a:gd name="T25" fmla="*/ 154 h 633"/>
                  <a:gd name="T26" fmla="*/ 338 w 593"/>
                  <a:gd name="T27" fmla="*/ 107 h 633"/>
                  <a:gd name="T28" fmla="*/ 319 w 593"/>
                  <a:gd name="T29" fmla="*/ 65 h 633"/>
                  <a:gd name="T30" fmla="*/ 338 w 593"/>
                  <a:gd name="T31" fmla="*/ 107 h 633"/>
                  <a:gd name="T32" fmla="*/ 261 w 593"/>
                  <a:gd name="T33" fmla="*/ 79 h 633"/>
                  <a:gd name="T34" fmla="*/ 266 w 593"/>
                  <a:gd name="T35" fmla="*/ 125 h 633"/>
                  <a:gd name="T36" fmla="*/ 435 w 593"/>
                  <a:gd name="T37" fmla="*/ 226 h 633"/>
                  <a:gd name="T38" fmla="*/ 477 w 593"/>
                  <a:gd name="T39" fmla="*/ 207 h 633"/>
                  <a:gd name="T40" fmla="*/ 435 w 593"/>
                  <a:gd name="T41" fmla="*/ 226 h 633"/>
                  <a:gd name="T42" fmla="*/ 218 w 593"/>
                  <a:gd name="T43" fmla="*/ 324 h 633"/>
                  <a:gd name="T44" fmla="*/ 206 w 593"/>
                  <a:gd name="T45" fmla="*/ 344 h 633"/>
                  <a:gd name="T46" fmla="*/ 288 w 593"/>
                  <a:gd name="T47" fmla="*/ 391 h 633"/>
                  <a:gd name="T48" fmla="*/ 216 w 593"/>
                  <a:gd name="T49" fmla="*/ 633 h 633"/>
                  <a:gd name="T50" fmla="*/ 231 w 593"/>
                  <a:gd name="T51" fmla="*/ 37 h 633"/>
                  <a:gd name="T52" fmla="*/ 564 w 593"/>
                  <a:gd name="T53" fmla="*/ 180 h 633"/>
                  <a:gd name="T54" fmla="*/ 569 w 593"/>
                  <a:gd name="T55" fmla="*/ 276 h 633"/>
                  <a:gd name="T56" fmla="*/ 586 w 593"/>
                  <a:gd name="T57" fmla="*/ 396 h 633"/>
                  <a:gd name="T58" fmla="*/ 565 w 593"/>
                  <a:gd name="T59" fmla="*/ 498 h 633"/>
                  <a:gd name="T60" fmla="*/ 442 w 593"/>
                  <a:gd name="T61" fmla="*/ 526 h 633"/>
                  <a:gd name="T62" fmla="*/ 216 w 593"/>
                  <a:gd name="T63" fmla="*/ 633 h 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3" h="633">
                    <a:moveTo>
                      <a:pt x="213" y="358"/>
                    </a:moveTo>
                    <a:cubicBezTo>
                      <a:pt x="207" y="371"/>
                      <a:pt x="212" y="387"/>
                      <a:pt x="224" y="394"/>
                    </a:cubicBezTo>
                    <a:cubicBezTo>
                      <a:pt x="235" y="400"/>
                      <a:pt x="248" y="398"/>
                      <a:pt x="257" y="391"/>
                    </a:cubicBezTo>
                    <a:lnTo>
                      <a:pt x="213" y="358"/>
                    </a:lnTo>
                    <a:close/>
                    <a:moveTo>
                      <a:pt x="367" y="149"/>
                    </a:moveTo>
                    <a:cubicBezTo>
                      <a:pt x="328" y="126"/>
                      <a:pt x="279" y="137"/>
                      <a:pt x="259" y="173"/>
                    </a:cubicBezTo>
                    <a:cubicBezTo>
                      <a:pt x="238" y="210"/>
                      <a:pt x="265" y="250"/>
                      <a:pt x="246" y="288"/>
                    </a:cubicBezTo>
                    <a:lnTo>
                      <a:pt x="307" y="323"/>
                    </a:lnTo>
                    <a:cubicBezTo>
                      <a:pt x="330" y="288"/>
                      <a:pt x="380" y="291"/>
                      <a:pt x="401" y="255"/>
                    </a:cubicBezTo>
                    <a:cubicBezTo>
                      <a:pt x="421" y="219"/>
                      <a:pt x="406" y="172"/>
                      <a:pt x="367" y="149"/>
                    </a:cubicBezTo>
                    <a:close/>
                    <a:moveTo>
                      <a:pt x="301" y="346"/>
                    </a:moveTo>
                    <a:lnTo>
                      <a:pt x="234" y="296"/>
                    </a:lnTo>
                    <a:cubicBezTo>
                      <a:pt x="229" y="292"/>
                      <a:pt x="223" y="293"/>
                      <a:pt x="219" y="299"/>
                    </a:cubicBezTo>
                    <a:cubicBezTo>
                      <a:pt x="216" y="304"/>
                      <a:pt x="218" y="312"/>
                      <a:pt x="223" y="315"/>
                    </a:cubicBezTo>
                    <a:lnTo>
                      <a:pt x="289" y="366"/>
                    </a:lnTo>
                    <a:cubicBezTo>
                      <a:pt x="295" y="370"/>
                      <a:pt x="301" y="368"/>
                      <a:pt x="304" y="363"/>
                    </a:cubicBezTo>
                    <a:cubicBezTo>
                      <a:pt x="307" y="357"/>
                      <a:pt x="306" y="350"/>
                      <a:pt x="301" y="346"/>
                    </a:cubicBezTo>
                    <a:close/>
                    <a:moveTo>
                      <a:pt x="391" y="127"/>
                    </a:moveTo>
                    <a:lnTo>
                      <a:pt x="412" y="90"/>
                    </a:lnTo>
                    <a:lnTo>
                      <a:pt x="395" y="81"/>
                    </a:lnTo>
                    <a:lnTo>
                      <a:pt x="374" y="117"/>
                    </a:lnTo>
                    <a:lnTo>
                      <a:pt x="391" y="127"/>
                    </a:lnTo>
                    <a:close/>
                    <a:moveTo>
                      <a:pt x="426" y="170"/>
                    </a:moveTo>
                    <a:lnTo>
                      <a:pt x="463" y="149"/>
                    </a:lnTo>
                    <a:lnTo>
                      <a:pt x="453" y="133"/>
                    </a:lnTo>
                    <a:lnTo>
                      <a:pt x="417" y="154"/>
                    </a:lnTo>
                    <a:lnTo>
                      <a:pt x="426" y="170"/>
                    </a:lnTo>
                    <a:close/>
                    <a:moveTo>
                      <a:pt x="338" y="107"/>
                    </a:moveTo>
                    <a:lnTo>
                      <a:pt x="338" y="65"/>
                    </a:lnTo>
                    <a:lnTo>
                      <a:pt x="319" y="65"/>
                    </a:lnTo>
                    <a:lnTo>
                      <a:pt x="319" y="107"/>
                    </a:lnTo>
                    <a:lnTo>
                      <a:pt x="338" y="107"/>
                    </a:lnTo>
                    <a:close/>
                    <a:moveTo>
                      <a:pt x="282" y="116"/>
                    </a:moveTo>
                    <a:lnTo>
                      <a:pt x="261" y="79"/>
                    </a:lnTo>
                    <a:lnTo>
                      <a:pt x="245" y="89"/>
                    </a:lnTo>
                    <a:lnTo>
                      <a:pt x="266" y="125"/>
                    </a:lnTo>
                    <a:lnTo>
                      <a:pt x="282" y="116"/>
                    </a:lnTo>
                    <a:close/>
                    <a:moveTo>
                      <a:pt x="435" y="226"/>
                    </a:moveTo>
                    <a:lnTo>
                      <a:pt x="477" y="226"/>
                    </a:lnTo>
                    <a:lnTo>
                      <a:pt x="477" y="207"/>
                    </a:lnTo>
                    <a:lnTo>
                      <a:pt x="436" y="207"/>
                    </a:lnTo>
                    <a:lnTo>
                      <a:pt x="435" y="226"/>
                    </a:lnTo>
                    <a:close/>
                    <a:moveTo>
                      <a:pt x="284" y="375"/>
                    </a:moveTo>
                    <a:lnTo>
                      <a:pt x="218" y="324"/>
                    </a:lnTo>
                    <a:cubicBezTo>
                      <a:pt x="213" y="320"/>
                      <a:pt x="206" y="322"/>
                      <a:pt x="203" y="327"/>
                    </a:cubicBezTo>
                    <a:cubicBezTo>
                      <a:pt x="200" y="333"/>
                      <a:pt x="201" y="340"/>
                      <a:pt x="206" y="344"/>
                    </a:cubicBezTo>
                    <a:lnTo>
                      <a:pt x="273" y="394"/>
                    </a:lnTo>
                    <a:cubicBezTo>
                      <a:pt x="278" y="398"/>
                      <a:pt x="285" y="397"/>
                      <a:pt x="288" y="391"/>
                    </a:cubicBezTo>
                    <a:cubicBezTo>
                      <a:pt x="291" y="386"/>
                      <a:pt x="289" y="378"/>
                      <a:pt x="284" y="375"/>
                    </a:cubicBezTo>
                    <a:close/>
                    <a:moveTo>
                      <a:pt x="216" y="633"/>
                    </a:moveTo>
                    <a:cubicBezTo>
                      <a:pt x="223" y="583"/>
                      <a:pt x="223" y="530"/>
                      <a:pt x="210" y="483"/>
                    </a:cubicBezTo>
                    <a:cubicBezTo>
                      <a:pt x="0" y="365"/>
                      <a:pt x="55" y="92"/>
                      <a:pt x="231" y="37"/>
                    </a:cubicBezTo>
                    <a:cubicBezTo>
                      <a:pt x="324" y="0"/>
                      <a:pt x="450" y="22"/>
                      <a:pt x="533" y="105"/>
                    </a:cubicBezTo>
                    <a:cubicBezTo>
                      <a:pt x="593" y="165"/>
                      <a:pt x="564" y="180"/>
                      <a:pt x="564" y="180"/>
                    </a:cubicBezTo>
                    <a:lnTo>
                      <a:pt x="551" y="187"/>
                    </a:lnTo>
                    <a:cubicBezTo>
                      <a:pt x="558" y="216"/>
                      <a:pt x="571" y="268"/>
                      <a:pt x="569" y="276"/>
                    </a:cubicBezTo>
                    <a:cubicBezTo>
                      <a:pt x="567" y="285"/>
                      <a:pt x="556" y="295"/>
                      <a:pt x="556" y="295"/>
                    </a:cubicBezTo>
                    <a:lnTo>
                      <a:pt x="586" y="396"/>
                    </a:lnTo>
                    <a:lnTo>
                      <a:pt x="559" y="407"/>
                    </a:lnTo>
                    <a:cubicBezTo>
                      <a:pt x="565" y="439"/>
                      <a:pt x="568" y="466"/>
                      <a:pt x="565" y="498"/>
                    </a:cubicBezTo>
                    <a:cubicBezTo>
                      <a:pt x="565" y="503"/>
                      <a:pt x="547" y="519"/>
                      <a:pt x="532" y="520"/>
                    </a:cubicBezTo>
                    <a:lnTo>
                      <a:pt x="442" y="526"/>
                    </a:lnTo>
                    <a:lnTo>
                      <a:pt x="448" y="633"/>
                    </a:lnTo>
                    <a:lnTo>
                      <a:pt x="216" y="6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04" tIns="60952" rIns="121904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12" name="组合 4">
              <a:extLst>
                <a:ext uri="{FF2B5EF4-FFF2-40B4-BE49-F238E27FC236}">
                  <a16:creationId xmlns:a16="http://schemas.microsoft.com/office/drawing/2014/main" id="{57674D44-7146-4E0E-9070-AE2E47127683}"/>
                </a:ext>
              </a:extLst>
            </p:cNvPr>
            <p:cNvGrpSpPr/>
            <p:nvPr/>
          </p:nvGrpSpPr>
          <p:grpSpPr>
            <a:xfrm>
              <a:off x="6650612" y="4322688"/>
              <a:ext cx="799160" cy="799160"/>
              <a:chOff x="4988609" y="3551062"/>
              <a:chExt cx="599448" cy="599448"/>
            </a:xfrm>
          </p:grpSpPr>
          <p:sp>
            <p:nvSpPr>
              <p:cNvPr id="13" name="椭圆 36">
                <a:extLst>
                  <a:ext uri="{FF2B5EF4-FFF2-40B4-BE49-F238E27FC236}">
                    <a16:creationId xmlns:a16="http://schemas.microsoft.com/office/drawing/2014/main" id="{8D21CD27-12C3-49D2-A139-F0B102CB5E37}"/>
                  </a:ext>
                </a:extLst>
              </p:cNvPr>
              <p:cNvSpPr/>
              <p:nvPr/>
            </p:nvSpPr>
            <p:spPr>
              <a:xfrm>
                <a:off x="4988609" y="3551062"/>
                <a:ext cx="599448" cy="599448"/>
              </a:xfrm>
              <a:prstGeom prst="ellipse">
                <a:avLst/>
              </a:prstGeom>
              <a:solidFill>
                <a:srgbClr val="8EC142"/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6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C3382CDC-B85C-4F12-B7F2-EC4CA15150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40570" y="3710860"/>
                <a:ext cx="295526" cy="279852"/>
              </a:xfrm>
              <a:custGeom>
                <a:avLst/>
                <a:gdLst>
                  <a:gd name="T0" fmla="*/ 522 w 638"/>
                  <a:gd name="T1" fmla="*/ 59 h 603"/>
                  <a:gd name="T2" fmla="*/ 520 w 638"/>
                  <a:gd name="T3" fmla="*/ 186 h 603"/>
                  <a:gd name="T4" fmla="*/ 301 w 638"/>
                  <a:gd name="T5" fmla="*/ 186 h 603"/>
                  <a:gd name="T6" fmla="*/ 299 w 638"/>
                  <a:gd name="T7" fmla="*/ 129 h 603"/>
                  <a:gd name="T8" fmla="*/ 299 w 638"/>
                  <a:gd name="T9" fmla="*/ 119 h 603"/>
                  <a:gd name="T10" fmla="*/ 301 w 638"/>
                  <a:gd name="T11" fmla="*/ 54 h 603"/>
                  <a:gd name="T12" fmla="*/ 305 w 638"/>
                  <a:gd name="T13" fmla="*/ 27 h 603"/>
                  <a:gd name="T14" fmla="*/ 273 w 638"/>
                  <a:gd name="T15" fmla="*/ 59 h 603"/>
                  <a:gd name="T16" fmla="*/ 263 w 638"/>
                  <a:gd name="T17" fmla="*/ 113 h 603"/>
                  <a:gd name="T18" fmla="*/ 111 w 638"/>
                  <a:gd name="T19" fmla="*/ 94 h 603"/>
                  <a:gd name="T20" fmla="*/ 112 w 638"/>
                  <a:gd name="T21" fmla="*/ 207 h 603"/>
                  <a:gd name="T22" fmla="*/ 117 w 638"/>
                  <a:gd name="T23" fmla="*/ 207 h 603"/>
                  <a:gd name="T24" fmla="*/ 148 w 638"/>
                  <a:gd name="T25" fmla="*/ 339 h 603"/>
                  <a:gd name="T26" fmla="*/ 155 w 638"/>
                  <a:gd name="T27" fmla="*/ 339 h 603"/>
                  <a:gd name="T28" fmla="*/ 185 w 638"/>
                  <a:gd name="T29" fmla="*/ 223 h 603"/>
                  <a:gd name="T30" fmla="*/ 185 w 638"/>
                  <a:gd name="T31" fmla="*/ 127 h 603"/>
                  <a:gd name="T32" fmla="*/ 263 w 638"/>
                  <a:gd name="T33" fmla="*/ 136 h 603"/>
                  <a:gd name="T34" fmla="*/ 282 w 638"/>
                  <a:gd name="T35" fmla="*/ 204 h 603"/>
                  <a:gd name="T36" fmla="*/ 305 w 638"/>
                  <a:gd name="T37" fmla="*/ 214 h 603"/>
                  <a:gd name="T38" fmla="*/ 539 w 638"/>
                  <a:gd name="T39" fmla="*/ 204 h 603"/>
                  <a:gd name="T40" fmla="*/ 539 w 638"/>
                  <a:gd name="T41" fmla="*/ 36 h 603"/>
                  <a:gd name="T42" fmla="*/ 520 w 638"/>
                  <a:gd name="T43" fmla="*/ 221 h 603"/>
                  <a:gd name="T44" fmla="*/ 523 w 638"/>
                  <a:gd name="T45" fmla="*/ 341 h 603"/>
                  <a:gd name="T46" fmla="*/ 367 w 638"/>
                  <a:gd name="T47" fmla="*/ 249 h 603"/>
                  <a:gd name="T48" fmla="*/ 334 w 638"/>
                  <a:gd name="T49" fmla="*/ 249 h 603"/>
                  <a:gd name="T50" fmla="*/ 520 w 638"/>
                  <a:gd name="T51" fmla="*/ 221 h 603"/>
                  <a:gd name="T52" fmla="*/ 158 w 638"/>
                  <a:gd name="T53" fmla="*/ 438 h 603"/>
                  <a:gd name="T54" fmla="*/ 113 w 638"/>
                  <a:gd name="T55" fmla="*/ 373 h 603"/>
                  <a:gd name="T56" fmla="*/ 361 w 638"/>
                  <a:gd name="T57" fmla="*/ 438 h 603"/>
                  <a:gd name="T58" fmla="*/ 316 w 638"/>
                  <a:gd name="T59" fmla="*/ 373 h 603"/>
                  <a:gd name="T60" fmla="*/ 567 w 638"/>
                  <a:gd name="T61" fmla="*/ 438 h 603"/>
                  <a:gd name="T62" fmla="*/ 522 w 638"/>
                  <a:gd name="T63" fmla="*/ 373 h 603"/>
                  <a:gd name="T64" fmla="*/ 200 w 638"/>
                  <a:gd name="T65" fmla="*/ 487 h 603"/>
                  <a:gd name="T66" fmla="*/ 221 w 638"/>
                  <a:gd name="T67" fmla="*/ 527 h 603"/>
                  <a:gd name="T68" fmla="*/ 265 w 638"/>
                  <a:gd name="T69" fmla="*/ 448 h 603"/>
                  <a:gd name="T70" fmla="*/ 403 w 638"/>
                  <a:gd name="T71" fmla="*/ 527 h 603"/>
                  <a:gd name="T72" fmla="*/ 433 w 638"/>
                  <a:gd name="T73" fmla="*/ 527 h 603"/>
                  <a:gd name="T74" fmla="*/ 570 w 638"/>
                  <a:gd name="T75" fmla="*/ 448 h 603"/>
                  <a:gd name="T76" fmla="*/ 614 w 638"/>
                  <a:gd name="T77" fmla="*/ 527 h 603"/>
                  <a:gd name="T78" fmla="*/ 638 w 638"/>
                  <a:gd name="T79" fmla="*/ 549 h 603"/>
                  <a:gd name="T80" fmla="*/ 608 w 638"/>
                  <a:gd name="T81" fmla="*/ 549 h 603"/>
                  <a:gd name="T82" fmla="*/ 433 w 638"/>
                  <a:gd name="T83" fmla="*/ 549 h 603"/>
                  <a:gd name="T84" fmla="*/ 403 w 638"/>
                  <a:gd name="T85" fmla="*/ 549 h 603"/>
                  <a:gd name="T86" fmla="*/ 227 w 638"/>
                  <a:gd name="T87" fmla="*/ 549 h 603"/>
                  <a:gd name="T88" fmla="*/ 200 w 638"/>
                  <a:gd name="T89" fmla="*/ 549 h 603"/>
                  <a:gd name="T90" fmla="*/ 24 w 638"/>
                  <a:gd name="T91" fmla="*/ 549 h 603"/>
                  <a:gd name="T92" fmla="*/ 24 w 638"/>
                  <a:gd name="T93" fmla="*/ 527 h 603"/>
                  <a:gd name="T94" fmla="*/ 152 w 638"/>
                  <a:gd name="T95" fmla="*/ 0 h 603"/>
                  <a:gd name="T96" fmla="*/ 108 w 638"/>
                  <a:gd name="T97" fmla="*/ 44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38" h="603">
                    <a:moveTo>
                      <a:pt x="516" y="53"/>
                    </a:moveTo>
                    <a:cubicBezTo>
                      <a:pt x="517" y="53"/>
                      <a:pt x="519" y="53"/>
                      <a:pt x="520" y="54"/>
                    </a:cubicBezTo>
                    <a:cubicBezTo>
                      <a:pt x="522" y="56"/>
                      <a:pt x="522" y="57"/>
                      <a:pt x="522" y="59"/>
                    </a:cubicBezTo>
                    <a:lnTo>
                      <a:pt x="522" y="181"/>
                    </a:lnTo>
                    <a:cubicBezTo>
                      <a:pt x="522" y="183"/>
                      <a:pt x="522" y="185"/>
                      <a:pt x="520" y="186"/>
                    </a:cubicBezTo>
                    <a:lnTo>
                      <a:pt x="520" y="186"/>
                    </a:lnTo>
                    <a:cubicBezTo>
                      <a:pt x="519" y="187"/>
                      <a:pt x="517" y="188"/>
                      <a:pt x="516" y="188"/>
                    </a:cubicBezTo>
                    <a:lnTo>
                      <a:pt x="305" y="188"/>
                    </a:lnTo>
                    <a:cubicBezTo>
                      <a:pt x="303" y="188"/>
                      <a:pt x="302" y="187"/>
                      <a:pt x="301" y="186"/>
                    </a:cubicBezTo>
                    <a:lnTo>
                      <a:pt x="300" y="186"/>
                    </a:lnTo>
                    <a:cubicBezTo>
                      <a:pt x="299" y="185"/>
                      <a:pt x="299" y="183"/>
                      <a:pt x="299" y="181"/>
                    </a:cubicBezTo>
                    <a:lnTo>
                      <a:pt x="299" y="129"/>
                    </a:lnTo>
                    <a:lnTo>
                      <a:pt x="403" y="107"/>
                    </a:lnTo>
                    <a:lnTo>
                      <a:pt x="403" y="105"/>
                    </a:lnTo>
                    <a:lnTo>
                      <a:pt x="299" y="119"/>
                    </a:lnTo>
                    <a:lnTo>
                      <a:pt x="299" y="59"/>
                    </a:lnTo>
                    <a:cubicBezTo>
                      <a:pt x="299" y="57"/>
                      <a:pt x="299" y="56"/>
                      <a:pt x="300" y="54"/>
                    </a:cubicBezTo>
                    <a:lnTo>
                      <a:pt x="301" y="54"/>
                    </a:lnTo>
                    <a:cubicBezTo>
                      <a:pt x="302" y="53"/>
                      <a:pt x="303" y="53"/>
                      <a:pt x="305" y="53"/>
                    </a:cubicBezTo>
                    <a:lnTo>
                      <a:pt x="516" y="53"/>
                    </a:lnTo>
                    <a:close/>
                    <a:moveTo>
                      <a:pt x="305" y="27"/>
                    </a:moveTo>
                    <a:cubicBezTo>
                      <a:pt x="296" y="27"/>
                      <a:pt x="288" y="30"/>
                      <a:pt x="282" y="36"/>
                    </a:cubicBezTo>
                    <a:lnTo>
                      <a:pt x="282" y="36"/>
                    </a:lnTo>
                    <a:cubicBezTo>
                      <a:pt x="276" y="42"/>
                      <a:pt x="273" y="50"/>
                      <a:pt x="273" y="59"/>
                    </a:cubicBezTo>
                    <a:lnTo>
                      <a:pt x="273" y="122"/>
                    </a:lnTo>
                    <a:lnTo>
                      <a:pt x="263" y="124"/>
                    </a:lnTo>
                    <a:lnTo>
                      <a:pt x="263" y="113"/>
                    </a:lnTo>
                    <a:lnTo>
                      <a:pt x="217" y="113"/>
                    </a:lnTo>
                    <a:lnTo>
                      <a:pt x="185" y="94"/>
                    </a:lnTo>
                    <a:lnTo>
                      <a:pt x="111" y="94"/>
                    </a:lnTo>
                    <a:cubicBezTo>
                      <a:pt x="96" y="94"/>
                      <a:pt x="84" y="106"/>
                      <a:pt x="84" y="121"/>
                    </a:cubicBezTo>
                    <a:lnTo>
                      <a:pt x="84" y="207"/>
                    </a:lnTo>
                    <a:lnTo>
                      <a:pt x="112" y="207"/>
                    </a:lnTo>
                    <a:lnTo>
                      <a:pt x="112" y="144"/>
                    </a:lnTo>
                    <a:lnTo>
                      <a:pt x="117" y="144"/>
                    </a:lnTo>
                    <a:lnTo>
                      <a:pt x="117" y="207"/>
                    </a:lnTo>
                    <a:lnTo>
                      <a:pt x="117" y="223"/>
                    </a:lnTo>
                    <a:lnTo>
                      <a:pt x="117" y="339"/>
                    </a:lnTo>
                    <a:lnTo>
                      <a:pt x="148" y="339"/>
                    </a:lnTo>
                    <a:lnTo>
                      <a:pt x="148" y="243"/>
                    </a:lnTo>
                    <a:lnTo>
                      <a:pt x="155" y="243"/>
                    </a:lnTo>
                    <a:lnTo>
                      <a:pt x="155" y="339"/>
                    </a:lnTo>
                    <a:lnTo>
                      <a:pt x="185" y="339"/>
                    </a:lnTo>
                    <a:lnTo>
                      <a:pt x="185" y="322"/>
                    </a:lnTo>
                    <a:lnTo>
                      <a:pt x="185" y="223"/>
                    </a:lnTo>
                    <a:lnTo>
                      <a:pt x="185" y="207"/>
                    </a:lnTo>
                    <a:lnTo>
                      <a:pt x="185" y="144"/>
                    </a:lnTo>
                    <a:lnTo>
                      <a:pt x="185" y="127"/>
                    </a:lnTo>
                    <a:lnTo>
                      <a:pt x="217" y="144"/>
                    </a:lnTo>
                    <a:lnTo>
                      <a:pt x="263" y="144"/>
                    </a:lnTo>
                    <a:lnTo>
                      <a:pt x="263" y="136"/>
                    </a:lnTo>
                    <a:lnTo>
                      <a:pt x="273" y="134"/>
                    </a:lnTo>
                    <a:lnTo>
                      <a:pt x="273" y="181"/>
                    </a:lnTo>
                    <a:cubicBezTo>
                      <a:pt x="273" y="190"/>
                      <a:pt x="276" y="198"/>
                      <a:pt x="282" y="204"/>
                    </a:cubicBezTo>
                    <a:lnTo>
                      <a:pt x="282" y="204"/>
                    </a:lnTo>
                    <a:lnTo>
                      <a:pt x="282" y="204"/>
                    </a:lnTo>
                    <a:cubicBezTo>
                      <a:pt x="288" y="210"/>
                      <a:pt x="296" y="214"/>
                      <a:pt x="305" y="214"/>
                    </a:cubicBezTo>
                    <a:lnTo>
                      <a:pt x="516" y="214"/>
                    </a:lnTo>
                    <a:cubicBezTo>
                      <a:pt x="525" y="214"/>
                      <a:pt x="533" y="210"/>
                      <a:pt x="539" y="204"/>
                    </a:cubicBezTo>
                    <a:lnTo>
                      <a:pt x="539" y="204"/>
                    </a:lnTo>
                    <a:cubicBezTo>
                      <a:pt x="545" y="198"/>
                      <a:pt x="548" y="190"/>
                      <a:pt x="548" y="181"/>
                    </a:cubicBezTo>
                    <a:lnTo>
                      <a:pt x="548" y="59"/>
                    </a:lnTo>
                    <a:cubicBezTo>
                      <a:pt x="548" y="50"/>
                      <a:pt x="545" y="42"/>
                      <a:pt x="539" y="36"/>
                    </a:cubicBezTo>
                    <a:cubicBezTo>
                      <a:pt x="533" y="30"/>
                      <a:pt x="525" y="27"/>
                      <a:pt x="516" y="27"/>
                    </a:cubicBezTo>
                    <a:lnTo>
                      <a:pt x="305" y="27"/>
                    </a:lnTo>
                    <a:close/>
                    <a:moveTo>
                      <a:pt x="520" y="221"/>
                    </a:moveTo>
                    <a:lnTo>
                      <a:pt x="520" y="249"/>
                    </a:lnTo>
                    <a:lnTo>
                      <a:pt x="497" y="249"/>
                    </a:lnTo>
                    <a:lnTo>
                      <a:pt x="523" y="341"/>
                    </a:lnTo>
                    <a:lnTo>
                      <a:pt x="490" y="341"/>
                    </a:lnTo>
                    <a:lnTo>
                      <a:pt x="464" y="249"/>
                    </a:lnTo>
                    <a:lnTo>
                      <a:pt x="367" y="249"/>
                    </a:lnTo>
                    <a:lnTo>
                      <a:pt x="341" y="341"/>
                    </a:lnTo>
                    <a:lnTo>
                      <a:pt x="308" y="341"/>
                    </a:lnTo>
                    <a:lnTo>
                      <a:pt x="334" y="249"/>
                    </a:lnTo>
                    <a:lnTo>
                      <a:pt x="306" y="249"/>
                    </a:lnTo>
                    <a:lnTo>
                      <a:pt x="306" y="221"/>
                    </a:lnTo>
                    <a:lnTo>
                      <a:pt x="520" y="221"/>
                    </a:lnTo>
                    <a:close/>
                    <a:moveTo>
                      <a:pt x="113" y="373"/>
                    </a:moveTo>
                    <a:cubicBezTo>
                      <a:pt x="139" y="373"/>
                      <a:pt x="161" y="394"/>
                      <a:pt x="161" y="421"/>
                    </a:cubicBezTo>
                    <a:cubicBezTo>
                      <a:pt x="161" y="427"/>
                      <a:pt x="160" y="433"/>
                      <a:pt x="158" y="438"/>
                    </a:cubicBezTo>
                    <a:lnTo>
                      <a:pt x="68" y="438"/>
                    </a:lnTo>
                    <a:cubicBezTo>
                      <a:pt x="66" y="433"/>
                      <a:pt x="65" y="427"/>
                      <a:pt x="65" y="421"/>
                    </a:cubicBezTo>
                    <a:cubicBezTo>
                      <a:pt x="65" y="394"/>
                      <a:pt x="86" y="373"/>
                      <a:pt x="113" y="373"/>
                    </a:cubicBezTo>
                    <a:close/>
                    <a:moveTo>
                      <a:pt x="316" y="373"/>
                    </a:moveTo>
                    <a:cubicBezTo>
                      <a:pt x="342" y="373"/>
                      <a:pt x="364" y="394"/>
                      <a:pt x="364" y="421"/>
                    </a:cubicBezTo>
                    <a:cubicBezTo>
                      <a:pt x="364" y="427"/>
                      <a:pt x="363" y="433"/>
                      <a:pt x="361" y="438"/>
                    </a:cubicBezTo>
                    <a:lnTo>
                      <a:pt x="271" y="438"/>
                    </a:lnTo>
                    <a:cubicBezTo>
                      <a:pt x="269" y="433"/>
                      <a:pt x="268" y="427"/>
                      <a:pt x="268" y="421"/>
                    </a:cubicBezTo>
                    <a:cubicBezTo>
                      <a:pt x="268" y="394"/>
                      <a:pt x="289" y="373"/>
                      <a:pt x="316" y="373"/>
                    </a:cubicBezTo>
                    <a:close/>
                    <a:moveTo>
                      <a:pt x="522" y="373"/>
                    </a:moveTo>
                    <a:cubicBezTo>
                      <a:pt x="548" y="373"/>
                      <a:pt x="570" y="394"/>
                      <a:pt x="570" y="421"/>
                    </a:cubicBezTo>
                    <a:cubicBezTo>
                      <a:pt x="570" y="427"/>
                      <a:pt x="569" y="433"/>
                      <a:pt x="567" y="438"/>
                    </a:cubicBezTo>
                    <a:lnTo>
                      <a:pt x="477" y="438"/>
                    </a:lnTo>
                    <a:cubicBezTo>
                      <a:pt x="475" y="433"/>
                      <a:pt x="474" y="427"/>
                      <a:pt x="474" y="421"/>
                    </a:cubicBezTo>
                    <a:cubicBezTo>
                      <a:pt x="474" y="394"/>
                      <a:pt x="495" y="373"/>
                      <a:pt x="522" y="373"/>
                    </a:cubicBezTo>
                    <a:close/>
                    <a:moveTo>
                      <a:pt x="62" y="448"/>
                    </a:moveTo>
                    <a:lnTo>
                      <a:pt x="161" y="448"/>
                    </a:lnTo>
                    <a:cubicBezTo>
                      <a:pt x="182" y="448"/>
                      <a:pt x="200" y="466"/>
                      <a:pt x="200" y="487"/>
                    </a:cubicBezTo>
                    <a:lnTo>
                      <a:pt x="200" y="527"/>
                    </a:lnTo>
                    <a:lnTo>
                      <a:pt x="203" y="527"/>
                    </a:lnTo>
                    <a:lnTo>
                      <a:pt x="221" y="527"/>
                    </a:lnTo>
                    <a:lnTo>
                      <a:pt x="227" y="527"/>
                    </a:lnTo>
                    <a:lnTo>
                      <a:pt x="227" y="487"/>
                    </a:lnTo>
                    <a:cubicBezTo>
                      <a:pt x="227" y="466"/>
                      <a:pt x="244" y="448"/>
                      <a:pt x="265" y="448"/>
                    </a:cubicBezTo>
                    <a:lnTo>
                      <a:pt x="364" y="448"/>
                    </a:lnTo>
                    <a:cubicBezTo>
                      <a:pt x="385" y="448"/>
                      <a:pt x="403" y="466"/>
                      <a:pt x="403" y="487"/>
                    </a:cubicBezTo>
                    <a:lnTo>
                      <a:pt x="403" y="527"/>
                    </a:lnTo>
                    <a:lnTo>
                      <a:pt x="409" y="527"/>
                    </a:lnTo>
                    <a:lnTo>
                      <a:pt x="424" y="527"/>
                    </a:lnTo>
                    <a:lnTo>
                      <a:pt x="433" y="527"/>
                    </a:lnTo>
                    <a:lnTo>
                      <a:pt x="433" y="487"/>
                    </a:lnTo>
                    <a:cubicBezTo>
                      <a:pt x="433" y="466"/>
                      <a:pt x="450" y="448"/>
                      <a:pt x="471" y="448"/>
                    </a:cubicBezTo>
                    <a:lnTo>
                      <a:pt x="570" y="448"/>
                    </a:lnTo>
                    <a:cubicBezTo>
                      <a:pt x="591" y="448"/>
                      <a:pt x="608" y="466"/>
                      <a:pt x="608" y="487"/>
                    </a:cubicBezTo>
                    <a:lnTo>
                      <a:pt x="608" y="527"/>
                    </a:lnTo>
                    <a:lnTo>
                      <a:pt x="614" y="527"/>
                    </a:lnTo>
                    <a:lnTo>
                      <a:pt x="630" y="527"/>
                    </a:lnTo>
                    <a:lnTo>
                      <a:pt x="638" y="527"/>
                    </a:lnTo>
                    <a:lnTo>
                      <a:pt x="638" y="549"/>
                    </a:lnTo>
                    <a:lnTo>
                      <a:pt x="630" y="549"/>
                    </a:lnTo>
                    <a:lnTo>
                      <a:pt x="614" y="549"/>
                    </a:lnTo>
                    <a:lnTo>
                      <a:pt x="608" y="549"/>
                    </a:lnTo>
                    <a:lnTo>
                      <a:pt x="608" y="603"/>
                    </a:lnTo>
                    <a:lnTo>
                      <a:pt x="433" y="603"/>
                    </a:lnTo>
                    <a:lnTo>
                      <a:pt x="433" y="549"/>
                    </a:lnTo>
                    <a:lnTo>
                      <a:pt x="424" y="549"/>
                    </a:lnTo>
                    <a:lnTo>
                      <a:pt x="409" y="549"/>
                    </a:lnTo>
                    <a:lnTo>
                      <a:pt x="403" y="549"/>
                    </a:lnTo>
                    <a:lnTo>
                      <a:pt x="403" y="603"/>
                    </a:lnTo>
                    <a:lnTo>
                      <a:pt x="227" y="603"/>
                    </a:lnTo>
                    <a:lnTo>
                      <a:pt x="227" y="549"/>
                    </a:lnTo>
                    <a:lnTo>
                      <a:pt x="221" y="549"/>
                    </a:lnTo>
                    <a:lnTo>
                      <a:pt x="203" y="549"/>
                    </a:lnTo>
                    <a:lnTo>
                      <a:pt x="200" y="549"/>
                    </a:lnTo>
                    <a:lnTo>
                      <a:pt x="200" y="603"/>
                    </a:lnTo>
                    <a:lnTo>
                      <a:pt x="24" y="603"/>
                    </a:lnTo>
                    <a:lnTo>
                      <a:pt x="24" y="549"/>
                    </a:lnTo>
                    <a:lnTo>
                      <a:pt x="0" y="549"/>
                    </a:lnTo>
                    <a:lnTo>
                      <a:pt x="0" y="527"/>
                    </a:lnTo>
                    <a:lnTo>
                      <a:pt x="24" y="527"/>
                    </a:lnTo>
                    <a:lnTo>
                      <a:pt x="24" y="487"/>
                    </a:lnTo>
                    <a:cubicBezTo>
                      <a:pt x="24" y="466"/>
                      <a:pt x="41" y="448"/>
                      <a:pt x="62" y="448"/>
                    </a:cubicBezTo>
                    <a:close/>
                    <a:moveTo>
                      <a:pt x="152" y="0"/>
                    </a:moveTo>
                    <a:cubicBezTo>
                      <a:pt x="176" y="0"/>
                      <a:pt x="196" y="20"/>
                      <a:pt x="196" y="44"/>
                    </a:cubicBezTo>
                    <a:cubicBezTo>
                      <a:pt x="196" y="69"/>
                      <a:pt x="176" y="88"/>
                      <a:pt x="152" y="88"/>
                    </a:cubicBezTo>
                    <a:cubicBezTo>
                      <a:pt x="127" y="88"/>
                      <a:pt x="108" y="69"/>
                      <a:pt x="108" y="44"/>
                    </a:cubicBezTo>
                    <a:cubicBezTo>
                      <a:pt x="108" y="20"/>
                      <a:pt x="127" y="0"/>
                      <a:pt x="15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04" tIns="60952" rIns="121904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pic>
        <p:nvPicPr>
          <p:cNvPr id="20" name="Imagen 19">
            <a:extLst>
              <a:ext uri="{FF2B5EF4-FFF2-40B4-BE49-F238E27FC236}">
                <a16:creationId xmlns:a16="http://schemas.microsoft.com/office/drawing/2014/main" id="{E8AF6BF4-AF1F-408D-9B56-C358A0A77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63" y="764468"/>
            <a:ext cx="1544537" cy="380923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BAE798-A7DE-431F-A81F-1F19F51EC816}"/>
              </a:ext>
            </a:extLst>
          </p:cNvPr>
          <p:cNvSpPr txBox="1"/>
          <p:nvPr/>
        </p:nvSpPr>
        <p:spPr>
          <a:xfrm>
            <a:off x="3994544" y="2317540"/>
            <a:ext cx="4753919" cy="72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  <a:t>La </a:t>
            </a:r>
            <a:r>
              <a:rPr lang="es-PE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  <a:t>utilidad generada por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  <a:t> la pijama basic equivale al 55.83% </a:t>
            </a:r>
            <a:r>
              <a:rPr lang="es-PE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  <a:t>de la utilidad total de la empresa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微软雅黑" pitchFamily="34" charset="-122"/>
            </a:endParaRPr>
          </a:p>
        </p:txBody>
      </p:sp>
      <p:sp>
        <p:nvSpPr>
          <p:cNvPr id="25" name="TextBox 23">
            <a:extLst>
              <a:ext uri="{FF2B5EF4-FFF2-40B4-BE49-F238E27FC236}">
                <a16:creationId xmlns:a16="http://schemas.microsoft.com/office/drawing/2014/main" id="{D96D8DA4-DB34-4CFF-8E12-141982BF7760}"/>
              </a:ext>
            </a:extLst>
          </p:cNvPr>
          <p:cNvSpPr txBox="1"/>
          <p:nvPr/>
        </p:nvSpPr>
        <p:spPr>
          <a:xfrm>
            <a:off x="3994545" y="3511669"/>
            <a:ext cx="4753918" cy="1055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PE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  <a:t>El proceso de elaboración de la pijama basic cuenta con 13 operaciones, 3 inspecciones, 8 transportes o traslado, 4 almacenamientos y 1 demora.</a:t>
            </a:r>
          </a:p>
        </p:txBody>
      </p:sp>
    </p:spTree>
    <p:extLst>
      <p:ext uri="{BB962C8B-B14F-4D97-AF65-F5344CB8AC3E}">
        <p14:creationId xmlns:p14="http://schemas.microsoft.com/office/powerpoint/2010/main" val="301472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9">
            <a:extLst>
              <a:ext uri="{FF2B5EF4-FFF2-40B4-BE49-F238E27FC236}">
                <a16:creationId xmlns:a16="http://schemas.microsoft.com/office/drawing/2014/main" id="{DEEB8116-0F0C-4D9A-B373-0E8452C20A02}"/>
              </a:ext>
            </a:extLst>
          </p:cNvPr>
          <p:cNvSpPr/>
          <p:nvPr/>
        </p:nvSpPr>
        <p:spPr>
          <a:xfrm rot="16200000">
            <a:off x="6050321" y="1782324"/>
            <a:ext cx="3114916" cy="3072446"/>
          </a:xfrm>
          <a:custGeom>
            <a:avLst/>
            <a:gdLst>
              <a:gd name="connsiteX0" fmla="*/ 0 w 4343400"/>
              <a:gd name="connsiteY0" fmla="*/ 0 h 4343400"/>
              <a:gd name="connsiteX1" fmla="*/ 4343400 w 4343400"/>
              <a:gd name="connsiteY1" fmla="*/ 4343400 h 4343400"/>
              <a:gd name="connsiteX2" fmla="*/ 3486149 w 4343400"/>
              <a:gd name="connsiteY2" fmla="*/ 4343400 h 4343400"/>
              <a:gd name="connsiteX3" fmla="*/ 0 w 4343400"/>
              <a:gd name="connsiteY3" fmla="*/ 857251 h 4343400"/>
              <a:gd name="connsiteX4" fmla="*/ 0 w 4343400"/>
              <a:gd name="connsiteY4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4343400">
                <a:moveTo>
                  <a:pt x="0" y="0"/>
                </a:moveTo>
                <a:lnTo>
                  <a:pt x="4343400" y="4343400"/>
                </a:lnTo>
                <a:lnTo>
                  <a:pt x="3486149" y="4343400"/>
                </a:lnTo>
                <a:lnTo>
                  <a:pt x="0" y="857251"/>
                </a:lnTo>
                <a:lnTo>
                  <a:pt x="0" y="0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A8443D-02A9-49BE-9D04-D7FB8D93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</a:t>
            </a:r>
            <a:endParaRPr lang="es-PE" dirty="0"/>
          </a:p>
        </p:txBody>
      </p:sp>
      <p:grpSp>
        <p:nvGrpSpPr>
          <p:cNvPr id="13" name="组合 54">
            <a:extLst>
              <a:ext uri="{FF2B5EF4-FFF2-40B4-BE49-F238E27FC236}">
                <a16:creationId xmlns:a16="http://schemas.microsoft.com/office/drawing/2014/main" id="{2BEE1E5D-72DD-4F57-A5EA-184E95357607}"/>
              </a:ext>
            </a:extLst>
          </p:cNvPr>
          <p:cNvGrpSpPr/>
          <p:nvPr/>
        </p:nvGrpSpPr>
        <p:grpSpPr>
          <a:xfrm>
            <a:off x="252528" y="697326"/>
            <a:ext cx="1071095" cy="1069688"/>
            <a:chOff x="4711700" y="1321854"/>
            <a:chExt cx="952500" cy="952500"/>
          </a:xfrm>
        </p:grpSpPr>
        <p:sp>
          <p:nvSpPr>
            <p:cNvPr id="14" name="Freeform 28">
              <a:extLst>
                <a:ext uri="{FF2B5EF4-FFF2-40B4-BE49-F238E27FC236}">
                  <a16:creationId xmlns:a16="http://schemas.microsoft.com/office/drawing/2014/main" id="{0DA312EB-773A-4524-904F-E81A6D264D8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711700" y="1321854"/>
              <a:ext cx="952500" cy="952500"/>
            </a:xfrm>
            <a:custGeom>
              <a:avLst/>
              <a:gdLst>
                <a:gd name="T0" fmla="*/ 254 w 254"/>
                <a:gd name="T1" fmla="*/ 127 h 254"/>
                <a:gd name="T2" fmla="*/ 127 w 254"/>
                <a:gd name="T3" fmla="*/ 0 h 254"/>
                <a:gd name="T4" fmla="*/ 0 w 254"/>
                <a:gd name="T5" fmla="*/ 127 h 254"/>
                <a:gd name="T6" fmla="*/ 127 w 254"/>
                <a:gd name="T7" fmla="*/ 254 h 254"/>
                <a:gd name="T8" fmla="*/ 254 w 254"/>
                <a:gd name="T9" fmla="*/ 127 h 254"/>
                <a:gd name="T10" fmla="*/ 28 w 254"/>
                <a:gd name="T11" fmla="*/ 127 h 254"/>
                <a:gd name="T12" fmla="*/ 127 w 254"/>
                <a:gd name="T13" fmla="*/ 29 h 254"/>
                <a:gd name="T14" fmla="*/ 225 w 254"/>
                <a:gd name="T15" fmla="*/ 127 h 254"/>
                <a:gd name="T16" fmla="*/ 127 w 254"/>
                <a:gd name="T17" fmla="*/ 226 h 254"/>
                <a:gd name="T18" fmla="*/ 28 w 254"/>
                <a:gd name="T19" fmla="*/ 127 h 2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54"/>
                <a:gd name="T31" fmla="*/ 0 h 254"/>
                <a:gd name="T32" fmla="*/ 254 w 254"/>
                <a:gd name="T33" fmla="*/ 254 h 2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54" h="254">
                  <a:moveTo>
                    <a:pt x="254" y="127"/>
                  </a:moveTo>
                  <a:cubicBezTo>
                    <a:pt x="254" y="57"/>
                    <a:pt x="197" y="0"/>
                    <a:pt x="127" y="0"/>
                  </a:cubicBezTo>
                  <a:cubicBezTo>
                    <a:pt x="57" y="0"/>
                    <a:pt x="0" y="57"/>
                    <a:pt x="0" y="127"/>
                  </a:cubicBezTo>
                  <a:cubicBezTo>
                    <a:pt x="0" y="197"/>
                    <a:pt x="57" y="254"/>
                    <a:pt x="127" y="254"/>
                  </a:cubicBezTo>
                  <a:cubicBezTo>
                    <a:pt x="197" y="254"/>
                    <a:pt x="254" y="197"/>
                    <a:pt x="254" y="127"/>
                  </a:cubicBezTo>
                  <a:moveTo>
                    <a:pt x="28" y="127"/>
                  </a:moveTo>
                  <a:cubicBezTo>
                    <a:pt x="28" y="73"/>
                    <a:pt x="72" y="29"/>
                    <a:pt x="127" y="29"/>
                  </a:cubicBezTo>
                  <a:cubicBezTo>
                    <a:pt x="181" y="29"/>
                    <a:pt x="225" y="73"/>
                    <a:pt x="225" y="127"/>
                  </a:cubicBezTo>
                  <a:cubicBezTo>
                    <a:pt x="225" y="181"/>
                    <a:pt x="181" y="226"/>
                    <a:pt x="127" y="226"/>
                  </a:cubicBezTo>
                  <a:cubicBezTo>
                    <a:pt x="72" y="226"/>
                    <a:pt x="28" y="181"/>
                    <a:pt x="28" y="127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zh-CN" sz="2400">
                <a:solidFill>
                  <a:srgbClr val="000000"/>
                </a:solidFill>
                <a:sym typeface="宋体" pitchFamily="2" charset="-122"/>
              </a:endParaRPr>
            </a:p>
          </p:txBody>
        </p:sp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C978CAA5-468C-4BAD-8581-5DC4056E1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1700" y="1321854"/>
              <a:ext cx="952500" cy="952500"/>
            </a:xfrm>
            <a:custGeom>
              <a:avLst/>
              <a:gdLst>
                <a:gd name="T0" fmla="*/ 254 w 254"/>
                <a:gd name="T1" fmla="*/ 127 h 254"/>
                <a:gd name="T2" fmla="*/ 127 w 254"/>
                <a:gd name="T3" fmla="*/ 0 h 254"/>
                <a:gd name="T4" fmla="*/ 0 w 254"/>
                <a:gd name="T5" fmla="*/ 127 h 254"/>
                <a:gd name="T6" fmla="*/ 28 w 254"/>
                <a:gd name="T7" fmla="*/ 127 h 254"/>
                <a:gd name="T8" fmla="*/ 127 w 254"/>
                <a:gd name="T9" fmla="*/ 29 h 254"/>
                <a:gd name="T10" fmla="*/ 225 w 254"/>
                <a:gd name="T11" fmla="*/ 127 h 254"/>
                <a:gd name="T12" fmla="*/ 127 w 254"/>
                <a:gd name="T13" fmla="*/ 226 h 254"/>
                <a:gd name="T14" fmla="*/ 86 w 254"/>
                <a:gd name="T15" fmla="*/ 217 h 254"/>
                <a:gd name="T16" fmla="*/ 75 w 254"/>
                <a:gd name="T17" fmla="*/ 243 h 254"/>
                <a:gd name="T18" fmla="*/ 127 w 254"/>
                <a:gd name="T19" fmla="*/ 254 h 254"/>
                <a:gd name="T20" fmla="*/ 254 w 254"/>
                <a:gd name="T21" fmla="*/ 127 h 2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4"/>
                <a:gd name="T34" fmla="*/ 0 h 254"/>
                <a:gd name="T35" fmla="*/ 254 w 254"/>
                <a:gd name="T36" fmla="*/ 254 h 25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4" h="254">
                  <a:moveTo>
                    <a:pt x="254" y="127"/>
                  </a:moveTo>
                  <a:cubicBezTo>
                    <a:pt x="254" y="57"/>
                    <a:pt x="197" y="0"/>
                    <a:pt x="127" y="0"/>
                  </a:cubicBezTo>
                  <a:cubicBezTo>
                    <a:pt x="57" y="0"/>
                    <a:pt x="0" y="57"/>
                    <a:pt x="0" y="127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28" y="73"/>
                    <a:pt x="72" y="29"/>
                    <a:pt x="127" y="29"/>
                  </a:cubicBezTo>
                  <a:cubicBezTo>
                    <a:pt x="181" y="29"/>
                    <a:pt x="225" y="73"/>
                    <a:pt x="225" y="127"/>
                  </a:cubicBezTo>
                  <a:cubicBezTo>
                    <a:pt x="225" y="181"/>
                    <a:pt x="181" y="226"/>
                    <a:pt x="127" y="226"/>
                  </a:cubicBezTo>
                  <a:cubicBezTo>
                    <a:pt x="113" y="226"/>
                    <a:pt x="99" y="223"/>
                    <a:pt x="86" y="217"/>
                  </a:cubicBezTo>
                  <a:cubicBezTo>
                    <a:pt x="75" y="243"/>
                    <a:pt x="75" y="243"/>
                    <a:pt x="75" y="243"/>
                  </a:cubicBezTo>
                  <a:cubicBezTo>
                    <a:pt x="91" y="250"/>
                    <a:pt x="109" y="254"/>
                    <a:pt x="127" y="254"/>
                  </a:cubicBezTo>
                  <a:cubicBezTo>
                    <a:pt x="197" y="254"/>
                    <a:pt x="254" y="197"/>
                    <a:pt x="254" y="127"/>
                  </a:cubicBezTo>
                </a:path>
              </a:pathLst>
            </a:custGeom>
            <a:solidFill>
              <a:srgbClr val="8EC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zh-CN" sz="2133">
                <a:solidFill>
                  <a:srgbClr val="000000"/>
                </a:solidFill>
                <a:sym typeface="宋体" pitchFamily="2" charset="-122"/>
              </a:endParaRPr>
            </a:p>
          </p:txBody>
        </p:sp>
      </p:grpSp>
      <p:grpSp>
        <p:nvGrpSpPr>
          <p:cNvPr id="21" name="组合 62">
            <a:extLst>
              <a:ext uri="{FF2B5EF4-FFF2-40B4-BE49-F238E27FC236}">
                <a16:creationId xmlns:a16="http://schemas.microsoft.com/office/drawing/2014/main" id="{D18F275E-92E9-47AE-B03F-18DAC49F3794}"/>
              </a:ext>
            </a:extLst>
          </p:cNvPr>
          <p:cNvGrpSpPr/>
          <p:nvPr/>
        </p:nvGrpSpPr>
        <p:grpSpPr>
          <a:xfrm>
            <a:off x="260849" y="1810645"/>
            <a:ext cx="1071095" cy="1069688"/>
            <a:chOff x="4711700" y="2364841"/>
            <a:chExt cx="952500" cy="952500"/>
          </a:xfrm>
        </p:grpSpPr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58C5FADE-9C01-4C4D-AA0F-DB7EA051B26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711700" y="2364841"/>
              <a:ext cx="952500" cy="952500"/>
            </a:xfrm>
            <a:custGeom>
              <a:avLst/>
              <a:gdLst>
                <a:gd name="T0" fmla="*/ 254 w 254"/>
                <a:gd name="T1" fmla="*/ 127 h 254"/>
                <a:gd name="T2" fmla="*/ 127 w 254"/>
                <a:gd name="T3" fmla="*/ 0 h 254"/>
                <a:gd name="T4" fmla="*/ 0 w 254"/>
                <a:gd name="T5" fmla="*/ 127 h 254"/>
                <a:gd name="T6" fmla="*/ 127 w 254"/>
                <a:gd name="T7" fmla="*/ 254 h 254"/>
                <a:gd name="T8" fmla="*/ 254 w 254"/>
                <a:gd name="T9" fmla="*/ 127 h 254"/>
                <a:gd name="T10" fmla="*/ 28 w 254"/>
                <a:gd name="T11" fmla="*/ 127 h 254"/>
                <a:gd name="T12" fmla="*/ 127 w 254"/>
                <a:gd name="T13" fmla="*/ 28 h 254"/>
                <a:gd name="T14" fmla="*/ 225 w 254"/>
                <a:gd name="T15" fmla="*/ 127 h 254"/>
                <a:gd name="T16" fmla="*/ 127 w 254"/>
                <a:gd name="T17" fmla="*/ 225 h 254"/>
                <a:gd name="T18" fmla="*/ 28 w 254"/>
                <a:gd name="T19" fmla="*/ 127 h 2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54"/>
                <a:gd name="T31" fmla="*/ 0 h 254"/>
                <a:gd name="T32" fmla="*/ 254 w 254"/>
                <a:gd name="T33" fmla="*/ 254 h 2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54" h="254">
                  <a:moveTo>
                    <a:pt x="254" y="127"/>
                  </a:moveTo>
                  <a:cubicBezTo>
                    <a:pt x="254" y="57"/>
                    <a:pt x="197" y="0"/>
                    <a:pt x="127" y="0"/>
                  </a:cubicBezTo>
                  <a:cubicBezTo>
                    <a:pt x="57" y="0"/>
                    <a:pt x="0" y="57"/>
                    <a:pt x="0" y="127"/>
                  </a:cubicBezTo>
                  <a:cubicBezTo>
                    <a:pt x="0" y="197"/>
                    <a:pt x="57" y="254"/>
                    <a:pt x="127" y="254"/>
                  </a:cubicBezTo>
                  <a:cubicBezTo>
                    <a:pt x="197" y="254"/>
                    <a:pt x="254" y="197"/>
                    <a:pt x="254" y="127"/>
                  </a:cubicBezTo>
                  <a:moveTo>
                    <a:pt x="28" y="127"/>
                  </a:moveTo>
                  <a:cubicBezTo>
                    <a:pt x="28" y="72"/>
                    <a:pt x="72" y="28"/>
                    <a:pt x="127" y="28"/>
                  </a:cubicBezTo>
                  <a:cubicBezTo>
                    <a:pt x="181" y="28"/>
                    <a:pt x="225" y="72"/>
                    <a:pt x="225" y="127"/>
                  </a:cubicBezTo>
                  <a:cubicBezTo>
                    <a:pt x="225" y="181"/>
                    <a:pt x="181" y="225"/>
                    <a:pt x="127" y="225"/>
                  </a:cubicBezTo>
                  <a:cubicBezTo>
                    <a:pt x="72" y="225"/>
                    <a:pt x="28" y="181"/>
                    <a:pt x="28" y="127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zh-CN" sz="2400">
                <a:solidFill>
                  <a:srgbClr val="000000"/>
                </a:solidFill>
                <a:sym typeface="宋体" pitchFamily="2" charset="-122"/>
              </a:endParaRPr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B466A949-3551-4181-8020-0AECD308D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1700" y="2364841"/>
              <a:ext cx="952500" cy="952500"/>
            </a:xfrm>
            <a:custGeom>
              <a:avLst/>
              <a:gdLst>
                <a:gd name="T0" fmla="*/ 254 w 254"/>
                <a:gd name="T1" fmla="*/ 127 h 254"/>
                <a:gd name="T2" fmla="*/ 127 w 254"/>
                <a:gd name="T3" fmla="*/ 0 h 254"/>
                <a:gd name="T4" fmla="*/ 0 w 254"/>
                <a:gd name="T5" fmla="*/ 127 h 254"/>
                <a:gd name="T6" fmla="*/ 28 w 254"/>
                <a:gd name="T7" fmla="*/ 127 h 254"/>
                <a:gd name="T8" fmla="*/ 127 w 254"/>
                <a:gd name="T9" fmla="*/ 28 h 254"/>
                <a:gd name="T10" fmla="*/ 225 w 254"/>
                <a:gd name="T11" fmla="*/ 127 h 254"/>
                <a:gd name="T12" fmla="*/ 127 w 254"/>
                <a:gd name="T13" fmla="*/ 225 h 254"/>
                <a:gd name="T14" fmla="*/ 127 w 254"/>
                <a:gd name="T15" fmla="*/ 254 h 254"/>
                <a:gd name="T16" fmla="*/ 254 w 254"/>
                <a:gd name="T17" fmla="*/ 127 h 2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4"/>
                <a:gd name="T28" fmla="*/ 0 h 254"/>
                <a:gd name="T29" fmla="*/ 254 w 254"/>
                <a:gd name="T30" fmla="*/ 254 h 25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4" h="254">
                  <a:moveTo>
                    <a:pt x="254" y="127"/>
                  </a:moveTo>
                  <a:cubicBezTo>
                    <a:pt x="254" y="57"/>
                    <a:pt x="197" y="0"/>
                    <a:pt x="127" y="0"/>
                  </a:cubicBezTo>
                  <a:cubicBezTo>
                    <a:pt x="57" y="0"/>
                    <a:pt x="0" y="57"/>
                    <a:pt x="0" y="127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28" y="72"/>
                    <a:pt x="72" y="28"/>
                    <a:pt x="127" y="28"/>
                  </a:cubicBezTo>
                  <a:cubicBezTo>
                    <a:pt x="181" y="28"/>
                    <a:pt x="225" y="72"/>
                    <a:pt x="225" y="127"/>
                  </a:cubicBezTo>
                  <a:cubicBezTo>
                    <a:pt x="225" y="181"/>
                    <a:pt x="181" y="225"/>
                    <a:pt x="127" y="225"/>
                  </a:cubicBezTo>
                  <a:cubicBezTo>
                    <a:pt x="127" y="254"/>
                    <a:pt x="127" y="254"/>
                    <a:pt x="127" y="254"/>
                  </a:cubicBezTo>
                  <a:cubicBezTo>
                    <a:pt x="197" y="254"/>
                    <a:pt x="254" y="197"/>
                    <a:pt x="254" y="127"/>
                  </a:cubicBezTo>
                </a:path>
              </a:pathLst>
            </a:custGeom>
            <a:solidFill>
              <a:srgbClr val="4055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zh-CN" sz="2133">
                <a:solidFill>
                  <a:srgbClr val="000000"/>
                </a:solidFill>
                <a:sym typeface="宋体" pitchFamily="2" charset="-122"/>
              </a:endParaRPr>
            </a:p>
          </p:txBody>
        </p:sp>
        <p:sp>
          <p:nvSpPr>
            <p:cNvPr id="24" name="TextBox 682">
              <a:extLst>
                <a:ext uri="{FF2B5EF4-FFF2-40B4-BE49-F238E27FC236}">
                  <a16:creationId xmlns:a16="http://schemas.microsoft.com/office/drawing/2014/main" id="{D168C8DE-DC1D-4C01-8495-7A2AFF648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165" y="2680036"/>
              <a:ext cx="731573" cy="356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rgbClr val="7F7F7F"/>
                  </a:solidFill>
                  <a:latin typeface="Agency FB" panose="020B0503020202020204" pitchFamily="34" charset="0"/>
                  <a:ea typeface="方正中等线简体" pitchFamily="2" charset="-122"/>
                </a:rPr>
                <a:t>87.89%</a:t>
              </a:r>
              <a:endParaRPr lang="zh-CN" altLang="en-US" sz="2000" dirty="0">
                <a:solidFill>
                  <a:srgbClr val="7F7F7F"/>
                </a:solidFill>
                <a:latin typeface="方正中等线简体" pitchFamily="2" charset="-122"/>
                <a:ea typeface="方正中等线简体" pitchFamily="2" charset="-122"/>
              </a:endParaRPr>
            </a:p>
          </p:txBody>
        </p:sp>
      </p:grpSp>
      <p:grpSp>
        <p:nvGrpSpPr>
          <p:cNvPr id="29" name="组合 70">
            <a:extLst>
              <a:ext uri="{FF2B5EF4-FFF2-40B4-BE49-F238E27FC236}">
                <a16:creationId xmlns:a16="http://schemas.microsoft.com/office/drawing/2014/main" id="{156CCB11-D86A-4546-A818-809E8ED050CB}"/>
              </a:ext>
            </a:extLst>
          </p:cNvPr>
          <p:cNvGrpSpPr/>
          <p:nvPr/>
        </p:nvGrpSpPr>
        <p:grpSpPr>
          <a:xfrm>
            <a:off x="193026" y="2880333"/>
            <a:ext cx="1165928" cy="1197146"/>
            <a:chOff x="4659312" y="3350679"/>
            <a:chExt cx="1057275" cy="1057275"/>
          </a:xfrm>
        </p:grpSpPr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C0073C4B-166F-4443-9A08-63BE3F0E029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659312" y="3350679"/>
              <a:ext cx="1057275" cy="1057275"/>
            </a:xfrm>
            <a:custGeom>
              <a:avLst/>
              <a:gdLst>
                <a:gd name="T0" fmla="*/ 47 w 282"/>
                <a:gd name="T1" fmla="*/ 56 h 282"/>
                <a:gd name="T2" fmla="*/ 55 w 282"/>
                <a:gd name="T3" fmla="*/ 235 h 282"/>
                <a:gd name="T4" fmla="*/ 235 w 282"/>
                <a:gd name="T5" fmla="*/ 227 h 282"/>
                <a:gd name="T6" fmla="*/ 226 w 282"/>
                <a:gd name="T7" fmla="*/ 47 h 282"/>
                <a:gd name="T8" fmla="*/ 47 w 282"/>
                <a:gd name="T9" fmla="*/ 56 h 282"/>
                <a:gd name="T10" fmla="*/ 214 w 282"/>
                <a:gd name="T11" fmla="*/ 208 h 282"/>
                <a:gd name="T12" fmla="*/ 75 w 282"/>
                <a:gd name="T13" fmla="*/ 214 h 282"/>
                <a:gd name="T14" fmla="*/ 68 w 282"/>
                <a:gd name="T15" fmla="*/ 75 h 282"/>
                <a:gd name="T16" fmla="*/ 207 w 282"/>
                <a:gd name="T17" fmla="*/ 68 h 282"/>
                <a:gd name="T18" fmla="*/ 214 w 282"/>
                <a:gd name="T19" fmla="*/ 208 h 2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2"/>
                <a:gd name="T31" fmla="*/ 0 h 282"/>
                <a:gd name="T32" fmla="*/ 282 w 282"/>
                <a:gd name="T33" fmla="*/ 282 h 2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2" h="282">
                  <a:moveTo>
                    <a:pt x="47" y="56"/>
                  </a:moveTo>
                  <a:cubicBezTo>
                    <a:pt x="0" y="107"/>
                    <a:pt x="3" y="188"/>
                    <a:pt x="55" y="235"/>
                  </a:cubicBezTo>
                  <a:cubicBezTo>
                    <a:pt x="107" y="282"/>
                    <a:pt x="188" y="279"/>
                    <a:pt x="235" y="227"/>
                  </a:cubicBezTo>
                  <a:cubicBezTo>
                    <a:pt x="282" y="175"/>
                    <a:pt x="278" y="95"/>
                    <a:pt x="226" y="47"/>
                  </a:cubicBezTo>
                  <a:cubicBezTo>
                    <a:pt x="175" y="0"/>
                    <a:pt x="94" y="4"/>
                    <a:pt x="47" y="56"/>
                  </a:cubicBezTo>
                  <a:moveTo>
                    <a:pt x="214" y="208"/>
                  </a:moveTo>
                  <a:cubicBezTo>
                    <a:pt x="177" y="248"/>
                    <a:pt x="115" y="251"/>
                    <a:pt x="75" y="214"/>
                  </a:cubicBezTo>
                  <a:cubicBezTo>
                    <a:pt x="34" y="177"/>
                    <a:pt x="31" y="115"/>
                    <a:pt x="68" y="75"/>
                  </a:cubicBezTo>
                  <a:cubicBezTo>
                    <a:pt x="105" y="35"/>
                    <a:pt x="167" y="32"/>
                    <a:pt x="207" y="68"/>
                  </a:cubicBezTo>
                  <a:cubicBezTo>
                    <a:pt x="248" y="105"/>
                    <a:pt x="250" y="168"/>
                    <a:pt x="214" y="208"/>
                  </a:cubicBezTo>
                </a:path>
              </a:pathLst>
            </a:custGeom>
            <a:solidFill>
              <a:srgbClr val="F8A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zh-CN" sz="2133" dirty="0">
                <a:solidFill>
                  <a:srgbClr val="000000"/>
                </a:solidFill>
                <a:sym typeface="宋体" pitchFamily="2" charset="-122"/>
              </a:endParaRPr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7C8AAFB-1667-4F02-9EF8-0B053654B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1700" y="3876141"/>
              <a:ext cx="828675" cy="531813"/>
            </a:xfrm>
            <a:custGeom>
              <a:avLst/>
              <a:gdLst>
                <a:gd name="T0" fmla="*/ 0 w 221"/>
                <a:gd name="T1" fmla="*/ 0 h 142"/>
                <a:gd name="T2" fmla="*/ 41 w 221"/>
                <a:gd name="T3" fmla="*/ 95 h 142"/>
                <a:gd name="T4" fmla="*/ 221 w 221"/>
                <a:gd name="T5" fmla="*/ 87 h 142"/>
                <a:gd name="T6" fmla="*/ 200 w 221"/>
                <a:gd name="T7" fmla="*/ 68 h 142"/>
                <a:gd name="T8" fmla="*/ 61 w 221"/>
                <a:gd name="T9" fmla="*/ 74 h 142"/>
                <a:gd name="T10" fmla="*/ 28 w 221"/>
                <a:gd name="T11" fmla="*/ 0 h 142"/>
                <a:gd name="T12" fmla="*/ 0 w 221"/>
                <a:gd name="T13" fmla="*/ 0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1"/>
                <a:gd name="T22" fmla="*/ 0 h 142"/>
                <a:gd name="T23" fmla="*/ 221 w 221"/>
                <a:gd name="T24" fmla="*/ 142 h 1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1" h="142">
                  <a:moveTo>
                    <a:pt x="0" y="0"/>
                  </a:moveTo>
                  <a:cubicBezTo>
                    <a:pt x="0" y="36"/>
                    <a:pt x="15" y="71"/>
                    <a:pt x="41" y="95"/>
                  </a:cubicBezTo>
                  <a:cubicBezTo>
                    <a:pt x="93" y="142"/>
                    <a:pt x="174" y="139"/>
                    <a:pt x="221" y="87"/>
                  </a:cubicBezTo>
                  <a:cubicBezTo>
                    <a:pt x="200" y="68"/>
                    <a:pt x="200" y="68"/>
                    <a:pt x="200" y="68"/>
                  </a:cubicBezTo>
                  <a:cubicBezTo>
                    <a:pt x="163" y="108"/>
                    <a:pt x="101" y="111"/>
                    <a:pt x="61" y="74"/>
                  </a:cubicBezTo>
                  <a:cubicBezTo>
                    <a:pt x="40" y="55"/>
                    <a:pt x="28" y="28"/>
                    <a:pt x="2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zh-CN" sz="2400">
                <a:solidFill>
                  <a:srgbClr val="000000"/>
                </a:solidFill>
                <a:sym typeface="宋体" pitchFamily="2" charset="-122"/>
              </a:endParaRPr>
            </a:p>
          </p:txBody>
        </p: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F18FA5E9-D3A8-4CCC-8712-BF507B0A0A26}"/>
              </a:ext>
            </a:extLst>
          </p:cNvPr>
          <p:cNvSpPr txBox="1">
            <a:spLocks/>
          </p:cNvSpPr>
          <p:nvPr/>
        </p:nvSpPr>
        <p:spPr>
          <a:xfrm>
            <a:off x="323528" y="48029"/>
            <a:ext cx="6716390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MX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Indicadores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de </a:t>
            </a:r>
            <a:r>
              <a:rPr lang="es-PE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Gestión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GB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682">
            <a:extLst>
              <a:ext uri="{FF2B5EF4-FFF2-40B4-BE49-F238E27FC236}">
                <a16:creationId xmlns:a16="http://schemas.microsoft.com/office/drawing/2014/main" id="{A17D8CA0-F45B-4258-B719-76074027B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660" y="1040997"/>
            <a:ext cx="884829" cy="40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7F7F7F"/>
                </a:solidFill>
                <a:latin typeface="Agency FB" panose="020B0503020202020204" pitchFamily="34" charset="0"/>
                <a:ea typeface="方正中等线简体" pitchFamily="2" charset="-122"/>
              </a:rPr>
              <a:t>84.78%</a:t>
            </a:r>
            <a:endParaRPr lang="zh-CN" altLang="en-US" sz="2000" dirty="0">
              <a:solidFill>
                <a:srgbClr val="7F7F7F"/>
              </a:solidFill>
              <a:latin typeface="方正中等线简体" pitchFamily="2" charset="-122"/>
              <a:ea typeface="方正中等线简体" pitchFamily="2" charset="-122"/>
            </a:endParaRPr>
          </a:p>
        </p:txBody>
      </p:sp>
      <p:sp>
        <p:nvSpPr>
          <p:cNvPr id="40" name="TextBox 682">
            <a:extLst>
              <a:ext uri="{FF2B5EF4-FFF2-40B4-BE49-F238E27FC236}">
                <a16:creationId xmlns:a16="http://schemas.microsoft.com/office/drawing/2014/main" id="{D145259F-137D-4407-ADF7-626145D22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74" y="3278851"/>
            <a:ext cx="806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7F7F7F"/>
                </a:solidFill>
                <a:latin typeface="Agency FB" panose="020B0503020202020204" pitchFamily="34" charset="0"/>
                <a:ea typeface="方正中等线简体" pitchFamily="2" charset="-122"/>
              </a:rPr>
              <a:t>74.50%</a:t>
            </a:r>
            <a:endParaRPr lang="zh-CN" altLang="en-US" sz="2000" dirty="0">
              <a:solidFill>
                <a:srgbClr val="7F7F7F"/>
              </a:solidFill>
              <a:latin typeface="方正中等线简体" pitchFamily="2" charset="-122"/>
              <a:ea typeface="方正中等线简体" pitchFamily="2" charset="-122"/>
            </a:endParaRPr>
          </a:p>
        </p:txBody>
      </p:sp>
      <p:sp>
        <p:nvSpPr>
          <p:cNvPr id="41" name="TextBox 23">
            <a:extLst>
              <a:ext uri="{FF2B5EF4-FFF2-40B4-BE49-F238E27FC236}">
                <a16:creationId xmlns:a16="http://schemas.microsoft.com/office/drawing/2014/main" id="{5D187CFE-6544-4C38-943D-AD2348FADA7B}"/>
              </a:ext>
            </a:extLst>
          </p:cNvPr>
          <p:cNvSpPr txBox="1"/>
          <p:nvPr/>
        </p:nvSpPr>
        <p:spPr>
          <a:xfrm>
            <a:off x="1315939" y="834175"/>
            <a:ext cx="5252543" cy="72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PE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  <a:t>La eficacia total se obtuvo como resultado de la evaluación de la eficacia operativa, cualitativa y en tiempo.</a:t>
            </a:r>
          </a:p>
        </p:txBody>
      </p:sp>
      <p:sp>
        <p:nvSpPr>
          <p:cNvPr id="42" name="TextBox 23">
            <a:extLst>
              <a:ext uri="{FF2B5EF4-FFF2-40B4-BE49-F238E27FC236}">
                <a16:creationId xmlns:a16="http://schemas.microsoft.com/office/drawing/2014/main" id="{C58C6AE8-90A8-41E2-8C72-9A66A160FBEA}"/>
              </a:ext>
            </a:extLst>
          </p:cNvPr>
          <p:cNvSpPr txBox="1"/>
          <p:nvPr/>
        </p:nvSpPr>
        <p:spPr>
          <a:xfrm>
            <a:off x="1393779" y="2019690"/>
            <a:ext cx="5252543" cy="72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PE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  <a:t>La eficiencia total se obtuvo del resultado de la evaluación de la eficiencia H-H, H-M y materia prima.</a:t>
            </a:r>
          </a:p>
        </p:txBody>
      </p:sp>
      <p:sp>
        <p:nvSpPr>
          <p:cNvPr id="43" name="TextBox 23">
            <a:extLst>
              <a:ext uri="{FF2B5EF4-FFF2-40B4-BE49-F238E27FC236}">
                <a16:creationId xmlns:a16="http://schemas.microsoft.com/office/drawing/2014/main" id="{C21A3D2F-4ED1-40FA-9C0C-86E3F88D8F05}"/>
              </a:ext>
            </a:extLst>
          </p:cNvPr>
          <p:cNvSpPr txBox="1"/>
          <p:nvPr/>
        </p:nvSpPr>
        <p:spPr>
          <a:xfrm>
            <a:off x="1393779" y="3052926"/>
            <a:ext cx="5252543" cy="72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PE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  <a:t>La efectividad total se obtuvo a través del producto de la eficacia total y la eficiencia total.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3CD15219-5E3F-4690-AA96-55B540020A0A}"/>
              </a:ext>
            </a:extLst>
          </p:cNvPr>
          <p:cNvSpPr/>
          <p:nvPr/>
        </p:nvSpPr>
        <p:spPr>
          <a:xfrm>
            <a:off x="260850" y="4155926"/>
            <a:ext cx="1055090" cy="609701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TextBox 682">
            <a:extLst>
              <a:ext uri="{FF2B5EF4-FFF2-40B4-BE49-F238E27FC236}">
                <a16:creationId xmlns:a16="http://schemas.microsoft.com/office/drawing/2014/main" id="{B4797E32-B76C-4B6D-B2E8-8B6253CFF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49" y="4270613"/>
            <a:ext cx="1098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7F7F7F"/>
                </a:solidFill>
                <a:latin typeface="Agency FB" panose="020B0503020202020204" pitchFamily="34" charset="0"/>
                <a:ea typeface="方正中等线简体" pitchFamily="2" charset="-122"/>
              </a:rPr>
              <a:t>0.0283</a:t>
            </a:r>
            <a:endParaRPr lang="zh-CN" altLang="en-US" sz="2000" dirty="0">
              <a:solidFill>
                <a:srgbClr val="7F7F7F"/>
              </a:solidFill>
              <a:latin typeface="方正中等线简体" pitchFamily="2" charset="-122"/>
              <a:ea typeface="方正中等线简体" pitchFamily="2" charset="-122"/>
            </a:endParaRPr>
          </a:p>
        </p:txBody>
      </p:sp>
      <p:sp>
        <p:nvSpPr>
          <p:cNvPr id="46" name="TextBox 23">
            <a:extLst>
              <a:ext uri="{FF2B5EF4-FFF2-40B4-BE49-F238E27FC236}">
                <a16:creationId xmlns:a16="http://schemas.microsoft.com/office/drawing/2014/main" id="{08685C08-66D8-49BE-A09D-F434DC6E8B2C}"/>
              </a:ext>
            </a:extLst>
          </p:cNvPr>
          <p:cNvSpPr txBox="1"/>
          <p:nvPr/>
        </p:nvSpPr>
        <p:spPr>
          <a:xfrm>
            <a:off x="1393779" y="4108934"/>
            <a:ext cx="5252543" cy="72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PE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itchFamily="34" charset="-122"/>
              </a:rPr>
              <a:t>La productividad total se obtuvo de la evaluación de la productividad de H-H, materia prima y energía.</a:t>
            </a:r>
          </a:p>
        </p:txBody>
      </p:sp>
      <p:pic>
        <p:nvPicPr>
          <p:cNvPr id="2052" name="Picture 4" descr="Meter Dashboard Icon Comic Style Credit Stock Vector (Royalty Free)  1259407540">
            <a:extLst>
              <a:ext uri="{FF2B5EF4-FFF2-40B4-BE49-F238E27FC236}">
                <a16:creationId xmlns:a16="http://schemas.microsoft.com/office/drawing/2014/main" id="{2DB78B2B-4DF3-4D8C-AA81-69802643C0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9" t="19504" r="7612" b="28417"/>
          <a:stretch/>
        </p:blipFill>
        <p:spPr bwMode="auto">
          <a:xfrm>
            <a:off x="6213510" y="309621"/>
            <a:ext cx="2660928" cy="173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74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9">
            <a:extLst>
              <a:ext uri="{FF2B5EF4-FFF2-40B4-BE49-F238E27FC236}">
                <a16:creationId xmlns:a16="http://schemas.microsoft.com/office/drawing/2014/main" id="{DEEB8116-0F0C-4D9A-B373-0E8452C20A02}"/>
              </a:ext>
            </a:extLst>
          </p:cNvPr>
          <p:cNvSpPr/>
          <p:nvPr/>
        </p:nvSpPr>
        <p:spPr>
          <a:xfrm rot="16200000">
            <a:off x="7848363" y="3585019"/>
            <a:ext cx="1224137" cy="1357839"/>
          </a:xfrm>
          <a:custGeom>
            <a:avLst/>
            <a:gdLst>
              <a:gd name="connsiteX0" fmla="*/ 0 w 4343400"/>
              <a:gd name="connsiteY0" fmla="*/ 0 h 4343400"/>
              <a:gd name="connsiteX1" fmla="*/ 4343400 w 4343400"/>
              <a:gd name="connsiteY1" fmla="*/ 4343400 h 4343400"/>
              <a:gd name="connsiteX2" fmla="*/ 3486149 w 4343400"/>
              <a:gd name="connsiteY2" fmla="*/ 4343400 h 4343400"/>
              <a:gd name="connsiteX3" fmla="*/ 0 w 4343400"/>
              <a:gd name="connsiteY3" fmla="*/ 857251 h 4343400"/>
              <a:gd name="connsiteX4" fmla="*/ 0 w 4343400"/>
              <a:gd name="connsiteY4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4343400">
                <a:moveTo>
                  <a:pt x="0" y="0"/>
                </a:moveTo>
                <a:lnTo>
                  <a:pt x="4343400" y="4343400"/>
                </a:lnTo>
                <a:lnTo>
                  <a:pt x="3486149" y="4343400"/>
                </a:lnTo>
                <a:lnTo>
                  <a:pt x="0" y="857251"/>
                </a:lnTo>
                <a:lnTo>
                  <a:pt x="0" y="0"/>
                </a:lnTo>
                <a:close/>
              </a:path>
            </a:pathLst>
          </a:custGeom>
          <a:solidFill>
            <a:srgbClr val="33A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A8443D-02A9-49BE-9D04-D7FB8D93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</a:t>
            </a:r>
            <a:endParaRPr lang="es-PE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18FA5E9-D3A8-4CCC-8712-BF507B0A0A26}"/>
              </a:ext>
            </a:extLst>
          </p:cNvPr>
          <p:cNvSpPr txBox="1">
            <a:spLocks/>
          </p:cNvSpPr>
          <p:nvPr/>
        </p:nvSpPr>
        <p:spPr>
          <a:xfrm>
            <a:off x="323528" y="48029"/>
            <a:ext cx="8136904" cy="58269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s-PE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Diagnóstico de la gestión estratégica </a:t>
            </a:r>
            <a:endParaRPr lang="en-GB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i$liḋe-Rectangle: Rounded Corners 1">
            <a:extLst>
              <a:ext uri="{FF2B5EF4-FFF2-40B4-BE49-F238E27FC236}">
                <a16:creationId xmlns:a16="http://schemas.microsoft.com/office/drawing/2014/main" id="{DA4796A1-9615-4F33-91FA-47B67631B781}"/>
              </a:ext>
            </a:extLst>
          </p:cNvPr>
          <p:cNvSpPr/>
          <p:nvPr/>
        </p:nvSpPr>
        <p:spPr>
          <a:xfrm>
            <a:off x="133710" y="994717"/>
            <a:ext cx="3672408" cy="712936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PE" dirty="0">
                <a:latin typeface="Agency FB" panose="020B0503020202020204" pitchFamily="34" charset="0"/>
              </a:rPr>
              <a:t>Se detecto un nivel ineficiencia organizacional de 60.40 %</a:t>
            </a:r>
            <a:endParaRPr dirty="0">
              <a:latin typeface="Agency FB" panose="020B0503020202020204" pitchFamily="34" charset="0"/>
            </a:endParaRPr>
          </a:p>
        </p:txBody>
      </p:sp>
      <p:sp>
        <p:nvSpPr>
          <p:cNvPr id="9" name="i$liḋe-Rectangle: Rounded Corners 1">
            <a:extLst>
              <a:ext uri="{FF2B5EF4-FFF2-40B4-BE49-F238E27FC236}">
                <a16:creationId xmlns:a16="http://schemas.microsoft.com/office/drawing/2014/main" id="{82B9EE68-156B-6261-568A-D85C667DDDDC}"/>
              </a:ext>
            </a:extLst>
          </p:cNvPr>
          <p:cNvSpPr/>
          <p:nvPr/>
        </p:nvSpPr>
        <p:spPr>
          <a:xfrm>
            <a:off x="103106" y="2090951"/>
            <a:ext cx="3668010" cy="961597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PE" dirty="0">
                <a:latin typeface="Agency FB" panose="020B0503020202020204" pitchFamily="34" charset="0"/>
              </a:rPr>
              <a:t>La misión cuenta con limitaciones menores (2.50) y la visión con fortalezas menores (2.51)</a:t>
            </a:r>
            <a:endParaRPr dirty="0">
              <a:latin typeface="Agency FB" panose="020B0503020202020204" pitchFamily="34" charset="0"/>
            </a:endParaRPr>
          </a:p>
        </p:txBody>
      </p:sp>
      <p:sp>
        <p:nvSpPr>
          <p:cNvPr id="10" name="i$liḋe-Rectangle: Rounded Corners 1">
            <a:extLst>
              <a:ext uri="{FF2B5EF4-FFF2-40B4-BE49-F238E27FC236}">
                <a16:creationId xmlns:a16="http://schemas.microsoft.com/office/drawing/2014/main" id="{028B3CA3-C8D8-0412-F846-4C1086C3C782}"/>
              </a:ext>
            </a:extLst>
          </p:cNvPr>
          <p:cNvSpPr/>
          <p:nvPr/>
        </p:nvSpPr>
        <p:spPr>
          <a:xfrm>
            <a:off x="98708" y="3435846"/>
            <a:ext cx="3672408" cy="712936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PE" dirty="0">
                <a:latin typeface="Agency FB" panose="020B0503020202020204" pitchFamily="34" charset="0"/>
              </a:rPr>
              <a:t>La organización cuenta con fortalezas y oportunidades menores (2.87 y 2.79)</a:t>
            </a:r>
            <a:endParaRPr dirty="0">
              <a:latin typeface="Agency FB" panose="020B0503020202020204" pitchFamily="34" charset="0"/>
            </a:endParaRPr>
          </a:p>
        </p:txBody>
      </p:sp>
      <p:pic>
        <p:nvPicPr>
          <p:cNvPr id="1026" name="Picture 2" descr="Planeación estratégica: su concepto e importancia - Zoologic Blog">
            <a:extLst>
              <a:ext uri="{FF2B5EF4-FFF2-40B4-BE49-F238E27FC236}">
                <a16:creationId xmlns:a16="http://schemas.microsoft.com/office/drawing/2014/main" id="{750E1DB0-B6F5-4119-BA35-DF31822A2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15566"/>
            <a:ext cx="4680520" cy="312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34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PRESENTATION_TITLE" val="PowerPoint 演示文稿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336987"/>
      </a:accent1>
      <a:accent2>
        <a:srgbClr val="33AAB9"/>
      </a:accent2>
      <a:accent3>
        <a:srgbClr val="336987"/>
      </a:accent3>
      <a:accent4>
        <a:srgbClr val="33AAB9"/>
      </a:accent4>
      <a:accent5>
        <a:srgbClr val="336987"/>
      </a:accent5>
      <a:accent6>
        <a:srgbClr val="33AAB9"/>
      </a:accent6>
      <a:hlink>
        <a:srgbClr val="081B40"/>
      </a:hlink>
      <a:folHlink>
        <a:srgbClr val="FEBF0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336987"/>
    </a:accent1>
    <a:accent2>
      <a:srgbClr val="33AAB9"/>
    </a:accent2>
    <a:accent3>
      <a:srgbClr val="336987"/>
    </a:accent3>
    <a:accent4>
      <a:srgbClr val="33AAB9"/>
    </a:accent4>
    <a:accent5>
      <a:srgbClr val="336987"/>
    </a:accent5>
    <a:accent6>
      <a:srgbClr val="33AAB9"/>
    </a:accent6>
    <a:hlink>
      <a:srgbClr val="081B40"/>
    </a:hlink>
    <a:folHlink>
      <a:srgbClr val="FEBF01"/>
    </a:folHlink>
  </a:clrScheme>
</a:themeOverride>
</file>

<file path=ppt/theme/themeOverride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336987"/>
    </a:accent1>
    <a:accent2>
      <a:srgbClr val="33AAB9"/>
    </a:accent2>
    <a:accent3>
      <a:srgbClr val="336987"/>
    </a:accent3>
    <a:accent4>
      <a:srgbClr val="33AAB9"/>
    </a:accent4>
    <a:accent5>
      <a:srgbClr val="336987"/>
    </a:accent5>
    <a:accent6>
      <a:srgbClr val="33AAB9"/>
    </a:accent6>
    <a:hlink>
      <a:srgbClr val="081B40"/>
    </a:hlink>
    <a:folHlink>
      <a:srgbClr val="FEBF0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11474</TotalTime>
  <Words>1064</Words>
  <Application>Microsoft Office PowerPoint</Application>
  <PresentationFormat>Presentación en pantalla (16:9)</PresentationFormat>
  <Paragraphs>103</Paragraphs>
  <Slides>26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5" baseType="lpstr">
      <vt:lpstr>微软雅黑</vt:lpstr>
      <vt:lpstr>微软雅黑</vt:lpstr>
      <vt:lpstr>Agency FB</vt:lpstr>
      <vt:lpstr>Arial</vt:lpstr>
      <vt:lpstr>Bahnschrift Light Condensed</vt:lpstr>
      <vt:lpstr>Calibri</vt:lpstr>
      <vt:lpstr>方正中等线简体</vt:lpstr>
      <vt:lpstr>Office 主题​​</vt:lpstr>
      <vt:lpstr>Imagen de mapa de bits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Producto Patrón </vt:lpstr>
      <vt:lpstr> </vt:lpstr>
      <vt:lpstr> </vt:lpstr>
      <vt:lpstr>Presentación de PowerPoint</vt:lpstr>
      <vt:lpstr>Presentación de PowerPoint</vt:lpstr>
      <vt:lpstr> </vt:lpstr>
      <vt:lpstr>Presentación de PowerPoint</vt:lpstr>
      <vt:lpstr>Presentación de PowerPoint</vt:lpstr>
      <vt:lpstr> </vt:lpstr>
      <vt:lpstr>Presentación de PowerPoint</vt:lpstr>
      <vt:lpstr>Presentación de PowerPoint</vt:lpstr>
      <vt:lpstr>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kingpub</dc:creator>
  <cp:lastModifiedBy>EDGAR JESUS ENRIQUE GUERRERO ZAFRA</cp:lastModifiedBy>
  <cp:revision>1060</cp:revision>
  <dcterms:created xsi:type="dcterms:W3CDTF">2015-04-24T01:01:13Z</dcterms:created>
  <dcterms:modified xsi:type="dcterms:W3CDTF">2022-06-15T00:14:25Z</dcterms:modified>
</cp:coreProperties>
</file>