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06" r:id="rId2"/>
    <p:sldId id="508" r:id="rId3"/>
    <p:sldId id="517" r:id="rId4"/>
    <p:sldId id="507" r:id="rId5"/>
    <p:sldId id="479" r:id="rId6"/>
    <p:sldId id="516" r:id="rId7"/>
    <p:sldId id="528" r:id="rId8"/>
    <p:sldId id="505" r:id="rId9"/>
    <p:sldId id="510" r:id="rId10"/>
    <p:sldId id="518" r:id="rId11"/>
    <p:sldId id="478" r:id="rId12"/>
    <p:sldId id="535" r:id="rId13"/>
    <p:sldId id="543" r:id="rId14"/>
    <p:sldId id="544" r:id="rId15"/>
    <p:sldId id="540" r:id="rId16"/>
    <p:sldId id="542" r:id="rId17"/>
    <p:sldId id="464" r:id="rId18"/>
    <p:sldId id="545" r:id="rId19"/>
    <p:sldId id="546" r:id="rId20"/>
    <p:sldId id="537" r:id="rId21"/>
    <p:sldId id="547" r:id="rId22"/>
    <p:sldId id="548" r:id="rId23"/>
    <p:sldId id="541" r:id="rId24"/>
    <p:sldId id="549" r:id="rId25"/>
    <p:sldId id="550" r:id="rId26"/>
    <p:sldId id="551" r:id="rId27"/>
    <p:sldId id="519" r:id="rId28"/>
    <p:sldId id="476" r:id="rId29"/>
    <p:sldId id="530" r:id="rId30"/>
    <p:sldId id="532" r:id="rId31"/>
    <p:sldId id="533" r:id="rId32"/>
    <p:sldId id="515" r:id="rId33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987"/>
    <a:srgbClr val="33AAB9"/>
    <a:srgbClr val="00A99D"/>
    <a:srgbClr val="F2F2F2"/>
    <a:srgbClr val="009589"/>
    <a:srgbClr val="081B40"/>
    <a:srgbClr val="FEBF01"/>
    <a:srgbClr val="414455"/>
    <a:srgbClr val="4A4A4C"/>
    <a:srgbClr val="A69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5226" autoAdjust="0"/>
  </p:normalViewPr>
  <p:slideViewPr>
    <p:cSldViewPr>
      <p:cViewPr varScale="1">
        <p:scale>
          <a:sx n="103" d="100"/>
          <a:sy n="103" d="100"/>
        </p:scale>
        <p:origin x="1022" y="77"/>
      </p:cViewPr>
      <p:guideLst>
        <p:guide orient="horz" pos="259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2022/4/22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26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2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5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40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68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90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1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AD2BD7B3-A5E0-41BB-9CC9-D29A4BA8A2E1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CF387561-4A62-4E94-9DA9-281D58E39024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D92E238A-D5CB-4A9B-977E-3C81045380F6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AAA15768-0708-42B8-AABA-ECE5FCE69199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CDBFDB98-B84D-41D4-AF5E-D4865E364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8464" y="4803998"/>
            <a:ext cx="251982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F8F03C16-AFD5-40B3-9718-14A4440FF5BB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52836657-E9F3-4A8C-B637-39756C05469A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80CF4ABA-B3AC-485C-BCBC-34DC18B07D2F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0165BEF2-43C6-4380-B813-2B12DA1C55E5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3E964902-78B4-4E6D-B2B8-0ACCE5A87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8464" y="4806997"/>
            <a:ext cx="279679" cy="2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0BDE393-D6C0-47AF-8507-C9030437FAF5}"/>
              </a:ext>
            </a:extLst>
          </p:cNvPr>
          <p:cNvSpPr/>
          <p:nvPr userDrawn="1"/>
        </p:nvSpPr>
        <p:spPr>
          <a:xfrm>
            <a:off x="-1685" y="4878191"/>
            <a:ext cx="9145685" cy="259228"/>
          </a:xfrm>
          <a:custGeom>
            <a:avLst/>
            <a:gdLst>
              <a:gd name="connsiteX0" fmla="*/ 9145685 w 9145685"/>
              <a:gd name="connsiteY0" fmla="*/ 0 h 259228"/>
              <a:gd name="connsiteX1" fmla="*/ 9145685 w 9145685"/>
              <a:gd name="connsiteY1" fmla="*/ 247961 h 259228"/>
              <a:gd name="connsiteX2" fmla="*/ 3724 w 9145685"/>
              <a:gd name="connsiteY2" fmla="*/ 259228 h 259228"/>
              <a:gd name="connsiteX3" fmla="*/ 0 w 9145685"/>
              <a:gd name="connsiteY3" fmla="*/ 6392 h 2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85" h="259228">
                <a:moveTo>
                  <a:pt x="9145685" y="0"/>
                </a:moveTo>
                <a:lnTo>
                  <a:pt x="9145685" y="247961"/>
                </a:lnTo>
                <a:lnTo>
                  <a:pt x="3724" y="259228"/>
                </a:lnTo>
                <a:cubicBezTo>
                  <a:pt x="2482" y="174949"/>
                  <a:pt x="1242" y="90671"/>
                  <a:pt x="0" y="63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15A2F44-24AC-4773-A4CB-02E56D7C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36987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13D8FC-3DFB-4360-B578-FBC6C62CF3F9}"/>
              </a:ext>
            </a:extLst>
          </p:cNvPr>
          <p:cNvSpPr/>
          <p:nvPr userDrawn="1"/>
        </p:nvSpPr>
        <p:spPr>
          <a:xfrm>
            <a:off x="2724" y="24399"/>
            <a:ext cx="248796" cy="618454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7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5CF5B76-81AC-48D4-8C0B-A905142562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8568951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5FB61AF-1E3C-4BC9-9974-B56917BB7194}"/>
              </a:ext>
            </a:extLst>
          </p:cNvPr>
          <p:cNvGrpSpPr/>
          <p:nvPr userDrawn="1"/>
        </p:nvGrpSpPr>
        <p:grpSpPr>
          <a:xfrm>
            <a:off x="354011" y="1131591"/>
            <a:ext cx="2489798" cy="3777637"/>
            <a:chOff x="354010" y="1131591"/>
            <a:chExt cx="3560767" cy="5402561"/>
          </a:xfrm>
          <a:solidFill>
            <a:schemeClr val="bg2">
              <a:lumMod val="50000"/>
            </a:schemeClr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E15A3B35-9124-4FF3-86E7-629E494A15E8}"/>
                </a:ext>
              </a:extLst>
            </p:cNvPr>
            <p:cNvSpPr/>
            <p:nvPr userDrawn="1"/>
          </p:nvSpPr>
          <p:spPr>
            <a:xfrm>
              <a:off x="354010" y="1131591"/>
              <a:ext cx="3560767" cy="5402561"/>
            </a:xfrm>
            <a:prstGeom prst="roundRect">
              <a:avLst>
                <a:gd name="adj" fmla="val 3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5AB44F69-FA08-4D91-BA18-D6240AE1E92C}"/>
                </a:ext>
              </a:extLst>
            </p:cNvPr>
            <p:cNvSpPr/>
            <p:nvPr userDrawn="1"/>
          </p:nvSpPr>
          <p:spPr>
            <a:xfrm>
              <a:off x="531933" y="1347500"/>
              <a:ext cx="153868" cy="501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bg1"/>
                </a:solidFill>
              </a:endParaRPr>
            </a:p>
          </p:txBody>
        </p:sp>
        <p:sp>
          <p:nvSpPr>
            <p:cNvPr id="8" name="Half Frame 4">
              <a:extLst>
                <a:ext uri="{FF2B5EF4-FFF2-40B4-BE49-F238E27FC236}">
                  <a16:creationId xmlns:a16="http://schemas.microsoft.com/office/drawing/2014/main" id="{6E5E2C8A-9F17-4E68-857B-5D61ADBAF935}"/>
                </a:ext>
              </a:extLst>
            </p:cNvPr>
            <p:cNvSpPr/>
            <p:nvPr userDrawn="1"/>
          </p:nvSpPr>
          <p:spPr>
            <a:xfrm rot="5400000">
              <a:off x="3057177" y="1276653"/>
              <a:ext cx="685849" cy="685148"/>
            </a:xfrm>
            <a:prstGeom prst="halfFrame">
              <a:avLst>
                <a:gd name="adj1" fmla="val 23728"/>
                <a:gd name="adj2" fmla="val 246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CB20FA40-61A2-4E3F-A558-1E3A98E2B1A9}"/>
                </a:ext>
              </a:extLst>
            </p:cNvPr>
            <p:cNvSpPr txBox="1"/>
            <p:nvPr userDrawn="1"/>
          </p:nvSpPr>
          <p:spPr>
            <a:xfrm>
              <a:off x="711704" y="1637214"/>
              <a:ext cx="2232248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Resize without losing quality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43C6692F-3A9F-48A2-964D-BB633661707F}"/>
                </a:ext>
              </a:extLst>
            </p:cNvPr>
            <p:cNvSpPr txBox="1"/>
            <p:nvPr userDrawn="1"/>
          </p:nvSpPr>
          <p:spPr>
            <a:xfrm>
              <a:off x="711704" y="2127463"/>
              <a:ext cx="2232248" cy="73866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Change Fill Color &amp;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Line Color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60">
              <a:extLst>
                <a:ext uri="{FF2B5EF4-FFF2-40B4-BE49-F238E27FC236}">
                  <a16:creationId xmlns:a16="http://schemas.microsoft.com/office/drawing/2014/main" id="{53AC54A5-43F0-44A1-8DD2-696884E04755}"/>
                </a:ext>
              </a:extLst>
            </p:cNvPr>
            <p:cNvSpPr txBox="1"/>
            <p:nvPr userDrawn="1"/>
          </p:nvSpPr>
          <p:spPr>
            <a:xfrm>
              <a:off x="721229" y="4450324"/>
              <a:ext cx="2717296" cy="138499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PPT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2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">
            <a:extLst>
              <a:ext uri="{FF2B5EF4-FFF2-40B4-BE49-F238E27FC236}">
                <a16:creationId xmlns:a16="http://schemas.microsoft.com/office/drawing/2014/main" id="{A707E0DF-661A-4C4F-AC5F-3BFEB70297BA}"/>
              </a:ext>
            </a:extLst>
          </p:cNvPr>
          <p:cNvSpPr/>
          <p:nvPr/>
        </p:nvSpPr>
        <p:spPr>
          <a:xfrm>
            <a:off x="3230109" y="1496380"/>
            <a:ext cx="590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PROYECTO DE MEJORA CONTINUA EN LOS PROCESOS DE UNA EMPRESA EXPORTADORA DE PRENDAS MEDIANTE LA METODOLOGÍA PHVA</a:t>
            </a:r>
            <a:endParaRPr lang="zh-CN" altLang="en-US" sz="2400" b="1" spc="300" dirty="0">
              <a:solidFill>
                <a:schemeClr val="accent5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FF86713-3E11-4BF2-8B6E-A70C0C98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028" y="2811058"/>
            <a:ext cx="354631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s-P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Daniel  Apaza Mendoza </a:t>
            </a:r>
          </a:p>
          <a:p>
            <a:pPr>
              <a:defRPr/>
            </a:pPr>
            <a:r>
              <a:rPr lang="es-P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Edgar Guerrero Zafra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微软雅黑" panose="020B0503020204020204" pitchFamily="34" charset="-122"/>
              <a:cs typeface="DaunPenh" panose="020B0604020202020204" pitchFamily="2" charset="0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33C0755B-23FE-4D99-964E-9B339EA6454B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任意多边形: 形状 13">
            <a:extLst>
              <a:ext uri="{FF2B5EF4-FFF2-40B4-BE49-F238E27FC236}">
                <a16:creationId xmlns:a16="http://schemas.microsoft.com/office/drawing/2014/main" id="{B7B2DECF-1E02-43C1-B0EF-697B610AEC09}"/>
              </a:ext>
            </a:extLst>
          </p:cNvPr>
          <p:cNvSpPr/>
          <p:nvPr/>
        </p:nvSpPr>
        <p:spPr>
          <a:xfrm>
            <a:off x="9235" y="4838936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56914" y="342900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14">
            <a:extLst>
              <a:ext uri="{FF2B5EF4-FFF2-40B4-BE49-F238E27FC236}">
                <a16:creationId xmlns:a16="http://schemas.microsoft.com/office/drawing/2014/main" id="{1F5F8F06-B753-416A-B46A-28FF14CD9169}"/>
              </a:ext>
            </a:extLst>
          </p:cNvPr>
          <p:cNvSpPr/>
          <p:nvPr/>
        </p:nvSpPr>
        <p:spPr>
          <a:xfrm>
            <a:off x="6907764" y="4731990"/>
            <a:ext cx="2247156" cy="358781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245" h="480138">
                <a:moveTo>
                  <a:pt x="3007245" y="0"/>
                </a:moveTo>
                <a:lnTo>
                  <a:pt x="2995915" y="475027"/>
                </a:ln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upo 29"/>
          <p:cNvGrpSpPr/>
          <p:nvPr/>
        </p:nvGrpSpPr>
        <p:grpSpPr>
          <a:xfrm rot="10800000">
            <a:off x="-36512" y="51471"/>
            <a:ext cx="9145685" cy="366401"/>
            <a:chOff x="-396552" y="-1080567"/>
            <a:chExt cx="9145685" cy="366401"/>
          </a:xfrm>
        </p:grpSpPr>
        <p:sp>
          <p:nvSpPr>
            <p:cNvPr id="28" name="任意多边形: 形状 13">
              <a:extLst>
                <a:ext uri="{FF2B5EF4-FFF2-40B4-BE49-F238E27FC236}">
                  <a16:creationId xmlns:a16="http://schemas.microsoft.com/office/drawing/2014/main" id="{B7B2DECF-1E02-43C1-B0EF-697B610AEC09}"/>
                </a:ext>
              </a:extLst>
            </p:cNvPr>
            <p:cNvSpPr/>
            <p:nvPr/>
          </p:nvSpPr>
          <p:spPr>
            <a:xfrm>
              <a:off x="-396552" y="-973621"/>
              <a:ext cx="6949949" cy="259455"/>
            </a:xfrm>
            <a:custGeom>
              <a:avLst/>
              <a:gdLst>
                <a:gd name="connsiteX0" fmla="*/ 0 w 9216572"/>
                <a:gd name="connsiteY0" fmla="*/ 0 h 333829"/>
                <a:gd name="connsiteX1" fmla="*/ 9216572 w 9216572"/>
                <a:gd name="connsiteY1" fmla="*/ 29029 h 333829"/>
                <a:gd name="connsiteX2" fmla="*/ 9056914 w 9216572"/>
                <a:gd name="connsiteY2" fmla="*/ 333829 h 333829"/>
                <a:gd name="connsiteX3" fmla="*/ 29029 w 9216572"/>
                <a:gd name="connsiteY3" fmla="*/ 333829 h 333829"/>
                <a:gd name="connsiteX4" fmla="*/ 0 w 9216572"/>
                <a:gd name="connsiteY4" fmla="*/ 0 h 333829"/>
                <a:gd name="connsiteX0" fmla="*/ 0 w 9229272"/>
                <a:gd name="connsiteY0" fmla="*/ 9071 h 342900"/>
                <a:gd name="connsiteX1" fmla="*/ 9229272 w 9229272"/>
                <a:gd name="connsiteY1" fmla="*/ 0 h 342900"/>
                <a:gd name="connsiteX2" fmla="*/ 9056914 w 9229272"/>
                <a:gd name="connsiteY2" fmla="*/ 342900 h 342900"/>
                <a:gd name="connsiteX3" fmla="*/ 29029 w 9229272"/>
                <a:gd name="connsiteY3" fmla="*/ 342900 h 342900"/>
                <a:gd name="connsiteX4" fmla="*/ 0 w 9229272"/>
                <a:gd name="connsiteY4" fmla="*/ 9071 h 342900"/>
                <a:gd name="connsiteX0" fmla="*/ 0 w 9229272"/>
                <a:gd name="connsiteY0" fmla="*/ 9071 h 355600"/>
                <a:gd name="connsiteX1" fmla="*/ 9229272 w 9229272"/>
                <a:gd name="connsiteY1" fmla="*/ 0 h 355600"/>
                <a:gd name="connsiteX2" fmla="*/ 9056914 w 9229272"/>
                <a:gd name="connsiteY2" fmla="*/ 342900 h 355600"/>
                <a:gd name="connsiteX3" fmla="*/ 3629 w 9229272"/>
                <a:gd name="connsiteY3" fmla="*/ 355600 h 355600"/>
                <a:gd name="connsiteX4" fmla="*/ 0 w 9229272"/>
                <a:gd name="connsiteY4" fmla="*/ 9071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272" h="355600">
                  <a:moveTo>
                    <a:pt x="0" y="9071"/>
                  </a:moveTo>
                  <a:lnTo>
                    <a:pt x="9229272" y="0"/>
                  </a:lnTo>
                  <a:lnTo>
                    <a:pt x="9056914" y="342900"/>
                  </a:lnTo>
                  <a:lnTo>
                    <a:pt x="3629" y="355600"/>
                  </a:lnTo>
                  <a:cubicBezTo>
                    <a:pt x="2419" y="240090"/>
                    <a:pt x="1210" y="124581"/>
                    <a:pt x="0" y="907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14">
              <a:extLst>
                <a:ext uri="{FF2B5EF4-FFF2-40B4-BE49-F238E27FC236}">
                  <a16:creationId xmlns:a16="http://schemas.microsoft.com/office/drawing/2014/main" id="{1F5F8F06-B753-416A-B46A-28FF14CD9169}"/>
                </a:ext>
              </a:extLst>
            </p:cNvPr>
            <p:cNvSpPr/>
            <p:nvPr/>
          </p:nvSpPr>
          <p:spPr>
            <a:xfrm>
              <a:off x="6501977" y="-1080567"/>
              <a:ext cx="2247156" cy="358781"/>
            </a:xfrm>
            <a:custGeom>
              <a:avLst/>
              <a:gdLst>
                <a:gd name="connsiteX0" fmla="*/ 3009900 w 3009900"/>
                <a:gd name="connsiteY0" fmla="*/ 0 h 769620"/>
                <a:gd name="connsiteX1" fmla="*/ 3009900 w 3009900"/>
                <a:gd name="connsiteY1" fmla="*/ 769620 h 769620"/>
                <a:gd name="connsiteX2" fmla="*/ 0 w 3009900"/>
                <a:gd name="connsiteY2" fmla="*/ 746760 h 769620"/>
                <a:gd name="connsiteX3" fmla="*/ 419100 w 3009900"/>
                <a:gd name="connsiteY3" fmla="*/ 0 h 769620"/>
                <a:gd name="connsiteX4" fmla="*/ 3009900 w 3009900"/>
                <a:gd name="connsiteY4" fmla="*/ 0 h 769620"/>
                <a:gd name="connsiteX0" fmla="*/ 3009900 w 3009900"/>
                <a:gd name="connsiteY0" fmla="*/ 0 h 769620"/>
                <a:gd name="connsiteX1" fmla="*/ 3009900 w 3009900"/>
                <a:gd name="connsiteY1" fmla="*/ 769620 h 769620"/>
                <a:gd name="connsiteX2" fmla="*/ 0 w 3009900"/>
                <a:gd name="connsiteY2" fmla="*/ 746760 h 769620"/>
                <a:gd name="connsiteX3" fmla="*/ 351117 w 3009900"/>
                <a:gd name="connsiteY3" fmla="*/ 101974 h 769620"/>
                <a:gd name="connsiteX4" fmla="*/ 3009900 w 3009900"/>
                <a:gd name="connsiteY4" fmla="*/ 0 h 769620"/>
                <a:gd name="connsiteX0" fmla="*/ 3021231 w 3021231"/>
                <a:gd name="connsiteY0" fmla="*/ 0 h 667646"/>
                <a:gd name="connsiteX1" fmla="*/ 3009900 w 3021231"/>
                <a:gd name="connsiteY1" fmla="*/ 667646 h 667646"/>
                <a:gd name="connsiteX2" fmla="*/ 0 w 3021231"/>
                <a:gd name="connsiteY2" fmla="*/ 644786 h 667646"/>
                <a:gd name="connsiteX3" fmla="*/ 351117 w 3021231"/>
                <a:gd name="connsiteY3" fmla="*/ 0 h 667646"/>
                <a:gd name="connsiteX4" fmla="*/ 3021231 w 3021231"/>
                <a:gd name="connsiteY4" fmla="*/ 0 h 667646"/>
                <a:gd name="connsiteX0" fmla="*/ 3021231 w 3021231"/>
                <a:gd name="connsiteY0" fmla="*/ 0 h 667646"/>
                <a:gd name="connsiteX1" fmla="*/ 3009900 w 3021231"/>
                <a:gd name="connsiteY1" fmla="*/ 667646 h 667646"/>
                <a:gd name="connsiteX2" fmla="*/ 0 w 3021231"/>
                <a:gd name="connsiteY2" fmla="*/ 644786 h 667646"/>
                <a:gd name="connsiteX3" fmla="*/ 237812 w 3021231"/>
                <a:gd name="connsiteY3" fmla="*/ 192619 h 667646"/>
                <a:gd name="connsiteX4" fmla="*/ 3021231 w 3021231"/>
                <a:gd name="connsiteY4" fmla="*/ 0 h 667646"/>
                <a:gd name="connsiteX0" fmla="*/ 3009900 w 3009900"/>
                <a:gd name="connsiteY0" fmla="*/ 0 h 486358"/>
                <a:gd name="connsiteX1" fmla="*/ 3009900 w 3009900"/>
                <a:gd name="connsiteY1" fmla="*/ 486358 h 486358"/>
                <a:gd name="connsiteX2" fmla="*/ 0 w 3009900"/>
                <a:gd name="connsiteY2" fmla="*/ 463498 h 486358"/>
                <a:gd name="connsiteX3" fmla="*/ 237812 w 3009900"/>
                <a:gd name="connsiteY3" fmla="*/ 11331 h 486358"/>
                <a:gd name="connsiteX4" fmla="*/ 3009900 w 3009900"/>
                <a:gd name="connsiteY4" fmla="*/ 0 h 486358"/>
                <a:gd name="connsiteX0" fmla="*/ 3021230 w 3021230"/>
                <a:gd name="connsiteY0" fmla="*/ 0 h 475027"/>
                <a:gd name="connsiteX1" fmla="*/ 3009900 w 3021230"/>
                <a:gd name="connsiteY1" fmla="*/ 475027 h 475027"/>
                <a:gd name="connsiteX2" fmla="*/ 0 w 3021230"/>
                <a:gd name="connsiteY2" fmla="*/ 452167 h 475027"/>
                <a:gd name="connsiteX3" fmla="*/ 237812 w 3021230"/>
                <a:gd name="connsiteY3" fmla="*/ 0 h 475027"/>
                <a:gd name="connsiteX4" fmla="*/ 3021230 w 3021230"/>
                <a:gd name="connsiteY4" fmla="*/ 0 h 475027"/>
                <a:gd name="connsiteX0" fmla="*/ 3007245 w 3007245"/>
                <a:gd name="connsiteY0" fmla="*/ 0 h 480138"/>
                <a:gd name="connsiteX1" fmla="*/ 2995915 w 3007245"/>
                <a:gd name="connsiteY1" fmla="*/ 475027 h 480138"/>
                <a:gd name="connsiteX2" fmla="*/ 0 w 3007245"/>
                <a:gd name="connsiteY2" fmla="*/ 480138 h 480138"/>
                <a:gd name="connsiteX3" fmla="*/ 223827 w 3007245"/>
                <a:gd name="connsiteY3" fmla="*/ 0 h 480138"/>
                <a:gd name="connsiteX4" fmla="*/ 3007245 w 3007245"/>
                <a:gd name="connsiteY4" fmla="*/ 0 h 4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245" h="480138">
                  <a:moveTo>
                    <a:pt x="3007245" y="0"/>
                  </a:moveTo>
                  <a:lnTo>
                    <a:pt x="2995915" y="475027"/>
                  </a:lnTo>
                  <a:lnTo>
                    <a:pt x="0" y="480138"/>
                  </a:lnTo>
                  <a:lnTo>
                    <a:pt x="223827" y="0"/>
                  </a:lnTo>
                  <a:lnTo>
                    <a:pt x="3007245" y="0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54" y="397655"/>
            <a:ext cx="1296144" cy="1069971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" y="425493"/>
            <a:ext cx="4027505" cy="443819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26" name="Picture 2" descr="Info Fia">
            <a:extLst>
              <a:ext uri="{FF2B5EF4-FFF2-40B4-BE49-F238E27FC236}">
                <a16:creationId xmlns:a16="http://schemas.microsoft.com/office/drawing/2014/main" id="{9CA3BCA3-4023-493A-9377-C51E16768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14" y="472311"/>
            <a:ext cx="2938063" cy="6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17">
            <a:extLst>
              <a:ext uri="{FF2B5EF4-FFF2-40B4-BE49-F238E27FC236}">
                <a16:creationId xmlns:a16="http://schemas.microsoft.com/office/drawing/2014/main" id="{36548CD1-79CC-4E41-96DF-C2A8E08BE743}"/>
              </a:ext>
            </a:extLst>
          </p:cNvPr>
          <p:cNvSpPr/>
          <p:nvPr/>
        </p:nvSpPr>
        <p:spPr>
          <a:xfrm>
            <a:off x="4135135" y="1270051"/>
            <a:ext cx="4955686" cy="2843147"/>
          </a:xfrm>
          <a:custGeom>
            <a:avLst/>
            <a:gdLst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09800 w 6667500"/>
              <a:gd name="connsiteY3" fmla="*/ 0 h 3825240"/>
              <a:gd name="connsiteX4" fmla="*/ 6644640 w 6667500"/>
              <a:gd name="connsiteY4" fmla="*/ 22860 h 3825240"/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44640 w 6667500"/>
              <a:gd name="connsiteY4" fmla="*/ 22860 h 3825240"/>
              <a:gd name="connsiteX0" fmla="*/ 6659880 w 6667500"/>
              <a:gd name="connsiteY0" fmla="*/ 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59880 w 6667500"/>
              <a:gd name="connsiteY4" fmla="*/ 0 h 382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3825240">
                <a:moveTo>
                  <a:pt x="6659880" y="0"/>
                </a:moveTo>
                <a:lnTo>
                  <a:pt x="6667500" y="3817620"/>
                </a:lnTo>
                <a:lnTo>
                  <a:pt x="0" y="3825240"/>
                </a:lnTo>
                <a:lnTo>
                  <a:pt x="2263140" y="0"/>
                </a:lnTo>
                <a:lnTo>
                  <a:pt x="665988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53179" y="1026762"/>
            <a:ext cx="9749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03</a:t>
            </a:r>
          </a:p>
        </p:txBody>
      </p:sp>
      <p:sp>
        <p:nvSpPr>
          <p:cNvPr id="12" name="矩形 260">
            <a:extLst>
              <a:ext uri="{FF2B5EF4-FFF2-40B4-BE49-F238E27FC236}">
                <a16:creationId xmlns:a16="http://schemas.microsoft.com/office/drawing/2014/main" id="{9C3803AF-ABF6-4D88-9DA0-B4B57A70236C}"/>
              </a:ext>
            </a:extLst>
          </p:cNvPr>
          <p:cNvSpPr/>
          <p:nvPr/>
        </p:nvSpPr>
        <p:spPr>
          <a:xfrm>
            <a:off x="-64118" y="2150878"/>
            <a:ext cx="3561757" cy="1599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DIAGNOSTICO DE LAS CAUSAS</a:t>
            </a:r>
            <a:b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PROBLEMA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C8CAF65-1307-45B5-8D9D-8CB03D58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10" y="1171644"/>
            <a:ext cx="3139162" cy="39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83768" y="843558"/>
            <a:ext cx="3888432" cy="3816424"/>
            <a:chOff x="3024507" y="1188065"/>
            <a:chExt cx="3094725" cy="3058003"/>
          </a:xfrm>
        </p:grpSpPr>
        <p:sp>
          <p:nvSpPr>
            <p:cNvPr id="4" name="Freeform: Shape 104"/>
            <p:cNvSpPr>
              <a:spLocks/>
            </p:cNvSpPr>
            <p:nvPr/>
          </p:nvSpPr>
          <p:spPr bwMode="auto">
            <a:xfrm>
              <a:off x="4398271" y="1880790"/>
              <a:ext cx="1720961" cy="774516"/>
            </a:xfrm>
            <a:custGeom>
              <a:avLst/>
              <a:gdLst/>
              <a:ahLst/>
              <a:cxnLst>
                <a:cxn ang="0">
                  <a:pos x="621" y="54"/>
                </a:cxn>
                <a:cxn ang="0">
                  <a:pos x="346" y="54"/>
                </a:cxn>
                <a:cxn ang="0">
                  <a:pos x="255" y="91"/>
                </a:cxn>
                <a:cxn ang="0">
                  <a:pos x="0" y="346"/>
                </a:cxn>
                <a:cxn ang="0">
                  <a:pos x="91" y="309"/>
                </a:cxn>
                <a:cxn ang="0">
                  <a:pos x="621" y="309"/>
                </a:cxn>
                <a:cxn ang="0">
                  <a:pos x="621" y="351"/>
                </a:cxn>
                <a:cxn ang="0">
                  <a:pos x="636" y="358"/>
                </a:cxn>
                <a:cxn ang="0">
                  <a:pos x="797" y="196"/>
                </a:cxn>
                <a:cxn ang="0">
                  <a:pos x="797" y="166"/>
                </a:cxn>
                <a:cxn ang="0">
                  <a:pos x="636" y="5"/>
                </a:cxn>
                <a:cxn ang="0">
                  <a:pos x="621" y="11"/>
                </a:cxn>
                <a:cxn ang="0">
                  <a:pos x="621" y="54"/>
                </a:cxn>
              </a:cxnLst>
              <a:rect l="0" t="0" r="r" b="b"/>
              <a:pathLst>
                <a:path w="805" h="363">
                  <a:moveTo>
                    <a:pt x="621" y="54"/>
                  </a:moveTo>
                  <a:cubicBezTo>
                    <a:pt x="346" y="54"/>
                    <a:pt x="346" y="54"/>
                    <a:pt x="346" y="54"/>
                  </a:cubicBezTo>
                  <a:cubicBezTo>
                    <a:pt x="310" y="54"/>
                    <a:pt x="279" y="68"/>
                    <a:pt x="255" y="91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3" y="323"/>
                    <a:pt x="55" y="309"/>
                    <a:pt x="91" y="309"/>
                  </a:cubicBezTo>
                  <a:cubicBezTo>
                    <a:pt x="621" y="309"/>
                    <a:pt x="621" y="309"/>
                    <a:pt x="621" y="309"/>
                  </a:cubicBezTo>
                  <a:cubicBezTo>
                    <a:pt x="621" y="351"/>
                    <a:pt x="621" y="351"/>
                    <a:pt x="621" y="351"/>
                  </a:cubicBezTo>
                  <a:cubicBezTo>
                    <a:pt x="621" y="359"/>
                    <a:pt x="630" y="363"/>
                    <a:pt x="636" y="358"/>
                  </a:cubicBezTo>
                  <a:cubicBezTo>
                    <a:pt x="797" y="196"/>
                    <a:pt x="797" y="196"/>
                    <a:pt x="797" y="196"/>
                  </a:cubicBezTo>
                  <a:cubicBezTo>
                    <a:pt x="805" y="188"/>
                    <a:pt x="805" y="175"/>
                    <a:pt x="797" y="166"/>
                  </a:cubicBezTo>
                  <a:cubicBezTo>
                    <a:pt x="636" y="5"/>
                    <a:pt x="636" y="5"/>
                    <a:pt x="636" y="5"/>
                  </a:cubicBezTo>
                  <a:cubicBezTo>
                    <a:pt x="630" y="0"/>
                    <a:pt x="621" y="3"/>
                    <a:pt x="621" y="11"/>
                  </a:cubicBezTo>
                  <a:lnTo>
                    <a:pt x="621" y="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" name="Freeform: Shape 107"/>
            <p:cNvSpPr>
              <a:spLocks/>
            </p:cNvSpPr>
            <p:nvPr/>
          </p:nvSpPr>
          <p:spPr bwMode="auto">
            <a:xfrm>
              <a:off x="3959268" y="1188065"/>
              <a:ext cx="839616" cy="1747669"/>
            </a:xfrm>
            <a:custGeom>
              <a:avLst/>
              <a:gdLst/>
              <a:ahLst/>
              <a:cxnLst>
                <a:cxn ang="0">
                  <a:pos x="95" y="138"/>
                </a:cxn>
                <a:cxn ang="0">
                  <a:pos x="10" y="400"/>
                </a:cxn>
                <a:cxn ang="0">
                  <a:pos x="18" y="497"/>
                </a:cxn>
                <a:cxn ang="0">
                  <a:pos x="182" y="818"/>
                </a:cxn>
                <a:cxn ang="0">
                  <a:pos x="174" y="721"/>
                </a:cxn>
                <a:cxn ang="0">
                  <a:pos x="338" y="217"/>
                </a:cxn>
                <a:cxn ang="0">
                  <a:pos x="379" y="230"/>
                </a:cxn>
                <a:cxn ang="0">
                  <a:pos x="389" y="218"/>
                </a:cxn>
                <a:cxn ang="0">
                  <a:pos x="286" y="14"/>
                </a:cxn>
                <a:cxn ang="0">
                  <a:pos x="257" y="5"/>
                </a:cxn>
                <a:cxn ang="0">
                  <a:pos x="54" y="109"/>
                </a:cxn>
                <a:cxn ang="0">
                  <a:pos x="55" y="125"/>
                </a:cxn>
                <a:cxn ang="0">
                  <a:pos x="95" y="138"/>
                </a:cxn>
              </a:cxnLst>
              <a:rect l="0" t="0" r="r" b="b"/>
              <a:pathLst>
                <a:path w="393" h="818">
                  <a:moveTo>
                    <a:pt x="95" y="138"/>
                  </a:moveTo>
                  <a:cubicBezTo>
                    <a:pt x="10" y="400"/>
                    <a:pt x="10" y="400"/>
                    <a:pt x="10" y="400"/>
                  </a:cubicBezTo>
                  <a:cubicBezTo>
                    <a:pt x="0" y="433"/>
                    <a:pt x="3" y="468"/>
                    <a:pt x="18" y="497"/>
                  </a:cubicBezTo>
                  <a:cubicBezTo>
                    <a:pt x="182" y="818"/>
                    <a:pt x="182" y="818"/>
                    <a:pt x="182" y="818"/>
                  </a:cubicBezTo>
                  <a:cubicBezTo>
                    <a:pt x="167" y="789"/>
                    <a:pt x="163" y="755"/>
                    <a:pt x="174" y="721"/>
                  </a:cubicBezTo>
                  <a:cubicBezTo>
                    <a:pt x="338" y="217"/>
                    <a:pt x="338" y="217"/>
                    <a:pt x="338" y="217"/>
                  </a:cubicBezTo>
                  <a:cubicBezTo>
                    <a:pt x="379" y="230"/>
                    <a:pt x="379" y="230"/>
                    <a:pt x="379" y="230"/>
                  </a:cubicBezTo>
                  <a:cubicBezTo>
                    <a:pt x="386" y="232"/>
                    <a:pt x="393" y="225"/>
                    <a:pt x="389" y="218"/>
                  </a:cubicBezTo>
                  <a:cubicBezTo>
                    <a:pt x="286" y="14"/>
                    <a:pt x="286" y="14"/>
                    <a:pt x="286" y="14"/>
                  </a:cubicBezTo>
                  <a:cubicBezTo>
                    <a:pt x="280" y="4"/>
                    <a:pt x="267" y="0"/>
                    <a:pt x="257" y="5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47" y="112"/>
                    <a:pt x="48" y="122"/>
                    <a:pt x="55" y="125"/>
                  </a:cubicBezTo>
                  <a:lnTo>
                    <a:pt x="95" y="13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Freeform: Shape 110"/>
            <p:cNvSpPr>
              <a:spLocks/>
            </p:cNvSpPr>
            <p:nvPr/>
          </p:nvSpPr>
          <p:spPr bwMode="auto">
            <a:xfrm>
              <a:off x="3024507" y="2263040"/>
              <a:ext cx="1607455" cy="951452"/>
            </a:xfrm>
            <a:custGeom>
              <a:avLst/>
              <a:gdLst/>
              <a:ahLst/>
              <a:cxnLst>
                <a:cxn ang="0">
                  <a:pos x="79" y="255"/>
                </a:cxn>
                <a:cxn ang="0">
                  <a:pos x="301" y="417"/>
                </a:cxn>
                <a:cxn ang="0">
                  <a:pos x="396" y="440"/>
                </a:cxn>
                <a:cxn ang="0">
                  <a:pos x="752" y="383"/>
                </a:cxn>
                <a:cxn ang="0">
                  <a:pos x="658" y="361"/>
                </a:cxn>
                <a:cxn ang="0">
                  <a:pos x="229" y="49"/>
                </a:cxn>
                <a:cxn ang="0">
                  <a:pos x="254" y="15"/>
                </a:cxn>
                <a:cxn ang="0">
                  <a:pos x="245" y="1"/>
                </a:cxn>
                <a:cxn ang="0">
                  <a:pos x="20" y="36"/>
                </a:cxn>
                <a:cxn ang="0">
                  <a:pos x="2" y="61"/>
                </a:cxn>
                <a:cxn ang="0">
                  <a:pos x="38" y="286"/>
                </a:cxn>
                <a:cxn ang="0">
                  <a:pos x="54" y="290"/>
                </a:cxn>
                <a:cxn ang="0">
                  <a:pos x="79" y="255"/>
                </a:cxn>
              </a:cxnLst>
              <a:rect l="0" t="0" r="r" b="b"/>
              <a:pathLst>
                <a:path w="752" h="445">
                  <a:moveTo>
                    <a:pt x="79" y="255"/>
                  </a:moveTo>
                  <a:cubicBezTo>
                    <a:pt x="301" y="417"/>
                    <a:pt x="301" y="417"/>
                    <a:pt x="301" y="417"/>
                  </a:cubicBezTo>
                  <a:cubicBezTo>
                    <a:pt x="330" y="438"/>
                    <a:pt x="364" y="445"/>
                    <a:pt x="396" y="440"/>
                  </a:cubicBezTo>
                  <a:cubicBezTo>
                    <a:pt x="752" y="383"/>
                    <a:pt x="752" y="383"/>
                    <a:pt x="752" y="383"/>
                  </a:cubicBezTo>
                  <a:cubicBezTo>
                    <a:pt x="720" y="389"/>
                    <a:pt x="686" y="381"/>
                    <a:pt x="658" y="361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54" y="15"/>
                    <a:pt x="254" y="15"/>
                    <a:pt x="254" y="15"/>
                  </a:cubicBezTo>
                  <a:cubicBezTo>
                    <a:pt x="258" y="8"/>
                    <a:pt x="253" y="0"/>
                    <a:pt x="245" y="1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8" y="38"/>
                    <a:pt x="0" y="49"/>
                    <a:pt x="2" y="61"/>
                  </a:cubicBezTo>
                  <a:cubicBezTo>
                    <a:pt x="38" y="286"/>
                    <a:pt x="38" y="286"/>
                    <a:pt x="38" y="286"/>
                  </a:cubicBezTo>
                  <a:cubicBezTo>
                    <a:pt x="39" y="294"/>
                    <a:pt x="49" y="296"/>
                    <a:pt x="54" y="290"/>
                  </a:cubicBezTo>
                  <a:lnTo>
                    <a:pt x="79" y="25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Freeform: Shape 113"/>
            <p:cNvSpPr>
              <a:spLocks/>
            </p:cNvSpPr>
            <p:nvPr/>
          </p:nvSpPr>
          <p:spPr bwMode="auto">
            <a:xfrm>
              <a:off x="3667155" y="2855612"/>
              <a:ext cx="1195158" cy="1390456"/>
            </a:xfrm>
            <a:custGeom>
              <a:avLst/>
              <a:gdLst/>
              <a:ahLst/>
              <a:cxnLst>
                <a:cxn ang="0">
                  <a:pos x="228" y="602"/>
                </a:cxn>
                <a:cxn ang="0">
                  <a:pos x="451" y="440"/>
                </a:cxn>
                <a:cxn ang="0">
                  <a:pos x="502" y="357"/>
                </a:cxn>
                <a:cxn ang="0">
                  <a:pos x="559" y="0"/>
                </a:cxn>
                <a:cxn ang="0">
                  <a:pos x="507" y="84"/>
                </a:cxn>
                <a:cxn ang="0">
                  <a:pos x="79" y="395"/>
                </a:cxn>
                <a:cxn ang="0">
                  <a:pos x="54" y="361"/>
                </a:cxn>
                <a:cxn ang="0">
                  <a:pos x="38" y="365"/>
                </a:cxn>
                <a:cxn ang="0">
                  <a:pos x="2" y="590"/>
                </a:cxn>
                <a:cxn ang="0">
                  <a:pos x="20" y="614"/>
                </a:cxn>
                <a:cxn ang="0">
                  <a:pos x="245" y="650"/>
                </a:cxn>
                <a:cxn ang="0">
                  <a:pos x="253" y="636"/>
                </a:cxn>
                <a:cxn ang="0">
                  <a:pos x="228" y="602"/>
                </a:cxn>
              </a:cxnLst>
              <a:rect l="0" t="0" r="r" b="b"/>
              <a:pathLst>
                <a:path w="559" h="651">
                  <a:moveTo>
                    <a:pt x="228" y="602"/>
                  </a:moveTo>
                  <a:cubicBezTo>
                    <a:pt x="451" y="440"/>
                    <a:pt x="451" y="440"/>
                    <a:pt x="451" y="440"/>
                  </a:cubicBezTo>
                  <a:cubicBezTo>
                    <a:pt x="480" y="419"/>
                    <a:pt x="497" y="389"/>
                    <a:pt x="502" y="357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53" y="33"/>
                    <a:pt x="536" y="63"/>
                    <a:pt x="507" y="84"/>
                  </a:cubicBezTo>
                  <a:cubicBezTo>
                    <a:pt x="79" y="395"/>
                    <a:pt x="79" y="395"/>
                    <a:pt x="79" y="395"/>
                  </a:cubicBezTo>
                  <a:cubicBezTo>
                    <a:pt x="54" y="361"/>
                    <a:pt x="54" y="361"/>
                    <a:pt x="54" y="361"/>
                  </a:cubicBezTo>
                  <a:cubicBezTo>
                    <a:pt x="49" y="355"/>
                    <a:pt x="39" y="357"/>
                    <a:pt x="38" y="365"/>
                  </a:cubicBezTo>
                  <a:cubicBezTo>
                    <a:pt x="2" y="590"/>
                    <a:pt x="2" y="590"/>
                    <a:pt x="2" y="590"/>
                  </a:cubicBezTo>
                  <a:cubicBezTo>
                    <a:pt x="0" y="602"/>
                    <a:pt x="8" y="613"/>
                    <a:pt x="20" y="614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53" y="651"/>
                    <a:pt x="258" y="642"/>
                    <a:pt x="253" y="636"/>
                  </a:cubicBezTo>
                  <a:lnTo>
                    <a:pt x="228" y="60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Freeform: Shape 116"/>
            <p:cNvSpPr>
              <a:spLocks/>
            </p:cNvSpPr>
            <p:nvPr/>
          </p:nvSpPr>
          <p:spPr bwMode="auto">
            <a:xfrm>
              <a:off x="4713753" y="2570175"/>
              <a:ext cx="1123382" cy="1532340"/>
            </a:xfrm>
            <a:custGeom>
              <a:avLst/>
              <a:gdLst/>
              <a:ahLst/>
              <a:cxnLst>
                <a:cxn ang="0">
                  <a:pos x="470" y="500"/>
                </a:cxn>
                <a:cxn ang="0">
                  <a:pos x="385" y="238"/>
                </a:cxn>
                <a:cxn ang="0">
                  <a:pos x="322" y="164"/>
                </a:cxn>
                <a:cxn ang="0">
                  <a:pos x="0" y="0"/>
                </a:cxn>
                <a:cxn ang="0">
                  <a:pos x="64" y="74"/>
                </a:cxn>
                <a:cxn ang="0">
                  <a:pos x="228" y="578"/>
                </a:cxn>
                <a:cxn ang="0">
                  <a:pos x="187" y="592"/>
                </a:cxn>
                <a:cxn ang="0">
                  <a:pos x="186" y="608"/>
                </a:cxn>
                <a:cxn ang="0">
                  <a:pos x="389" y="711"/>
                </a:cxn>
                <a:cxn ang="0">
                  <a:pos x="418" y="702"/>
                </a:cxn>
                <a:cxn ang="0">
                  <a:pos x="521" y="499"/>
                </a:cxn>
                <a:cxn ang="0">
                  <a:pos x="511" y="486"/>
                </a:cxn>
                <a:cxn ang="0">
                  <a:pos x="470" y="500"/>
                </a:cxn>
              </a:cxnLst>
              <a:rect l="0" t="0" r="r" b="b"/>
              <a:pathLst>
                <a:path w="525" h="717">
                  <a:moveTo>
                    <a:pt x="470" y="500"/>
                  </a:moveTo>
                  <a:cubicBezTo>
                    <a:pt x="385" y="238"/>
                    <a:pt x="385" y="238"/>
                    <a:pt x="385" y="238"/>
                  </a:cubicBezTo>
                  <a:cubicBezTo>
                    <a:pt x="374" y="204"/>
                    <a:pt x="351" y="178"/>
                    <a:pt x="322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5"/>
                    <a:pt x="53" y="41"/>
                    <a:pt x="64" y="74"/>
                  </a:cubicBezTo>
                  <a:cubicBezTo>
                    <a:pt x="228" y="578"/>
                    <a:pt x="228" y="578"/>
                    <a:pt x="228" y="578"/>
                  </a:cubicBezTo>
                  <a:cubicBezTo>
                    <a:pt x="187" y="592"/>
                    <a:pt x="187" y="592"/>
                    <a:pt x="187" y="592"/>
                  </a:cubicBezTo>
                  <a:cubicBezTo>
                    <a:pt x="180" y="594"/>
                    <a:pt x="179" y="604"/>
                    <a:pt x="186" y="608"/>
                  </a:cubicBezTo>
                  <a:cubicBezTo>
                    <a:pt x="389" y="711"/>
                    <a:pt x="389" y="711"/>
                    <a:pt x="389" y="711"/>
                  </a:cubicBezTo>
                  <a:cubicBezTo>
                    <a:pt x="400" y="717"/>
                    <a:pt x="412" y="712"/>
                    <a:pt x="418" y="702"/>
                  </a:cubicBezTo>
                  <a:cubicBezTo>
                    <a:pt x="521" y="499"/>
                    <a:pt x="521" y="499"/>
                    <a:pt x="521" y="499"/>
                  </a:cubicBezTo>
                  <a:cubicBezTo>
                    <a:pt x="525" y="492"/>
                    <a:pt x="518" y="484"/>
                    <a:pt x="511" y="486"/>
                  </a:cubicBezTo>
                  <a:lnTo>
                    <a:pt x="470" y="50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9" name="Group 118"/>
            <p:cNvGrpSpPr/>
            <p:nvPr/>
          </p:nvGrpSpPr>
          <p:grpSpPr>
            <a:xfrm>
              <a:off x="4318149" y="2540129"/>
              <a:ext cx="545834" cy="545833"/>
              <a:chOff x="4330700" y="2847975"/>
              <a:chExt cx="519113" cy="519113"/>
            </a:xfrm>
          </p:grpSpPr>
          <p:sp>
            <p:nvSpPr>
              <p:cNvPr id="30" name="Oval 119"/>
              <p:cNvSpPr>
                <a:spLocks/>
              </p:cNvSpPr>
              <p:nvPr/>
            </p:nvSpPr>
            <p:spPr bwMode="auto">
              <a:xfrm>
                <a:off x="4330700" y="2847975"/>
                <a:ext cx="519113" cy="519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Freeform: Shape 120"/>
              <p:cNvSpPr>
                <a:spLocks/>
              </p:cNvSpPr>
              <p:nvPr/>
            </p:nvSpPr>
            <p:spPr bwMode="auto">
              <a:xfrm>
                <a:off x="4378325" y="2894013"/>
                <a:ext cx="427038" cy="428625"/>
              </a:xfrm>
              <a:custGeom>
                <a:avLst/>
                <a:gdLst/>
                <a:ahLst/>
                <a:cxnLst>
                  <a:cxn ang="0">
                    <a:pos x="37" y="173"/>
                  </a:cxn>
                  <a:cxn ang="0">
                    <a:pos x="37" y="38"/>
                  </a:cxn>
                  <a:cxn ang="0">
                    <a:pos x="172" y="38"/>
                  </a:cxn>
                  <a:cxn ang="0">
                    <a:pos x="172" y="173"/>
                  </a:cxn>
                  <a:cxn ang="0">
                    <a:pos x="37" y="173"/>
                  </a:cxn>
                </a:cxnLst>
                <a:rect l="0" t="0" r="r" b="b"/>
                <a:pathLst>
                  <a:path w="210" h="211">
                    <a:moveTo>
                      <a:pt x="37" y="173"/>
                    </a:moveTo>
                    <a:cubicBezTo>
                      <a:pt x="0" y="136"/>
                      <a:pt x="0" y="75"/>
                      <a:pt x="37" y="38"/>
                    </a:cubicBezTo>
                    <a:cubicBezTo>
                      <a:pt x="74" y="0"/>
                      <a:pt x="135" y="0"/>
                      <a:pt x="172" y="38"/>
                    </a:cubicBezTo>
                    <a:cubicBezTo>
                      <a:pt x="210" y="75"/>
                      <a:pt x="210" y="136"/>
                      <a:pt x="172" y="173"/>
                    </a:cubicBezTo>
                    <a:cubicBezTo>
                      <a:pt x="135" y="211"/>
                      <a:pt x="74" y="211"/>
                      <a:pt x="37" y="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28" name="TextBox 27"/>
          <p:cNvSpPr txBox="1">
            <a:spLocks/>
          </p:cNvSpPr>
          <p:nvPr/>
        </p:nvSpPr>
        <p:spPr bwMode="auto">
          <a:xfrm>
            <a:off x="4231566" y="857650"/>
            <a:ext cx="3436777" cy="312973"/>
          </a:xfrm>
          <a:prstGeom prst="rect">
            <a:avLst/>
          </a:prstGeom>
          <a:noFill/>
        </p:spPr>
        <p:txBody>
          <a:bodyPr wrap="none" lIns="360000" tIns="0" rIns="360000" bIns="0" anchor="ctr" anchorCtr="0">
            <a:normAutofit/>
          </a:bodyPr>
          <a:lstStyle/>
          <a:p>
            <a:pPr latinLnBrk="0"/>
            <a:r>
              <a:rPr lang="es-PE" altLang="zh-CN" sz="2000" dirty="0">
                <a:solidFill>
                  <a:schemeClr val="accent2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Diagnóstico de la gestión estratégica</a:t>
            </a:r>
          </a:p>
        </p:txBody>
      </p:sp>
      <p:sp>
        <p:nvSpPr>
          <p:cNvPr id="24" name="TextBox 33"/>
          <p:cNvSpPr txBox="1">
            <a:spLocks/>
          </p:cNvSpPr>
          <p:nvPr/>
        </p:nvSpPr>
        <p:spPr bwMode="auto">
          <a:xfrm>
            <a:off x="6228184" y="1864622"/>
            <a:ext cx="2520280" cy="631210"/>
          </a:xfrm>
          <a:prstGeom prst="rect">
            <a:avLst/>
          </a:prstGeom>
          <a:noFill/>
        </p:spPr>
        <p:txBody>
          <a:bodyPr wrap="none" lIns="360000" tIns="0" rIns="360000" bIns="0" anchor="ctr" anchorCtr="0">
            <a:noAutofit/>
          </a:bodyPr>
          <a:lstStyle/>
          <a:p>
            <a:pPr algn="l" latinLnBrk="0"/>
            <a: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Diagnóstico de la gestión </a:t>
            </a:r>
            <a:b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</a:br>
            <a: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por procesos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4258823-B385-4497-AE18-9F44B9CEF4D2}"/>
              </a:ext>
            </a:extLst>
          </p:cNvPr>
          <p:cNvSpPr txBox="1">
            <a:spLocks/>
          </p:cNvSpPr>
          <p:nvPr/>
        </p:nvSpPr>
        <p:spPr>
          <a:xfrm>
            <a:off x="0" y="107376"/>
            <a:ext cx="7840571" cy="4044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las causas del problema</a:t>
            </a:r>
          </a:p>
        </p:txBody>
      </p:sp>
      <p:sp>
        <p:nvSpPr>
          <p:cNvPr id="32" name="TextBox 27">
            <a:extLst>
              <a:ext uri="{FF2B5EF4-FFF2-40B4-BE49-F238E27FC236}">
                <a16:creationId xmlns:a16="http://schemas.microsoft.com/office/drawing/2014/main" id="{21290E1F-7F56-4CDA-9C4A-F5F9E8433285}"/>
              </a:ext>
            </a:extLst>
          </p:cNvPr>
          <p:cNvSpPr txBox="1">
            <a:spLocks/>
          </p:cNvSpPr>
          <p:nvPr/>
        </p:nvSpPr>
        <p:spPr bwMode="auto">
          <a:xfrm>
            <a:off x="5703527" y="3849616"/>
            <a:ext cx="3436777" cy="631210"/>
          </a:xfrm>
          <a:prstGeom prst="rect">
            <a:avLst/>
          </a:prstGeom>
          <a:noFill/>
        </p:spPr>
        <p:txBody>
          <a:bodyPr wrap="none" lIns="360000" tIns="0" rIns="360000" bIns="0" anchor="ctr" anchorCtr="0">
            <a:normAutofit/>
          </a:bodyPr>
          <a:lstStyle/>
          <a:p>
            <a:pPr latinLnBrk="0"/>
            <a:r>
              <a:rPr lang="es-PE" altLang="zh-CN" sz="2000" dirty="0">
                <a:solidFill>
                  <a:schemeClr val="accent2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Diagnóstico de la gestión </a:t>
            </a:r>
            <a:br>
              <a:rPr lang="es-PE" altLang="zh-CN" sz="2000" dirty="0">
                <a:solidFill>
                  <a:schemeClr val="accent2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</a:br>
            <a:r>
              <a:rPr lang="es-PE" altLang="zh-CN" sz="2000" dirty="0">
                <a:solidFill>
                  <a:schemeClr val="accent2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de operaciones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A4B8E2-B6E3-433B-8136-A806A2D8E104}"/>
              </a:ext>
            </a:extLst>
          </p:cNvPr>
          <p:cNvSpPr txBox="1">
            <a:spLocks/>
          </p:cNvSpPr>
          <p:nvPr/>
        </p:nvSpPr>
        <p:spPr bwMode="auto">
          <a:xfrm>
            <a:off x="861141" y="3848615"/>
            <a:ext cx="2520280" cy="631210"/>
          </a:xfrm>
          <a:prstGeom prst="rect">
            <a:avLst/>
          </a:prstGeom>
          <a:noFill/>
        </p:spPr>
        <p:txBody>
          <a:bodyPr wrap="none" lIns="360000" tIns="0" rIns="360000" bIns="0" anchor="ctr" anchorCtr="0">
            <a:noAutofit/>
          </a:bodyPr>
          <a:lstStyle/>
          <a:p>
            <a:pPr algn="l" latinLnBrk="0"/>
            <a: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Diagnóstico de la gestión </a:t>
            </a:r>
            <a:b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</a:br>
            <a: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de la calidad</a:t>
            </a:r>
          </a:p>
        </p:txBody>
      </p:sp>
      <p:sp>
        <p:nvSpPr>
          <p:cNvPr id="35" name="TextBox 33">
            <a:extLst>
              <a:ext uri="{FF2B5EF4-FFF2-40B4-BE49-F238E27FC236}">
                <a16:creationId xmlns:a16="http://schemas.microsoft.com/office/drawing/2014/main" id="{B3FF5C5A-5BA4-4FA1-8F28-AFC690C15C24}"/>
              </a:ext>
            </a:extLst>
          </p:cNvPr>
          <p:cNvSpPr txBox="1">
            <a:spLocks/>
          </p:cNvSpPr>
          <p:nvPr/>
        </p:nvSpPr>
        <p:spPr bwMode="auto">
          <a:xfrm>
            <a:off x="-115759" y="1875784"/>
            <a:ext cx="2520280" cy="631210"/>
          </a:xfrm>
          <a:prstGeom prst="rect">
            <a:avLst/>
          </a:prstGeom>
          <a:noFill/>
        </p:spPr>
        <p:txBody>
          <a:bodyPr wrap="none" lIns="360000" tIns="0" rIns="360000" bIns="0" anchor="ctr" anchorCtr="0">
            <a:noAutofit/>
          </a:bodyPr>
          <a:lstStyle/>
          <a:p>
            <a:pPr algn="l" latinLnBrk="0"/>
            <a: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Diagnóstico de las condiciones</a:t>
            </a:r>
            <a:b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</a:br>
            <a:r>
              <a:rPr lang="es-PE" altLang="zh-CN" sz="2000" dirty="0">
                <a:solidFill>
                  <a:schemeClr val="accent3">
                    <a:lumMod val="100000"/>
                  </a:schemeClr>
                </a:solidFill>
                <a:effectLst/>
                <a:latin typeface="Agency FB" panose="020B0503020202020204" pitchFamily="34" charset="0"/>
              </a:rPr>
              <a:t>laborales</a:t>
            </a:r>
          </a:p>
        </p:txBody>
      </p:sp>
    </p:spTree>
    <p:extLst>
      <p:ext uri="{BB962C8B-B14F-4D97-AF65-F5344CB8AC3E}">
        <p14:creationId xmlns:p14="http://schemas.microsoft.com/office/powerpoint/2010/main" val="424648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848363" y="3585019"/>
            <a:ext cx="1224137" cy="135783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estratégica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13FB66-145B-4C16-B0A2-C77825EDA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t="5969" b="4625"/>
          <a:stretch/>
        </p:blipFill>
        <p:spPr>
          <a:xfrm>
            <a:off x="392587" y="1131590"/>
            <a:ext cx="2819459" cy="2693249"/>
          </a:xfrm>
          <a:prstGeom prst="rect">
            <a:avLst/>
          </a:prstGeom>
        </p:spPr>
      </p:pic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DA4796A1-9615-4F33-91FA-47B67631B781}"/>
              </a:ext>
            </a:extLst>
          </p:cNvPr>
          <p:cNvSpPr/>
          <p:nvPr/>
        </p:nvSpPr>
        <p:spPr>
          <a:xfrm>
            <a:off x="3212046" y="1954190"/>
            <a:ext cx="5616624" cy="104804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A través de la herramienta del radar estratégico se obtuvo una calificación global de 3.02 es decir un 60.40% de ineficiencia organizacional</a:t>
            </a:r>
            <a:endParaRPr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3730A6A-779E-4DD9-A55C-2C9E9BEF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3" y="2932575"/>
            <a:ext cx="4040386" cy="13313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C0A3BB-96CD-4805-BD1F-8F1342172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10"/>
          <a:stretch/>
        </p:blipFill>
        <p:spPr>
          <a:xfrm>
            <a:off x="99567" y="962423"/>
            <a:ext cx="4040386" cy="1355160"/>
          </a:xfrm>
          <a:prstGeom prst="rect">
            <a:avLst/>
          </a:prstGeom>
        </p:spPr>
      </p:pic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848363" y="3585019"/>
            <a:ext cx="1224137" cy="135783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estratégica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DA4796A1-9615-4F33-91FA-47B67631B781}"/>
              </a:ext>
            </a:extLst>
          </p:cNvPr>
          <p:cNvSpPr/>
          <p:nvPr/>
        </p:nvSpPr>
        <p:spPr>
          <a:xfrm>
            <a:off x="4247734" y="1033247"/>
            <a:ext cx="4796699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La misión de la organización cuenta con limitaciones menores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AC38076A-82AA-4CBF-B669-2F11880B0193}"/>
              </a:ext>
            </a:extLst>
          </p:cNvPr>
          <p:cNvSpPr/>
          <p:nvPr/>
        </p:nvSpPr>
        <p:spPr>
          <a:xfrm>
            <a:off x="4247734" y="3039565"/>
            <a:ext cx="4796699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La visión de la organización cuenta con fortalezas menores</a:t>
            </a:r>
          </a:p>
        </p:txBody>
      </p:sp>
    </p:spTree>
    <p:extLst>
      <p:ext uri="{BB962C8B-B14F-4D97-AF65-F5344CB8AC3E}">
        <p14:creationId xmlns:p14="http://schemas.microsoft.com/office/powerpoint/2010/main" val="10027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531F5ED-0A9B-4310-955F-2146439F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" y="1003984"/>
            <a:ext cx="4353479" cy="1153483"/>
          </a:xfrm>
          <a:prstGeom prst="rect">
            <a:avLst/>
          </a:prstGeom>
        </p:spPr>
      </p:pic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848363" y="3585019"/>
            <a:ext cx="1224137" cy="135783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estratégica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DA4796A1-9615-4F33-91FA-47B67631B781}"/>
              </a:ext>
            </a:extLst>
          </p:cNvPr>
          <p:cNvSpPr/>
          <p:nvPr/>
        </p:nvSpPr>
        <p:spPr>
          <a:xfrm>
            <a:off x="4511360" y="1154035"/>
            <a:ext cx="4269443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La matriz MFI se detecto que la organización cuenta con fortalezas menores.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AC38076A-82AA-4CBF-B669-2F11880B0193}"/>
              </a:ext>
            </a:extLst>
          </p:cNvPr>
          <p:cNvSpPr/>
          <p:nvPr/>
        </p:nvSpPr>
        <p:spPr>
          <a:xfrm>
            <a:off x="4511360" y="3015021"/>
            <a:ext cx="4269443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La matriz MFE se detecto que la organización cuenta con oportunidades menores.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2EE9A3-6AC5-4CFB-91D5-17300869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" y="2859782"/>
            <a:ext cx="4353479" cy="11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por procesos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C4C6C2-468D-47E8-A6A8-6B707A40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0" y="771550"/>
            <a:ext cx="8577482" cy="38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0F1043-96F6-4FD6-9DC5-A28B2E7CADBF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por procesos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53821D-074D-452E-931E-AA1CE855C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"/>
          <a:stretch/>
        </p:blipFill>
        <p:spPr>
          <a:xfrm>
            <a:off x="105334" y="822135"/>
            <a:ext cx="4648603" cy="17742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FF3F14-FB02-46C7-9542-4C097BE8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2787774"/>
            <a:ext cx="4648603" cy="1774232"/>
          </a:xfrm>
          <a:prstGeom prst="rect">
            <a:avLst/>
          </a:prstGeom>
        </p:spPr>
      </p:pic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F9CE6C1E-F909-4BA8-990F-6DA5B3FD61E5}"/>
              </a:ext>
            </a:extLst>
          </p:cNvPr>
          <p:cNvSpPr/>
          <p:nvPr/>
        </p:nvSpPr>
        <p:spPr>
          <a:xfrm>
            <a:off x="4852357" y="1287749"/>
            <a:ext cx="4269443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cuenta con indicadores deficientes y no confiables que no lograban dar con seguridad la eficiencia y cumplimiento de los procesos.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9" name="i$liḋe-Rectangle: Rounded Corners 4">
            <a:extLst>
              <a:ext uri="{FF2B5EF4-FFF2-40B4-BE49-F238E27FC236}">
                <a16:creationId xmlns:a16="http://schemas.microsoft.com/office/drawing/2014/main" id="{8CB659B8-D92E-4E19-966E-84334FDF1F85}"/>
              </a:ext>
            </a:extLst>
          </p:cNvPr>
          <p:cNvSpPr/>
          <p:nvPr/>
        </p:nvSpPr>
        <p:spPr>
          <a:xfrm>
            <a:off x="4852358" y="3253388"/>
            <a:ext cx="4269443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Las actividades que dan valor al producto no fueron generados de la forma adecuada.</a:t>
            </a:r>
          </a:p>
        </p:txBody>
      </p:sp>
    </p:spTree>
    <p:extLst>
      <p:ext uri="{BB962C8B-B14F-4D97-AF65-F5344CB8AC3E}">
        <p14:creationId xmlns:p14="http://schemas.microsoft.com/office/powerpoint/2010/main" val="39544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C9730C43-4B8B-4362-BD92-903696E5FA5A}"/>
              </a:ext>
            </a:extLst>
          </p:cNvPr>
          <p:cNvSpPr txBox="1">
            <a:spLocks/>
          </p:cNvSpPr>
          <p:nvPr/>
        </p:nvSpPr>
        <p:spPr>
          <a:xfrm>
            <a:off x="107504" y="3224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operaciones</a:t>
            </a:r>
            <a:endParaRPr lang="en-GB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6D8263FB-CEB7-40F6-92E2-DC4A28AE4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8" y="699542"/>
            <a:ext cx="1872208" cy="4147477"/>
          </a:xfrm>
          <a:prstGeom prst="rect">
            <a:avLst/>
          </a:prstGeom>
        </p:spPr>
      </p:pic>
      <p:sp>
        <p:nvSpPr>
          <p:cNvPr id="52" name="i$liḋe-Rectangle: Rounded Corners 1">
            <a:extLst>
              <a:ext uri="{FF2B5EF4-FFF2-40B4-BE49-F238E27FC236}">
                <a16:creationId xmlns:a16="http://schemas.microsoft.com/office/drawing/2014/main" id="{86758824-7E72-4C14-AE46-9057A1F0A02C}"/>
              </a:ext>
            </a:extLst>
          </p:cNvPr>
          <p:cNvSpPr/>
          <p:nvPr/>
        </p:nvSpPr>
        <p:spPr>
          <a:xfrm>
            <a:off x="2303748" y="1495883"/>
            <a:ext cx="6552728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determino la técnica de pronostico de la demanda adecuada para la empresa.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53" name="i$liḋe-Rectangle: Rounded Corners 4">
            <a:extLst>
              <a:ext uri="{FF2B5EF4-FFF2-40B4-BE49-F238E27FC236}">
                <a16:creationId xmlns:a16="http://schemas.microsoft.com/office/drawing/2014/main" id="{FA07C534-0880-4B50-A541-FC0BDB005DDA}"/>
              </a:ext>
            </a:extLst>
          </p:cNvPr>
          <p:cNvSpPr/>
          <p:nvPr/>
        </p:nvSpPr>
        <p:spPr>
          <a:xfrm>
            <a:off x="2303748" y="3219822"/>
            <a:ext cx="6480720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la menor desviación media absoluto (MAD) se determinó que el pronostico de suavización exponencial es el óptimo para la empresa. </a:t>
            </a:r>
          </a:p>
        </p:txBody>
      </p:sp>
    </p:spTree>
    <p:extLst>
      <p:ext uri="{BB962C8B-B14F-4D97-AF65-F5344CB8AC3E}">
        <p14:creationId xmlns:p14="http://schemas.microsoft.com/office/powerpoint/2010/main" val="9364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C9730C43-4B8B-4362-BD92-903696E5FA5A}"/>
              </a:ext>
            </a:extLst>
          </p:cNvPr>
          <p:cNvSpPr txBox="1">
            <a:spLocks/>
          </p:cNvSpPr>
          <p:nvPr/>
        </p:nvSpPr>
        <p:spPr>
          <a:xfrm>
            <a:off x="107504" y="3224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operaciones</a:t>
            </a:r>
            <a:endParaRPr lang="en-GB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i$liḋe-Rectangle: Rounded Corners 1">
            <a:extLst>
              <a:ext uri="{FF2B5EF4-FFF2-40B4-BE49-F238E27FC236}">
                <a16:creationId xmlns:a16="http://schemas.microsoft.com/office/drawing/2014/main" id="{86758824-7E72-4C14-AE46-9057A1F0A02C}"/>
              </a:ext>
            </a:extLst>
          </p:cNvPr>
          <p:cNvSpPr/>
          <p:nvPr/>
        </p:nvSpPr>
        <p:spPr>
          <a:xfrm>
            <a:off x="2873006" y="1262357"/>
            <a:ext cx="6019474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En la planificación logística a través de indicadores se determino que existe incumplimientos en el plan de producción y en las devoluciones o reclamos atendidos. 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53" name="i$liḋe-Rectangle: Rounded Corners 4">
            <a:extLst>
              <a:ext uri="{FF2B5EF4-FFF2-40B4-BE49-F238E27FC236}">
                <a16:creationId xmlns:a16="http://schemas.microsoft.com/office/drawing/2014/main" id="{FA07C534-0880-4B50-A541-FC0BDB005DDA}"/>
              </a:ext>
            </a:extLst>
          </p:cNvPr>
          <p:cNvSpPr/>
          <p:nvPr/>
        </p:nvSpPr>
        <p:spPr>
          <a:xfrm>
            <a:off x="2873006" y="3219822"/>
            <a:ext cx="6019474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De acuerdo con la gestión de compras y sus indicadores se concluyo que se debe realizar mejoras en la evaluación de proveedores.</a:t>
            </a:r>
          </a:p>
        </p:txBody>
      </p:sp>
      <p:pic>
        <p:nvPicPr>
          <p:cNvPr id="1026" name="Picture 2" descr="Qué es la Planificación Logística? | CONDUCE TU EMPRESA | Emprendimiento,  Negocios e Inversion">
            <a:extLst>
              <a:ext uri="{FF2B5EF4-FFF2-40B4-BE49-F238E27FC236}">
                <a16:creationId xmlns:a16="http://schemas.microsoft.com/office/drawing/2014/main" id="{23289F4A-EC32-47E2-B2F7-FEA6D10E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9542"/>
            <a:ext cx="2016224" cy="215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de gestión de compras | GIITIC">
            <a:extLst>
              <a:ext uri="{FF2B5EF4-FFF2-40B4-BE49-F238E27FC236}">
                <a16:creationId xmlns:a16="http://schemas.microsoft.com/office/drawing/2014/main" id="{BDAAD52B-57CD-4797-8B34-A2A83866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2" y="2752769"/>
            <a:ext cx="2736304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C9730C43-4B8B-4362-BD92-903696E5FA5A}"/>
              </a:ext>
            </a:extLst>
          </p:cNvPr>
          <p:cNvSpPr txBox="1">
            <a:spLocks/>
          </p:cNvSpPr>
          <p:nvPr/>
        </p:nvSpPr>
        <p:spPr>
          <a:xfrm>
            <a:off x="107504" y="3224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operaciones</a:t>
            </a:r>
            <a:endParaRPr lang="en-GB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i$liḋe-Rectangle: Rounded Corners 1">
            <a:extLst>
              <a:ext uri="{FF2B5EF4-FFF2-40B4-BE49-F238E27FC236}">
                <a16:creationId xmlns:a16="http://schemas.microsoft.com/office/drawing/2014/main" id="{86758824-7E72-4C14-AE46-9057A1F0A02C}"/>
              </a:ext>
            </a:extLst>
          </p:cNvPr>
          <p:cNvSpPr/>
          <p:nvPr/>
        </p:nvSpPr>
        <p:spPr>
          <a:xfrm>
            <a:off x="3609794" y="2040155"/>
            <a:ext cx="5400600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Finalmente en la gestión de almacenamiento se determino que la capacidad de área de almacenamiento no es usado óptimamente al igual que el inventario.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2062" name="Picture 14" descr="Conceptos básicos de Gestión de Almacenes aplicados a la práctica | Anfix">
            <a:extLst>
              <a:ext uri="{FF2B5EF4-FFF2-40B4-BE49-F238E27FC236}">
                <a16:creationId xmlns:a16="http://schemas.microsoft.com/office/drawing/2014/main" id="{698FE99F-3AE2-41E6-B663-453B01D48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10684" r="16526" b="2001"/>
          <a:stretch/>
        </p:blipFill>
        <p:spPr bwMode="auto">
          <a:xfrm>
            <a:off x="107504" y="1262357"/>
            <a:ext cx="3384376" cy="23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0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00F328-C999-47BF-8E6D-EFB6F32515D6}"/>
              </a:ext>
            </a:extLst>
          </p:cNvPr>
          <p:cNvSpPr>
            <a:spLocks/>
          </p:cNvSpPr>
          <p:nvPr/>
        </p:nvSpPr>
        <p:spPr bwMode="auto">
          <a:xfrm>
            <a:off x="-6751" y="-1147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499C86E-005C-425C-B438-7469E591991A}"/>
              </a:ext>
            </a:extLst>
          </p:cNvPr>
          <p:cNvGrpSpPr/>
          <p:nvPr/>
        </p:nvGrpSpPr>
        <p:grpSpPr>
          <a:xfrm>
            <a:off x="2123728" y="945785"/>
            <a:ext cx="6613843" cy="3330795"/>
            <a:chOff x="2589042" y="1563638"/>
            <a:chExt cx="5090569" cy="2445058"/>
          </a:xfrm>
        </p:grpSpPr>
        <p:grpSp>
          <p:nvGrpSpPr>
            <p:cNvPr id="10" name="组合 50">
              <a:extLst>
                <a:ext uri="{FF2B5EF4-FFF2-40B4-BE49-F238E27FC236}">
                  <a16:creationId xmlns:a16="http://schemas.microsoft.com/office/drawing/2014/main" id="{352F2E49-D720-46C7-A28C-BFADD05D4B1E}"/>
                </a:ext>
              </a:extLst>
            </p:cNvPr>
            <p:cNvGrpSpPr/>
            <p:nvPr/>
          </p:nvGrpSpPr>
          <p:grpSpPr>
            <a:xfrm>
              <a:off x="2589042" y="3540434"/>
              <a:ext cx="3246163" cy="468262"/>
              <a:chOff x="4711094" y="3112958"/>
              <a:chExt cx="3246163" cy="468262"/>
            </a:xfrm>
          </p:grpSpPr>
          <p:sp>
            <p:nvSpPr>
              <p:cNvPr id="11" name="Diamond 26">
                <a:extLst>
                  <a:ext uri="{FF2B5EF4-FFF2-40B4-BE49-F238E27FC236}">
                    <a16:creationId xmlns:a16="http://schemas.microsoft.com/office/drawing/2014/main" id="{EA725C2E-3D2F-4ED0-B86F-E48B28B32719}"/>
                  </a:ext>
                </a:extLst>
              </p:cNvPr>
              <p:cNvSpPr/>
              <p:nvPr/>
            </p:nvSpPr>
            <p:spPr>
              <a:xfrm>
                <a:off x="4711094" y="3112958"/>
                <a:ext cx="468262" cy="468262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13" name="TextBox 48">
                <a:extLst>
                  <a:ext uri="{FF2B5EF4-FFF2-40B4-BE49-F238E27FC236}">
                    <a16:creationId xmlns:a16="http://schemas.microsoft.com/office/drawing/2014/main" id="{4CDCC590-7054-41C9-B651-5B76CDB7032A}"/>
                  </a:ext>
                </a:extLst>
              </p:cNvPr>
              <p:cNvSpPr txBox="1"/>
              <p:nvPr/>
            </p:nvSpPr>
            <p:spPr>
              <a:xfrm>
                <a:off x="4985327" y="3254042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AAB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CONCLUSIONES Y RECOMENDACIONES</a:t>
                </a:r>
                <a:endParaRPr lang="zh-CN" altLang="en-US" sz="1600" b="1" dirty="0">
                  <a:solidFill>
                    <a:srgbClr val="33AA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55">
              <a:extLst>
                <a:ext uri="{FF2B5EF4-FFF2-40B4-BE49-F238E27FC236}">
                  <a16:creationId xmlns:a16="http://schemas.microsoft.com/office/drawing/2014/main" id="{23937D5C-4204-44A0-BE45-709ABD4FAF16}"/>
                </a:ext>
              </a:extLst>
            </p:cNvPr>
            <p:cNvGrpSpPr/>
            <p:nvPr/>
          </p:nvGrpSpPr>
          <p:grpSpPr>
            <a:xfrm>
              <a:off x="3225380" y="2881502"/>
              <a:ext cx="3265425" cy="468262"/>
              <a:chOff x="4711094" y="2454026"/>
              <a:chExt cx="3265425" cy="468262"/>
            </a:xfrm>
          </p:grpSpPr>
          <p:sp>
            <p:nvSpPr>
              <p:cNvPr id="16" name="Diamond 28">
                <a:extLst>
                  <a:ext uri="{FF2B5EF4-FFF2-40B4-BE49-F238E27FC236}">
                    <a16:creationId xmlns:a16="http://schemas.microsoft.com/office/drawing/2014/main" id="{313E9B3A-701D-4AC0-A3CA-9024EB350954}"/>
                  </a:ext>
                </a:extLst>
              </p:cNvPr>
              <p:cNvSpPr/>
              <p:nvPr/>
            </p:nvSpPr>
            <p:spPr>
              <a:xfrm>
                <a:off x="4711094" y="2454026"/>
                <a:ext cx="468262" cy="468262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8" name="TextBox 39">
                <a:extLst>
                  <a:ext uri="{FF2B5EF4-FFF2-40B4-BE49-F238E27FC236}">
                    <a16:creationId xmlns:a16="http://schemas.microsoft.com/office/drawing/2014/main" id="{8A9CF465-669C-4DBD-9E2B-C4ABC68C0B73}"/>
                  </a:ext>
                </a:extLst>
              </p:cNvPr>
              <p:cNvSpPr txBox="1"/>
              <p:nvPr/>
            </p:nvSpPr>
            <p:spPr>
              <a:xfrm>
                <a:off x="5004589" y="2596933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69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DIAGNOSITCO DE LAS CAUSAS DEL PROBLEMA</a:t>
                </a:r>
                <a:endParaRPr lang="zh-CN" altLang="en-US" sz="1600" b="1" dirty="0">
                  <a:solidFill>
                    <a:srgbClr val="3369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60">
              <a:extLst>
                <a:ext uri="{FF2B5EF4-FFF2-40B4-BE49-F238E27FC236}">
                  <a16:creationId xmlns:a16="http://schemas.microsoft.com/office/drawing/2014/main" id="{BA4E07F5-9C3C-4F8E-AE60-7DF2D14C371F}"/>
                </a:ext>
              </a:extLst>
            </p:cNvPr>
            <p:cNvGrpSpPr/>
            <p:nvPr/>
          </p:nvGrpSpPr>
          <p:grpSpPr>
            <a:xfrm>
              <a:off x="3841740" y="1710191"/>
              <a:ext cx="3837871" cy="980641"/>
              <a:chOff x="4711094" y="1282715"/>
              <a:chExt cx="3837871" cy="980641"/>
            </a:xfrm>
          </p:grpSpPr>
          <p:sp>
            <p:nvSpPr>
              <p:cNvPr id="21" name="Diamond 30">
                <a:extLst>
                  <a:ext uri="{FF2B5EF4-FFF2-40B4-BE49-F238E27FC236}">
                    <a16:creationId xmlns:a16="http://schemas.microsoft.com/office/drawing/2014/main" id="{C73C840F-C4B4-4768-BEC3-CB95E101FDCC}"/>
                  </a:ext>
                </a:extLst>
              </p:cNvPr>
              <p:cNvSpPr/>
              <p:nvPr/>
            </p:nvSpPr>
            <p:spPr>
              <a:xfrm>
                <a:off x="4711094" y="1795094"/>
                <a:ext cx="468262" cy="468262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23" name="TextBox 37">
                <a:extLst>
                  <a:ext uri="{FF2B5EF4-FFF2-40B4-BE49-F238E27FC236}">
                    <a16:creationId xmlns:a16="http://schemas.microsoft.com/office/drawing/2014/main" id="{2DF57098-B6A5-4474-9B68-D8997BBB8F9A}"/>
                  </a:ext>
                </a:extLst>
              </p:cNvPr>
              <p:cNvSpPr txBox="1"/>
              <p:nvPr/>
            </p:nvSpPr>
            <p:spPr>
              <a:xfrm>
                <a:off x="5577035" y="1282715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AAB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PRESENTACION Y OBJETIVOS</a:t>
                </a:r>
                <a:endParaRPr lang="zh-CN" altLang="en-US" sz="1600" b="1" dirty="0">
                  <a:solidFill>
                    <a:srgbClr val="33AA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65">
              <a:extLst>
                <a:ext uri="{FF2B5EF4-FFF2-40B4-BE49-F238E27FC236}">
                  <a16:creationId xmlns:a16="http://schemas.microsoft.com/office/drawing/2014/main" id="{7E371ADB-E8EA-4F89-95F1-C675AB70F415}"/>
                </a:ext>
              </a:extLst>
            </p:cNvPr>
            <p:cNvGrpSpPr/>
            <p:nvPr/>
          </p:nvGrpSpPr>
          <p:grpSpPr>
            <a:xfrm>
              <a:off x="4103553" y="1563638"/>
              <a:ext cx="2971930" cy="985810"/>
              <a:chOff x="4341098" y="1136162"/>
              <a:chExt cx="2971930" cy="985810"/>
            </a:xfrm>
          </p:grpSpPr>
          <p:sp>
            <p:nvSpPr>
              <p:cNvPr id="26" name="Diamond 32">
                <a:extLst>
                  <a:ext uri="{FF2B5EF4-FFF2-40B4-BE49-F238E27FC236}">
                    <a16:creationId xmlns:a16="http://schemas.microsoft.com/office/drawing/2014/main" id="{B2B98455-4A26-4A02-A6A3-F0DDE362B31D}"/>
                  </a:ext>
                </a:extLst>
              </p:cNvPr>
              <p:cNvSpPr/>
              <p:nvPr/>
            </p:nvSpPr>
            <p:spPr>
              <a:xfrm>
                <a:off x="4711096" y="1136162"/>
                <a:ext cx="468262" cy="46826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8" name="TextBox 34">
                <a:extLst>
                  <a:ext uri="{FF2B5EF4-FFF2-40B4-BE49-F238E27FC236}">
                    <a16:creationId xmlns:a16="http://schemas.microsoft.com/office/drawing/2014/main" id="{8F7D5EF1-D8F5-44B2-B89E-FA3A3F7F9D05}"/>
                  </a:ext>
                </a:extLst>
              </p:cNvPr>
              <p:cNvSpPr txBox="1"/>
              <p:nvPr/>
            </p:nvSpPr>
            <p:spPr>
              <a:xfrm>
                <a:off x="4341098" y="1939824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69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PLANTEAMIENTO DEL PROBLEMA</a:t>
                </a:r>
                <a:endParaRPr lang="zh-CN" altLang="en-US" sz="1600" b="1" dirty="0">
                  <a:solidFill>
                    <a:srgbClr val="3369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3" y="1364587"/>
            <a:ext cx="2477826" cy="2477826"/>
          </a:xfrm>
          <a:prstGeom prst="rect">
            <a:avLst/>
          </a:prstGeom>
        </p:spPr>
      </p:pic>
      <p:sp>
        <p:nvSpPr>
          <p:cNvPr id="33" name="任意多边形: 形状 13">
            <a:extLst>
              <a:ext uri="{FF2B5EF4-FFF2-40B4-BE49-F238E27FC236}">
                <a16:creationId xmlns:a16="http://schemas.microsoft.com/office/drawing/2014/main" id="{B7B2DECF-1E02-43C1-B0EF-697B610AEC09}"/>
              </a:ext>
            </a:extLst>
          </p:cNvPr>
          <p:cNvSpPr/>
          <p:nvPr/>
        </p:nvSpPr>
        <p:spPr>
          <a:xfrm>
            <a:off x="0" y="4864201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56914" y="342900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14">
            <a:extLst>
              <a:ext uri="{FF2B5EF4-FFF2-40B4-BE49-F238E27FC236}">
                <a16:creationId xmlns:a16="http://schemas.microsoft.com/office/drawing/2014/main" id="{1F5F8F06-B753-416A-B46A-28FF14CD9169}"/>
              </a:ext>
            </a:extLst>
          </p:cNvPr>
          <p:cNvSpPr/>
          <p:nvPr/>
        </p:nvSpPr>
        <p:spPr>
          <a:xfrm>
            <a:off x="6898529" y="4757255"/>
            <a:ext cx="2247156" cy="358781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245" h="480138">
                <a:moveTo>
                  <a:pt x="3007245" y="0"/>
                </a:moveTo>
                <a:lnTo>
                  <a:pt x="2995915" y="475027"/>
                </a:ln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686093" y="3418097"/>
            <a:ext cx="1296144" cy="1619673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22302"/>
            <a:ext cx="5455518" cy="712936"/>
          </a:xfrm>
        </p:spPr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6716390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D4FAB12-0499-460A-BF0F-5761BB8587F1}"/>
              </a:ext>
            </a:extLst>
          </p:cNvPr>
          <p:cNvSpPr txBox="1">
            <a:spLocks/>
          </p:cNvSpPr>
          <p:nvPr/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36987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s-ES"/>
              <a:t> </a:t>
            </a:r>
            <a:endParaRPr lang="es-PE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C38CF14-E85B-4BC2-B7D7-CD2905F49333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la calidad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8" name="Picture 6" descr="equipo defectuoso icono de color rgb 2283863 Vector en Vecteezy">
            <a:extLst>
              <a:ext uri="{FF2B5EF4-FFF2-40B4-BE49-F238E27FC236}">
                <a16:creationId xmlns:a16="http://schemas.microsoft.com/office/drawing/2014/main" id="{AC4400A9-12B6-4048-A8BE-D75D135C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t="19270" r="17676" b="18801"/>
          <a:stretch/>
        </p:blipFill>
        <p:spPr bwMode="auto">
          <a:xfrm>
            <a:off x="467544" y="659731"/>
            <a:ext cx="1584176" cy="152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$liḋe-Rectangle: Rounded Corners 1">
            <a:extLst>
              <a:ext uri="{FF2B5EF4-FFF2-40B4-BE49-F238E27FC236}">
                <a16:creationId xmlns:a16="http://schemas.microsoft.com/office/drawing/2014/main" id="{3B7EA4CB-AE59-47DD-8A8C-AFF71F18E620}"/>
              </a:ext>
            </a:extLst>
          </p:cNvPr>
          <p:cNvSpPr/>
          <p:nvPr/>
        </p:nvSpPr>
        <p:spPr>
          <a:xfrm>
            <a:off x="2311655" y="1082271"/>
            <a:ext cx="6019474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detecto que el 1.80% de la producción son productos defectuosos (prendas no conformes)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E32B29EB-C1B8-43C5-A850-0102D713EAF2}"/>
              </a:ext>
            </a:extLst>
          </p:cNvPr>
          <p:cNvSpPr/>
          <p:nvPr/>
        </p:nvSpPr>
        <p:spPr>
          <a:xfrm>
            <a:off x="2311655" y="2315654"/>
            <a:ext cx="6019474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De acuerdo con el puntaje de los costos de calidad se determinó que la empresa esta orientada a la evaluación.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12EAD8-E56C-499A-8B6E-DD30F700E3CE}"/>
              </a:ext>
            </a:extLst>
          </p:cNvPr>
          <p:cNvSpPr/>
          <p:nvPr/>
        </p:nvSpPr>
        <p:spPr>
          <a:xfrm>
            <a:off x="288153" y="2429519"/>
            <a:ext cx="1784838" cy="69345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TextBox 682">
            <a:extLst>
              <a:ext uri="{FF2B5EF4-FFF2-40B4-BE49-F238E27FC236}">
                <a16:creationId xmlns:a16="http://schemas.microsoft.com/office/drawing/2014/main" id="{15561869-D55E-4D80-A9A6-C2FC093E0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401958"/>
            <a:ext cx="17848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7F7F7F"/>
                </a:solidFill>
                <a:latin typeface="Agency FB" panose="020B0503020202020204" pitchFamily="34" charset="0"/>
                <a:ea typeface="方正中等线简体" pitchFamily="2" charset="-122"/>
              </a:rPr>
              <a:t>167.10</a:t>
            </a:r>
            <a:endParaRPr lang="zh-CN" altLang="en-US" sz="2000" dirty="0">
              <a:solidFill>
                <a:srgbClr val="7F7F7F"/>
              </a:solidFill>
              <a:latin typeface="方正中等线简体" pitchFamily="2" charset="-122"/>
              <a:ea typeface="方正中等线简体" pitchFamily="2" charset="-122"/>
            </a:endParaRPr>
          </a:p>
        </p:txBody>
      </p:sp>
      <p:pic>
        <p:nvPicPr>
          <p:cNvPr id="3080" name="Picture 8" descr="Qué es la certificación ISO y por qué es importante?">
            <a:extLst>
              <a:ext uri="{FF2B5EF4-FFF2-40B4-BE49-F238E27FC236}">
                <a16:creationId xmlns:a16="http://schemas.microsoft.com/office/drawing/2014/main" id="{69FA1FE0-4DA9-4C13-8F52-50087FA40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 r="16048"/>
          <a:stretch/>
        </p:blipFill>
        <p:spPr bwMode="auto">
          <a:xfrm>
            <a:off x="323528" y="3219822"/>
            <a:ext cx="1784838" cy="151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$liḋe-Rectangle: Rounded Corners 1">
            <a:extLst>
              <a:ext uri="{FF2B5EF4-FFF2-40B4-BE49-F238E27FC236}">
                <a16:creationId xmlns:a16="http://schemas.microsoft.com/office/drawing/2014/main" id="{3BDD835E-D1E6-491A-9C11-BB0C0B9D3D17}"/>
              </a:ext>
            </a:extLst>
          </p:cNvPr>
          <p:cNvSpPr/>
          <p:nvPr/>
        </p:nvSpPr>
        <p:spPr>
          <a:xfrm>
            <a:off x="2311655" y="3556141"/>
            <a:ext cx="6019474" cy="8430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determino que la empresa cumple en un 80% los requisitos y normas de la ISO 9001:2015</a:t>
            </a:r>
            <a:endParaRPr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686093" y="3418097"/>
            <a:ext cx="1296144" cy="1619673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22302"/>
            <a:ext cx="5455518" cy="712936"/>
          </a:xfrm>
        </p:spPr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6716390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D4FAB12-0499-460A-BF0F-5761BB8587F1}"/>
              </a:ext>
            </a:extLst>
          </p:cNvPr>
          <p:cNvSpPr txBox="1">
            <a:spLocks/>
          </p:cNvSpPr>
          <p:nvPr/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36987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s-ES"/>
              <a:t> </a:t>
            </a:r>
            <a:endParaRPr lang="es-PE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C38CF14-E85B-4BC2-B7D7-CD2905F49333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la calidad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i$liḋe-Rectangle: Rounded Corners 1">
            <a:extLst>
              <a:ext uri="{FF2B5EF4-FFF2-40B4-BE49-F238E27FC236}">
                <a16:creationId xmlns:a16="http://schemas.microsoft.com/office/drawing/2014/main" id="{3B7EA4CB-AE59-47DD-8A8C-AFF71F18E620}"/>
              </a:ext>
            </a:extLst>
          </p:cNvPr>
          <p:cNvSpPr/>
          <p:nvPr/>
        </p:nvSpPr>
        <p:spPr>
          <a:xfrm>
            <a:off x="3303609" y="1157235"/>
            <a:ext cx="5179789" cy="88316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detecto a través del QFD los atributos del producto, proceso y partes así como los requerimientos del cliente.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E32B29EB-C1B8-43C5-A850-0102D713EAF2}"/>
              </a:ext>
            </a:extLst>
          </p:cNvPr>
          <p:cNvSpPr/>
          <p:nvPr/>
        </p:nvSpPr>
        <p:spPr>
          <a:xfrm>
            <a:off x="3280643" y="3152047"/>
            <a:ext cx="5179789" cy="990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del AMFE se detecto los modos de fallos que se presentan en las partes y procesos del producto.</a:t>
            </a:r>
          </a:p>
        </p:txBody>
      </p:sp>
      <p:pic>
        <p:nvPicPr>
          <p:cNvPr id="4098" name="Picture 2" descr="Despliegue de la Función de Calidad (QFD- Quality Function Deployment)">
            <a:extLst>
              <a:ext uri="{FF2B5EF4-FFF2-40B4-BE49-F238E27FC236}">
                <a16:creationId xmlns:a16="http://schemas.microsoft.com/office/drawing/2014/main" id="{45420801-2DCC-4065-8DC3-2BD9450D0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4" t="17554" r="1874"/>
          <a:stretch/>
        </p:blipFill>
        <p:spPr bwMode="auto">
          <a:xfrm>
            <a:off x="155708" y="760965"/>
            <a:ext cx="2899065" cy="16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▷ AMFE: Análisis Modal de Fallos y Efectos - CTMA">
            <a:extLst>
              <a:ext uri="{FF2B5EF4-FFF2-40B4-BE49-F238E27FC236}">
                <a16:creationId xmlns:a16="http://schemas.microsoft.com/office/drawing/2014/main" id="{E7554EB7-803A-40C6-8F4A-331D95BEA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r="11136"/>
          <a:stretch/>
        </p:blipFill>
        <p:spPr bwMode="auto">
          <a:xfrm>
            <a:off x="155708" y="2852404"/>
            <a:ext cx="2899065" cy="15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686093" y="3418097"/>
            <a:ext cx="1296144" cy="1619673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22302"/>
            <a:ext cx="5455518" cy="712936"/>
          </a:xfrm>
        </p:spPr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6716390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D4FAB12-0499-460A-BF0F-5761BB8587F1}"/>
              </a:ext>
            </a:extLst>
          </p:cNvPr>
          <p:cNvSpPr txBox="1">
            <a:spLocks/>
          </p:cNvSpPr>
          <p:nvPr/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36987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s-ES"/>
              <a:t> </a:t>
            </a:r>
            <a:endParaRPr lang="es-PE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C38CF14-E85B-4BC2-B7D7-CD2905F49333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la calidad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i$liḋe-Rectangle: Rounded Corners 1">
            <a:extLst>
              <a:ext uri="{FF2B5EF4-FFF2-40B4-BE49-F238E27FC236}">
                <a16:creationId xmlns:a16="http://schemas.microsoft.com/office/drawing/2014/main" id="{3B7EA4CB-AE59-47DD-8A8C-AFF71F18E620}"/>
              </a:ext>
            </a:extLst>
          </p:cNvPr>
          <p:cNvSpPr/>
          <p:nvPr/>
        </p:nvSpPr>
        <p:spPr>
          <a:xfrm>
            <a:off x="3280643" y="1119635"/>
            <a:ext cx="5179789" cy="88316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A través del análisis de la capacidad del proceso se determino que el proceso es operacionalmente incapaz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E32B29EB-C1B8-43C5-A850-0102D713EAF2}"/>
              </a:ext>
            </a:extLst>
          </p:cNvPr>
          <p:cNvSpPr/>
          <p:nvPr/>
        </p:nvSpPr>
        <p:spPr>
          <a:xfrm>
            <a:off x="3280643" y="3152047"/>
            <a:ext cx="5179789" cy="9907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detecto que la gestión de mantenimiento es deficiente ya que se cuenta con los niveles de impacto y parada altos afectando los procesos.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CE3C47-A5A8-43F7-9BC1-DEA86EA6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7" y="766199"/>
            <a:ext cx="2899065" cy="15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nsejos para realizar una revisión preventiva de tu maquinaria de  reciclaje - Plástico">
            <a:extLst>
              <a:ext uri="{FF2B5EF4-FFF2-40B4-BE49-F238E27FC236}">
                <a16:creationId xmlns:a16="http://schemas.microsoft.com/office/drawing/2014/main" id="{26A51933-DB85-4319-9A8A-916B5FA08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400"/>
          <a:stretch/>
        </p:blipFill>
        <p:spPr bwMode="auto">
          <a:xfrm>
            <a:off x="580111" y="2643758"/>
            <a:ext cx="2039160" cy="19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1">
            <a:extLst>
              <a:ext uri="{FF2B5EF4-FFF2-40B4-BE49-F238E27FC236}">
                <a16:creationId xmlns:a16="http://schemas.microsoft.com/office/drawing/2014/main" id="{F0170B14-B68B-462E-845D-AD46A526ADA5}"/>
              </a:ext>
            </a:extLst>
          </p:cNvPr>
          <p:cNvGrpSpPr/>
          <p:nvPr/>
        </p:nvGrpSpPr>
        <p:grpSpPr>
          <a:xfrm>
            <a:off x="3131840" y="717403"/>
            <a:ext cx="5400600" cy="2242526"/>
            <a:chOff x="539356" y="1507048"/>
            <a:chExt cx="8065292" cy="2515140"/>
          </a:xfrm>
        </p:grpSpPr>
        <p:sp>
          <p:nvSpPr>
            <p:cNvPr id="4" name="i$liḋe-Rectangle: Rounded Corners 1">
              <a:extLst>
                <a:ext uri="{FF2B5EF4-FFF2-40B4-BE49-F238E27FC236}">
                  <a16:creationId xmlns:a16="http://schemas.microsoft.com/office/drawing/2014/main" id="{185ED06D-182E-4A79-9F64-DC462E677DC3}"/>
                </a:ext>
              </a:extLst>
            </p:cNvPr>
            <p:cNvSpPr/>
            <p:nvPr/>
          </p:nvSpPr>
          <p:spPr>
            <a:xfrm>
              <a:off x="539356" y="1507048"/>
              <a:ext cx="8065292" cy="1125629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PE" dirty="0">
                  <a:latin typeface="Agency FB" panose="020B0503020202020204" pitchFamily="34" charset="0"/>
                </a:rPr>
                <a:t>Se evaluó el clima laboral el cual cuenta con 55.44% de cumplimiento así como la motivación laboral (61.51%). </a:t>
              </a:r>
              <a:endParaRPr dirty="0">
                <a:latin typeface="Agency FB" panose="020B0503020202020204" pitchFamily="34" charset="0"/>
              </a:endParaRPr>
            </a:p>
          </p:txBody>
        </p:sp>
        <p:sp>
          <p:nvSpPr>
            <p:cNvPr id="7" name="i$liḋe-Rectangle: Rounded Corners 4">
              <a:extLst>
                <a:ext uri="{FF2B5EF4-FFF2-40B4-BE49-F238E27FC236}">
                  <a16:creationId xmlns:a16="http://schemas.microsoft.com/office/drawing/2014/main" id="{7DFD07D3-D6C7-4344-89DE-379800DAD400}"/>
                </a:ext>
              </a:extLst>
            </p:cNvPr>
            <p:cNvSpPr/>
            <p:nvPr/>
          </p:nvSpPr>
          <p:spPr>
            <a:xfrm>
              <a:off x="539356" y="2896559"/>
              <a:ext cx="8065292" cy="112562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PE" dirty="0">
                  <a:latin typeface="Agency FB" panose="020B0503020202020204" pitchFamily="34" charset="0"/>
                </a:rPr>
                <a:t>Se determinó la cultura organizacional en la empresa la cual cuenta con un tipo de cultura mediocre. Además el tipo de liderazgo organizacional es autoritario</a:t>
              </a:r>
              <a:endParaRPr dirty="0">
                <a:latin typeface="Agency FB" panose="020B0503020202020204" pitchFamily="34" charset="0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las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RH PAE News La responsabilidad del RH ante el clima laboral">
            <a:extLst>
              <a:ext uri="{FF2B5EF4-FFF2-40B4-BE49-F238E27FC236}">
                <a16:creationId xmlns:a16="http://schemas.microsoft.com/office/drawing/2014/main" id="{00E5D648-3696-4FBB-9747-822D71A2E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1" t="8709" r="25505" b="9693"/>
          <a:stretch/>
        </p:blipFill>
        <p:spPr bwMode="auto">
          <a:xfrm>
            <a:off x="467544" y="728483"/>
            <a:ext cx="2160240" cy="198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30 estrategias para mejorar la gestión de talento en una empresa - Factor  Capital Humano">
            <a:extLst>
              <a:ext uri="{FF2B5EF4-FFF2-40B4-BE49-F238E27FC236}">
                <a16:creationId xmlns:a16="http://schemas.microsoft.com/office/drawing/2014/main" id="{80B485D5-8519-4DFF-B8D6-250AA88B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3" y="2827029"/>
            <a:ext cx="2754642" cy="19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$liḋe-Rectangle: Rounded Corners 1">
            <a:extLst>
              <a:ext uri="{FF2B5EF4-FFF2-40B4-BE49-F238E27FC236}">
                <a16:creationId xmlns:a16="http://schemas.microsoft.com/office/drawing/2014/main" id="{9A34420D-2B2D-4BC4-9187-9395F14E779C}"/>
              </a:ext>
            </a:extLst>
          </p:cNvPr>
          <p:cNvSpPr/>
          <p:nvPr/>
        </p:nvSpPr>
        <p:spPr>
          <a:xfrm>
            <a:off x="3131840" y="3426212"/>
            <a:ext cx="540060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La evaluación de la gestión del talento humano resulto con un nivel bajo de sus competencias laborales (40.50%).</a:t>
            </a:r>
            <a:endParaRPr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1">
            <a:extLst>
              <a:ext uri="{FF2B5EF4-FFF2-40B4-BE49-F238E27FC236}">
                <a16:creationId xmlns:a16="http://schemas.microsoft.com/office/drawing/2014/main" id="{F0170B14-B68B-462E-845D-AD46A526ADA5}"/>
              </a:ext>
            </a:extLst>
          </p:cNvPr>
          <p:cNvGrpSpPr/>
          <p:nvPr/>
        </p:nvGrpSpPr>
        <p:grpSpPr>
          <a:xfrm>
            <a:off x="3131840" y="717403"/>
            <a:ext cx="5400600" cy="2242526"/>
            <a:chOff x="539356" y="1507048"/>
            <a:chExt cx="8065292" cy="2515140"/>
          </a:xfrm>
        </p:grpSpPr>
        <p:sp>
          <p:nvSpPr>
            <p:cNvPr id="4" name="i$liḋe-Rectangle: Rounded Corners 1">
              <a:extLst>
                <a:ext uri="{FF2B5EF4-FFF2-40B4-BE49-F238E27FC236}">
                  <a16:creationId xmlns:a16="http://schemas.microsoft.com/office/drawing/2014/main" id="{185ED06D-182E-4A79-9F64-DC462E677DC3}"/>
                </a:ext>
              </a:extLst>
            </p:cNvPr>
            <p:cNvSpPr/>
            <p:nvPr/>
          </p:nvSpPr>
          <p:spPr>
            <a:xfrm>
              <a:off x="539356" y="1507048"/>
              <a:ext cx="8065292" cy="1125629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PE" dirty="0">
                  <a:latin typeface="Agency FB" panose="020B0503020202020204" pitchFamily="34" charset="0"/>
                </a:rPr>
                <a:t>El índice de lesiones incapacitantes indico que la empresa cuenta con un deficiente gestión de seguridad y salud en el trabajo. (22.79)</a:t>
              </a:r>
              <a:endParaRPr dirty="0">
                <a:latin typeface="Agency FB" panose="020B0503020202020204" pitchFamily="34" charset="0"/>
              </a:endParaRPr>
            </a:p>
          </p:txBody>
        </p:sp>
        <p:sp>
          <p:nvSpPr>
            <p:cNvPr id="7" name="i$liḋe-Rectangle: Rounded Corners 4">
              <a:extLst>
                <a:ext uri="{FF2B5EF4-FFF2-40B4-BE49-F238E27FC236}">
                  <a16:creationId xmlns:a16="http://schemas.microsoft.com/office/drawing/2014/main" id="{7DFD07D3-D6C7-4344-89DE-379800DAD400}"/>
                </a:ext>
              </a:extLst>
            </p:cNvPr>
            <p:cNvSpPr/>
            <p:nvPr/>
          </p:nvSpPr>
          <p:spPr>
            <a:xfrm>
              <a:off x="539356" y="2896559"/>
              <a:ext cx="8065292" cy="112562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PE" dirty="0">
                  <a:latin typeface="Agency FB" panose="020B0503020202020204" pitchFamily="34" charset="0"/>
                </a:rPr>
                <a:t>Se determino 59 peligros entre ellos de tipo ergonómico, psicosocial, químico, físico, locativo, eléctrico, mecánico y biológico.</a:t>
              </a:r>
              <a:endParaRPr dirty="0">
                <a:latin typeface="Agency FB" panose="020B0503020202020204" pitchFamily="34" charset="0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las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i$liḋe-Rectangle: Rounded Corners 1">
            <a:extLst>
              <a:ext uri="{FF2B5EF4-FFF2-40B4-BE49-F238E27FC236}">
                <a16:creationId xmlns:a16="http://schemas.microsoft.com/office/drawing/2014/main" id="{9A34420D-2B2D-4BC4-9187-9395F14E779C}"/>
              </a:ext>
            </a:extLst>
          </p:cNvPr>
          <p:cNvSpPr/>
          <p:nvPr/>
        </p:nvSpPr>
        <p:spPr>
          <a:xfrm>
            <a:off x="3131840" y="3426212"/>
            <a:ext cx="540060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Por otro lado a través de la línea base de la gestión de seguridad y salud en el trabajo se determino que existe un incumplimiento del SST. (9.09%)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7170" name="Picture 2" descr="Sistema de Gestion de la Seguridad y Salud en el Trabajo – Accounter">
            <a:extLst>
              <a:ext uri="{FF2B5EF4-FFF2-40B4-BE49-F238E27FC236}">
                <a16:creationId xmlns:a16="http://schemas.microsoft.com/office/drawing/2014/main" id="{B76D6C52-D55F-4E51-A209-EC910491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7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H Asesorías en Seguridad y Salud en el Trabajo - Home | Facebook">
            <a:extLst>
              <a:ext uri="{FF2B5EF4-FFF2-40B4-BE49-F238E27FC236}">
                <a16:creationId xmlns:a16="http://schemas.microsoft.com/office/drawing/2014/main" id="{F136CA3D-6370-4BDB-AB24-2FF7FE96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57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liḋe-Rectangle: Rounded Corners 1">
            <a:extLst>
              <a:ext uri="{FF2B5EF4-FFF2-40B4-BE49-F238E27FC236}">
                <a16:creationId xmlns:a16="http://schemas.microsoft.com/office/drawing/2014/main" id="{185ED06D-182E-4A79-9F64-DC462E677DC3}"/>
              </a:ext>
            </a:extLst>
          </p:cNvPr>
          <p:cNvSpPr/>
          <p:nvPr/>
        </p:nvSpPr>
        <p:spPr>
          <a:xfrm>
            <a:off x="3487646" y="987574"/>
            <a:ext cx="540060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determino que la empresa requiere una redistribución de planta. (60.42%)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las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ingenieria industrial: DISTRIBUCCION DE PLANTAS">
            <a:extLst>
              <a:ext uri="{FF2B5EF4-FFF2-40B4-BE49-F238E27FC236}">
                <a16:creationId xmlns:a16="http://schemas.microsoft.com/office/drawing/2014/main" id="{CE73F9CD-ADB3-4E38-9BA2-F897F989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083"/>
            <a:ext cx="3312693" cy="17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nálisis de métodos y tiempos. Cómo realizarlo paso a paso">
            <a:extLst>
              <a:ext uri="{FF2B5EF4-FFF2-40B4-BE49-F238E27FC236}">
                <a16:creationId xmlns:a16="http://schemas.microsoft.com/office/drawing/2014/main" id="{CBCA1DAF-FF16-421D-9C1B-5C0E3412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7A0C2EEA-6763-49B9-832E-5DF6ACCB9D7D}"/>
              </a:ext>
            </a:extLst>
          </p:cNvPr>
          <p:cNvSpPr/>
          <p:nvPr/>
        </p:nvSpPr>
        <p:spPr>
          <a:xfrm>
            <a:off x="3487646" y="3186062"/>
            <a:ext cx="5400600" cy="10036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A través de la evaluación de tiempos se determino los elementos que involucran la elaboración del producto.</a:t>
            </a:r>
            <a:endParaRPr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liḋe-Rectangle: Rounded Corners 1">
            <a:extLst>
              <a:ext uri="{FF2B5EF4-FFF2-40B4-BE49-F238E27FC236}">
                <a16:creationId xmlns:a16="http://schemas.microsoft.com/office/drawing/2014/main" id="{185ED06D-182E-4A79-9F64-DC462E677DC3}"/>
              </a:ext>
            </a:extLst>
          </p:cNvPr>
          <p:cNvSpPr/>
          <p:nvPr/>
        </p:nvSpPr>
        <p:spPr>
          <a:xfrm>
            <a:off x="3822392" y="1997930"/>
            <a:ext cx="5070088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A través de esta metodología se detecto que existe un inadecuad orden y limpieza en la empresa.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las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Metodología 5s · Sanatorium es una empresa dedicada a la Gestión Integral  de Residuos Peligrosos, no peligrosos, Industriales y marítimos.">
            <a:extLst>
              <a:ext uri="{FF2B5EF4-FFF2-40B4-BE49-F238E27FC236}">
                <a16:creationId xmlns:a16="http://schemas.microsoft.com/office/drawing/2014/main" id="{0299A5F9-09C8-4361-AD5B-780E0E5B9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8295" r="24401" b="7888"/>
          <a:stretch/>
        </p:blipFill>
        <p:spPr bwMode="auto">
          <a:xfrm>
            <a:off x="251520" y="843558"/>
            <a:ext cx="3442265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17">
            <a:extLst>
              <a:ext uri="{FF2B5EF4-FFF2-40B4-BE49-F238E27FC236}">
                <a16:creationId xmlns:a16="http://schemas.microsoft.com/office/drawing/2014/main" id="{36548CD1-79CC-4E41-96DF-C2A8E08BE743}"/>
              </a:ext>
            </a:extLst>
          </p:cNvPr>
          <p:cNvSpPr/>
          <p:nvPr/>
        </p:nvSpPr>
        <p:spPr>
          <a:xfrm>
            <a:off x="4135135" y="1270051"/>
            <a:ext cx="4955686" cy="2843147"/>
          </a:xfrm>
          <a:custGeom>
            <a:avLst/>
            <a:gdLst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09800 w 6667500"/>
              <a:gd name="connsiteY3" fmla="*/ 0 h 3825240"/>
              <a:gd name="connsiteX4" fmla="*/ 6644640 w 6667500"/>
              <a:gd name="connsiteY4" fmla="*/ 22860 h 3825240"/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44640 w 6667500"/>
              <a:gd name="connsiteY4" fmla="*/ 22860 h 3825240"/>
              <a:gd name="connsiteX0" fmla="*/ 6659880 w 6667500"/>
              <a:gd name="connsiteY0" fmla="*/ 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59880 w 6667500"/>
              <a:gd name="connsiteY4" fmla="*/ 0 h 382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3825240">
                <a:moveTo>
                  <a:pt x="6659880" y="0"/>
                </a:moveTo>
                <a:lnTo>
                  <a:pt x="6667500" y="3817620"/>
                </a:lnTo>
                <a:lnTo>
                  <a:pt x="0" y="3825240"/>
                </a:lnTo>
                <a:lnTo>
                  <a:pt x="2263140" y="0"/>
                </a:lnTo>
                <a:lnTo>
                  <a:pt x="665988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205768" y="1226479"/>
            <a:ext cx="939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04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19" y="1867732"/>
            <a:ext cx="3104123" cy="3959965"/>
          </a:xfrm>
          <a:prstGeom prst="rect">
            <a:avLst/>
          </a:prstGeom>
        </p:spPr>
      </p:pic>
      <p:sp>
        <p:nvSpPr>
          <p:cNvPr id="12" name="矩形 260">
            <a:extLst>
              <a:ext uri="{FF2B5EF4-FFF2-40B4-BE49-F238E27FC236}">
                <a16:creationId xmlns:a16="http://schemas.microsoft.com/office/drawing/2014/main" id="{EE3C67FA-4845-4A41-8C9B-2B917B1BE68B}"/>
              </a:ext>
            </a:extLst>
          </p:cNvPr>
          <p:cNvSpPr/>
          <p:nvPr/>
        </p:nvSpPr>
        <p:spPr>
          <a:xfrm>
            <a:off x="17669" y="2317841"/>
            <a:ext cx="3676613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6291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064" y="1058555"/>
            <a:ext cx="4829915" cy="1341447"/>
            <a:chOff x="1009403" y="1215615"/>
            <a:chExt cx="3533055" cy="938707"/>
          </a:xfrm>
        </p:grpSpPr>
        <p:sp>
          <p:nvSpPr>
            <p:cNvPr id="34" name="Oval 5"/>
            <p:cNvSpPr/>
            <p:nvPr/>
          </p:nvSpPr>
          <p:spPr>
            <a:xfrm rot="20576993">
              <a:off x="1009403" y="1240030"/>
              <a:ext cx="587441" cy="58744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" name="Arrow: Pentagon 9"/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Right Triangle 10"/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TextBox 31"/>
            <p:cNvSpPr txBox="1"/>
            <p:nvPr/>
          </p:nvSpPr>
          <p:spPr>
            <a:xfrm>
              <a:off x="1616755" y="1239443"/>
              <a:ext cx="2642532" cy="870395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MX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Los niveles de eficacia (76.77%), eficiencia (88.52%) y efectividad (68.02%) no son los óptimos. 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1" name="Freeform: Shape 39"/>
            <p:cNvSpPr>
              <a:spLocks/>
            </p:cNvSpPr>
            <p:nvPr/>
          </p:nvSpPr>
          <p:spPr bwMode="auto">
            <a:xfrm>
              <a:off x="1154760" y="1405335"/>
              <a:ext cx="318050" cy="256829"/>
            </a:xfrm>
            <a:custGeom>
              <a:avLst/>
              <a:gdLst>
                <a:gd name="connsiteX0" fmla="*/ 17107 w 338138"/>
                <a:gd name="connsiteY0" fmla="*/ 212725 h 273051"/>
                <a:gd name="connsiteX1" fmla="*/ 200025 w 338138"/>
                <a:gd name="connsiteY1" fmla="*/ 212725 h 273051"/>
                <a:gd name="connsiteX2" fmla="*/ 200025 w 338138"/>
                <a:gd name="connsiteY2" fmla="*/ 247650 h 273051"/>
                <a:gd name="connsiteX3" fmla="*/ 17107 w 338138"/>
                <a:gd name="connsiteY3" fmla="*/ 247650 h 273051"/>
                <a:gd name="connsiteX4" fmla="*/ 0 w 338138"/>
                <a:gd name="connsiteY4" fmla="*/ 230188 h 273051"/>
                <a:gd name="connsiteX5" fmla="*/ 17107 w 338138"/>
                <a:gd name="connsiteY5" fmla="*/ 212725 h 273051"/>
                <a:gd name="connsiteX6" fmla="*/ 248124 w 338138"/>
                <a:gd name="connsiteY6" fmla="*/ 127000 h 273051"/>
                <a:gd name="connsiteX7" fmla="*/ 242888 w 338138"/>
                <a:gd name="connsiteY7" fmla="*/ 132292 h 273051"/>
                <a:gd name="connsiteX8" fmla="*/ 242888 w 338138"/>
                <a:gd name="connsiteY8" fmla="*/ 232833 h 273051"/>
                <a:gd name="connsiteX9" fmla="*/ 248124 w 338138"/>
                <a:gd name="connsiteY9" fmla="*/ 238125 h 273051"/>
                <a:gd name="connsiteX10" fmla="*/ 312265 w 338138"/>
                <a:gd name="connsiteY10" fmla="*/ 238125 h 273051"/>
                <a:gd name="connsiteX11" fmla="*/ 317501 w 338138"/>
                <a:gd name="connsiteY11" fmla="*/ 232833 h 273051"/>
                <a:gd name="connsiteX12" fmla="*/ 317501 w 338138"/>
                <a:gd name="connsiteY12" fmla="*/ 132292 h 273051"/>
                <a:gd name="connsiteX13" fmla="*/ 312265 w 338138"/>
                <a:gd name="connsiteY13" fmla="*/ 127000 h 273051"/>
                <a:gd name="connsiteX14" fmla="*/ 248124 w 338138"/>
                <a:gd name="connsiteY14" fmla="*/ 127000 h 273051"/>
                <a:gd name="connsiteX15" fmla="*/ 63687 w 338138"/>
                <a:gd name="connsiteY15" fmla="*/ 111125 h 273051"/>
                <a:gd name="connsiteX16" fmla="*/ 95063 w 338138"/>
                <a:gd name="connsiteY16" fmla="*/ 111125 h 273051"/>
                <a:gd name="connsiteX17" fmla="*/ 101600 w 338138"/>
                <a:gd name="connsiteY17" fmla="*/ 116205 h 273051"/>
                <a:gd name="connsiteX18" fmla="*/ 101600 w 338138"/>
                <a:gd name="connsiteY18" fmla="*/ 142875 h 273051"/>
                <a:gd name="connsiteX19" fmla="*/ 95063 w 338138"/>
                <a:gd name="connsiteY19" fmla="*/ 149225 h 273051"/>
                <a:gd name="connsiteX20" fmla="*/ 63687 w 338138"/>
                <a:gd name="connsiteY20" fmla="*/ 149225 h 273051"/>
                <a:gd name="connsiteX21" fmla="*/ 57150 w 338138"/>
                <a:gd name="connsiteY21" fmla="*/ 142875 h 273051"/>
                <a:gd name="connsiteX22" fmla="*/ 57150 w 338138"/>
                <a:gd name="connsiteY22" fmla="*/ 116205 h 273051"/>
                <a:gd name="connsiteX23" fmla="*/ 63687 w 338138"/>
                <a:gd name="connsiteY23" fmla="*/ 111125 h 273051"/>
                <a:gd name="connsiteX24" fmla="*/ 240687 w 338138"/>
                <a:gd name="connsiteY24" fmla="*/ 103188 h 273051"/>
                <a:gd name="connsiteX25" fmla="*/ 319701 w 338138"/>
                <a:gd name="connsiteY25" fmla="*/ 103188 h 273051"/>
                <a:gd name="connsiteX26" fmla="*/ 338138 w 338138"/>
                <a:gd name="connsiteY26" fmla="*/ 120306 h 273051"/>
                <a:gd name="connsiteX27" fmla="*/ 338138 w 338138"/>
                <a:gd name="connsiteY27" fmla="*/ 254616 h 273051"/>
                <a:gd name="connsiteX28" fmla="*/ 319701 w 338138"/>
                <a:gd name="connsiteY28" fmla="*/ 273051 h 273051"/>
                <a:gd name="connsiteX29" fmla="*/ 240687 w 338138"/>
                <a:gd name="connsiteY29" fmla="*/ 273051 h 273051"/>
                <a:gd name="connsiteX30" fmla="*/ 222250 w 338138"/>
                <a:gd name="connsiteY30" fmla="*/ 254616 h 273051"/>
                <a:gd name="connsiteX31" fmla="*/ 222250 w 338138"/>
                <a:gd name="connsiteY31" fmla="*/ 120306 h 273051"/>
                <a:gd name="connsiteX32" fmla="*/ 240687 w 338138"/>
                <a:gd name="connsiteY32" fmla="*/ 103188 h 273051"/>
                <a:gd name="connsiteX33" fmla="*/ 130595 w 338138"/>
                <a:gd name="connsiteY33" fmla="*/ 76200 h 273051"/>
                <a:gd name="connsiteX34" fmla="*/ 163093 w 338138"/>
                <a:gd name="connsiteY34" fmla="*/ 76200 h 273051"/>
                <a:gd name="connsiteX35" fmla="*/ 169863 w 338138"/>
                <a:gd name="connsiteY35" fmla="*/ 82720 h 273051"/>
                <a:gd name="connsiteX36" fmla="*/ 169863 w 338138"/>
                <a:gd name="connsiteY36" fmla="*/ 142705 h 273051"/>
                <a:gd name="connsiteX37" fmla="*/ 163093 w 338138"/>
                <a:gd name="connsiteY37" fmla="*/ 149225 h 273051"/>
                <a:gd name="connsiteX38" fmla="*/ 130595 w 338138"/>
                <a:gd name="connsiteY38" fmla="*/ 149225 h 273051"/>
                <a:gd name="connsiteX39" fmla="*/ 123825 w 338138"/>
                <a:gd name="connsiteY39" fmla="*/ 142705 h 273051"/>
                <a:gd name="connsiteX40" fmla="*/ 123825 w 338138"/>
                <a:gd name="connsiteY40" fmla="*/ 82720 h 273051"/>
                <a:gd name="connsiteX41" fmla="*/ 130595 w 338138"/>
                <a:gd name="connsiteY41" fmla="*/ 76200 h 273051"/>
                <a:gd name="connsiteX42" fmla="*/ 198625 w 338138"/>
                <a:gd name="connsiteY42" fmla="*/ 42863 h 273051"/>
                <a:gd name="connsiteX43" fmla="*/ 230001 w 338138"/>
                <a:gd name="connsiteY43" fmla="*/ 42863 h 273051"/>
                <a:gd name="connsiteX44" fmla="*/ 236538 w 338138"/>
                <a:gd name="connsiteY44" fmla="*/ 49429 h 273051"/>
                <a:gd name="connsiteX45" fmla="*/ 236538 w 338138"/>
                <a:gd name="connsiteY45" fmla="*/ 80944 h 273051"/>
                <a:gd name="connsiteX46" fmla="*/ 201239 w 338138"/>
                <a:gd name="connsiteY46" fmla="*/ 120337 h 273051"/>
                <a:gd name="connsiteX47" fmla="*/ 201239 w 338138"/>
                <a:gd name="connsiteY47" fmla="*/ 149226 h 273051"/>
                <a:gd name="connsiteX48" fmla="*/ 198625 w 338138"/>
                <a:gd name="connsiteY48" fmla="*/ 149226 h 273051"/>
                <a:gd name="connsiteX49" fmla="*/ 192088 w 338138"/>
                <a:gd name="connsiteY49" fmla="*/ 142660 h 273051"/>
                <a:gd name="connsiteX50" fmla="*/ 192088 w 338138"/>
                <a:gd name="connsiteY50" fmla="*/ 49429 h 273051"/>
                <a:gd name="connsiteX51" fmla="*/ 198625 w 338138"/>
                <a:gd name="connsiteY51" fmla="*/ 42863 h 273051"/>
                <a:gd name="connsiteX52" fmla="*/ 25357 w 338138"/>
                <a:gd name="connsiteY52" fmla="*/ 0 h 273051"/>
                <a:gd name="connsiteX53" fmla="*/ 268332 w 338138"/>
                <a:gd name="connsiteY53" fmla="*/ 0 h 273051"/>
                <a:gd name="connsiteX54" fmla="*/ 292101 w 338138"/>
                <a:gd name="connsiteY54" fmla="*/ 23655 h 273051"/>
                <a:gd name="connsiteX55" fmla="*/ 292101 w 338138"/>
                <a:gd name="connsiteY55" fmla="*/ 81478 h 273051"/>
                <a:gd name="connsiteX56" fmla="*/ 269652 w 338138"/>
                <a:gd name="connsiteY56" fmla="*/ 81478 h 273051"/>
                <a:gd name="connsiteX57" fmla="*/ 269652 w 338138"/>
                <a:gd name="connsiteY57" fmla="*/ 23655 h 273051"/>
                <a:gd name="connsiteX58" fmla="*/ 268332 w 338138"/>
                <a:gd name="connsiteY58" fmla="*/ 22341 h 273051"/>
                <a:gd name="connsiteX59" fmla="*/ 25357 w 338138"/>
                <a:gd name="connsiteY59" fmla="*/ 22341 h 273051"/>
                <a:gd name="connsiteX60" fmla="*/ 24037 w 338138"/>
                <a:gd name="connsiteY60" fmla="*/ 23655 h 273051"/>
                <a:gd name="connsiteX61" fmla="*/ 24037 w 338138"/>
                <a:gd name="connsiteY61" fmla="*/ 176097 h 273051"/>
                <a:gd name="connsiteX62" fmla="*/ 25357 w 338138"/>
                <a:gd name="connsiteY62" fmla="*/ 176097 h 273051"/>
                <a:gd name="connsiteX63" fmla="*/ 200985 w 338138"/>
                <a:gd name="connsiteY63" fmla="*/ 176097 h 273051"/>
                <a:gd name="connsiteX64" fmla="*/ 200985 w 338138"/>
                <a:gd name="connsiteY64" fmla="*/ 198438 h 273051"/>
                <a:gd name="connsiteX65" fmla="*/ 25357 w 338138"/>
                <a:gd name="connsiteY65" fmla="*/ 198438 h 273051"/>
                <a:gd name="connsiteX66" fmla="*/ 1588 w 338138"/>
                <a:gd name="connsiteY66" fmla="*/ 176097 h 273051"/>
                <a:gd name="connsiteX67" fmla="*/ 1588 w 338138"/>
                <a:gd name="connsiteY67" fmla="*/ 23655 h 273051"/>
                <a:gd name="connsiteX68" fmla="*/ 25357 w 338138"/>
                <a:gd name="connsiteY68" fmla="*/ 0 h 27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38138" h="273051">
                  <a:moveTo>
                    <a:pt x="17107" y="212725"/>
                  </a:moveTo>
                  <a:cubicBezTo>
                    <a:pt x="17107" y="212725"/>
                    <a:pt x="17107" y="212725"/>
                    <a:pt x="200025" y="212725"/>
                  </a:cubicBezTo>
                  <a:cubicBezTo>
                    <a:pt x="200025" y="212725"/>
                    <a:pt x="200025" y="212725"/>
                    <a:pt x="200025" y="247650"/>
                  </a:cubicBezTo>
                  <a:cubicBezTo>
                    <a:pt x="200025" y="247650"/>
                    <a:pt x="200025" y="247650"/>
                    <a:pt x="17107" y="247650"/>
                  </a:cubicBezTo>
                  <a:cubicBezTo>
                    <a:pt x="7896" y="247650"/>
                    <a:pt x="0" y="239590"/>
                    <a:pt x="0" y="230188"/>
                  </a:cubicBezTo>
                  <a:cubicBezTo>
                    <a:pt x="0" y="220785"/>
                    <a:pt x="7896" y="212725"/>
                    <a:pt x="17107" y="212725"/>
                  </a:cubicBezTo>
                  <a:close/>
                  <a:moveTo>
                    <a:pt x="248124" y="127000"/>
                  </a:moveTo>
                  <a:cubicBezTo>
                    <a:pt x="245506" y="127000"/>
                    <a:pt x="242888" y="129646"/>
                    <a:pt x="242888" y="132292"/>
                  </a:cubicBezTo>
                  <a:cubicBezTo>
                    <a:pt x="242888" y="132292"/>
                    <a:pt x="242888" y="132292"/>
                    <a:pt x="242888" y="232833"/>
                  </a:cubicBezTo>
                  <a:cubicBezTo>
                    <a:pt x="242888" y="235479"/>
                    <a:pt x="245506" y="238125"/>
                    <a:pt x="248124" y="238125"/>
                  </a:cubicBezTo>
                  <a:cubicBezTo>
                    <a:pt x="248124" y="238125"/>
                    <a:pt x="248124" y="238125"/>
                    <a:pt x="312265" y="238125"/>
                  </a:cubicBezTo>
                  <a:cubicBezTo>
                    <a:pt x="314883" y="238125"/>
                    <a:pt x="317501" y="235479"/>
                    <a:pt x="317501" y="232833"/>
                  </a:cubicBezTo>
                  <a:lnTo>
                    <a:pt x="317501" y="132292"/>
                  </a:lnTo>
                  <a:cubicBezTo>
                    <a:pt x="317501" y="129646"/>
                    <a:pt x="314883" y="127000"/>
                    <a:pt x="312265" y="127000"/>
                  </a:cubicBezTo>
                  <a:cubicBezTo>
                    <a:pt x="312265" y="127000"/>
                    <a:pt x="312265" y="127000"/>
                    <a:pt x="248124" y="127000"/>
                  </a:cubicBezTo>
                  <a:close/>
                  <a:moveTo>
                    <a:pt x="63687" y="111125"/>
                  </a:moveTo>
                  <a:lnTo>
                    <a:pt x="95063" y="111125"/>
                  </a:lnTo>
                  <a:cubicBezTo>
                    <a:pt x="98985" y="111125"/>
                    <a:pt x="101600" y="113665"/>
                    <a:pt x="101600" y="116205"/>
                  </a:cubicBezTo>
                  <a:cubicBezTo>
                    <a:pt x="101600" y="116205"/>
                    <a:pt x="101600" y="116205"/>
                    <a:pt x="101600" y="142875"/>
                  </a:cubicBezTo>
                  <a:cubicBezTo>
                    <a:pt x="101600" y="146685"/>
                    <a:pt x="98985" y="149225"/>
                    <a:pt x="95063" y="149225"/>
                  </a:cubicBezTo>
                  <a:cubicBezTo>
                    <a:pt x="95063" y="149225"/>
                    <a:pt x="95063" y="149225"/>
                    <a:pt x="63687" y="149225"/>
                  </a:cubicBezTo>
                  <a:cubicBezTo>
                    <a:pt x="59765" y="149225"/>
                    <a:pt x="57150" y="146685"/>
                    <a:pt x="57150" y="142875"/>
                  </a:cubicBezTo>
                  <a:cubicBezTo>
                    <a:pt x="57150" y="142875"/>
                    <a:pt x="57150" y="142875"/>
                    <a:pt x="57150" y="116205"/>
                  </a:cubicBezTo>
                  <a:cubicBezTo>
                    <a:pt x="57150" y="113665"/>
                    <a:pt x="59765" y="111125"/>
                    <a:pt x="63687" y="111125"/>
                  </a:cubicBezTo>
                  <a:close/>
                  <a:moveTo>
                    <a:pt x="240687" y="103188"/>
                  </a:moveTo>
                  <a:cubicBezTo>
                    <a:pt x="240687" y="103188"/>
                    <a:pt x="240687" y="103188"/>
                    <a:pt x="319701" y="103188"/>
                  </a:cubicBezTo>
                  <a:cubicBezTo>
                    <a:pt x="330237" y="103188"/>
                    <a:pt x="338138" y="111089"/>
                    <a:pt x="338138" y="120306"/>
                  </a:cubicBezTo>
                  <a:cubicBezTo>
                    <a:pt x="338138" y="120306"/>
                    <a:pt x="338138" y="120306"/>
                    <a:pt x="338138" y="254616"/>
                  </a:cubicBezTo>
                  <a:cubicBezTo>
                    <a:pt x="338138" y="265150"/>
                    <a:pt x="330237" y="273051"/>
                    <a:pt x="319701" y="273051"/>
                  </a:cubicBezTo>
                  <a:cubicBezTo>
                    <a:pt x="319701" y="273051"/>
                    <a:pt x="319701" y="273051"/>
                    <a:pt x="240687" y="273051"/>
                  </a:cubicBezTo>
                  <a:cubicBezTo>
                    <a:pt x="231468" y="273051"/>
                    <a:pt x="222250" y="265150"/>
                    <a:pt x="222250" y="254616"/>
                  </a:cubicBezTo>
                  <a:cubicBezTo>
                    <a:pt x="222250" y="254616"/>
                    <a:pt x="222250" y="254616"/>
                    <a:pt x="222250" y="120306"/>
                  </a:cubicBezTo>
                  <a:cubicBezTo>
                    <a:pt x="222250" y="111089"/>
                    <a:pt x="231468" y="103188"/>
                    <a:pt x="240687" y="103188"/>
                  </a:cubicBezTo>
                  <a:close/>
                  <a:moveTo>
                    <a:pt x="130595" y="76200"/>
                  </a:moveTo>
                  <a:lnTo>
                    <a:pt x="163093" y="76200"/>
                  </a:lnTo>
                  <a:cubicBezTo>
                    <a:pt x="167155" y="76200"/>
                    <a:pt x="169863" y="78808"/>
                    <a:pt x="169863" y="82720"/>
                  </a:cubicBezTo>
                  <a:cubicBezTo>
                    <a:pt x="169863" y="82720"/>
                    <a:pt x="169863" y="82720"/>
                    <a:pt x="169863" y="142705"/>
                  </a:cubicBezTo>
                  <a:cubicBezTo>
                    <a:pt x="169863" y="146617"/>
                    <a:pt x="167155" y="149225"/>
                    <a:pt x="163093" y="149225"/>
                  </a:cubicBezTo>
                  <a:cubicBezTo>
                    <a:pt x="163093" y="149225"/>
                    <a:pt x="163093" y="149225"/>
                    <a:pt x="130595" y="149225"/>
                  </a:cubicBezTo>
                  <a:cubicBezTo>
                    <a:pt x="126533" y="149225"/>
                    <a:pt x="123825" y="146617"/>
                    <a:pt x="123825" y="142705"/>
                  </a:cubicBezTo>
                  <a:cubicBezTo>
                    <a:pt x="123825" y="142705"/>
                    <a:pt x="123825" y="142705"/>
                    <a:pt x="123825" y="82720"/>
                  </a:cubicBezTo>
                  <a:cubicBezTo>
                    <a:pt x="123825" y="78808"/>
                    <a:pt x="126533" y="76200"/>
                    <a:pt x="130595" y="76200"/>
                  </a:cubicBezTo>
                  <a:close/>
                  <a:moveTo>
                    <a:pt x="198625" y="42863"/>
                  </a:moveTo>
                  <a:cubicBezTo>
                    <a:pt x="198625" y="42863"/>
                    <a:pt x="198625" y="42863"/>
                    <a:pt x="230001" y="42863"/>
                  </a:cubicBezTo>
                  <a:cubicBezTo>
                    <a:pt x="233923" y="42863"/>
                    <a:pt x="236538" y="45489"/>
                    <a:pt x="236538" y="49429"/>
                  </a:cubicBezTo>
                  <a:lnTo>
                    <a:pt x="236538" y="80944"/>
                  </a:lnTo>
                  <a:cubicBezTo>
                    <a:pt x="216928" y="83570"/>
                    <a:pt x="201239" y="100640"/>
                    <a:pt x="201239" y="120337"/>
                  </a:cubicBezTo>
                  <a:cubicBezTo>
                    <a:pt x="201239" y="120337"/>
                    <a:pt x="201239" y="120337"/>
                    <a:pt x="201239" y="149226"/>
                  </a:cubicBezTo>
                  <a:cubicBezTo>
                    <a:pt x="201239" y="149226"/>
                    <a:pt x="201239" y="149226"/>
                    <a:pt x="198625" y="149226"/>
                  </a:cubicBezTo>
                  <a:cubicBezTo>
                    <a:pt x="194703" y="149226"/>
                    <a:pt x="192088" y="146600"/>
                    <a:pt x="192088" y="142660"/>
                  </a:cubicBezTo>
                  <a:cubicBezTo>
                    <a:pt x="192088" y="142660"/>
                    <a:pt x="192088" y="142660"/>
                    <a:pt x="192088" y="49429"/>
                  </a:cubicBezTo>
                  <a:cubicBezTo>
                    <a:pt x="192088" y="45489"/>
                    <a:pt x="194703" y="42863"/>
                    <a:pt x="198625" y="42863"/>
                  </a:cubicBezTo>
                  <a:close/>
                  <a:moveTo>
                    <a:pt x="25357" y="0"/>
                  </a:moveTo>
                  <a:cubicBezTo>
                    <a:pt x="25357" y="0"/>
                    <a:pt x="25357" y="0"/>
                    <a:pt x="268332" y="0"/>
                  </a:cubicBezTo>
                  <a:cubicBezTo>
                    <a:pt x="281537" y="0"/>
                    <a:pt x="292101" y="10513"/>
                    <a:pt x="292101" y="23655"/>
                  </a:cubicBezTo>
                  <a:cubicBezTo>
                    <a:pt x="292101" y="23655"/>
                    <a:pt x="292101" y="23655"/>
                    <a:pt x="292101" y="81478"/>
                  </a:cubicBezTo>
                  <a:cubicBezTo>
                    <a:pt x="292101" y="81478"/>
                    <a:pt x="292101" y="81478"/>
                    <a:pt x="269652" y="81478"/>
                  </a:cubicBezTo>
                  <a:cubicBezTo>
                    <a:pt x="269652" y="81478"/>
                    <a:pt x="269652" y="81478"/>
                    <a:pt x="269652" y="23655"/>
                  </a:cubicBezTo>
                  <a:cubicBezTo>
                    <a:pt x="269652" y="23655"/>
                    <a:pt x="268332" y="22341"/>
                    <a:pt x="268332" y="22341"/>
                  </a:cubicBezTo>
                  <a:cubicBezTo>
                    <a:pt x="268332" y="22341"/>
                    <a:pt x="268332" y="22341"/>
                    <a:pt x="25357" y="22341"/>
                  </a:cubicBezTo>
                  <a:cubicBezTo>
                    <a:pt x="24037" y="22341"/>
                    <a:pt x="24037" y="23655"/>
                    <a:pt x="24037" y="23655"/>
                  </a:cubicBezTo>
                  <a:cubicBezTo>
                    <a:pt x="24037" y="23655"/>
                    <a:pt x="24037" y="23655"/>
                    <a:pt x="24037" y="176097"/>
                  </a:cubicBezTo>
                  <a:cubicBezTo>
                    <a:pt x="24037" y="176097"/>
                    <a:pt x="24037" y="176097"/>
                    <a:pt x="25357" y="176097"/>
                  </a:cubicBezTo>
                  <a:cubicBezTo>
                    <a:pt x="25357" y="176097"/>
                    <a:pt x="25357" y="176097"/>
                    <a:pt x="200985" y="176097"/>
                  </a:cubicBezTo>
                  <a:cubicBezTo>
                    <a:pt x="200985" y="176097"/>
                    <a:pt x="200985" y="176097"/>
                    <a:pt x="200985" y="198438"/>
                  </a:cubicBezTo>
                  <a:cubicBezTo>
                    <a:pt x="200985" y="198438"/>
                    <a:pt x="200985" y="198438"/>
                    <a:pt x="25357" y="198438"/>
                  </a:cubicBezTo>
                  <a:cubicBezTo>
                    <a:pt x="12152" y="198438"/>
                    <a:pt x="1588" y="187925"/>
                    <a:pt x="1588" y="176097"/>
                  </a:cubicBezTo>
                  <a:cubicBezTo>
                    <a:pt x="1588" y="176097"/>
                    <a:pt x="1588" y="176097"/>
                    <a:pt x="1588" y="23655"/>
                  </a:cubicBezTo>
                  <a:cubicBezTo>
                    <a:pt x="1588" y="10513"/>
                    <a:pt x="12152" y="0"/>
                    <a:pt x="25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1187" y="2931790"/>
            <a:ext cx="4820851" cy="1346027"/>
            <a:chOff x="1017806" y="2721009"/>
            <a:chExt cx="3796680" cy="1005301"/>
          </a:xfrm>
        </p:grpSpPr>
        <p:sp>
          <p:nvSpPr>
            <p:cNvPr id="32" name="Oval 12"/>
            <p:cNvSpPr/>
            <p:nvPr/>
          </p:nvSpPr>
          <p:spPr>
            <a:xfrm rot="20576993">
              <a:off x="1017806" y="2783080"/>
              <a:ext cx="587441" cy="587441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Arrow: Pentagon 14"/>
            <p:cNvSpPr/>
            <p:nvPr/>
          </p:nvSpPr>
          <p:spPr>
            <a:xfrm>
              <a:off x="1657350" y="2721009"/>
              <a:ext cx="3157136" cy="998609"/>
            </a:xfrm>
            <a:prstGeom prst="homePlat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Right Triangle 15"/>
            <p:cNvSpPr/>
            <p:nvPr/>
          </p:nvSpPr>
          <p:spPr>
            <a:xfrm>
              <a:off x="1663269" y="3097658"/>
              <a:ext cx="628652" cy="62865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Freeform: Shape 42"/>
            <p:cNvSpPr>
              <a:spLocks/>
            </p:cNvSpPr>
            <p:nvPr/>
          </p:nvSpPr>
          <p:spPr bwMode="auto">
            <a:xfrm>
              <a:off x="1144147" y="2944792"/>
              <a:ext cx="342326" cy="276432"/>
            </a:xfrm>
            <a:custGeom>
              <a:avLst/>
              <a:gdLst>
                <a:gd name="connsiteX0" fmla="*/ 17107 w 338138"/>
                <a:gd name="connsiteY0" fmla="*/ 212725 h 273051"/>
                <a:gd name="connsiteX1" fmla="*/ 200025 w 338138"/>
                <a:gd name="connsiteY1" fmla="*/ 212725 h 273051"/>
                <a:gd name="connsiteX2" fmla="*/ 200025 w 338138"/>
                <a:gd name="connsiteY2" fmla="*/ 247650 h 273051"/>
                <a:gd name="connsiteX3" fmla="*/ 17107 w 338138"/>
                <a:gd name="connsiteY3" fmla="*/ 247650 h 273051"/>
                <a:gd name="connsiteX4" fmla="*/ 0 w 338138"/>
                <a:gd name="connsiteY4" fmla="*/ 230188 h 273051"/>
                <a:gd name="connsiteX5" fmla="*/ 17107 w 338138"/>
                <a:gd name="connsiteY5" fmla="*/ 212725 h 273051"/>
                <a:gd name="connsiteX6" fmla="*/ 248124 w 338138"/>
                <a:gd name="connsiteY6" fmla="*/ 127000 h 273051"/>
                <a:gd name="connsiteX7" fmla="*/ 242888 w 338138"/>
                <a:gd name="connsiteY7" fmla="*/ 132292 h 273051"/>
                <a:gd name="connsiteX8" fmla="*/ 242888 w 338138"/>
                <a:gd name="connsiteY8" fmla="*/ 232833 h 273051"/>
                <a:gd name="connsiteX9" fmla="*/ 248124 w 338138"/>
                <a:gd name="connsiteY9" fmla="*/ 238125 h 273051"/>
                <a:gd name="connsiteX10" fmla="*/ 312265 w 338138"/>
                <a:gd name="connsiteY10" fmla="*/ 238125 h 273051"/>
                <a:gd name="connsiteX11" fmla="*/ 317501 w 338138"/>
                <a:gd name="connsiteY11" fmla="*/ 232833 h 273051"/>
                <a:gd name="connsiteX12" fmla="*/ 317501 w 338138"/>
                <a:gd name="connsiteY12" fmla="*/ 132292 h 273051"/>
                <a:gd name="connsiteX13" fmla="*/ 312265 w 338138"/>
                <a:gd name="connsiteY13" fmla="*/ 127000 h 273051"/>
                <a:gd name="connsiteX14" fmla="*/ 248124 w 338138"/>
                <a:gd name="connsiteY14" fmla="*/ 127000 h 273051"/>
                <a:gd name="connsiteX15" fmla="*/ 63687 w 338138"/>
                <a:gd name="connsiteY15" fmla="*/ 111125 h 273051"/>
                <a:gd name="connsiteX16" fmla="*/ 95063 w 338138"/>
                <a:gd name="connsiteY16" fmla="*/ 111125 h 273051"/>
                <a:gd name="connsiteX17" fmla="*/ 101600 w 338138"/>
                <a:gd name="connsiteY17" fmla="*/ 116205 h 273051"/>
                <a:gd name="connsiteX18" fmla="*/ 101600 w 338138"/>
                <a:gd name="connsiteY18" fmla="*/ 142875 h 273051"/>
                <a:gd name="connsiteX19" fmla="*/ 95063 w 338138"/>
                <a:gd name="connsiteY19" fmla="*/ 149225 h 273051"/>
                <a:gd name="connsiteX20" fmla="*/ 63687 w 338138"/>
                <a:gd name="connsiteY20" fmla="*/ 149225 h 273051"/>
                <a:gd name="connsiteX21" fmla="*/ 57150 w 338138"/>
                <a:gd name="connsiteY21" fmla="*/ 142875 h 273051"/>
                <a:gd name="connsiteX22" fmla="*/ 57150 w 338138"/>
                <a:gd name="connsiteY22" fmla="*/ 116205 h 273051"/>
                <a:gd name="connsiteX23" fmla="*/ 63687 w 338138"/>
                <a:gd name="connsiteY23" fmla="*/ 111125 h 273051"/>
                <a:gd name="connsiteX24" fmla="*/ 240687 w 338138"/>
                <a:gd name="connsiteY24" fmla="*/ 103188 h 273051"/>
                <a:gd name="connsiteX25" fmla="*/ 319701 w 338138"/>
                <a:gd name="connsiteY25" fmla="*/ 103188 h 273051"/>
                <a:gd name="connsiteX26" fmla="*/ 338138 w 338138"/>
                <a:gd name="connsiteY26" fmla="*/ 120306 h 273051"/>
                <a:gd name="connsiteX27" fmla="*/ 338138 w 338138"/>
                <a:gd name="connsiteY27" fmla="*/ 254616 h 273051"/>
                <a:gd name="connsiteX28" fmla="*/ 319701 w 338138"/>
                <a:gd name="connsiteY28" fmla="*/ 273051 h 273051"/>
                <a:gd name="connsiteX29" fmla="*/ 240687 w 338138"/>
                <a:gd name="connsiteY29" fmla="*/ 273051 h 273051"/>
                <a:gd name="connsiteX30" fmla="*/ 222250 w 338138"/>
                <a:gd name="connsiteY30" fmla="*/ 254616 h 273051"/>
                <a:gd name="connsiteX31" fmla="*/ 222250 w 338138"/>
                <a:gd name="connsiteY31" fmla="*/ 120306 h 273051"/>
                <a:gd name="connsiteX32" fmla="*/ 240687 w 338138"/>
                <a:gd name="connsiteY32" fmla="*/ 103188 h 273051"/>
                <a:gd name="connsiteX33" fmla="*/ 130595 w 338138"/>
                <a:gd name="connsiteY33" fmla="*/ 76200 h 273051"/>
                <a:gd name="connsiteX34" fmla="*/ 163093 w 338138"/>
                <a:gd name="connsiteY34" fmla="*/ 76200 h 273051"/>
                <a:gd name="connsiteX35" fmla="*/ 169863 w 338138"/>
                <a:gd name="connsiteY35" fmla="*/ 82720 h 273051"/>
                <a:gd name="connsiteX36" fmla="*/ 169863 w 338138"/>
                <a:gd name="connsiteY36" fmla="*/ 142705 h 273051"/>
                <a:gd name="connsiteX37" fmla="*/ 163093 w 338138"/>
                <a:gd name="connsiteY37" fmla="*/ 149225 h 273051"/>
                <a:gd name="connsiteX38" fmla="*/ 130595 w 338138"/>
                <a:gd name="connsiteY38" fmla="*/ 149225 h 273051"/>
                <a:gd name="connsiteX39" fmla="*/ 123825 w 338138"/>
                <a:gd name="connsiteY39" fmla="*/ 142705 h 273051"/>
                <a:gd name="connsiteX40" fmla="*/ 123825 w 338138"/>
                <a:gd name="connsiteY40" fmla="*/ 82720 h 273051"/>
                <a:gd name="connsiteX41" fmla="*/ 130595 w 338138"/>
                <a:gd name="connsiteY41" fmla="*/ 76200 h 273051"/>
                <a:gd name="connsiteX42" fmla="*/ 198625 w 338138"/>
                <a:gd name="connsiteY42" fmla="*/ 42863 h 273051"/>
                <a:gd name="connsiteX43" fmla="*/ 230001 w 338138"/>
                <a:gd name="connsiteY43" fmla="*/ 42863 h 273051"/>
                <a:gd name="connsiteX44" fmla="*/ 236538 w 338138"/>
                <a:gd name="connsiteY44" fmla="*/ 49429 h 273051"/>
                <a:gd name="connsiteX45" fmla="*/ 236538 w 338138"/>
                <a:gd name="connsiteY45" fmla="*/ 80944 h 273051"/>
                <a:gd name="connsiteX46" fmla="*/ 201239 w 338138"/>
                <a:gd name="connsiteY46" fmla="*/ 120337 h 273051"/>
                <a:gd name="connsiteX47" fmla="*/ 201239 w 338138"/>
                <a:gd name="connsiteY47" fmla="*/ 149226 h 273051"/>
                <a:gd name="connsiteX48" fmla="*/ 198625 w 338138"/>
                <a:gd name="connsiteY48" fmla="*/ 149226 h 273051"/>
                <a:gd name="connsiteX49" fmla="*/ 192088 w 338138"/>
                <a:gd name="connsiteY49" fmla="*/ 142660 h 273051"/>
                <a:gd name="connsiteX50" fmla="*/ 192088 w 338138"/>
                <a:gd name="connsiteY50" fmla="*/ 49429 h 273051"/>
                <a:gd name="connsiteX51" fmla="*/ 198625 w 338138"/>
                <a:gd name="connsiteY51" fmla="*/ 42863 h 273051"/>
                <a:gd name="connsiteX52" fmla="*/ 25357 w 338138"/>
                <a:gd name="connsiteY52" fmla="*/ 0 h 273051"/>
                <a:gd name="connsiteX53" fmla="*/ 268332 w 338138"/>
                <a:gd name="connsiteY53" fmla="*/ 0 h 273051"/>
                <a:gd name="connsiteX54" fmla="*/ 292101 w 338138"/>
                <a:gd name="connsiteY54" fmla="*/ 23655 h 273051"/>
                <a:gd name="connsiteX55" fmla="*/ 292101 w 338138"/>
                <a:gd name="connsiteY55" fmla="*/ 81478 h 273051"/>
                <a:gd name="connsiteX56" fmla="*/ 269652 w 338138"/>
                <a:gd name="connsiteY56" fmla="*/ 81478 h 273051"/>
                <a:gd name="connsiteX57" fmla="*/ 269652 w 338138"/>
                <a:gd name="connsiteY57" fmla="*/ 23655 h 273051"/>
                <a:gd name="connsiteX58" fmla="*/ 268332 w 338138"/>
                <a:gd name="connsiteY58" fmla="*/ 22341 h 273051"/>
                <a:gd name="connsiteX59" fmla="*/ 25357 w 338138"/>
                <a:gd name="connsiteY59" fmla="*/ 22341 h 273051"/>
                <a:gd name="connsiteX60" fmla="*/ 24037 w 338138"/>
                <a:gd name="connsiteY60" fmla="*/ 23655 h 273051"/>
                <a:gd name="connsiteX61" fmla="*/ 24037 w 338138"/>
                <a:gd name="connsiteY61" fmla="*/ 176097 h 273051"/>
                <a:gd name="connsiteX62" fmla="*/ 25357 w 338138"/>
                <a:gd name="connsiteY62" fmla="*/ 176097 h 273051"/>
                <a:gd name="connsiteX63" fmla="*/ 200985 w 338138"/>
                <a:gd name="connsiteY63" fmla="*/ 176097 h 273051"/>
                <a:gd name="connsiteX64" fmla="*/ 200985 w 338138"/>
                <a:gd name="connsiteY64" fmla="*/ 198438 h 273051"/>
                <a:gd name="connsiteX65" fmla="*/ 25357 w 338138"/>
                <a:gd name="connsiteY65" fmla="*/ 198438 h 273051"/>
                <a:gd name="connsiteX66" fmla="*/ 1588 w 338138"/>
                <a:gd name="connsiteY66" fmla="*/ 176097 h 273051"/>
                <a:gd name="connsiteX67" fmla="*/ 1588 w 338138"/>
                <a:gd name="connsiteY67" fmla="*/ 23655 h 273051"/>
                <a:gd name="connsiteX68" fmla="*/ 25357 w 338138"/>
                <a:gd name="connsiteY68" fmla="*/ 0 h 27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38138" h="273051">
                  <a:moveTo>
                    <a:pt x="17107" y="212725"/>
                  </a:moveTo>
                  <a:cubicBezTo>
                    <a:pt x="17107" y="212725"/>
                    <a:pt x="17107" y="212725"/>
                    <a:pt x="200025" y="212725"/>
                  </a:cubicBezTo>
                  <a:cubicBezTo>
                    <a:pt x="200025" y="212725"/>
                    <a:pt x="200025" y="212725"/>
                    <a:pt x="200025" y="247650"/>
                  </a:cubicBezTo>
                  <a:cubicBezTo>
                    <a:pt x="200025" y="247650"/>
                    <a:pt x="200025" y="247650"/>
                    <a:pt x="17107" y="247650"/>
                  </a:cubicBezTo>
                  <a:cubicBezTo>
                    <a:pt x="7896" y="247650"/>
                    <a:pt x="0" y="239590"/>
                    <a:pt x="0" y="230188"/>
                  </a:cubicBezTo>
                  <a:cubicBezTo>
                    <a:pt x="0" y="220785"/>
                    <a:pt x="7896" y="212725"/>
                    <a:pt x="17107" y="212725"/>
                  </a:cubicBezTo>
                  <a:close/>
                  <a:moveTo>
                    <a:pt x="248124" y="127000"/>
                  </a:moveTo>
                  <a:cubicBezTo>
                    <a:pt x="245506" y="127000"/>
                    <a:pt x="242888" y="129646"/>
                    <a:pt x="242888" y="132292"/>
                  </a:cubicBezTo>
                  <a:cubicBezTo>
                    <a:pt x="242888" y="132292"/>
                    <a:pt x="242888" y="132292"/>
                    <a:pt x="242888" y="232833"/>
                  </a:cubicBezTo>
                  <a:cubicBezTo>
                    <a:pt x="242888" y="235479"/>
                    <a:pt x="245506" y="238125"/>
                    <a:pt x="248124" y="238125"/>
                  </a:cubicBezTo>
                  <a:cubicBezTo>
                    <a:pt x="248124" y="238125"/>
                    <a:pt x="248124" y="238125"/>
                    <a:pt x="312265" y="238125"/>
                  </a:cubicBezTo>
                  <a:cubicBezTo>
                    <a:pt x="314883" y="238125"/>
                    <a:pt x="317501" y="235479"/>
                    <a:pt x="317501" y="232833"/>
                  </a:cubicBezTo>
                  <a:lnTo>
                    <a:pt x="317501" y="132292"/>
                  </a:lnTo>
                  <a:cubicBezTo>
                    <a:pt x="317501" y="129646"/>
                    <a:pt x="314883" y="127000"/>
                    <a:pt x="312265" y="127000"/>
                  </a:cubicBezTo>
                  <a:cubicBezTo>
                    <a:pt x="312265" y="127000"/>
                    <a:pt x="312265" y="127000"/>
                    <a:pt x="248124" y="127000"/>
                  </a:cubicBezTo>
                  <a:close/>
                  <a:moveTo>
                    <a:pt x="63687" y="111125"/>
                  </a:moveTo>
                  <a:lnTo>
                    <a:pt x="95063" y="111125"/>
                  </a:lnTo>
                  <a:cubicBezTo>
                    <a:pt x="98985" y="111125"/>
                    <a:pt x="101600" y="113665"/>
                    <a:pt x="101600" y="116205"/>
                  </a:cubicBezTo>
                  <a:cubicBezTo>
                    <a:pt x="101600" y="116205"/>
                    <a:pt x="101600" y="116205"/>
                    <a:pt x="101600" y="142875"/>
                  </a:cubicBezTo>
                  <a:cubicBezTo>
                    <a:pt x="101600" y="146685"/>
                    <a:pt x="98985" y="149225"/>
                    <a:pt x="95063" y="149225"/>
                  </a:cubicBezTo>
                  <a:cubicBezTo>
                    <a:pt x="95063" y="149225"/>
                    <a:pt x="95063" y="149225"/>
                    <a:pt x="63687" y="149225"/>
                  </a:cubicBezTo>
                  <a:cubicBezTo>
                    <a:pt x="59765" y="149225"/>
                    <a:pt x="57150" y="146685"/>
                    <a:pt x="57150" y="142875"/>
                  </a:cubicBezTo>
                  <a:cubicBezTo>
                    <a:pt x="57150" y="142875"/>
                    <a:pt x="57150" y="142875"/>
                    <a:pt x="57150" y="116205"/>
                  </a:cubicBezTo>
                  <a:cubicBezTo>
                    <a:pt x="57150" y="113665"/>
                    <a:pt x="59765" y="111125"/>
                    <a:pt x="63687" y="111125"/>
                  </a:cubicBezTo>
                  <a:close/>
                  <a:moveTo>
                    <a:pt x="240687" y="103188"/>
                  </a:moveTo>
                  <a:cubicBezTo>
                    <a:pt x="240687" y="103188"/>
                    <a:pt x="240687" y="103188"/>
                    <a:pt x="319701" y="103188"/>
                  </a:cubicBezTo>
                  <a:cubicBezTo>
                    <a:pt x="330237" y="103188"/>
                    <a:pt x="338138" y="111089"/>
                    <a:pt x="338138" y="120306"/>
                  </a:cubicBezTo>
                  <a:cubicBezTo>
                    <a:pt x="338138" y="120306"/>
                    <a:pt x="338138" y="120306"/>
                    <a:pt x="338138" y="254616"/>
                  </a:cubicBezTo>
                  <a:cubicBezTo>
                    <a:pt x="338138" y="265150"/>
                    <a:pt x="330237" y="273051"/>
                    <a:pt x="319701" y="273051"/>
                  </a:cubicBezTo>
                  <a:cubicBezTo>
                    <a:pt x="319701" y="273051"/>
                    <a:pt x="319701" y="273051"/>
                    <a:pt x="240687" y="273051"/>
                  </a:cubicBezTo>
                  <a:cubicBezTo>
                    <a:pt x="231468" y="273051"/>
                    <a:pt x="222250" y="265150"/>
                    <a:pt x="222250" y="254616"/>
                  </a:cubicBezTo>
                  <a:cubicBezTo>
                    <a:pt x="222250" y="254616"/>
                    <a:pt x="222250" y="254616"/>
                    <a:pt x="222250" y="120306"/>
                  </a:cubicBezTo>
                  <a:cubicBezTo>
                    <a:pt x="222250" y="111089"/>
                    <a:pt x="231468" y="103188"/>
                    <a:pt x="240687" y="103188"/>
                  </a:cubicBezTo>
                  <a:close/>
                  <a:moveTo>
                    <a:pt x="130595" y="76200"/>
                  </a:moveTo>
                  <a:lnTo>
                    <a:pt x="163093" y="76200"/>
                  </a:lnTo>
                  <a:cubicBezTo>
                    <a:pt x="167155" y="76200"/>
                    <a:pt x="169863" y="78808"/>
                    <a:pt x="169863" y="82720"/>
                  </a:cubicBezTo>
                  <a:cubicBezTo>
                    <a:pt x="169863" y="82720"/>
                    <a:pt x="169863" y="82720"/>
                    <a:pt x="169863" y="142705"/>
                  </a:cubicBezTo>
                  <a:cubicBezTo>
                    <a:pt x="169863" y="146617"/>
                    <a:pt x="167155" y="149225"/>
                    <a:pt x="163093" y="149225"/>
                  </a:cubicBezTo>
                  <a:cubicBezTo>
                    <a:pt x="163093" y="149225"/>
                    <a:pt x="163093" y="149225"/>
                    <a:pt x="130595" y="149225"/>
                  </a:cubicBezTo>
                  <a:cubicBezTo>
                    <a:pt x="126533" y="149225"/>
                    <a:pt x="123825" y="146617"/>
                    <a:pt x="123825" y="142705"/>
                  </a:cubicBezTo>
                  <a:cubicBezTo>
                    <a:pt x="123825" y="142705"/>
                    <a:pt x="123825" y="142705"/>
                    <a:pt x="123825" y="82720"/>
                  </a:cubicBezTo>
                  <a:cubicBezTo>
                    <a:pt x="123825" y="78808"/>
                    <a:pt x="126533" y="76200"/>
                    <a:pt x="130595" y="76200"/>
                  </a:cubicBezTo>
                  <a:close/>
                  <a:moveTo>
                    <a:pt x="198625" y="42863"/>
                  </a:moveTo>
                  <a:cubicBezTo>
                    <a:pt x="198625" y="42863"/>
                    <a:pt x="198625" y="42863"/>
                    <a:pt x="230001" y="42863"/>
                  </a:cubicBezTo>
                  <a:cubicBezTo>
                    <a:pt x="233923" y="42863"/>
                    <a:pt x="236538" y="45489"/>
                    <a:pt x="236538" y="49429"/>
                  </a:cubicBezTo>
                  <a:lnTo>
                    <a:pt x="236538" y="80944"/>
                  </a:lnTo>
                  <a:cubicBezTo>
                    <a:pt x="216928" y="83570"/>
                    <a:pt x="201239" y="100640"/>
                    <a:pt x="201239" y="120337"/>
                  </a:cubicBezTo>
                  <a:cubicBezTo>
                    <a:pt x="201239" y="120337"/>
                    <a:pt x="201239" y="120337"/>
                    <a:pt x="201239" y="149226"/>
                  </a:cubicBezTo>
                  <a:cubicBezTo>
                    <a:pt x="201239" y="149226"/>
                    <a:pt x="201239" y="149226"/>
                    <a:pt x="198625" y="149226"/>
                  </a:cubicBezTo>
                  <a:cubicBezTo>
                    <a:pt x="194703" y="149226"/>
                    <a:pt x="192088" y="146600"/>
                    <a:pt x="192088" y="142660"/>
                  </a:cubicBezTo>
                  <a:cubicBezTo>
                    <a:pt x="192088" y="142660"/>
                    <a:pt x="192088" y="142660"/>
                    <a:pt x="192088" y="49429"/>
                  </a:cubicBezTo>
                  <a:cubicBezTo>
                    <a:pt x="192088" y="45489"/>
                    <a:pt x="194703" y="42863"/>
                    <a:pt x="198625" y="42863"/>
                  </a:cubicBezTo>
                  <a:close/>
                  <a:moveTo>
                    <a:pt x="25357" y="0"/>
                  </a:moveTo>
                  <a:cubicBezTo>
                    <a:pt x="25357" y="0"/>
                    <a:pt x="25357" y="0"/>
                    <a:pt x="268332" y="0"/>
                  </a:cubicBezTo>
                  <a:cubicBezTo>
                    <a:pt x="281537" y="0"/>
                    <a:pt x="292101" y="10513"/>
                    <a:pt x="292101" y="23655"/>
                  </a:cubicBezTo>
                  <a:cubicBezTo>
                    <a:pt x="292101" y="23655"/>
                    <a:pt x="292101" y="23655"/>
                    <a:pt x="292101" y="81478"/>
                  </a:cubicBezTo>
                  <a:cubicBezTo>
                    <a:pt x="292101" y="81478"/>
                    <a:pt x="292101" y="81478"/>
                    <a:pt x="269652" y="81478"/>
                  </a:cubicBezTo>
                  <a:cubicBezTo>
                    <a:pt x="269652" y="81478"/>
                    <a:pt x="269652" y="81478"/>
                    <a:pt x="269652" y="23655"/>
                  </a:cubicBezTo>
                  <a:cubicBezTo>
                    <a:pt x="269652" y="23655"/>
                    <a:pt x="268332" y="22341"/>
                    <a:pt x="268332" y="22341"/>
                  </a:cubicBezTo>
                  <a:cubicBezTo>
                    <a:pt x="268332" y="22341"/>
                    <a:pt x="268332" y="22341"/>
                    <a:pt x="25357" y="22341"/>
                  </a:cubicBezTo>
                  <a:cubicBezTo>
                    <a:pt x="24037" y="22341"/>
                    <a:pt x="24037" y="23655"/>
                    <a:pt x="24037" y="23655"/>
                  </a:cubicBezTo>
                  <a:cubicBezTo>
                    <a:pt x="24037" y="23655"/>
                    <a:pt x="24037" y="23655"/>
                    <a:pt x="24037" y="176097"/>
                  </a:cubicBezTo>
                  <a:cubicBezTo>
                    <a:pt x="24037" y="176097"/>
                    <a:pt x="24037" y="176097"/>
                    <a:pt x="25357" y="176097"/>
                  </a:cubicBezTo>
                  <a:cubicBezTo>
                    <a:pt x="25357" y="176097"/>
                    <a:pt x="25357" y="176097"/>
                    <a:pt x="200985" y="176097"/>
                  </a:cubicBezTo>
                  <a:cubicBezTo>
                    <a:pt x="200985" y="176097"/>
                    <a:pt x="200985" y="176097"/>
                    <a:pt x="200985" y="198438"/>
                  </a:cubicBezTo>
                  <a:cubicBezTo>
                    <a:pt x="200985" y="198438"/>
                    <a:pt x="200985" y="198438"/>
                    <a:pt x="25357" y="198438"/>
                  </a:cubicBezTo>
                  <a:cubicBezTo>
                    <a:pt x="12152" y="198438"/>
                    <a:pt x="1588" y="187925"/>
                    <a:pt x="1588" y="176097"/>
                  </a:cubicBezTo>
                  <a:cubicBezTo>
                    <a:pt x="1588" y="176097"/>
                    <a:pt x="1588" y="176097"/>
                    <a:pt x="1588" y="23655"/>
                  </a:cubicBezTo>
                  <a:cubicBezTo>
                    <a:pt x="1588" y="10513"/>
                    <a:pt x="12152" y="0"/>
                    <a:pt x="25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E626F9D3-A1A2-4D73-A782-252CA83C825A}"/>
              </a:ext>
            </a:extLst>
          </p:cNvPr>
          <p:cNvSpPr txBox="1">
            <a:spLocks/>
          </p:cNvSpPr>
          <p:nvPr/>
        </p:nvSpPr>
        <p:spPr>
          <a:xfrm>
            <a:off x="181459" y="106392"/>
            <a:ext cx="4680520" cy="4044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Conclusiones</a:t>
            </a:r>
            <a:endParaRPr lang="es-PE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2CD98A50-38E0-40C5-B306-75A0ED38FAAF}"/>
              </a:ext>
            </a:extLst>
          </p:cNvPr>
          <p:cNvSpPr txBox="1"/>
          <p:nvPr/>
        </p:nvSpPr>
        <p:spPr>
          <a:xfrm>
            <a:off x="916025" y="2968318"/>
            <a:ext cx="3612513" cy="1243827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MX" sz="1200" dirty="0">
                <a:solidFill>
                  <a:schemeClr val="bg1"/>
                </a:solidFill>
                <a:latin typeface="Agency FB" panose="020B0503020202020204" pitchFamily="34" charset="0"/>
              </a:rPr>
              <a:t>La empresa cuenta con 60.40% de ineficiencia organizacional. Se detecto una redacción inadecuada de la misión y visión así como una inexistencia de alineamiento de objetivos y mapa estratégico.</a:t>
            </a:r>
            <a:endParaRPr lang="zh-CN" altLang="en-US" sz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1">
            <a:extLst>
              <a:ext uri="{FF2B5EF4-FFF2-40B4-BE49-F238E27FC236}">
                <a16:creationId xmlns:a16="http://schemas.microsoft.com/office/drawing/2014/main" id="{5575BC71-E7FA-4BE4-A636-D3B33865BB43}"/>
              </a:ext>
            </a:extLst>
          </p:cNvPr>
          <p:cNvGrpSpPr/>
          <p:nvPr/>
        </p:nvGrpSpPr>
        <p:grpSpPr>
          <a:xfrm flipH="1">
            <a:off x="4906912" y="1045755"/>
            <a:ext cx="4204236" cy="1349868"/>
            <a:chOff x="1545631" y="1215615"/>
            <a:chExt cx="2996827" cy="938707"/>
          </a:xfrm>
        </p:grpSpPr>
        <p:sp>
          <p:nvSpPr>
            <p:cNvPr id="43" name="Arrow: Pentagon 9">
              <a:extLst>
                <a:ext uri="{FF2B5EF4-FFF2-40B4-BE49-F238E27FC236}">
                  <a16:creationId xmlns:a16="http://schemas.microsoft.com/office/drawing/2014/main" id="{18224CFE-BE7B-405B-9D21-DB0766A8A6C4}"/>
                </a:ext>
              </a:extLst>
            </p:cNvPr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Right Triangle 10">
              <a:extLst>
                <a:ext uri="{FF2B5EF4-FFF2-40B4-BE49-F238E27FC236}">
                  <a16:creationId xmlns:a16="http://schemas.microsoft.com/office/drawing/2014/main" id="{AD80756A-781E-4037-9BBA-0DB9BA3921F3}"/>
                </a:ext>
              </a:extLst>
            </p:cNvPr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TextBox 31">
              <a:extLst>
                <a:ext uri="{FF2B5EF4-FFF2-40B4-BE49-F238E27FC236}">
                  <a16:creationId xmlns:a16="http://schemas.microsoft.com/office/drawing/2014/main" id="{FA1C0261-670A-493C-ACD5-421F0D1EF882}"/>
                </a:ext>
              </a:extLst>
            </p:cNvPr>
            <p:cNvSpPr txBox="1"/>
            <p:nvPr/>
          </p:nvSpPr>
          <p:spPr>
            <a:xfrm>
              <a:off x="1545631" y="1248400"/>
              <a:ext cx="2642532" cy="870395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PE" altLang="zh-CN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 determino el </a:t>
              </a:r>
              <a:r>
                <a:rPr lang="es-MX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índice de confiabilidad de los indicadores 67.85%. Del mismo modo se obtuvo un índice de creación de valor inicial del 70.40%.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2" name="Arrow: Pentagon 14">
            <a:extLst>
              <a:ext uri="{FF2B5EF4-FFF2-40B4-BE49-F238E27FC236}">
                <a16:creationId xmlns:a16="http://schemas.microsoft.com/office/drawing/2014/main" id="{C4981052-7DFD-4387-B74C-C5CFA5560363}"/>
              </a:ext>
            </a:extLst>
          </p:cNvPr>
          <p:cNvSpPr/>
          <p:nvPr/>
        </p:nvSpPr>
        <p:spPr>
          <a:xfrm flipH="1">
            <a:off x="4960584" y="2931789"/>
            <a:ext cx="4088950" cy="1337067"/>
          </a:xfrm>
          <a:prstGeom prst="homePlat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CEBF4FF8-FC19-4D41-966D-354725E61426}"/>
              </a:ext>
            </a:extLst>
          </p:cNvPr>
          <p:cNvSpPr txBox="1"/>
          <p:nvPr/>
        </p:nvSpPr>
        <p:spPr>
          <a:xfrm>
            <a:off x="5432295" y="2986224"/>
            <a:ext cx="3612513" cy="1243827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MX" sz="1200" dirty="0">
                <a:solidFill>
                  <a:schemeClr val="bg1"/>
                </a:solidFill>
                <a:latin typeface="Agency FB" panose="020B0503020202020204" pitchFamily="34" charset="0"/>
              </a:rPr>
              <a:t>Se determino que la metodología de pronostico adecuada es el pronostico de suavización exponencial. También se concluyo que se requiere una mejora en los procesos de la cadena de suministro.</a:t>
            </a:r>
            <a:endParaRPr lang="zh-CN" altLang="en-US" sz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064" y="1058555"/>
            <a:ext cx="4829915" cy="1341447"/>
            <a:chOff x="1009403" y="1215615"/>
            <a:chExt cx="3533055" cy="938707"/>
          </a:xfrm>
        </p:grpSpPr>
        <p:sp>
          <p:nvSpPr>
            <p:cNvPr id="34" name="Oval 5"/>
            <p:cNvSpPr/>
            <p:nvPr/>
          </p:nvSpPr>
          <p:spPr>
            <a:xfrm rot="20576993">
              <a:off x="1009403" y="1240030"/>
              <a:ext cx="587441" cy="58744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" name="Arrow: Pentagon 9"/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Right Triangle 10"/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TextBox 31"/>
            <p:cNvSpPr txBox="1"/>
            <p:nvPr/>
          </p:nvSpPr>
          <p:spPr>
            <a:xfrm>
              <a:off x="1616755" y="1239443"/>
              <a:ext cx="2642532" cy="870395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MX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 determino el índice de productos defectuosos es del 1.80. Con un nivel de cumplimiento de la ISO del 80% . Por otro lado en el análisis de mantenimiento de maquinaria los resultados no fueron los óptimos debido a una inexistencia de mantenimiento preventivo.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1" name="Freeform: Shape 39"/>
            <p:cNvSpPr>
              <a:spLocks/>
            </p:cNvSpPr>
            <p:nvPr/>
          </p:nvSpPr>
          <p:spPr bwMode="auto">
            <a:xfrm>
              <a:off x="1154760" y="1405335"/>
              <a:ext cx="318050" cy="256829"/>
            </a:xfrm>
            <a:custGeom>
              <a:avLst/>
              <a:gdLst>
                <a:gd name="connsiteX0" fmla="*/ 17107 w 338138"/>
                <a:gd name="connsiteY0" fmla="*/ 212725 h 273051"/>
                <a:gd name="connsiteX1" fmla="*/ 200025 w 338138"/>
                <a:gd name="connsiteY1" fmla="*/ 212725 h 273051"/>
                <a:gd name="connsiteX2" fmla="*/ 200025 w 338138"/>
                <a:gd name="connsiteY2" fmla="*/ 247650 h 273051"/>
                <a:gd name="connsiteX3" fmla="*/ 17107 w 338138"/>
                <a:gd name="connsiteY3" fmla="*/ 247650 h 273051"/>
                <a:gd name="connsiteX4" fmla="*/ 0 w 338138"/>
                <a:gd name="connsiteY4" fmla="*/ 230188 h 273051"/>
                <a:gd name="connsiteX5" fmla="*/ 17107 w 338138"/>
                <a:gd name="connsiteY5" fmla="*/ 212725 h 273051"/>
                <a:gd name="connsiteX6" fmla="*/ 248124 w 338138"/>
                <a:gd name="connsiteY6" fmla="*/ 127000 h 273051"/>
                <a:gd name="connsiteX7" fmla="*/ 242888 w 338138"/>
                <a:gd name="connsiteY7" fmla="*/ 132292 h 273051"/>
                <a:gd name="connsiteX8" fmla="*/ 242888 w 338138"/>
                <a:gd name="connsiteY8" fmla="*/ 232833 h 273051"/>
                <a:gd name="connsiteX9" fmla="*/ 248124 w 338138"/>
                <a:gd name="connsiteY9" fmla="*/ 238125 h 273051"/>
                <a:gd name="connsiteX10" fmla="*/ 312265 w 338138"/>
                <a:gd name="connsiteY10" fmla="*/ 238125 h 273051"/>
                <a:gd name="connsiteX11" fmla="*/ 317501 w 338138"/>
                <a:gd name="connsiteY11" fmla="*/ 232833 h 273051"/>
                <a:gd name="connsiteX12" fmla="*/ 317501 w 338138"/>
                <a:gd name="connsiteY12" fmla="*/ 132292 h 273051"/>
                <a:gd name="connsiteX13" fmla="*/ 312265 w 338138"/>
                <a:gd name="connsiteY13" fmla="*/ 127000 h 273051"/>
                <a:gd name="connsiteX14" fmla="*/ 248124 w 338138"/>
                <a:gd name="connsiteY14" fmla="*/ 127000 h 273051"/>
                <a:gd name="connsiteX15" fmla="*/ 63687 w 338138"/>
                <a:gd name="connsiteY15" fmla="*/ 111125 h 273051"/>
                <a:gd name="connsiteX16" fmla="*/ 95063 w 338138"/>
                <a:gd name="connsiteY16" fmla="*/ 111125 h 273051"/>
                <a:gd name="connsiteX17" fmla="*/ 101600 w 338138"/>
                <a:gd name="connsiteY17" fmla="*/ 116205 h 273051"/>
                <a:gd name="connsiteX18" fmla="*/ 101600 w 338138"/>
                <a:gd name="connsiteY18" fmla="*/ 142875 h 273051"/>
                <a:gd name="connsiteX19" fmla="*/ 95063 w 338138"/>
                <a:gd name="connsiteY19" fmla="*/ 149225 h 273051"/>
                <a:gd name="connsiteX20" fmla="*/ 63687 w 338138"/>
                <a:gd name="connsiteY20" fmla="*/ 149225 h 273051"/>
                <a:gd name="connsiteX21" fmla="*/ 57150 w 338138"/>
                <a:gd name="connsiteY21" fmla="*/ 142875 h 273051"/>
                <a:gd name="connsiteX22" fmla="*/ 57150 w 338138"/>
                <a:gd name="connsiteY22" fmla="*/ 116205 h 273051"/>
                <a:gd name="connsiteX23" fmla="*/ 63687 w 338138"/>
                <a:gd name="connsiteY23" fmla="*/ 111125 h 273051"/>
                <a:gd name="connsiteX24" fmla="*/ 240687 w 338138"/>
                <a:gd name="connsiteY24" fmla="*/ 103188 h 273051"/>
                <a:gd name="connsiteX25" fmla="*/ 319701 w 338138"/>
                <a:gd name="connsiteY25" fmla="*/ 103188 h 273051"/>
                <a:gd name="connsiteX26" fmla="*/ 338138 w 338138"/>
                <a:gd name="connsiteY26" fmla="*/ 120306 h 273051"/>
                <a:gd name="connsiteX27" fmla="*/ 338138 w 338138"/>
                <a:gd name="connsiteY27" fmla="*/ 254616 h 273051"/>
                <a:gd name="connsiteX28" fmla="*/ 319701 w 338138"/>
                <a:gd name="connsiteY28" fmla="*/ 273051 h 273051"/>
                <a:gd name="connsiteX29" fmla="*/ 240687 w 338138"/>
                <a:gd name="connsiteY29" fmla="*/ 273051 h 273051"/>
                <a:gd name="connsiteX30" fmla="*/ 222250 w 338138"/>
                <a:gd name="connsiteY30" fmla="*/ 254616 h 273051"/>
                <a:gd name="connsiteX31" fmla="*/ 222250 w 338138"/>
                <a:gd name="connsiteY31" fmla="*/ 120306 h 273051"/>
                <a:gd name="connsiteX32" fmla="*/ 240687 w 338138"/>
                <a:gd name="connsiteY32" fmla="*/ 103188 h 273051"/>
                <a:gd name="connsiteX33" fmla="*/ 130595 w 338138"/>
                <a:gd name="connsiteY33" fmla="*/ 76200 h 273051"/>
                <a:gd name="connsiteX34" fmla="*/ 163093 w 338138"/>
                <a:gd name="connsiteY34" fmla="*/ 76200 h 273051"/>
                <a:gd name="connsiteX35" fmla="*/ 169863 w 338138"/>
                <a:gd name="connsiteY35" fmla="*/ 82720 h 273051"/>
                <a:gd name="connsiteX36" fmla="*/ 169863 w 338138"/>
                <a:gd name="connsiteY36" fmla="*/ 142705 h 273051"/>
                <a:gd name="connsiteX37" fmla="*/ 163093 w 338138"/>
                <a:gd name="connsiteY37" fmla="*/ 149225 h 273051"/>
                <a:gd name="connsiteX38" fmla="*/ 130595 w 338138"/>
                <a:gd name="connsiteY38" fmla="*/ 149225 h 273051"/>
                <a:gd name="connsiteX39" fmla="*/ 123825 w 338138"/>
                <a:gd name="connsiteY39" fmla="*/ 142705 h 273051"/>
                <a:gd name="connsiteX40" fmla="*/ 123825 w 338138"/>
                <a:gd name="connsiteY40" fmla="*/ 82720 h 273051"/>
                <a:gd name="connsiteX41" fmla="*/ 130595 w 338138"/>
                <a:gd name="connsiteY41" fmla="*/ 76200 h 273051"/>
                <a:gd name="connsiteX42" fmla="*/ 198625 w 338138"/>
                <a:gd name="connsiteY42" fmla="*/ 42863 h 273051"/>
                <a:gd name="connsiteX43" fmla="*/ 230001 w 338138"/>
                <a:gd name="connsiteY43" fmla="*/ 42863 h 273051"/>
                <a:gd name="connsiteX44" fmla="*/ 236538 w 338138"/>
                <a:gd name="connsiteY44" fmla="*/ 49429 h 273051"/>
                <a:gd name="connsiteX45" fmla="*/ 236538 w 338138"/>
                <a:gd name="connsiteY45" fmla="*/ 80944 h 273051"/>
                <a:gd name="connsiteX46" fmla="*/ 201239 w 338138"/>
                <a:gd name="connsiteY46" fmla="*/ 120337 h 273051"/>
                <a:gd name="connsiteX47" fmla="*/ 201239 w 338138"/>
                <a:gd name="connsiteY47" fmla="*/ 149226 h 273051"/>
                <a:gd name="connsiteX48" fmla="*/ 198625 w 338138"/>
                <a:gd name="connsiteY48" fmla="*/ 149226 h 273051"/>
                <a:gd name="connsiteX49" fmla="*/ 192088 w 338138"/>
                <a:gd name="connsiteY49" fmla="*/ 142660 h 273051"/>
                <a:gd name="connsiteX50" fmla="*/ 192088 w 338138"/>
                <a:gd name="connsiteY50" fmla="*/ 49429 h 273051"/>
                <a:gd name="connsiteX51" fmla="*/ 198625 w 338138"/>
                <a:gd name="connsiteY51" fmla="*/ 42863 h 273051"/>
                <a:gd name="connsiteX52" fmla="*/ 25357 w 338138"/>
                <a:gd name="connsiteY52" fmla="*/ 0 h 273051"/>
                <a:gd name="connsiteX53" fmla="*/ 268332 w 338138"/>
                <a:gd name="connsiteY53" fmla="*/ 0 h 273051"/>
                <a:gd name="connsiteX54" fmla="*/ 292101 w 338138"/>
                <a:gd name="connsiteY54" fmla="*/ 23655 h 273051"/>
                <a:gd name="connsiteX55" fmla="*/ 292101 w 338138"/>
                <a:gd name="connsiteY55" fmla="*/ 81478 h 273051"/>
                <a:gd name="connsiteX56" fmla="*/ 269652 w 338138"/>
                <a:gd name="connsiteY56" fmla="*/ 81478 h 273051"/>
                <a:gd name="connsiteX57" fmla="*/ 269652 w 338138"/>
                <a:gd name="connsiteY57" fmla="*/ 23655 h 273051"/>
                <a:gd name="connsiteX58" fmla="*/ 268332 w 338138"/>
                <a:gd name="connsiteY58" fmla="*/ 22341 h 273051"/>
                <a:gd name="connsiteX59" fmla="*/ 25357 w 338138"/>
                <a:gd name="connsiteY59" fmla="*/ 22341 h 273051"/>
                <a:gd name="connsiteX60" fmla="*/ 24037 w 338138"/>
                <a:gd name="connsiteY60" fmla="*/ 23655 h 273051"/>
                <a:gd name="connsiteX61" fmla="*/ 24037 w 338138"/>
                <a:gd name="connsiteY61" fmla="*/ 176097 h 273051"/>
                <a:gd name="connsiteX62" fmla="*/ 25357 w 338138"/>
                <a:gd name="connsiteY62" fmla="*/ 176097 h 273051"/>
                <a:gd name="connsiteX63" fmla="*/ 200985 w 338138"/>
                <a:gd name="connsiteY63" fmla="*/ 176097 h 273051"/>
                <a:gd name="connsiteX64" fmla="*/ 200985 w 338138"/>
                <a:gd name="connsiteY64" fmla="*/ 198438 h 273051"/>
                <a:gd name="connsiteX65" fmla="*/ 25357 w 338138"/>
                <a:gd name="connsiteY65" fmla="*/ 198438 h 273051"/>
                <a:gd name="connsiteX66" fmla="*/ 1588 w 338138"/>
                <a:gd name="connsiteY66" fmla="*/ 176097 h 273051"/>
                <a:gd name="connsiteX67" fmla="*/ 1588 w 338138"/>
                <a:gd name="connsiteY67" fmla="*/ 23655 h 273051"/>
                <a:gd name="connsiteX68" fmla="*/ 25357 w 338138"/>
                <a:gd name="connsiteY68" fmla="*/ 0 h 27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38138" h="273051">
                  <a:moveTo>
                    <a:pt x="17107" y="212725"/>
                  </a:moveTo>
                  <a:cubicBezTo>
                    <a:pt x="17107" y="212725"/>
                    <a:pt x="17107" y="212725"/>
                    <a:pt x="200025" y="212725"/>
                  </a:cubicBezTo>
                  <a:cubicBezTo>
                    <a:pt x="200025" y="212725"/>
                    <a:pt x="200025" y="212725"/>
                    <a:pt x="200025" y="247650"/>
                  </a:cubicBezTo>
                  <a:cubicBezTo>
                    <a:pt x="200025" y="247650"/>
                    <a:pt x="200025" y="247650"/>
                    <a:pt x="17107" y="247650"/>
                  </a:cubicBezTo>
                  <a:cubicBezTo>
                    <a:pt x="7896" y="247650"/>
                    <a:pt x="0" y="239590"/>
                    <a:pt x="0" y="230188"/>
                  </a:cubicBezTo>
                  <a:cubicBezTo>
                    <a:pt x="0" y="220785"/>
                    <a:pt x="7896" y="212725"/>
                    <a:pt x="17107" y="212725"/>
                  </a:cubicBezTo>
                  <a:close/>
                  <a:moveTo>
                    <a:pt x="248124" y="127000"/>
                  </a:moveTo>
                  <a:cubicBezTo>
                    <a:pt x="245506" y="127000"/>
                    <a:pt x="242888" y="129646"/>
                    <a:pt x="242888" y="132292"/>
                  </a:cubicBezTo>
                  <a:cubicBezTo>
                    <a:pt x="242888" y="132292"/>
                    <a:pt x="242888" y="132292"/>
                    <a:pt x="242888" y="232833"/>
                  </a:cubicBezTo>
                  <a:cubicBezTo>
                    <a:pt x="242888" y="235479"/>
                    <a:pt x="245506" y="238125"/>
                    <a:pt x="248124" y="238125"/>
                  </a:cubicBezTo>
                  <a:cubicBezTo>
                    <a:pt x="248124" y="238125"/>
                    <a:pt x="248124" y="238125"/>
                    <a:pt x="312265" y="238125"/>
                  </a:cubicBezTo>
                  <a:cubicBezTo>
                    <a:pt x="314883" y="238125"/>
                    <a:pt x="317501" y="235479"/>
                    <a:pt x="317501" y="232833"/>
                  </a:cubicBezTo>
                  <a:lnTo>
                    <a:pt x="317501" y="132292"/>
                  </a:lnTo>
                  <a:cubicBezTo>
                    <a:pt x="317501" y="129646"/>
                    <a:pt x="314883" y="127000"/>
                    <a:pt x="312265" y="127000"/>
                  </a:cubicBezTo>
                  <a:cubicBezTo>
                    <a:pt x="312265" y="127000"/>
                    <a:pt x="312265" y="127000"/>
                    <a:pt x="248124" y="127000"/>
                  </a:cubicBezTo>
                  <a:close/>
                  <a:moveTo>
                    <a:pt x="63687" y="111125"/>
                  </a:moveTo>
                  <a:lnTo>
                    <a:pt x="95063" y="111125"/>
                  </a:lnTo>
                  <a:cubicBezTo>
                    <a:pt x="98985" y="111125"/>
                    <a:pt x="101600" y="113665"/>
                    <a:pt x="101600" y="116205"/>
                  </a:cubicBezTo>
                  <a:cubicBezTo>
                    <a:pt x="101600" y="116205"/>
                    <a:pt x="101600" y="116205"/>
                    <a:pt x="101600" y="142875"/>
                  </a:cubicBezTo>
                  <a:cubicBezTo>
                    <a:pt x="101600" y="146685"/>
                    <a:pt x="98985" y="149225"/>
                    <a:pt x="95063" y="149225"/>
                  </a:cubicBezTo>
                  <a:cubicBezTo>
                    <a:pt x="95063" y="149225"/>
                    <a:pt x="95063" y="149225"/>
                    <a:pt x="63687" y="149225"/>
                  </a:cubicBezTo>
                  <a:cubicBezTo>
                    <a:pt x="59765" y="149225"/>
                    <a:pt x="57150" y="146685"/>
                    <a:pt x="57150" y="142875"/>
                  </a:cubicBezTo>
                  <a:cubicBezTo>
                    <a:pt x="57150" y="142875"/>
                    <a:pt x="57150" y="142875"/>
                    <a:pt x="57150" y="116205"/>
                  </a:cubicBezTo>
                  <a:cubicBezTo>
                    <a:pt x="57150" y="113665"/>
                    <a:pt x="59765" y="111125"/>
                    <a:pt x="63687" y="111125"/>
                  </a:cubicBezTo>
                  <a:close/>
                  <a:moveTo>
                    <a:pt x="240687" y="103188"/>
                  </a:moveTo>
                  <a:cubicBezTo>
                    <a:pt x="240687" y="103188"/>
                    <a:pt x="240687" y="103188"/>
                    <a:pt x="319701" y="103188"/>
                  </a:cubicBezTo>
                  <a:cubicBezTo>
                    <a:pt x="330237" y="103188"/>
                    <a:pt x="338138" y="111089"/>
                    <a:pt x="338138" y="120306"/>
                  </a:cubicBezTo>
                  <a:cubicBezTo>
                    <a:pt x="338138" y="120306"/>
                    <a:pt x="338138" y="120306"/>
                    <a:pt x="338138" y="254616"/>
                  </a:cubicBezTo>
                  <a:cubicBezTo>
                    <a:pt x="338138" y="265150"/>
                    <a:pt x="330237" y="273051"/>
                    <a:pt x="319701" y="273051"/>
                  </a:cubicBezTo>
                  <a:cubicBezTo>
                    <a:pt x="319701" y="273051"/>
                    <a:pt x="319701" y="273051"/>
                    <a:pt x="240687" y="273051"/>
                  </a:cubicBezTo>
                  <a:cubicBezTo>
                    <a:pt x="231468" y="273051"/>
                    <a:pt x="222250" y="265150"/>
                    <a:pt x="222250" y="254616"/>
                  </a:cubicBezTo>
                  <a:cubicBezTo>
                    <a:pt x="222250" y="254616"/>
                    <a:pt x="222250" y="254616"/>
                    <a:pt x="222250" y="120306"/>
                  </a:cubicBezTo>
                  <a:cubicBezTo>
                    <a:pt x="222250" y="111089"/>
                    <a:pt x="231468" y="103188"/>
                    <a:pt x="240687" y="103188"/>
                  </a:cubicBezTo>
                  <a:close/>
                  <a:moveTo>
                    <a:pt x="130595" y="76200"/>
                  </a:moveTo>
                  <a:lnTo>
                    <a:pt x="163093" y="76200"/>
                  </a:lnTo>
                  <a:cubicBezTo>
                    <a:pt x="167155" y="76200"/>
                    <a:pt x="169863" y="78808"/>
                    <a:pt x="169863" y="82720"/>
                  </a:cubicBezTo>
                  <a:cubicBezTo>
                    <a:pt x="169863" y="82720"/>
                    <a:pt x="169863" y="82720"/>
                    <a:pt x="169863" y="142705"/>
                  </a:cubicBezTo>
                  <a:cubicBezTo>
                    <a:pt x="169863" y="146617"/>
                    <a:pt x="167155" y="149225"/>
                    <a:pt x="163093" y="149225"/>
                  </a:cubicBezTo>
                  <a:cubicBezTo>
                    <a:pt x="163093" y="149225"/>
                    <a:pt x="163093" y="149225"/>
                    <a:pt x="130595" y="149225"/>
                  </a:cubicBezTo>
                  <a:cubicBezTo>
                    <a:pt x="126533" y="149225"/>
                    <a:pt x="123825" y="146617"/>
                    <a:pt x="123825" y="142705"/>
                  </a:cubicBezTo>
                  <a:cubicBezTo>
                    <a:pt x="123825" y="142705"/>
                    <a:pt x="123825" y="142705"/>
                    <a:pt x="123825" y="82720"/>
                  </a:cubicBezTo>
                  <a:cubicBezTo>
                    <a:pt x="123825" y="78808"/>
                    <a:pt x="126533" y="76200"/>
                    <a:pt x="130595" y="76200"/>
                  </a:cubicBezTo>
                  <a:close/>
                  <a:moveTo>
                    <a:pt x="198625" y="42863"/>
                  </a:moveTo>
                  <a:cubicBezTo>
                    <a:pt x="198625" y="42863"/>
                    <a:pt x="198625" y="42863"/>
                    <a:pt x="230001" y="42863"/>
                  </a:cubicBezTo>
                  <a:cubicBezTo>
                    <a:pt x="233923" y="42863"/>
                    <a:pt x="236538" y="45489"/>
                    <a:pt x="236538" y="49429"/>
                  </a:cubicBezTo>
                  <a:lnTo>
                    <a:pt x="236538" y="80944"/>
                  </a:lnTo>
                  <a:cubicBezTo>
                    <a:pt x="216928" y="83570"/>
                    <a:pt x="201239" y="100640"/>
                    <a:pt x="201239" y="120337"/>
                  </a:cubicBezTo>
                  <a:cubicBezTo>
                    <a:pt x="201239" y="120337"/>
                    <a:pt x="201239" y="120337"/>
                    <a:pt x="201239" y="149226"/>
                  </a:cubicBezTo>
                  <a:cubicBezTo>
                    <a:pt x="201239" y="149226"/>
                    <a:pt x="201239" y="149226"/>
                    <a:pt x="198625" y="149226"/>
                  </a:cubicBezTo>
                  <a:cubicBezTo>
                    <a:pt x="194703" y="149226"/>
                    <a:pt x="192088" y="146600"/>
                    <a:pt x="192088" y="142660"/>
                  </a:cubicBezTo>
                  <a:cubicBezTo>
                    <a:pt x="192088" y="142660"/>
                    <a:pt x="192088" y="142660"/>
                    <a:pt x="192088" y="49429"/>
                  </a:cubicBezTo>
                  <a:cubicBezTo>
                    <a:pt x="192088" y="45489"/>
                    <a:pt x="194703" y="42863"/>
                    <a:pt x="198625" y="42863"/>
                  </a:cubicBezTo>
                  <a:close/>
                  <a:moveTo>
                    <a:pt x="25357" y="0"/>
                  </a:moveTo>
                  <a:cubicBezTo>
                    <a:pt x="25357" y="0"/>
                    <a:pt x="25357" y="0"/>
                    <a:pt x="268332" y="0"/>
                  </a:cubicBezTo>
                  <a:cubicBezTo>
                    <a:pt x="281537" y="0"/>
                    <a:pt x="292101" y="10513"/>
                    <a:pt x="292101" y="23655"/>
                  </a:cubicBezTo>
                  <a:cubicBezTo>
                    <a:pt x="292101" y="23655"/>
                    <a:pt x="292101" y="23655"/>
                    <a:pt x="292101" y="81478"/>
                  </a:cubicBezTo>
                  <a:cubicBezTo>
                    <a:pt x="292101" y="81478"/>
                    <a:pt x="292101" y="81478"/>
                    <a:pt x="269652" y="81478"/>
                  </a:cubicBezTo>
                  <a:cubicBezTo>
                    <a:pt x="269652" y="81478"/>
                    <a:pt x="269652" y="81478"/>
                    <a:pt x="269652" y="23655"/>
                  </a:cubicBezTo>
                  <a:cubicBezTo>
                    <a:pt x="269652" y="23655"/>
                    <a:pt x="268332" y="22341"/>
                    <a:pt x="268332" y="22341"/>
                  </a:cubicBezTo>
                  <a:cubicBezTo>
                    <a:pt x="268332" y="22341"/>
                    <a:pt x="268332" y="22341"/>
                    <a:pt x="25357" y="22341"/>
                  </a:cubicBezTo>
                  <a:cubicBezTo>
                    <a:pt x="24037" y="22341"/>
                    <a:pt x="24037" y="23655"/>
                    <a:pt x="24037" y="23655"/>
                  </a:cubicBezTo>
                  <a:cubicBezTo>
                    <a:pt x="24037" y="23655"/>
                    <a:pt x="24037" y="23655"/>
                    <a:pt x="24037" y="176097"/>
                  </a:cubicBezTo>
                  <a:cubicBezTo>
                    <a:pt x="24037" y="176097"/>
                    <a:pt x="24037" y="176097"/>
                    <a:pt x="25357" y="176097"/>
                  </a:cubicBezTo>
                  <a:cubicBezTo>
                    <a:pt x="25357" y="176097"/>
                    <a:pt x="25357" y="176097"/>
                    <a:pt x="200985" y="176097"/>
                  </a:cubicBezTo>
                  <a:cubicBezTo>
                    <a:pt x="200985" y="176097"/>
                    <a:pt x="200985" y="176097"/>
                    <a:pt x="200985" y="198438"/>
                  </a:cubicBezTo>
                  <a:cubicBezTo>
                    <a:pt x="200985" y="198438"/>
                    <a:pt x="200985" y="198438"/>
                    <a:pt x="25357" y="198438"/>
                  </a:cubicBezTo>
                  <a:cubicBezTo>
                    <a:pt x="12152" y="198438"/>
                    <a:pt x="1588" y="187925"/>
                    <a:pt x="1588" y="176097"/>
                  </a:cubicBezTo>
                  <a:cubicBezTo>
                    <a:pt x="1588" y="176097"/>
                    <a:pt x="1588" y="176097"/>
                    <a:pt x="1588" y="23655"/>
                  </a:cubicBezTo>
                  <a:cubicBezTo>
                    <a:pt x="1588" y="10513"/>
                    <a:pt x="12152" y="0"/>
                    <a:pt x="25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E626F9D3-A1A2-4D73-A782-252CA83C825A}"/>
              </a:ext>
            </a:extLst>
          </p:cNvPr>
          <p:cNvSpPr txBox="1">
            <a:spLocks/>
          </p:cNvSpPr>
          <p:nvPr/>
        </p:nvSpPr>
        <p:spPr>
          <a:xfrm>
            <a:off x="181459" y="106392"/>
            <a:ext cx="4680520" cy="4044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Conclusiones</a:t>
            </a:r>
            <a:endParaRPr lang="es-PE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1">
            <a:extLst>
              <a:ext uri="{FF2B5EF4-FFF2-40B4-BE49-F238E27FC236}">
                <a16:creationId xmlns:a16="http://schemas.microsoft.com/office/drawing/2014/main" id="{5575BC71-E7FA-4BE4-A636-D3B33865BB43}"/>
              </a:ext>
            </a:extLst>
          </p:cNvPr>
          <p:cNvGrpSpPr/>
          <p:nvPr/>
        </p:nvGrpSpPr>
        <p:grpSpPr>
          <a:xfrm flipH="1">
            <a:off x="4906912" y="1045755"/>
            <a:ext cx="4088950" cy="1384213"/>
            <a:chOff x="1627808" y="1215615"/>
            <a:chExt cx="2914650" cy="962591"/>
          </a:xfrm>
        </p:grpSpPr>
        <p:sp>
          <p:nvSpPr>
            <p:cNvPr id="43" name="Arrow: Pentagon 9">
              <a:extLst>
                <a:ext uri="{FF2B5EF4-FFF2-40B4-BE49-F238E27FC236}">
                  <a16:creationId xmlns:a16="http://schemas.microsoft.com/office/drawing/2014/main" id="{18224CFE-BE7B-405B-9D21-DB0766A8A6C4}"/>
                </a:ext>
              </a:extLst>
            </p:cNvPr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Right Triangle 10">
              <a:extLst>
                <a:ext uri="{FF2B5EF4-FFF2-40B4-BE49-F238E27FC236}">
                  <a16:creationId xmlns:a16="http://schemas.microsoft.com/office/drawing/2014/main" id="{AD80756A-781E-4037-9BBA-0DB9BA3921F3}"/>
                </a:ext>
              </a:extLst>
            </p:cNvPr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TextBox 31">
              <a:extLst>
                <a:ext uri="{FF2B5EF4-FFF2-40B4-BE49-F238E27FC236}">
                  <a16:creationId xmlns:a16="http://schemas.microsoft.com/office/drawing/2014/main" id="{FA1C0261-670A-493C-ACD5-421F0D1EF882}"/>
                </a:ext>
              </a:extLst>
            </p:cNvPr>
            <p:cNvSpPr txBox="1"/>
            <p:nvPr/>
          </p:nvSpPr>
          <p:spPr>
            <a:xfrm>
              <a:off x="1627808" y="1215615"/>
              <a:ext cx="2588770" cy="962591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PE" altLang="zh-CN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 detectó un clima laboral bajo con un 55.44% de cumplimiento. También la evaluación del GTH se obtuvo un 40.50% de cumplimiento. Por otro lado en el análisis de seguridad y salud en el trabajo se detecto una deficiente gestión en SST. Finalmente se determino que se requiere una  redistribución de planta y una mejora en el orden y limpieza de esta.  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5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233615" y="1408428"/>
            <a:ext cx="7729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87" y="2413318"/>
            <a:ext cx="3966353" cy="2248369"/>
          </a:xfrm>
          <a:prstGeom prst="rect">
            <a:avLst/>
          </a:prstGeom>
        </p:spPr>
      </p:pic>
      <p:sp>
        <p:nvSpPr>
          <p:cNvPr id="11" name="矩形 260">
            <a:extLst>
              <a:ext uri="{FF2B5EF4-FFF2-40B4-BE49-F238E27FC236}">
                <a16:creationId xmlns:a16="http://schemas.microsoft.com/office/drawing/2014/main" id="{5EE6B492-5C85-4B58-8641-7B935DD4E3C2}"/>
              </a:ext>
            </a:extLst>
          </p:cNvPr>
          <p:cNvSpPr/>
          <p:nvPr/>
        </p:nvSpPr>
        <p:spPr>
          <a:xfrm>
            <a:off x="26774" y="2705758"/>
            <a:ext cx="3469924" cy="10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PRESENTACION Y </a:t>
            </a:r>
            <a:b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0260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064" y="1058555"/>
            <a:ext cx="4829915" cy="1341447"/>
            <a:chOff x="1009403" y="1215615"/>
            <a:chExt cx="3533055" cy="938707"/>
          </a:xfrm>
        </p:grpSpPr>
        <p:sp>
          <p:nvSpPr>
            <p:cNvPr id="34" name="Oval 5"/>
            <p:cNvSpPr/>
            <p:nvPr/>
          </p:nvSpPr>
          <p:spPr>
            <a:xfrm rot="20576993">
              <a:off x="1009403" y="1240030"/>
              <a:ext cx="587441" cy="5874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" name="Arrow: Pentagon 9"/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Right Triangle 10"/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TextBox 31"/>
            <p:cNvSpPr txBox="1"/>
            <p:nvPr/>
          </p:nvSpPr>
          <p:spPr>
            <a:xfrm>
              <a:off x="1616755" y="1215616"/>
              <a:ext cx="2642532" cy="93870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MX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La elección de una correcta metodología de mejora continua para el trabajo es primordial para poder obtener un alineamiento correcto a los objetivos y unos resultados mejor favorables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128" y="2931789"/>
            <a:ext cx="4820851" cy="1346027"/>
            <a:chOff x="1017806" y="2721009"/>
            <a:chExt cx="3796680" cy="1005301"/>
          </a:xfrm>
        </p:grpSpPr>
        <p:sp>
          <p:nvSpPr>
            <p:cNvPr id="32" name="Oval 12"/>
            <p:cNvSpPr/>
            <p:nvPr/>
          </p:nvSpPr>
          <p:spPr>
            <a:xfrm rot="20576993">
              <a:off x="1017806" y="2783080"/>
              <a:ext cx="587441" cy="5874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Arrow: Pentagon 14"/>
            <p:cNvSpPr/>
            <p:nvPr/>
          </p:nvSpPr>
          <p:spPr>
            <a:xfrm>
              <a:off x="1657350" y="2721009"/>
              <a:ext cx="3157136" cy="998609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Right Triangle 15"/>
            <p:cNvSpPr/>
            <p:nvPr/>
          </p:nvSpPr>
          <p:spPr>
            <a:xfrm>
              <a:off x="1663269" y="3097658"/>
              <a:ext cx="628652" cy="62865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E626F9D3-A1A2-4D73-A782-252CA83C825A}"/>
              </a:ext>
            </a:extLst>
          </p:cNvPr>
          <p:cNvSpPr txBox="1">
            <a:spLocks/>
          </p:cNvSpPr>
          <p:nvPr/>
        </p:nvSpPr>
        <p:spPr>
          <a:xfrm>
            <a:off x="181459" y="106392"/>
            <a:ext cx="4680520" cy="4044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Recomendaciones</a:t>
            </a:r>
            <a:endParaRPr lang="es-PE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2CD98A50-38E0-40C5-B306-75A0ED38FAAF}"/>
              </a:ext>
            </a:extLst>
          </p:cNvPr>
          <p:cNvSpPr txBox="1"/>
          <p:nvPr/>
        </p:nvSpPr>
        <p:spPr>
          <a:xfrm>
            <a:off x="845966" y="2943322"/>
            <a:ext cx="3612513" cy="1334493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MX" sz="1200" dirty="0">
                <a:solidFill>
                  <a:schemeClr val="bg1"/>
                </a:solidFill>
                <a:latin typeface="Agency FB" panose="020B0503020202020204" pitchFamily="34" charset="0"/>
              </a:rPr>
              <a:t>Se debe identificar correctamente todos los procesos en los cuales la empresa se involucra al igual que la designación de indicadores confiables que medirán el desempeño de las actividades</a:t>
            </a:r>
            <a:endParaRPr lang="zh-CN" altLang="en-US" sz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1">
            <a:extLst>
              <a:ext uri="{FF2B5EF4-FFF2-40B4-BE49-F238E27FC236}">
                <a16:creationId xmlns:a16="http://schemas.microsoft.com/office/drawing/2014/main" id="{5575BC71-E7FA-4BE4-A636-D3B33865BB43}"/>
              </a:ext>
            </a:extLst>
          </p:cNvPr>
          <p:cNvGrpSpPr/>
          <p:nvPr/>
        </p:nvGrpSpPr>
        <p:grpSpPr>
          <a:xfrm flipH="1">
            <a:off x="4906909" y="1058555"/>
            <a:ext cx="4087427" cy="1340128"/>
            <a:chOff x="1627808" y="1215615"/>
            <a:chExt cx="2914650" cy="940856"/>
          </a:xfrm>
        </p:grpSpPr>
        <p:sp>
          <p:nvSpPr>
            <p:cNvPr id="43" name="Arrow: Pentagon 9">
              <a:extLst>
                <a:ext uri="{FF2B5EF4-FFF2-40B4-BE49-F238E27FC236}">
                  <a16:creationId xmlns:a16="http://schemas.microsoft.com/office/drawing/2014/main" id="{18224CFE-BE7B-405B-9D21-DB0766A8A6C4}"/>
                </a:ext>
              </a:extLst>
            </p:cNvPr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Right Triangle 10">
              <a:extLst>
                <a:ext uri="{FF2B5EF4-FFF2-40B4-BE49-F238E27FC236}">
                  <a16:creationId xmlns:a16="http://schemas.microsoft.com/office/drawing/2014/main" id="{AD80756A-781E-4037-9BBA-0DB9BA3921F3}"/>
                </a:ext>
              </a:extLst>
            </p:cNvPr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TextBox 31">
              <a:extLst>
                <a:ext uri="{FF2B5EF4-FFF2-40B4-BE49-F238E27FC236}">
                  <a16:creationId xmlns:a16="http://schemas.microsoft.com/office/drawing/2014/main" id="{FA1C0261-670A-493C-ACD5-421F0D1EF882}"/>
                </a:ext>
              </a:extLst>
            </p:cNvPr>
            <p:cNvSpPr txBox="1"/>
            <p:nvPr/>
          </p:nvSpPr>
          <p:spPr>
            <a:xfrm>
              <a:off x="1628895" y="1215615"/>
              <a:ext cx="2587680" cy="9408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MX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 debe identificar el propósito y situación futura a la que la organización espera llegar para así poder realizar un correcto alineamiento con su posición y situación actual.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2" name="Arrow: Pentagon 14">
            <a:extLst>
              <a:ext uri="{FF2B5EF4-FFF2-40B4-BE49-F238E27FC236}">
                <a16:creationId xmlns:a16="http://schemas.microsoft.com/office/drawing/2014/main" id="{C4981052-7DFD-4387-B74C-C5CFA5560363}"/>
              </a:ext>
            </a:extLst>
          </p:cNvPr>
          <p:cNvSpPr/>
          <p:nvPr/>
        </p:nvSpPr>
        <p:spPr>
          <a:xfrm flipH="1">
            <a:off x="4906912" y="2922829"/>
            <a:ext cx="4088950" cy="133270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CEBF4FF8-FC19-4D41-966D-354725E61426}"/>
              </a:ext>
            </a:extLst>
          </p:cNvPr>
          <p:cNvSpPr txBox="1"/>
          <p:nvPr/>
        </p:nvSpPr>
        <p:spPr>
          <a:xfrm>
            <a:off x="5369463" y="2919638"/>
            <a:ext cx="3623349" cy="1340128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es-MX" sz="1200" dirty="0">
                <a:solidFill>
                  <a:schemeClr val="bg1"/>
                </a:solidFill>
                <a:latin typeface="Agency FB" panose="020B0503020202020204" pitchFamily="34" charset="0"/>
              </a:rPr>
              <a:t>La elección correcta del sistema de pronósticos de la demanda es fundamental para realizar una correcta planificación futura de la producción y así generar una mejora en la cadena de suministros </a:t>
            </a:r>
            <a:endParaRPr lang="zh-CN" altLang="en-US" sz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ight Triangle 15">
            <a:extLst>
              <a:ext uri="{FF2B5EF4-FFF2-40B4-BE49-F238E27FC236}">
                <a16:creationId xmlns:a16="http://schemas.microsoft.com/office/drawing/2014/main" id="{FBA01B15-DBA0-457C-88E6-124B3D459F32}"/>
              </a:ext>
            </a:extLst>
          </p:cNvPr>
          <p:cNvSpPr/>
          <p:nvPr/>
        </p:nvSpPr>
        <p:spPr>
          <a:xfrm rot="16200000">
            <a:off x="8228379" y="3498523"/>
            <a:ext cx="826862" cy="702004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ïšḻïďê-Freeform 70">
            <a:extLst>
              <a:ext uri="{FF2B5EF4-FFF2-40B4-BE49-F238E27FC236}">
                <a16:creationId xmlns:a16="http://schemas.microsoft.com/office/drawing/2014/main" id="{99BF307A-B3E6-450C-AC2A-FD08FE079BB1}"/>
              </a:ext>
            </a:extLst>
          </p:cNvPr>
          <p:cNvSpPr>
            <a:spLocks noEditPoints="1"/>
          </p:cNvSpPr>
          <p:nvPr/>
        </p:nvSpPr>
        <p:spPr bwMode="auto">
          <a:xfrm>
            <a:off x="239682" y="1281270"/>
            <a:ext cx="400137" cy="420694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88000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343">
              <a:lnSpc>
                <a:spcPct val="150000"/>
              </a:lnSpc>
            </a:pPr>
            <a:endParaRPr lang="en-GB" sz="35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9" name="ïšḻïďê-Freeform 70">
            <a:extLst>
              <a:ext uri="{FF2B5EF4-FFF2-40B4-BE49-F238E27FC236}">
                <a16:creationId xmlns:a16="http://schemas.microsoft.com/office/drawing/2014/main" id="{D19DF6D3-2DCB-4014-BFEE-4A235674C57D}"/>
              </a:ext>
            </a:extLst>
          </p:cNvPr>
          <p:cNvSpPr>
            <a:spLocks noEditPoints="1"/>
          </p:cNvSpPr>
          <p:nvPr/>
        </p:nvSpPr>
        <p:spPr bwMode="auto">
          <a:xfrm>
            <a:off x="209973" y="3197822"/>
            <a:ext cx="400137" cy="420694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88000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343">
              <a:lnSpc>
                <a:spcPct val="150000"/>
              </a:lnSpc>
            </a:pPr>
            <a:endParaRPr lang="en-GB" sz="35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211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4017E-16F3-4508-AF4A-25E496A5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Recomendaciones</a:t>
            </a:r>
          </a:p>
        </p:txBody>
      </p:sp>
      <p:grpSp>
        <p:nvGrpSpPr>
          <p:cNvPr id="3" name="组合 1">
            <a:extLst>
              <a:ext uri="{FF2B5EF4-FFF2-40B4-BE49-F238E27FC236}">
                <a16:creationId xmlns:a16="http://schemas.microsoft.com/office/drawing/2014/main" id="{A28EFBE7-BECB-413C-8980-761276391EE9}"/>
              </a:ext>
            </a:extLst>
          </p:cNvPr>
          <p:cNvGrpSpPr/>
          <p:nvPr/>
        </p:nvGrpSpPr>
        <p:grpSpPr>
          <a:xfrm>
            <a:off x="32064" y="1057236"/>
            <a:ext cx="4829915" cy="1342766"/>
            <a:chOff x="1009403" y="1214692"/>
            <a:chExt cx="3533055" cy="93963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0F5B9E7-DEA1-4475-ACFC-2230CBD7B0AD}"/>
                </a:ext>
              </a:extLst>
            </p:cNvPr>
            <p:cNvSpPr/>
            <p:nvPr/>
          </p:nvSpPr>
          <p:spPr>
            <a:xfrm rot="20576993">
              <a:off x="1009403" y="1240030"/>
              <a:ext cx="587441" cy="5874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" name="Arrow: Pentagon 9">
              <a:extLst>
                <a:ext uri="{FF2B5EF4-FFF2-40B4-BE49-F238E27FC236}">
                  <a16:creationId xmlns:a16="http://schemas.microsoft.com/office/drawing/2014/main" id="{70DF97B8-21CC-462F-AEEA-97649879F7BB}"/>
                </a:ext>
              </a:extLst>
            </p:cNvPr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Right Triangle 10">
              <a:extLst>
                <a:ext uri="{FF2B5EF4-FFF2-40B4-BE49-F238E27FC236}">
                  <a16:creationId xmlns:a16="http://schemas.microsoft.com/office/drawing/2014/main" id="{8898D7B6-81DB-4F7C-B367-312D3D0DCAEB}"/>
                </a:ext>
              </a:extLst>
            </p:cNvPr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TextBox 31">
              <a:extLst>
                <a:ext uri="{FF2B5EF4-FFF2-40B4-BE49-F238E27FC236}">
                  <a16:creationId xmlns:a16="http://schemas.microsoft.com/office/drawing/2014/main" id="{1388B5DC-E2EB-41FE-9AB8-CAC662FDC9F6}"/>
                </a:ext>
              </a:extLst>
            </p:cNvPr>
            <p:cNvSpPr txBox="1"/>
            <p:nvPr/>
          </p:nvSpPr>
          <p:spPr>
            <a:xfrm>
              <a:off x="1637325" y="1214692"/>
              <a:ext cx="2689799" cy="93870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MX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 debe identificar los requerimientos del cliente y atributos del producto, sus partes y procesos así como la identificación de los fallos dentro de estos y así conocer las actividades y posibles errores que pueden afectar a la calidad del producto y sus estándares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15690954-0B14-4504-BFE2-4CB34E9A6333}"/>
              </a:ext>
            </a:extLst>
          </p:cNvPr>
          <p:cNvGrpSpPr/>
          <p:nvPr/>
        </p:nvGrpSpPr>
        <p:grpSpPr>
          <a:xfrm flipH="1">
            <a:off x="4906908" y="1055650"/>
            <a:ext cx="4237090" cy="1343034"/>
            <a:chOff x="1521087" y="1213575"/>
            <a:chExt cx="3021371" cy="942896"/>
          </a:xfrm>
        </p:grpSpPr>
        <p:sp>
          <p:nvSpPr>
            <p:cNvPr id="9" name="Arrow: Pentagon 9">
              <a:extLst>
                <a:ext uri="{FF2B5EF4-FFF2-40B4-BE49-F238E27FC236}">
                  <a16:creationId xmlns:a16="http://schemas.microsoft.com/office/drawing/2014/main" id="{2F9AB07F-97A1-40D3-B08D-93BC55C8BF19}"/>
                </a:ext>
              </a:extLst>
            </p:cNvPr>
            <p:cNvSpPr/>
            <p:nvPr/>
          </p:nvSpPr>
          <p:spPr>
            <a:xfrm>
              <a:off x="1627808" y="1215615"/>
              <a:ext cx="2914650" cy="9356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Right Triangle 10">
              <a:extLst>
                <a:ext uri="{FF2B5EF4-FFF2-40B4-BE49-F238E27FC236}">
                  <a16:creationId xmlns:a16="http://schemas.microsoft.com/office/drawing/2014/main" id="{9C650DA5-E6BD-4560-90E4-8DECB2794F24}"/>
                </a:ext>
              </a:extLst>
            </p:cNvPr>
            <p:cNvSpPr/>
            <p:nvPr/>
          </p:nvSpPr>
          <p:spPr>
            <a:xfrm>
              <a:off x="1627808" y="1525670"/>
              <a:ext cx="628652" cy="62865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" name="TextBox 31">
              <a:extLst>
                <a:ext uri="{FF2B5EF4-FFF2-40B4-BE49-F238E27FC236}">
                  <a16:creationId xmlns:a16="http://schemas.microsoft.com/office/drawing/2014/main" id="{15639EFC-3F76-4EB5-958B-39432AD55CB8}"/>
                </a:ext>
              </a:extLst>
            </p:cNvPr>
            <p:cNvSpPr txBox="1"/>
            <p:nvPr/>
          </p:nvSpPr>
          <p:spPr>
            <a:xfrm>
              <a:off x="1521087" y="1213575"/>
              <a:ext cx="2622076" cy="94289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s-MX" sz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 debe conocer las opiniones, requerimientos o propuestas para mejorar el clima laboral. Además, es importante reconocer los peligros y riesgos que se pueden presentar durante las actividades. Finalmente la evaluación de distribución de planta y orden y limpieza ayudara a que los trabajadores pueden ejecutar sus labores sin contratiempos.</a:t>
              </a:r>
              <a:endParaRPr lang="zh-CN" altLang="en-US" sz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2" name="ïšḻïďê-Freeform 70">
            <a:extLst>
              <a:ext uri="{FF2B5EF4-FFF2-40B4-BE49-F238E27FC236}">
                <a16:creationId xmlns:a16="http://schemas.microsoft.com/office/drawing/2014/main" id="{7690B141-236F-4ED7-9D37-D2B6A642AF65}"/>
              </a:ext>
            </a:extLst>
          </p:cNvPr>
          <p:cNvSpPr>
            <a:spLocks noEditPoints="1"/>
          </p:cNvSpPr>
          <p:nvPr/>
        </p:nvSpPr>
        <p:spPr bwMode="auto">
          <a:xfrm>
            <a:off x="239682" y="1281270"/>
            <a:ext cx="400137" cy="420694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88000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343">
              <a:lnSpc>
                <a:spcPct val="150000"/>
              </a:lnSpc>
            </a:pPr>
            <a:endParaRPr lang="en-GB" sz="35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6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C1EDA0A0-4E1C-4535-976E-8F243C47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06" y="2067694"/>
            <a:ext cx="53371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GRACIAS</a:t>
            </a:r>
            <a:endParaRPr lang="zh-CN" altLang="en-US" sz="3600" b="1" dirty="0">
              <a:solidFill>
                <a:srgbClr val="336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F8DFE39-7FBF-4788-9204-6B71D09B62DA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18DC87C-0B61-4268-99BE-CDCEF57158B6}"/>
              </a:ext>
            </a:extLst>
          </p:cNvPr>
          <p:cNvSpPr>
            <a:spLocks/>
          </p:cNvSpPr>
          <p:nvPr/>
        </p:nvSpPr>
        <p:spPr bwMode="auto">
          <a:xfrm>
            <a:off x="-27653" y="-158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12729B1-3888-4741-B843-ADB6828F75ED}"/>
              </a:ext>
            </a:extLst>
          </p:cNvPr>
          <p:cNvSpPr>
            <a:spLocks/>
          </p:cNvSpPr>
          <p:nvPr/>
        </p:nvSpPr>
        <p:spPr bwMode="auto">
          <a:xfrm flipH="1" flipV="1">
            <a:off x="7740352" y="4200961"/>
            <a:ext cx="1403648" cy="957263"/>
          </a:xfrm>
          <a:custGeom>
            <a:avLst/>
            <a:gdLst>
              <a:gd name="connsiteX0" fmla="*/ 1403648 w 1403648"/>
              <a:gd name="connsiteY0" fmla="*/ 957263 h 957263"/>
              <a:gd name="connsiteX1" fmla="*/ 582910 w 1403648"/>
              <a:gd name="connsiteY1" fmla="*/ 957263 h 957263"/>
              <a:gd name="connsiteX2" fmla="*/ 0 w 1403648"/>
              <a:gd name="connsiteY2" fmla="*/ 375318 h 957263"/>
              <a:gd name="connsiteX3" fmla="*/ 0 w 1403648"/>
              <a:gd name="connsiteY3" fmla="*/ 0 h 957263"/>
              <a:gd name="connsiteX4" fmla="*/ 443210 w 1403648"/>
              <a:gd name="connsiteY4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48" h="957263">
                <a:moveTo>
                  <a:pt x="1403648" y="957263"/>
                </a:moveTo>
                <a:lnTo>
                  <a:pt x="582910" y="957263"/>
                </a:lnTo>
                <a:lnTo>
                  <a:pt x="0" y="375318"/>
                </a:lnTo>
                <a:lnTo>
                  <a:pt x="0" y="0"/>
                </a:lnTo>
                <a:lnTo>
                  <a:pt x="44321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5" y="1059582"/>
            <a:ext cx="3573940" cy="387516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6137573" y="2134947"/>
            <a:ext cx="2980785" cy="303206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E6CBA1DA-04A2-4A09-BCF2-FE5DC410114E}"/>
              </a:ext>
            </a:extLst>
          </p:cNvPr>
          <p:cNvSpPr/>
          <p:nvPr/>
        </p:nvSpPr>
        <p:spPr>
          <a:xfrm flipH="1" flipV="1">
            <a:off x="7850876" y="7218"/>
            <a:ext cx="1293125" cy="129312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993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3" y="1634459"/>
            <a:ext cx="3032070" cy="33129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0F09E3-16F7-49BF-AF59-9DF4929E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486"/>
            <a:ext cx="3791281" cy="1293125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B7F987D1-2678-4F29-9234-C7F33E52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160588"/>
            <a:ext cx="465852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Constituida en el año 2007.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Dedicada a la confección y exportación de prendas para damas y bebes.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100% Algodón Pima.</a:t>
            </a:r>
          </a:p>
          <a:p>
            <a:pPr>
              <a:defRPr/>
            </a:pPr>
            <a:endParaRPr lang="es-PE" sz="3200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Microsoft Yi Baiti" panose="03000500000000000000" pitchFamily="66" charset="0"/>
              <a:cs typeface="DaunPenh" panose="020B0604020202020204" pitchFamily="2" charset="0"/>
            </a:endParaRPr>
          </a:p>
          <a:p>
            <a:pPr>
              <a:defRPr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微软雅黑" panose="020B0503020204020204" pitchFamily="34" charset="-122"/>
              <a:cs typeface="DaunPenh" panose="020B0604020202020204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5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66cb5dc-e914-47bf-b05a-4657a1599031"/>
          <p:cNvGrpSpPr>
            <a:grpSpLocks noChangeAspect="1"/>
          </p:cNvGrpSpPr>
          <p:nvPr/>
        </p:nvGrpSpPr>
        <p:grpSpPr>
          <a:xfrm>
            <a:off x="107504" y="987574"/>
            <a:ext cx="8928992" cy="3330284"/>
            <a:chOff x="858810" y="1816006"/>
            <a:chExt cx="10473535" cy="3845127"/>
          </a:xfrm>
        </p:grpSpPr>
        <p:grpSp>
          <p:nvGrpSpPr>
            <p:cNvPr id="4" name="Group 3"/>
            <p:cNvGrpSpPr/>
            <p:nvPr/>
          </p:nvGrpSpPr>
          <p:grpSpPr>
            <a:xfrm>
              <a:off x="858810" y="1816006"/>
              <a:ext cx="5166071" cy="1016146"/>
              <a:chOff x="644107" y="1330751"/>
              <a:chExt cx="3874553" cy="762109"/>
            </a:xfrm>
          </p:grpSpPr>
          <p:sp>
            <p:nvSpPr>
              <p:cNvPr id="57" name="Rectangle: Rounded Corners 5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8" name="Isosceles Triangle 6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cxnSp>
          <p:nvCxnSpPr>
            <p:cNvPr id="6" name="Straight Connector 10"/>
            <p:cNvCxnSpPr/>
            <p:nvPr/>
          </p:nvCxnSpPr>
          <p:spPr>
            <a:xfrm flipV="1">
              <a:off x="6096000" y="1927955"/>
              <a:ext cx="0" cy="36615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1"/>
            <p:cNvGrpSpPr/>
            <p:nvPr/>
          </p:nvGrpSpPr>
          <p:grpSpPr>
            <a:xfrm>
              <a:off x="858810" y="3225231"/>
              <a:ext cx="5166071" cy="1016146"/>
              <a:chOff x="644107" y="1330751"/>
              <a:chExt cx="3874553" cy="762109"/>
            </a:xfrm>
          </p:grpSpPr>
          <p:sp>
            <p:nvSpPr>
              <p:cNvPr id="53" name="Rectangle: Rounded Corners 13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Isosceles Triangle 14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858810" y="4644987"/>
              <a:ext cx="5166071" cy="1016146"/>
              <a:chOff x="644107" y="1330751"/>
              <a:chExt cx="3874553" cy="762109"/>
            </a:xfrm>
          </p:grpSpPr>
          <p:sp>
            <p:nvSpPr>
              <p:cNvPr id="49" name="Rectangle: Rounded Corners 20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0" name="Isosceles Triangle 21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1" name="Group 25"/>
            <p:cNvGrpSpPr/>
            <p:nvPr/>
          </p:nvGrpSpPr>
          <p:grpSpPr>
            <a:xfrm flipH="1">
              <a:off x="6166274" y="1816006"/>
              <a:ext cx="5166071" cy="1016146"/>
              <a:chOff x="644107" y="1330751"/>
              <a:chExt cx="3874553" cy="762109"/>
            </a:xfrm>
          </p:grpSpPr>
          <p:sp>
            <p:nvSpPr>
              <p:cNvPr id="45" name="Rectangle: Rounded Corners 27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Isosceles Triangle 28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3" name="Group 32"/>
            <p:cNvGrpSpPr/>
            <p:nvPr/>
          </p:nvGrpSpPr>
          <p:grpSpPr>
            <a:xfrm flipH="1">
              <a:off x="6166274" y="3225232"/>
              <a:ext cx="5166071" cy="1016146"/>
              <a:chOff x="644107" y="1330751"/>
              <a:chExt cx="3874553" cy="762109"/>
            </a:xfrm>
          </p:grpSpPr>
          <p:sp>
            <p:nvSpPr>
              <p:cNvPr id="41" name="Rectangle: Rounded Corners 34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2" name="Isosceles Triangle 35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 flipH="1">
              <a:off x="6166274" y="4644987"/>
              <a:ext cx="5166071" cy="1016146"/>
              <a:chOff x="644107" y="1330751"/>
              <a:chExt cx="3874553" cy="762109"/>
            </a:xfrm>
          </p:grpSpPr>
          <p:sp>
            <p:nvSpPr>
              <p:cNvPr id="37" name="Rectangle: Rounded Corners 41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Isosceles Triangle 42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7" name="Group 46"/>
            <p:cNvGrpSpPr/>
            <p:nvPr/>
          </p:nvGrpSpPr>
          <p:grpSpPr>
            <a:xfrm>
              <a:off x="980255" y="3358329"/>
              <a:ext cx="772051" cy="749947"/>
              <a:chOff x="735191" y="2518747"/>
              <a:chExt cx="579038" cy="562460"/>
            </a:xfrm>
          </p:grpSpPr>
          <p:sp>
            <p:nvSpPr>
              <p:cNvPr id="33" name="Oval 47"/>
              <p:cNvSpPr>
                <a:spLocks noChangeAspect="1"/>
              </p:cNvSpPr>
              <p:nvPr/>
            </p:nvSpPr>
            <p:spPr>
              <a:xfrm>
                <a:off x="735191" y="251874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Freeform: Shape 48"/>
              <p:cNvSpPr>
                <a:spLocks/>
              </p:cNvSpPr>
              <p:nvPr/>
            </p:nvSpPr>
            <p:spPr bwMode="auto">
              <a:xfrm>
                <a:off x="899027" y="2664760"/>
                <a:ext cx="251367" cy="270435"/>
              </a:xfrm>
              <a:custGeom>
                <a:avLst/>
                <a:gdLst/>
                <a:ahLst/>
                <a:cxnLst>
                  <a:cxn ang="0">
                    <a:pos x="67" y="67"/>
                  </a:cxn>
                  <a:cxn ang="0">
                    <a:pos x="61" y="72"/>
                  </a:cxn>
                  <a:cxn ang="0">
                    <a:pos x="5" y="72"/>
                  </a:cxn>
                  <a:cxn ang="0">
                    <a:pos x="0" y="67"/>
                  </a:cxn>
                  <a:cxn ang="0">
                    <a:pos x="0" y="16"/>
                  </a:cxn>
                  <a:cxn ang="0">
                    <a:pos x="5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5" y="7"/>
                  </a:cxn>
                  <a:cxn ang="0">
                    <a:pos x="25" y="11"/>
                  </a:cxn>
                  <a:cxn ang="0">
                    <a:pos x="41" y="11"/>
                  </a:cxn>
                  <a:cxn ang="0">
                    <a:pos x="41" y="7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6" y="7"/>
                  </a:cxn>
                  <a:cxn ang="0">
                    <a:pos x="56" y="11"/>
                  </a:cxn>
                  <a:cxn ang="0">
                    <a:pos x="61" y="11"/>
                  </a:cxn>
                  <a:cxn ang="0">
                    <a:pos x="67" y="16"/>
                  </a:cxn>
                  <a:cxn ang="0">
                    <a:pos x="67" y="67"/>
                  </a:cxn>
                  <a:cxn ang="0">
                    <a:pos x="61" y="67"/>
                  </a:cxn>
                  <a:cxn ang="0">
                    <a:pos x="61" y="26"/>
                  </a:cxn>
                  <a:cxn ang="0">
                    <a:pos x="5" y="26"/>
                  </a:cxn>
                  <a:cxn ang="0">
                    <a:pos x="5" y="67"/>
                  </a:cxn>
                  <a:cxn ang="0">
                    <a:pos x="61" y="67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6" y="5"/>
                  </a:cxn>
                  <a:cxn ang="0">
                    <a:pos x="15" y="7"/>
                  </a:cxn>
                  <a:cxn ang="0">
                    <a:pos x="15" y="18"/>
                  </a:cxn>
                  <a:cxn ang="0">
                    <a:pos x="16" y="20"/>
                  </a:cxn>
                  <a:cxn ang="0">
                    <a:pos x="19" y="20"/>
                  </a:cxn>
                  <a:cxn ang="0">
                    <a:pos x="20" y="18"/>
                  </a:cxn>
                  <a:cxn ang="0">
                    <a:pos x="20" y="7"/>
                  </a:cxn>
                  <a:cxn ang="0">
                    <a:pos x="51" y="7"/>
                  </a:cxn>
                  <a:cxn ang="0">
                    <a:pos x="50" y="5"/>
                  </a:cxn>
                  <a:cxn ang="0">
                    <a:pos x="47" y="5"/>
                  </a:cxn>
                  <a:cxn ang="0">
                    <a:pos x="46" y="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50" y="20"/>
                  </a:cxn>
                  <a:cxn ang="0">
                    <a:pos x="51" y="18"/>
                  </a:cxn>
                  <a:cxn ang="0">
                    <a:pos x="51" y="7"/>
                  </a:cxn>
                </a:cxnLst>
                <a:rect l="0" t="0" r="r" b="b"/>
                <a:pathLst>
                  <a:path w="67" h="72">
                    <a:moveTo>
                      <a:pt x="67" y="67"/>
                    </a:moveTo>
                    <a:cubicBezTo>
                      <a:pt x="67" y="70"/>
                      <a:pt x="64" y="72"/>
                      <a:pt x="61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" y="72"/>
                      <a:pt x="0" y="70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2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3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5" y="3"/>
                      <a:pt x="25" y="7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3"/>
                      <a:pt x="44" y="0"/>
                      <a:pt x="4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6" y="3"/>
                      <a:pt x="56" y="7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13"/>
                      <a:pt x="67" y="16"/>
                    </a:cubicBezTo>
                    <a:lnTo>
                      <a:pt x="67" y="67"/>
                    </a:lnTo>
                    <a:close/>
                    <a:moveTo>
                      <a:pt x="61" y="67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67"/>
                      <a:pt x="5" y="67"/>
                      <a:pt x="5" y="67"/>
                    </a:cubicBezTo>
                    <a:lnTo>
                      <a:pt x="61" y="67"/>
                    </a:lnTo>
                    <a:close/>
                    <a:moveTo>
                      <a:pt x="20" y="7"/>
                    </a:moveTo>
                    <a:cubicBezTo>
                      <a:pt x="20" y="6"/>
                      <a:pt x="20" y="5"/>
                      <a:pt x="19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9"/>
                      <a:pt x="16" y="20"/>
                      <a:pt x="16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0"/>
                      <a:pt x="20" y="19"/>
                      <a:pt x="20" y="18"/>
                    </a:cubicBezTo>
                    <a:lnTo>
                      <a:pt x="20" y="7"/>
                    </a:lnTo>
                    <a:close/>
                    <a:moveTo>
                      <a:pt x="51" y="7"/>
                    </a:moveTo>
                    <a:cubicBezTo>
                      <a:pt x="51" y="6"/>
                      <a:pt x="51" y="5"/>
                      <a:pt x="50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7" y="20"/>
                      <a:pt x="47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8"/>
                    </a:cubicBezTo>
                    <a:lnTo>
                      <a:pt x="51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8" name="Group 49"/>
            <p:cNvGrpSpPr/>
            <p:nvPr/>
          </p:nvGrpSpPr>
          <p:grpSpPr>
            <a:xfrm>
              <a:off x="980255" y="4778084"/>
              <a:ext cx="772051" cy="749947"/>
              <a:chOff x="735191" y="3583563"/>
              <a:chExt cx="579038" cy="562460"/>
            </a:xfrm>
          </p:grpSpPr>
          <p:sp>
            <p:nvSpPr>
              <p:cNvPr id="31" name="Oval 50"/>
              <p:cNvSpPr>
                <a:spLocks noChangeAspect="1"/>
              </p:cNvSpPr>
              <p:nvPr/>
            </p:nvSpPr>
            <p:spPr>
              <a:xfrm>
                <a:off x="735191" y="3583563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Freeform: Shape 51"/>
              <p:cNvSpPr>
                <a:spLocks/>
              </p:cNvSpPr>
              <p:nvPr/>
            </p:nvSpPr>
            <p:spPr bwMode="auto">
              <a:xfrm>
                <a:off x="899027" y="3685335"/>
                <a:ext cx="250504" cy="368872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9" name="Group 52"/>
            <p:cNvGrpSpPr/>
            <p:nvPr/>
          </p:nvGrpSpPr>
          <p:grpSpPr>
            <a:xfrm>
              <a:off x="10454287" y="3358329"/>
              <a:ext cx="772051" cy="749947"/>
              <a:chOff x="7840715" y="2518747"/>
              <a:chExt cx="579038" cy="562460"/>
            </a:xfrm>
          </p:grpSpPr>
          <p:sp>
            <p:nvSpPr>
              <p:cNvPr id="29" name="Oval 53"/>
              <p:cNvSpPr>
                <a:spLocks noChangeAspect="1"/>
              </p:cNvSpPr>
              <p:nvPr/>
            </p:nvSpPr>
            <p:spPr>
              <a:xfrm flipH="1">
                <a:off x="7840715" y="251874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Freeform: Shape 54"/>
              <p:cNvSpPr>
                <a:spLocks/>
              </p:cNvSpPr>
              <p:nvPr/>
            </p:nvSpPr>
            <p:spPr bwMode="auto">
              <a:xfrm>
                <a:off x="7990534" y="2660277"/>
                <a:ext cx="279400" cy="279400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0" name="Group 55"/>
            <p:cNvGrpSpPr/>
            <p:nvPr/>
          </p:nvGrpSpPr>
          <p:grpSpPr>
            <a:xfrm>
              <a:off x="980255" y="1949103"/>
              <a:ext cx="772051" cy="749947"/>
              <a:chOff x="735191" y="1461827"/>
              <a:chExt cx="579038" cy="562460"/>
            </a:xfrm>
          </p:grpSpPr>
          <p:sp>
            <p:nvSpPr>
              <p:cNvPr id="27" name="Oval 56"/>
              <p:cNvSpPr>
                <a:spLocks noChangeAspect="1"/>
              </p:cNvSpPr>
              <p:nvPr/>
            </p:nvSpPr>
            <p:spPr>
              <a:xfrm>
                <a:off x="735191" y="146182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Freeform: Shape 57"/>
              <p:cNvSpPr>
                <a:spLocks/>
              </p:cNvSpPr>
              <p:nvPr/>
            </p:nvSpPr>
            <p:spPr bwMode="auto">
              <a:xfrm>
                <a:off x="908029" y="1626376"/>
                <a:ext cx="233363" cy="233363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1" name="Group 58"/>
            <p:cNvGrpSpPr/>
            <p:nvPr/>
          </p:nvGrpSpPr>
          <p:grpSpPr>
            <a:xfrm>
              <a:off x="10454287" y="4778084"/>
              <a:ext cx="772051" cy="749947"/>
              <a:chOff x="7840715" y="3583563"/>
              <a:chExt cx="579038" cy="562460"/>
            </a:xfrm>
          </p:grpSpPr>
          <p:sp>
            <p:nvSpPr>
              <p:cNvPr id="25" name="Oval 59"/>
              <p:cNvSpPr>
                <a:spLocks noChangeAspect="1"/>
              </p:cNvSpPr>
              <p:nvPr/>
            </p:nvSpPr>
            <p:spPr>
              <a:xfrm flipH="1">
                <a:off x="7840715" y="3583563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6" name="Freeform: Shape 60"/>
              <p:cNvSpPr>
                <a:spLocks/>
              </p:cNvSpPr>
              <p:nvPr/>
            </p:nvSpPr>
            <p:spPr bwMode="auto">
              <a:xfrm>
                <a:off x="8004822" y="3748112"/>
                <a:ext cx="250825" cy="233363"/>
              </a:xfrm>
              <a:custGeom>
                <a:avLst/>
                <a:gdLst/>
                <a:ahLst/>
                <a:cxnLst>
                  <a:cxn ang="0">
                    <a:pos x="13" y="39"/>
                  </a:cxn>
                  <a:cxn ang="0">
                    <a:pos x="8" y="39"/>
                  </a:cxn>
                  <a:cxn ang="0">
                    <a:pos x="0" y="33"/>
                  </a:cxn>
                  <a:cxn ang="0">
                    <a:pos x="5" y="19"/>
                  </a:cxn>
                  <a:cxn ang="0">
                    <a:pos x="15" y="22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23" y="34"/>
                  </a:cxn>
                  <a:cxn ang="0">
                    <a:pos x="13" y="39"/>
                  </a:cxn>
                  <a:cxn ang="0">
                    <a:pos x="15" y="19"/>
                  </a:cxn>
                  <a:cxn ang="0">
                    <a:pos x="5" y="9"/>
                  </a:cxn>
                  <a:cxn ang="0">
                    <a:pos x="15" y="0"/>
                  </a:cxn>
                  <a:cxn ang="0">
                    <a:pos x="25" y="9"/>
                  </a:cxn>
                  <a:cxn ang="0">
                    <a:pos x="15" y="19"/>
                  </a:cxn>
                  <a:cxn ang="0">
                    <a:pos x="53" y="68"/>
                  </a:cxn>
                  <a:cxn ang="0">
                    <a:pos x="20" y="68"/>
                  </a:cxn>
                  <a:cxn ang="0">
                    <a:pos x="10" y="58"/>
                  </a:cxn>
                  <a:cxn ang="0">
                    <a:pos x="23" y="36"/>
                  </a:cxn>
                  <a:cxn ang="0">
                    <a:pos x="37" y="41"/>
                  </a:cxn>
                  <a:cxn ang="0">
                    <a:pos x="50" y="36"/>
                  </a:cxn>
                  <a:cxn ang="0">
                    <a:pos x="64" y="58"/>
                  </a:cxn>
                  <a:cxn ang="0">
                    <a:pos x="53" y="68"/>
                  </a:cxn>
                  <a:cxn ang="0">
                    <a:pos x="37" y="39"/>
                  </a:cxn>
                  <a:cxn ang="0">
                    <a:pos x="22" y="24"/>
                  </a:cxn>
                  <a:cxn ang="0">
                    <a:pos x="37" y="9"/>
                  </a:cxn>
                  <a:cxn ang="0">
                    <a:pos x="51" y="24"/>
                  </a:cxn>
                  <a:cxn ang="0">
                    <a:pos x="37" y="39"/>
                  </a:cxn>
                  <a:cxn ang="0">
                    <a:pos x="59" y="19"/>
                  </a:cxn>
                  <a:cxn ang="0">
                    <a:pos x="49" y="9"/>
                  </a:cxn>
                  <a:cxn ang="0">
                    <a:pos x="59" y="0"/>
                  </a:cxn>
                  <a:cxn ang="0">
                    <a:pos x="68" y="9"/>
                  </a:cxn>
                  <a:cxn ang="0">
                    <a:pos x="59" y="19"/>
                  </a:cxn>
                  <a:cxn ang="0">
                    <a:pos x="66" y="39"/>
                  </a:cxn>
                  <a:cxn ang="0">
                    <a:pos x="61" y="39"/>
                  </a:cxn>
                  <a:cxn ang="0">
                    <a:pos x="51" y="34"/>
                  </a:cxn>
                  <a:cxn ang="0">
                    <a:pos x="54" y="24"/>
                  </a:cxn>
                  <a:cxn ang="0">
                    <a:pos x="54" y="21"/>
                  </a:cxn>
                  <a:cxn ang="0">
                    <a:pos x="59" y="22"/>
                  </a:cxn>
                  <a:cxn ang="0">
                    <a:pos x="69" y="19"/>
                  </a:cxn>
                  <a:cxn ang="0">
                    <a:pos x="73" y="33"/>
                  </a:cxn>
                  <a:cxn ang="0">
                    <a:pos x="66" y="39"/>
                  </a:cxn>
                </a:cxnLst>
                <a:rect l="0" t="0" r="r" b="b"/>
                <a:pathLst>
                  <a:path w="73" h="68">
                    <a:moveTo>
                      <a:pt x="13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4" y="39"/>
                      <a:pt x="0" y="37"/>
                      <a:pt x="0" y="33"/>
                    </a:cubicBezTo>
                    <a:cubicBezTo>
                      <a:pt x="0" y="29"/>
                      <a:pt x="0" y="19"/>
                      <a:pt x="5" y="19"/>
                    </a:cubicBezTo>
                    <a:cubicBezTo>
                      <a:pt x="6" y="19"/>
                      <a:pt x="10" y="22"/>
                      <a:pt x="15" y="22"/>
                    </a:cubicBezTo>
                    <a:cubicBezTo>
                      <a:pt x="17" y="22"/>
                      <a:pt x="18" y="22"/>
                      <a:pt x="20" y="21"/>
                    </a:cubicBezTo>
                    <a:cubicBezTo>
                      <a:pt x="20" y="22"/>
                      <a:pt x="20" y="23"/>
                      <a:pt x="20" y="24"/>
                    </a:cubicBezTo>
                    <a:cubicBezTo>
                      <a:pt x="20" y="27"/>
                      <a:pt x="21" y="31"/>
                      <a:pt x="23" y="34"/>
                    </a:cubicBezTo>
                    <a:cubicBezTo>
                      <a:pt x="19" y="34"/>
                      <a:pt x="15" y="36"/>
                      <a:pt x="13" y="39"/>
                    </a:cubicBezTo>
                    <a:close/>
                    <a:moveTo>
                      <a:pt x="15" y="19"/>
                    </a:moveTo>
                    <a:cubicBezTo>
                      <a:pt x="10" y="19"/>
                      <a:pt x="5" y="15"/>
                      <a:pt x="5" y="9"/>
                    </a:cubicBezTo>
                    <a:cubicBezTo>
                      <a:pt x="5" y="4"/>
                      <a:pt x="10" y="0"/>
                      <a:pt x="15" y="0"/>
                    </a:cubicBezTo>
                    <a:cubicBezTo>
                      <a:pt x="20" y="0"/>
                      <a:pt x="25" y="4"/>
                      <a:pt x="25" y="9"/>
                    </a:cubicBezTo>
                    <a:cubicBezTo>
                      <a:pt x="25" y="15"/>
                      <a:pt x="20" y="19"/>
                      <a:pt x="15" y="19"/>
                    </a:cubicBezTo>
                    <a:close/>
                    <a:moveTo>
                      <a:pt x="53" y="68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4" y="68"/>
                      <a:pt x="10" y="64"/>
                      <a:pt x="10" y="58"/>
                    </a:cubicBezTo>
                    <a:cubicBezTo>
                      <a:pt x="10" y="49"/>
                      <a:pt x="12" y="36"/>
                      <a:pt x="23" y="36"/>
                    </a:cubicBezTo>
                    <a:cubicBezTo>
                      <a:pt x="25" y="36"/>
                      <a:pt x="29" y="41"/>
                      <a:pt x="37" y="41"/>
                    </a:cubicBezTo>
                    <a:cubicBezTo>
                      <a:pt x="44" y="41"/>
                      <a:pt x="49" y="36"/>
                      <a:pt x="50" y="36"/>
                    </a:cubicBezTo>
                    <a:cubicBezTo>
                      <a:pt x="62" y="36"/>
                      <a:pt x="64" y="49"/>
                      <a:pt x="64" y="58"/>
                    </a:cubicBezTo>
                    <a:cubicBezTo>
                      <a:pt x="64" y="64"/>
                      <a:pt x="60" y="68"/>
                      <a:pt x="53" y="68"/>
                    </a:cubicBezTo>
                    <a:close/>
                    <a:moveTo>
                      <a:pt x="37" y="39"/>
                    </a:moveTo>
                    <a:cubicBezTo>
                      <a:pt x="29" y="39"/>
                      <a:pt x="22" y="32"/>
                      <a:pt x="22" y="24"/>
                    </a:cubicBezTo>
                    <a:cubicBezTo>
                      <a:pt x="22" y="16"/>
                      <a:pt x="29" y="9"/>
                      <a:pt x="37" y="9"/>
                    </a:cubicBezTo>
                    <a:cubicBezTo>
                      <a:pt x="45" y="9"/>
                      <a:pt x="51" y="16"/>
                      <a:pt x="51" y="24"/>
                    </a:cubicBezTo>
                    <a:cubicBezTo>
                      <a:pt x="51" y="32"/>
                      <a:pt x="45" y="39"/>
                      <a:pt x="37" y="39"/>
                    </a:cubicBezTo>
                    <a:close/>
                    <a:moveTo>
                      <a:pt x="59" y="19"/>
                    </a:moveTo>
                    <a:cubicBezTo>
                      <a:pt x="53" y="19"/>
                      <a:pt x="49" y="15"/>
                      <a:pt x="49" y="9"/>
                    </a:cubicBezTo>
                    <a:cubicBezTo>
                      <a:pt x="49" y="4"/>
                      <a:pt x="53" y="0"/>
                      <a:pt x="59" y="0"/>
                    </a:cubicBezTo>
                    <a:cubicBezTo>
                      <a:pt x="64" y="0"/>
                      <a:pt x="68" y="4"/>
                      <a:pt x="68" y="9"/>
                    </a:cubicBezTo>
                    <a:cubicBezTo>
                      <a:pt x="68" y="15"/>
                      <a:pt x="64" y="19"/>
                      <a:pt x="59" y="19"/>
                    </a:cubicBezTo>
                    <a:close/>
                    <a:moveTo>
                      <a:pt x="66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58" y="36"/>
                      <a:pt x="55" y="34"/>
                      <a:pt x="51" y="34"/>
                    </a:cubicBezTo>
                    <a:cubicBezTo>
                      <a:pt x="53" y="31"/>
                      <a:pt x="54" y="27"/>
                      <a:pt x="54" y="24"/>
                    </a:cubicBezTo>
                    <a:cubicBezTo>
                      <a:pt x="54" y="23"/>
                      <a:pt x="54" y="22"/>
                      <a:pt x="54" y="21"/>
                    </a:cubicBezTo>
                    <a:cubicBezTo>
                      <a:pt x="55" y="22"/>
                      <a:pt x="57" y="22"/>
                      <a:pt x="59" y="22"/>
                    </a:cubicBezTo>
                    <a:cubicBezTo>
                      <a:pt x="64" y="22"/>
                      <a:pt x="68" y="19"/>
                      <a:pt x="69" y="19"/>
                    </a:cubicBezTo>
                    <a:cubicBezTo>
                      <a:pt x="73" y="19"/>
                      <a:pt x="73" y="29"/>
                      <a:pt x="73" y="33"/>
                    </a:cubicBezTo>
                    <a:cubicBezTo>
                      <a:pt x="73" y="37"/>
                      <a:pt x="70" y="39"/>
                      <a:pt x="66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2" name="Group 61"/>
            <p:cNvGrpSpPr/>
            <p:nvPr/>
          </p:nvGrpSpPr>
          <p:grpSpPr>
            <a:xfrm>
              <a:off x="10454287" y="1949103"/>
              <a:ext cx="772051" cy="749947"/>
              <a:chOff x="7840715" y="1461827"/>
              <a:chExt cx="579038" cy="562460"/>
            </a:xfrm>
          </p:grpSpPr>
          <p:sp>
            <p:nvSpPr>
              <p:cNvPr id="23" name="Oval 62"/>
              <p:cNvSpPr>
                <a:spLocks noChangeAspect="1"/>
              </p:cNvSpPr>
              <p:nvPr/>
            </p:nvSpPr>
            <p:spPr>
              <a:xfrm flipH="1">
                <a:off x="7840715" y="146182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" name="Freeform: Shape 63"/>
              <p:cNvSpPr>
                <a:spLocks/>
              </p:cNvSpPr>
              <p:nvPr/>
            </p:nvSpPr>
            <p:spPr bwMode="auto">
              <a:xfrm>
                <a:off x="7996884" y="1643045"/>
                <a:ext cx="266700" cy="200025"/>
              </a:xfrm>
              <a:custGeom>
                <a:avLst/>
                <a:gdLst/>
                <a:ahLst/>
                <a:cxnLst>
                  <a:cxn ang="0">
                    <a:pos x="168" y="126"/>
                  </a:cxn>
                  <a:cxn ang="0">
                    <a:pos x="0" y="126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0" y="115"/>
                  </a:cxn>
                  <a:cxn ang="0">
                    <a:pos x="168" y="115"/>
                  </a:cxn>
                  <a:cxn ang="0">
                    <a:pos x="168" y="126"/>
                  </a:cxn>
                  <a:cxn ang="0">
                    <a:pos x="54" y="104"/>
                  </a:cxn>
                  <a:cxn ang="0">
                    <a:pos x="32" y="104"/>
                  </a:cxn>
                  <a:cxn ang="0">
                    <a:pos x="32" y="63"/>
                  </a:cxn>
                  <a:cxn ang="0">
                    <a:pos x="54" y="63"/>
                  </a:cxn>
                  <a:cxn ang="0">
                    <a:pos x="54" y="104"/>
                  </a:cxn>
                  <a:cxn ang="0">
                    <a:pos x="84" y="104"/>
                  </a:cxn>
                  <a:cxn ang="0">
                    <a:pos x="64" y="104"/>
                  </a:cxn>
                  <a:cxn ang="0">
                    <a:pos x="64" y="19"/>
                  </a:cxn>
                  <a:cxn ang="0">
                    <a:pos x="84" y="19"/>
                  </a:cxn>
                  <a:cxn ang="0">
                    <a:pos x="84" y="104"/>
                  </a:cxn>
                  <a:cxn ang="0">
                    <a:pos x="116" y="104"/>
                  </a:cxn>
                  <a:cxn ang="0">
                    <a:pos x="95" y="104"/>
                  </a:cxn>
                  <a:cxn ang="0">
                    <a:pos x="95" y="41"/>
                  </a:cxn>
                  <a:cxn ang="0">
                    <a:pos x="116" y="41"/>
                  </a:cxn>
                  <a:cxn ang="0">
                    <a:pos x="116" y="104"/>
                  </a:cxn>
                  <a:cxn ang="0">
                    <a:pos x="147" y="104"/>
                  </a:cxn>
                  <a:cxn ang="0">
                    <a:pos x="127" y="104"/>
                  </a:cxn>
                  <a:cxn ang="0">
                    <a:pos x="127" y="9"/>
                  </a:cxn>
                  <a:cxn ang="0">
                    <a:pos x="147" y="9"/>
                  </a:cxn>
                  <a:cxn ang="0">
                    <a:pos x="147" y="104"/>
                  </a:cxn>
                </a:cxnLst>
                <a:rect l="0" t="0" r="r" b="b"/>
                <a:pathLst>
                  <a:path w="168" h="126">
                    <a:moveTo>
                      <a:pt x="168" y="126"/>
                    </a:moveTo>
                    <a:lnTo>
                      <a:pt x="0" y="12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15"/>
                    </a:lnTo>
                    <a:lnTo>
                      <a:pt x="168" y="115"/>
                    </a:lnTo>
                    <a:lnTo>
                      <a:pt x="168" y="126"/>
                    </a:lnTo>
                    <a:close/>
                    <a:moveTo>
                      <a:pt x="54" y="104"/>
                    </a:moveTo>
                    <a:lnTo>
                      <a:pt x="32" y="104"/>
                    </a:lnTo>
                    <a:lnTo>
                      <a:pt x="32" y="63"/>
                    </a:lnTo>
                    <a:lnTo>
                      <a:pt x="54" y="63"/>
                    </a:lnTo>
                    <a:lnTo>
                      <a:pt x="54" y="104"/>
                    </a:lnTo>
                    <a:close/>
                    <a:moveTo>
                      <a:pt x="84" y="104"/>
                    </a:moveTo>
                    <a:lnTo>
                      <a:pt x="64" y="104"/>
                    </a:lnTo>
                    <a:lnTo>
                      <a:pt x="64" y="19"/>
                    </a:lnTo>
                    <a:lnTo>
                      <a:pt x="84" y="19"/>
                    </a:lnTo>
                    <a:lnTo>
                      <a:pt x="84" y="104"/>
                    </a:lnTo>
                    <a:close/>
                    <a:moveTo>
                      <a:pt x="116" y="104"/>
                    </a:moveTo>
                    <a:lnTo>
                      <a:pt x="95" y="104"/>
                    </a:lnTo>
                    <a:lnTo>
                      <a:pt x="95" y="41"/>
                    </a:lnTo>
                    <a:lnTo>
                      <a:pt x="116" y="41"/>
                    </a:lnTo>
                    <a:lnTo>
                      <a:pt x="116" y="104"/>
                    </a:lnTo>
                    <a:close/>
                    <a:moveTo>
                      <a:pt x="147" y="104"/>
                    </a:moveTo>
                    <a:lnTo>
                      <a:pt x="127" y="104"/>
                    </a:lnTo>
                    <a:lnTo>
                      <a:pt x="127" y="9"/>
                    </a:lnTo>
                    <a:lnTo>
                      <a:pt x="147" y="9"/>
                    </a:lnTo>
                    <a:lnTo>
                      <a:pt x="147" y="10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5DAFCB42-612B-440D-8EEA-DA41F746E10F}"/>
              </a:ext>
            </a:extLst>
          </p:cNvPr>
          <p:cNvSpPr txBox="1">
            <a:spLocks/>
          </p:cNvSpPr>
          <p:nvPr/>
        </p:nvSpPr>
        <p:spPr>
          <a:xfrm>
            <a:off x="364065" y="136149"/>
            <a:ext cx="4680520" cy="4044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Objetivos</a:t>
            </a:r>
            <a:endParaRPr lang="en-GB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BF2F43EE-3D85-49C7-BF64-DE64DED80064}"/>
              </a:ext>
            </a:extLst>
          </p:cNvPr>
          <p:cNvSpPr txBox="1"/>
          <p:nvPr/>
        </p:nvSpPr>
        <p:spPr>
          <a:xfrm>
            <a:off x="883068" y="1056850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Incrementar la productividad en la empresa Texmaya E.I.R.L.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13311920-BCC7-422C-9966-7DDAE34222A4}"/>
              </a:ext>
            </a:extLst>
          </p:cNvPr>
          <p:cNvSpPr txBox="1"/>
          <p:nvPr/>
        </p:nvSpPr>
        <p:spPr>
          <a:xfrm>
            <a:off x="899881" y="2431959"/>
            <a:ext cx="3208613" cy="39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Estratégica.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6932097C-95BA-4243-80E5-D96E79F9CD1A}"/>
              </a:ext>
            </a:extLst>
          </p:cNvPr>
          <p:cNvSpPr txBox="1"/>
          <p:nvPr/>
        </p:nvSpPr>
        <p:spPr>
          <a:xfrm>
            <a:off x="820246" y="3516077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Procesos.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FF8ED117-8E6C-457D-ADB7-4ECFDCEE20E7}"/>
              </a:ext>
            </a:extLst>
          </p:cNvPr>
          <p:cNvSpPr txBox="1"/>
          <p:nvPr/>
        </p:nvSpPr>
        <p:spPr>
          <a:xfrm>
            <a:off x="5095550" y="1065882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Operaciones.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4" name="TextBox 23">
            <a:extLst>
              <a:ext uri="{FF2B5EF4-FFF2-40B4-BE49-F238E27FC236}">
                <a16:creationId xmlns:a16="http://schemas.microsoft.com/office/drawing/2014/main" id="{94452ED4-9AB6-4F4F-9CEE-23229D6F8F00}"/>
              </a:ext>
            </a:extLst>
          </p:cNvPr>
          <p:cNvSpPr txBox="1"/>
          <p:nvPr/>
        </p:nvSpPr>
        <p:spPr>
          <a:xfrm>
            <a:off x="5164463" y="2421025"/>
            <a:ext cx="3208613" cy="39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Calidad.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A67F3107-E2C3-40A8-82D8-159A2ACA7A29}"/>
              </a:ext>
            </a:extLst>
          </p:cNvPr>
          <p:cNvSpPr txBox="1"/>
          <p:nvPr/>
        </p:nvSpPr>
        <p:spPr>
          <a:xfrm>
            <a:off x="5096687" y="3516077"/>
            <a:ext cx="320861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Implementar unas adecuadas Condiciones Laborales.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17">
            <a:extLst>
              <a:ext uri="{FF2B5EF4-FFF2-40B4-BE49-F238E27FC236}">
                <a16:creationId xmlns:a16="http://schemas.microsoft.com/office/drawing/2014/main" id="{36548CD1-79CC-4E41-96DF-C2A8E08BE743}"/>
              </a:ext>
            </a:extLst>
          </p:cNvPr>
          <p:cNvSpPr/>
          <p:nvPr/>
        </p:nvSpPr>
        <p:spPr>
          <a:xfrm>
            <a:off x="4135135" y="1270051"/>
            <a:ext cx="4955686" cy="2843147"/>
          </a:xfrm>
          <a:custGeom>
            <a:avLst/>
            <a:gdLst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09800 w 6667500"/>
              <a:gd name="connsiteY3" fmla="*/ 0 h 3825240"/>
              <a:gd name="connsiteX4" fmla="*/ 6644640 w 6667500"/>
              <a:gd name="connsiteY4" fmla="*/ 22860 h 3825240"/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44640 w 6667500"/>
              <a:gd name="connsiteY4" fmla="*/ 22860 h 3825240"/>
              <a:gd name="connsiteX0" fmla="*/ 6659880 w 6667500"/>
              <a:gd name="connsiteY0" fmla="*/ 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59880 w 6667500"/>
              <a:gd name="connsiteY4" fmla="*/ 0 h 382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3825240">
                <a:moveTo>
                  <a:pt x="6659880" y="0"/>
                </a:moveTo>
                <a:lnTo>
                  <a:pt x="6667500" y="3817620"/>
                </a:lnTo>
                <a:lnTo>
                  <a:pt x="0" y="3825240"/>
                </a:lnTo>
                <a:lnTo>
                  <a:pt x="2263140" y="0"/>
                </a:lnTo>
                <a:lnTo>
                  <a:pt x="665988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147054" y="1408428"/>
            <a:ext cx="9460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02</a:t>
            </a:r>
          </a:p>
        </p:txBody>
      </p:sp>
      <p:sp>
        <p:nvSpPr>
          <p:cNvPr id="471" name="矩形 260">
            <a:extLst>
              <a:ext uri="{FF2B5EF4-FFF2-40B4-BE49-F238E27FC236}">
                <a16:creationId xmlns:a16="http://schemas.microsoft.com/office/drawing/2014/main" id="{9F02DEB3-836A-47D8-B43A-E7C0D7086346}"/>
              </a:ext>
            </a:extLst>
          </p:cNvPr>
          <p:cNvSpPr/>
          <p:nvPr/>
        </p:nvSpPr>
        <p:spPr>
          <a:xfrm>
            <a:off x="5064" y="2705758"/>
            <a:ext cx="3513334" cy="10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PLANTEAMIENTO </a:t>
            </a:r>
            <a:b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PROBLEMA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35" y="1896103"/>
            <a:ext cx="4447747" cy="29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59C9ED-550B-EF7E-515C-2985CA2C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5" y="0"/>
            <a:ext cx="5455518" cy="712936"/>
          </a:xfrm>
        </p:spPr>
        <p:txBody>
          <a:bodyPr/>
          <a:lstStyle/>
          <a:p>
            <a:r>
              <a:rPr lang="es-P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Causas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del </a:t>
            </a:r>
            <a:r>
              <a:rPr lang="es-P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B64DD5F-2E32-4598-A68C-396F51233851}"/>
              </a:ext>
            </a:extLst>
          </p:cNvPr>
          <p:cNvGrpSpPr/>
          <p:nvPr/>
        </p:nvGrpSpPr>
        <p:grpSpPr>
          <a:xfrm>
            <a:off x="251520" y="771550"/>
            <a:ext cx="2304256" cy="2232248"/>
            <a:chOff x="4718050" y="2314576"/>
            <a:chExt cx="628650" cy="646112"/>
          </a:xfrm>
        </p:grpSpPr>
        <p:sp>
          <p:nvSpPr>
            <p:cNvPr id="5" name="Oval 1596">
              <a:extLst>
                <a:ext uri="{FF2B5EF4-FFF2-40B4-BE49-F238E27FC236}">
                  <a16:creationId xmlns:a16="http://schemas.microsoft.com/office/drawing/2014/main" id="{188617DA-9810-4803-98F1-C743DA85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2314576"/>
              <a:ext cx="628650" cy="628650"/>
            </a:xfrm>
            <a:prstGeom prst="ellipse">
              <a:avLst/>
            </a:prstGeom>
            <a:solidFill>
              <a:srgbClr val="98D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7" name="Freeform 1597">
              <a:extLst>
                <a:ext uri="{FF2B5EF4-FFF2-40B4-BE49-F238E27FC236}">
                  <a16:creationId xmlns:a16="http://schemas.microsoft.com/office/drawing/2014/main" id="{98A85AC1-B6DE-4F98-85EB-5B0177C09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2581276"/>
              <a:ext cx="88900" cy="150813"/>
            </a:xfrm>
            <a:custGeom>
              <a:avLst/>
              <a:gdLst>
                <a:gd name="T0" fmla="*/ 242 w 242"/>
                <a:gd name="T1" fmla="*/ 0 h 410"/>
                <a:gd name="T2" fmla="*/ 103 w 242"/>
                <a:gd name="T3" fmla="*/ 136 h 410"/>
                <a:gd name="T4" fmla="*/ 0 w 242"/>
                <a:gd name="T5" fmla="*/ 410 h 410"/>
                <a:gd name="T6" fmla="*/ 166 w 242"/>
                <a:gd name="T7" fmla="*/ 400 h 410"/>
                <a:gd name="T8" fmla="*/ 220 w 242"/>
                <a:gd name="T9" fmla="*/ 372 h 410"/>
                <a:gd name="T10" fmla="*/ 242 w 242"/>
                <a:gd name="T11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410">
                  <a:moveTo>
                    <a:pt x="242" y="0"/>
                  </a:moveTo>
                  <a:cubicBezTo>
                    <a:pt x="103" y="136"/>
                    <a:pt x="103" y="136"/>
                    <a:pt x="103" y="136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166" y="400"/>
                    <a:pt x="166" y="400"/>
                    <a:pt x="166" y="400"/>
                  </a:cubicBezTo>
                  <a:cubicBezTo>
                    <a:pt x="166" y="400"/>
                    <a:pt x="204" y="398"/>
                    <a:pt x="220" y="372"/>
                  </a:cubicBezTo>
                  <a:cubicBezTo>
                    <a:pt x="237" y="346"/>
                    <a:pt x="242" y="0"/>
                    <a:pt x="242" y="0"/>
                  </a:cubicBezTo>
                  <a:close/>
                </a:path>
              </a:pathLst>
            </a:custGeom>
            <a:solidFill>
              <a:srgbClr val="F2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8" name="Freeform 1598">
              <a:extLst>
                <a:ext uri="{FF2B5EF4-FFF2-40B4-BE49-F238E27FC236}">
                  <a16:creationId xmlns:a16="http://schemas.microsoft.com/office/drawing/2014/main" id="{80E17192-FFA2-4371-820A-3185A97B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2446338"/>
              <a:ext cx="311150" cy="396875"/>
            </a:xfrm>
            <a:custGeom>
              <a:avLst/>
              <a:gdLst>
                <a:gd name="T0" fmla="*/ 16 w 841"/>
                <a:gd name="T1" fmla="*/ 1068 h 1068"/>
                <a:gd name="T2" fmla="*/ 0 w 841"/>
                <a:gd name="T3" fmla="*/ 1052 h 1068"/>
                <a:gd name="T4" fmla="*/ 0 w 841"/>
                <a:gd name="T5" fmla="*/ 16 h 1068"/>
                <a:gd name="T6" fmla="*/ 16 w 841"/>
                <a:gd name="T7" fmla="*/ 0 h 1068"/>
                <a:gd name="T8" fmla="*/ 825 w 841"/>
                <a:gd name="T9" fmla="*/ 0 h 1068"/>
                <a:gd name="T10" fmla="*/ 841 w 841"/>
                <a:gd name="T11" fmla="*/ 16 h 1068"/>
                <a:gd name="T12" fmla="*/ 841 w 841"/>
                <a:gd name="T13" fmla="*/ 1052 h 1068"/>
                <a:gd name="T14" fmla="*/ 825 w 841"/>
                <a:gd name="T15" fmla="*/ 1068 h 1068"/>
                <a:gd name="T16" fmla="*/ 16 w 841"/>
                <a:gd name="T17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1" h="1068">
                  <a:moveTo>
                    <a:pt x="16" y="1068"/>
                  </a:moveTo>
                  <a:cubicBezTo>
                    <a:pt x="7" y="1068"/>
                    <a:pt x="0" y="1061"/>
                    <a:pt x="0" y="10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34" y="0"/>
                    <a:pt x="841" y="7"/>
                    <a:pt x="841" y="16"/>
                  </a:cubicBezTo>
                  <a:cubicBezTo>
                    <a:pt x="841" y="1052"/>
                    <a:pt x="841" y="1052"/>
                    <a:pt x="841" y="1052"/>
                  </a:cubicBezTo>
                  <a:cubicBezTo>
                    <a:pt x="841" y="1061"/>
                    <a:pt x="834" y="1068"/>
                    <a:pt x="825" y="1068"/>
                  </a:cubicBezTo>
                  <a:cubicBezTo>
                    <a:pt x="16" y="1068"/>
                    <a:pt x="16" y="1068"/>
                    <a:pt x="16" y="1068"/>
                  </a:cubicBezTo>
                </a:path>
              </a:pathLst>
            </a:custGeom>
            <a:solidFill>
              <a:srgbClr val="69A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9" name="Rectangle 1599">
              <a:extLst>
                <a:ext uri="{FF2B5EF4-FFF2-40B4-BE49-F238E27FC236}">
                  <a16:creationId xmlns:a16="http://schemas.microsoft.com/office/drawing/2014/main" id="{19478DDB-BCE2-417E-9B26-943165D8A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460626"/>
              <a:ext cx="273050" cy="361950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0" name="Rectangle 1600">
              <a:extLst>
                <a:ext uri="{FF2B5EF4-FFF2-40B4-BE49-F238E27FC236}">
                  <a16:creationId xmlns:a16="http://schemas.microsoft.com/office/drawing/2014/main" id="{87037052-F521-4704-BB12-5E59A6F8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460626"/>
              <a:ext cx="2730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1" name="Freeform 1601">
              <a:extLst>
                <a:ext uri="{FF2B5EF4-FFF2-40B4-BE49-F238E27FC236}">
                  <a16:creationId xmlns:a16="http://schemas.microsoft.com/office/drawing/2014/main" id="{FFE509D4-35FB-4430-88DF-FA64669E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75" y="2713038"/>
              <a:ext cx="100013" cy="98425"/>
            </a:xfrm>
            <a:custGeom>
              <a:avLst/>
              <a:gdLst>
                <a:gd name="T0" fmla="*/ 25 w 63"/>
                <a:gd name="T1" fmla="*/ 1 h 62"/>
                <a:gd name="T2" fmla="*/ 0 w 63"/>
                <a:gd name="T3" fmla="*/ 62 h 62"/>
                <a:gd name="T4" fmla="*/ 43 w 63"/>
                <a:gd name="T5" fmla="*/ 62 h 62"/>
                <a:gd name="T6" fmla="*/ 63 w 63"/>
                <a:gd name="T7" fmla="*/ 10 h 62"/>
                <a:gd name="T8" fmla="*/ 26 w 63"/>
                <a:gd name="T9" fmla="*/ 0 h 62"/>
                <a:gd name="T10" fmla="*/ 25 w 63"/>
                <a:gd name="T11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2">
                  <a:moveTo>
                    <a:pt x="25" y="1"/>
                  </a:moveTo>
                  <a:lnTo>
                    <a:pt x="0" y="62"/>
                  </a:lnTo>
                  <a:lnTo>
                    <a:pt x="43" y="62"/>
                  </a:lnTo>
                  <a:lnTo>
                    <a:pt x="63" y="10"/>
                  </a:lnTo>
                  <a:lnTo>
                    <a:pt x="26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2" name="Freeform 1602">
              <a:extLst>
                <a:ext uri="{FF2B5EF4-FFF2-40B4-BE49-F238E27FC236}">
                  <a16:creationId xmlns:a16="http://schemas.microsoft.com/office/drawing/2014/main" id="{2BAA9673-D47A-4DBF-9829-9DACE88CD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75" y="2713038"/>
              <a:ext cx="100013" cy="98425"/>
            </a:xfrm>
            <a:custGeom>
              <a:avLst/>
              <a:gdLst>
                <a:gd name="T0" fmla="*/ 25 w 63"/>
                <a:gd name="T1" fmla="*/ 1 h 62"/>
                <a:gd name="T2" fmla="*/ 0 w 63"/>
                <a:gd name="T3" fmla="*/ 62 h 62"/>
                <a:gd name="T4" fmla="*/ 43 w 63"/>
                <a:gd name="T5" fmla="*/ 62 h 62"/>
                <a:gd name="T6" fmla="*/ 63 w 63"/>
                <a:gd name="T7" fmla="*/ 10 h 62"/>
                <a:gd name="T8" fmla="*/ 26 w 6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25" y="1"/>
                  </a:moveTo>
                  <a:lnTo>
                    <a:pt x="0" y="62"/>
                  </a:lnTo>
                  <a:lnTo>
                    <a:pt x="43" y="62"/>
                  </a:lnTo>
                  <a:lnTo>
                    <a:pt x="63" y="1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3" name="Rectangle 1603">
              <a:extLst>
                <a:ext uri="{FF2B5EF4-FFF2-40B4-BE49-F238E27FC236}">
                  <a16:creationId xmlns:a16="http://schemas.microsoft.com/office/drawing/2014/main" id="{BE6A3382-A7B0-40A6-A8EC-B7FC99B9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613" y="2466976"/>
              <a:ext cx="273050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4" name="Rectangle 1604">
              <a:extLst>
                <a:ext uri="{FF2B5EF4-FFF2-40B4-BE49-F238E27FC236}">
                  <a16:creationId xmlns:a16="http://schemas.microsoft.com/office/drawing/2014/main" id="{D59C0B01-B38C-410B-9855-8ED3056F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613" y="2466976"/>
              <a:ext cx="2730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5" name="Rectangle 1605">
              <a:extLst>
                <a:ext uri="{FF2B5EF4-FFF2-40B4-BE49-F238E27FC236}">
                  <a16:creationId xmlns:a16="http://schemas.microsoft.com/office/drawing/2014/main" id="{DAA99245-6639-4AE7-8006-73D5DB65E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2446338"/>
              <a:ext cx="117475" cy="285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6" name="Rectangle 1606">
              <a:extLst>
                <a:ext uri="{FF2B5EF4-FFF2-40B4-BE49-F238E27FC236}">
                  <a16:creationId xmlns:a16="http://schemas.microsoft.com/office/drawing/2014/main" id="{EF7704C1-2236-419C-9B40-255C6B29C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527301"/>
              <a:ext cx="184150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7" name="Rectangle 1607">
              <a:extLst>
                <a:ext uri="{FF2B5EF4-FFF2-40B4-BE49-F238E27FC236}">
                  <a16:creationId xmlns:a16="http://schemas.microsoft.com/office/drawing/2014/main" id="{7C2C2ABA-CCFF-41C3-A37D-8BE28E323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2527301"/>
              <a:ext cx="41275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8" name="Rectangle 1608">
              <a:extLst>
                <a:ext uri="{FF2B5EF4-FFF2-40B4-BE49-F238E27FC236}">
                  <a16:creationId xmlns:a16="http://schemas.microsoft.com/office/drawing/2014/main" id="{8DD07541-0655-4257-926D-235639DB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578101"/>
              <a:ext cx="184150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19" name="Rectangle 1609">
              <a:extLst>
                <a:ext uri="{FF2B5EF4-FFF2-40B4-BE49-F238E27FC236}">
                  <a16:creationId xmlns:a16="http://schemas.microsoft.com/office/drawing/2014/main" id="{B10585EA-093F-4181-B254-E1DB556CC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2578101"/>
              <a:ext cx="41275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0" name="Rectangle 1610">
              <a:extLst>
                <a:ext uri="{FF2B5EF4-FFF2-40B4-BE49-F238E27FC236}">
                  <a16:creationId xmlns:a16="http://schemas.microsoft.com/office/drawing/2014/main" id="{E88A8422-FCBE-4B75-877C-EC33ED25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628901"/>
              <a:ext cx="184150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1" name="Rectangle 1611">
              <a:extLst>
                <a:ext uri="{FF2B5EF4-FFF2-40B4-BE49-F238E27FC236}">
                  <a16:creationId xmlns:a16="http://schemas.microsoft.com/office/drawing/2014/main" id="{C216C223-E1CB-4711-A281-94BDAECE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2628901"/>
              <a:ext cx="41275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2" name="Rectangle 1613">
              <a:extLst>
                <a:ext uri="{FF2B5EF4-FFF2-40B4-BE49-F238E27FC236}">
                  <a16:creationId xmlns:a16="http://schemas.microsoft.com/office/drawing/2014/main" id="{DAEDE3CB-DEC2-42AD-A350-84896130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679700"/>
              <a:ext cx="184150" cy="39688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3" name="Rectangle 1614">
              <a:extLst>
                <a:ext uri="{FF2B5EF4-FFF2-40B4-BE49-F238E27FC236}">
                  <a16:creationId xmlns:a16="http://schemas.microsoft.com/office/drawing/2014/main" id="{CD3DC00A-FAE7-4A59-BCD8-3234326E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679700"/>
              <a:ext cx="184150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4" name="Rectangle 1615">
              <a:extLst>
                <a:ext uri="{FF2B5EF4-FFF2-40B4-BE49-F238E27FC236}">
                  <a16:creationId xmlns:a16="http://schemas.microsoft.com/office/drawing/2014/main" id="{D8C5EF33-B4E5-4C10-B0AF-1F780BEA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2679700"/>
              <a:ext cx="41275" cy="39688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5" name="Rectangle 1616">
              <a:extLst>
                <a:ext uri="{FF2B5EF4-FFF2-40B4-BE49-F238E27FC236}">
                  <a16:creationId xmlns:a16="http://schemas.microsoft.com/office/drawing/2014/main" id="{E2FF5B44-066E-4895-8703-0B6DA5BE9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730500"/>
              <a:ext cx="184150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6" name="Rectangle 1617">
              <a:extLst>
                <a:ext uri="{FF2B5EF4-FFF2-40B4-BE49-F238E27FC236}">
                  <a16:creationId xmlns:a16="http://schemas.microsoft.com/office/drawing/2014/main" id="{A76C1823-EFD8-4B3A-8249-5FDB121C2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2730500"/>
              <a:ext cx="41275" cy="4127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7" name="Freeform 1618">
              <a:extLst>
                <a:ext uri="{FF2B5EF4-FFF2-40B4-BE49-F238E27FC236}">
                  <a16:creationId xmlns:a16="http://schemas.microsoft.com/office/drawing/2014/main" id="{34EFCD83-A9D3-4E4A-A3EB-0A460EC0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838" y="2535238"/>
              <a:ext cx="30163" cy="22225"/>
            </a:xfrm>
            <a:custGeom>
              <a:avLst/>
              <a:gdLst>
                <a:gd name="T0" fmla="*/ 19 w 19"/>
                <a:gd name="T1" fmla="*/ 3 h 14"/>
                <a:gd name="T2" fmla="*/ 17 w 19"/>
                <a:gd name="T3" fmla="*/ 0 h 14"/>
                <a:gd name="T4" fmla="*/ 7 w 19"/>
                <a:gd name="T5" fmla="*/ 10 h 14"/>
                <a:gd name="T6" fmla="*/ 2 w 19"/>
                <a:gd name="T7" fmla="*/ 4 h 14"/>
                <a:gd name="T8" fmla="*/ 0 w 19"/>
                <a:gd name="T9" fmla="*/ 6 h 14"/>
                <a:gd name="T10" fmla="*/ 5 w 19"/>
                <a:gd name="T11" fmla="*/ 12 h 14"/>
                <a:gd name="T12" fmla="*/ 5 w 19"/>
                <a:gd name="T13" fmla="*/ 12 h 14"/>
                <a:gd name="T14" fmla="*/ 7 w 19"/>
                <a:gd name="T15" fmla="*/ 14 h 14"/>
                <a:gd name="T16" fmla="*/ 7 w 19"/>
                <a:gd name="T17" fmla="*/ 14 h 14"/>
                <a:gd name="T18" fmla="*/ 8 w 19"/>
                <a:gd name="T19" fmla="*/ 14 h 14"/>
                <a:gd name="T20" fmla="*/ 10 w 19"/>
                <a:gd name="T21" fmla="*/ 12 h 14"/>
                <a:gd name="T22" fmla="*/ 10 w 19"/>
                <a:gd name="T23" fmla="*/ 12 h 14"/>
                <a:gd name="T24" fmla="*/ 19 w 19"/>
                <a:gd name="T2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4">
                  <a:moveTo>
                    <a:pt x="19" y="3"/>
                  </a:moveTo>
                  <a:lnTo>
                    <a:pt x="17" y="0"/>
                  </a:lnTo>
                  <a:lnTo>
                    <a:pt x="7" y="10"/>
                  </a:lnTo>
                  <a:lnTo>
                    <a:pt x="2" y="4"/>
                  </a:lnTo>
                  <a:lnTo>
                    <a:pt x="0" y="6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77B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8" name="Freeform 1619">
              <a:extLst>
                <a:ext uri="{FF2B5EF4-FFF2-40B4-BE49-F238E27FC236}">
                  <a16:creationId xmlns:a16="http://schemas.microsoft.com/office/drawing/2014/main" id="{A4D22806-D9CD-4F0B-BB53-950AAD6D9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838" y="2589213"/>
              <a:ext cx="30163" cy="20638"/>
            </a:xfrm>
            <a:custGeom>
              <a:avLst/>
              <a:gdLst>
                <a:gd name="T0" fmla="*/ 19 w 19"/>
                <a:gd name="T1" fmla="*/ 2 h 13"/>
                <a:gd name="T2" fmla="*/ 17 w 19"/>
                <a:gd name="T3" fmla="*/ 0 h 13"/>
                <a:gd name="T4" fmla="*/ 7 w 19"/>
                <a:gd name="T5" fmla="*/ 9 h 13"/>
                <a:gd name="T6" fmla="*/ 2 w 19"/>
                <a:gd name="T7" fmla="*/ 4 h 13"/>
                <a:gd name="T8" fmla="*/ 0 w 19"/>
                <a:gd name="T9" fmla="*/ 6 h 13"/>
                <a:gd name="T10" fmla="*/ 5 w 19"/>
                <a:gd name="T11" fmla="*/ 11 h 13"/>
                <a:gd name="T12" fmla="*/ 5 w 19"/>
                <a:gd name="T13" fmla="*/ 11 h 13"/>
                <a:gd name="T14" fmla="*/ 7 w 19"/>
                <a:gd name="T15" fmla="*/ 13 h 13"/>
                <a:gd name="T16" fmla="*/ 7 w 19"/>
                <a:gd name="T17" fmla="*/ 13 h 13"/>
                <a:gd name="T18" fmla="*/ 8 w 19"/>
                <a:gd name="T19" fmla="*/ 13 h 13"/>
                <a:gd name="T20" fmla="*/ 10 w 19"/>
                <a:gd name="T21" fmla="*/ 11 h 13"/>
                <a:gd name="T22" fmla="*/ 10 w 19"/>
                <a:gd name="T23" fmla="*/ 11 h 13"/>
                <a:gd name="T24" fmla="*/ 19 w 19"/>
                <a:gd name="T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3">
                  <a:moveTo>
                    <a:pt x="19" y="2"/>
                  </a:moveTo>
                  <a:lnTo>
                    <a:pt x="17" y="0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77B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29" name="Freeform 1620">
              <a:extLst>
                <a:ext uri="{FF2B5EF4-FFF2-40B4-BE49-F238E27FC236}">
                  <a16:creationId xmlns:a16="http://schemas.microsoft.com/office/drawing/2014/main" id="{B32AE8C5-FB3F-4CB1-BC69-7C46A144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838" y="2638425"/>
              <a:ext cx="30163" cy="20638"/>
            </a:xfrm>
            <a:custGeom>
              <a:avLst/>
              <a:gdLst>
                <a:gd name="T0" fmla="*/ 19 w 19"/>
                <a:gd name="T1" fmla="*/ 2 h 13"/>
                <a:gd name="T2" fmla="*/ 17 w 19"/>
                <a:gd name="T3" fmla="*/ 0 h 13"/>
                <a:gd name="T4" fmla="*/ 7 w 19"/>
                <a:gd name="T5" fmla="*/ 9 h 13"/>
                <a:gd name="T6" fmla="*/ 2 w 19"/>
                <a:gd name="T7" fmla="*/ 4 h 13"/>
                <a:gd name="T8" fmla="*/ 0 w 19"/>
                <a:gd name="T9" fmla="*/ 6 h 13"/>
                <a:gd name="T10" fmla="*/ 5 w 19"/>
                <a:gd name="T11" fmla="*/ 11 h 13"/>
                <a:gd name="T12" fmla="*/ 5 w 19"/>
                <a:gd name="T13" fmla="*/ 11 h 13"/>
                <a:gd name="T14" fmla="*/ 7 w 19"/>
                <a:gd name="T15" fmla="*/ 13 h 13"/>
                <a:gd name="T16" fmla="*/ 7 w 19"/>
                <a:gd name="T17" fmla="*/ 13 h 13"/>
                <a:gd name="T18" fmla="*/ 8 w 19"/>
                <a:gd name="T19" fmla="*/ 13 h 13"/>
                <a:gd name="T20" fmla="*/ 10 w 19"/>
                <a:gd name="T21" fmla="*/ 11 h 13"/>
                <a:gd name="T22" fmla="*/ 10 w 19"/>
                <a:gd name="T23" fmla="*/ 11 h 13"/>
                <a:gd name="T24" fmla="*/ 19 w 19"/>
                <a:gd name="T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3">
                  <a:moveTo>
                    <a:pt x="19" y="2"/>
                  </a:moveTo>
                  <a:lnTo>
                    <a:pt x="17" y="0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77B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0" name="Freeform 1621">
              <a:extLst>
                <a:ext uri="{FF2B5EF4-FFF2-40B4-BE49-F238E27FC236}">
                  <a16:creationId xmlns:a16="http://schemas.microsoft.com/office/drawing/2014/main" id="{BC324D0F-86D9-4B67-AA82-A6721ADB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2689225"/>
              <a:ext cx="22225" cy="20638"/>
            </a:xfrm>
            <a:custGeom>
              <a:avLst/>
              <a:gdLst>
                <a:gd name="T0" fmla="*/ 12 w 14"/>
                <a:gd name="T1" fmla="*/ 9 h 13"/>
                <a:gd name="T2" fmla="*/ 9 w 14"/>
                <a:gd name="T3" fmla="*/ 7 h 13"/>
                <a:gd name="T4" fmla="*/ 14 w 14"/>
                <a:gd name="T5" fmla="*/ 2 h 13"/>
                <a:gd name="T6" fmla="*/ 12 w 14"/>
                <a:gd name="T7" fmla="*/ 0 h 13"/>
                <a:gd name="T8" fmla="*/ 7 w 14"/>
                <a:gd name="T9" fmla="*/ 5 h 13"/>
                <a:gd name="T10" fmla="*/ 2 w 14"/>
                <a:gd name="T11" fmla="*/ 0 h 13"/>
                <a:gd name="T12" fmla="*/ 0 w 14"/>
                <a:gd name="T13" fmla="*/ 2 h 13"/>
                <a:gd name="T14" fmla="*/ 5 w 14"/>
                <a:gd name="T15" fmla="*/ 7 h 13"/>
                <a:gd name="T16" fmla="*/ 2 w 14"/>
                <a:gd name="T17" fmla="*/ 9 h 13"/>
                <a:gd name="T18" fmla="*/ 0 w 14"/>
                <a:gd name="T19" fmla="*/ 11 h 13"/>
                <a:gd name="T20" fmla="*/ 0 w 14"/>
                <a:gd name="T21" fmla="*/ 11 h 13"/>
                <a:gd name="T22" fmla="*/ 2 w 14"/>
                <a:gd name="T23" fmla="*/ 13 h 13"/>
                <a:gd name="T24" fmla="*/ 2 w 14"/>
                <a:gd name="T25" fmla="*/ 13 h 13"/>
                <a:gd name="T26" fmla="*/ 2 w 14"/>
                <a:gd name="T27" fmla="*/ 13 h 13"/>
                <a:gd name="T28" fmla="*/ 4 w 14"/>
                <a:gd name="T29" fmla="*/ 11 h 13"/>
                <a:gd name="T30" fmla="*/ 4 w 14"/>
                <a:gd name="T31" fmla="*/ 11 h 13"/>
                <a:gd name="T32" fmla="*/ 7 w 14"/>
                <a:gd name="T33" fmla="*/ 9 h 13"/>
                <a:gd name="T34" fmla="*/ 10 w 14"/>
                <a:gd name="T35" fmla="*/ 11 h 13"/>
                <a:gd name="T36" fmla="*/ 9 w 14"/>
                <a:gd name="T37" fmla="*/ 11 h 13"/>
                <a:gd name="T38" fmla="*/ 12 w 14"/>
                <a:gd name="T39" fmla="*/ 13 h 13"/>
                <a:gd name="T40" fmla="*/ 12 w 14"/>
                <a:gd name="T41" fmla="*/ 13 h 13"/>
                <a:gd name="T42" fmla="*/ 12 w 14"/>
                <a:gd name="T43" fmla="*/ 13 h 13"/>
                <a:gd name="T44" fmla="*/ 14 w 14"/>
                <a:gd name="T45" fmla="*/ 11 h 13"/>
                <a:gd name="T46" fmla="*/ 14 w 14"/>
                <a:gd name="T47" fmla="*/ 11 h 13"/>
                <a:gd name="T48" fmla="*/ 12 w 14"/>
                <a:gd name="T4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13">
                  <a:moveTo>
                    <a:pt x="12" y="9"/>
                  </a:moveTo>
                  <a:lnTo>
                    <a:pt x="9" y="7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7" y="5"/>
                  </a:lnTo>
                  <a:lnTo>
                    <a:pt x="2" y="0"/>
                  </a:lnTo>
                  <a:lnTo>
                    <a:pt x="0" y="2"/>
                  </a:lnTo>
                  <a:lnTo>
                    <a:pt x="5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E94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1" name="Freeform 1622">
              <a:extLst>
                <a:ext uri="{FF2B5EF4-FFF2-40B4-BE49-F238E27FC236}">
                  <a16:creationId xmlns:a16="http://schemas.microsoft.com/office/drawing/2014/main" id="{198EB316-6F47-4A82-A1B9-9C563F617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2740025"/>
              <a:ext cx="22225" cy="20638"/>
            </a:xfrm>
            <a:custGeom>
              <a:avLst/>
              <a:gdLst>
                <a:gd name="T0" fmla="*/ 12 w 14"/>
                <a:gd name="T1" fmla="*/ 9 h 13"/>
                <a:gd name="T2" fmla="*/ 9 w 14"/>
                <a:gd name="T3" fmla="*/ 6 h 13"/>
                <a:gd name="T4" fmla="*/ 14 w 14"/>
                <a:gd name="T5" fmla="*/ 2 h 13"/>
                <a:gd name="T6" fmla="*/ 12 w 14"/>
                <a:gd name="T7" fmla="*/ 0 h 13"/>
                <a:gd name="T8" fmla="*/ 7 w 14"/>
                <a:gd name="T9" fmla="*/ 4 h 13"/>
                <a:gd name="T10" fmla="*/ 2 w 14"/>
                <a:gd name="T11" fmla="*/ 0 h 13"/>
                <a:gd name="T12" fmla="*/ 0 w 14"/>
                <a:gd name="T13" fmla="*/ 2 h 13"/>
                <a:gd name="T14" fmla="*/ 5 w 14"/>
                <a:gd name="T15" fmla="*/ 6 h 13"/>
                <a:gd name="T16" fmla="*/ 2 w 14"/>
                <a:gd name="T17" fmla="*/ 9 h 13"/>
                <a:gd name="T18" fmla="*/ 0 w 14"/>
                <a:gd name="T19" fmla="*/ 11 h 13"/>
                <a:gd name="T20" fmla="*/ 0 w 14"/>
                <a:gd name="T21" fmla="*/ 11 h 13"/>
                <a:gd name="T22" fmla="*/ 2 w 14"/>
                <a:gd name="T23" fmla="*/ 13 h 13"/>
                <a:gd name="T24" fmla="*/ 2 w 14"/>
                <a:gd name="T25" fmla="*/ 13 h 13"/>
                <a:gd name="T26" fmla="*/ 2 w 14"/>
                <a:gd name="T27" fmla="*/ 13 h 13"/>
                <a:gd name="T28" fmla="*/ 4 w 14"/>
                <a:gd name="T29" fmla="*/ 11 h 13"/>
                <a:gd name="T30" fmla="*/ 4 w 14"/>
                <a:gd name="T31" fmla="*/ 11 h 13"/>
                <a:gd name="T32" fmla="*/ 7 w 14"/>
                <a:gd name="T33" fmla="*/ 9 h 13"/>
                <a:gd name="T34" fmla="*/ 10 w 14"/>
                <a:gd name="T35" fmla="*/ 11 h 13"/>
                <a:gd name="T36" fmla="*/ 9 w 14"/>
                <a:gd name="T37" fmla="*/ 11 h 13"/>
                <a:gd name="T38" fmla="*/ 12 w 14"/>
                <a:gd name="T39" fmla="*/ 13 h 13"/>
                <a:gd name="T40" fmla="*/ 12 w 14"/>
                <a:gd name="T41" fmla="*/ 13 h 13"/>
                <a:gd name="T42" fmla="*/ 12 w 14"/>
                <a:gd name="T43" fmla="*/ 13 h 13"/>
                <a:gd name="T44" fmla="*/ 14 w 14"/>
                <a:gd name="T45" fmla="*/ 11 h 13"/>
                <a:gd name="T46" fmla="*/ 14 w 14"/>
                <a:gd name="T47" fmla="*/ 11 h 13"/>
                <a:gd name="T48" fmla="*/ 12 w 14"/>
                <a:gd name="T4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13">
                  <a:moveTo>
                    <a:pt x="12" y="9"/>
                  </a:moveTo>
                  <a:lnTo>
                    <a:pt x="9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7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E94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2" name="Freeform 1623">
              <a:extLst>
                <a:ext uri="{FF2B5EF4-FFF2-40B4-BE49-F238E27FC236}">
                  <a16:creationId xmlns:a16="http://schemas.microsoft.com/office/drawing/2014/main" id="{46D0F17F-CAE0-4B40-AFEC-3CC483380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2609850"/>
              <a:ext cx="104775" cy="133350"/>
            </a:xfrm>
            <a:custGeom>
              <a:avLst/>
              <a:gdLst>
                <a:gd name="T0" fmla="*/ 185 w 282"/>
                <a:gd name="T1" fmla="*/ 211 h 356"/>
                <a:gd name="T2" fmla="*/ 239 w 282"/>
                <a:gd name="T3" fmla="*/ 103 h 356"/>
                <a:gd name="T4" fmla="*/ 239 w 282"/>
                <a:gd name="T5" fmla="*/ 0 h 356"/>
                <a:gd name="T6" fmla="*/ 124 w 282"/>
                <a:gd name="T7" fmla="*/ 137 h 356"/>
                <a:gd name="T8" fmla="*/ 0 w 282"/>
                <a:gd name="T9" fmla="*/ 318 h 356"/>
                <a:gd name="T10" fmla="*/ 185 w 282"/>
                <a:gd name="T11" fmla="*/ 21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356">
                  <a:moveTo>
                    <a:pt x="185" y="211"/>
                  </a:moveTo>
                  <a:cubicBezTo>
                    <a:pt x="185" y="211"/>
                    <a:pt x="196" y="190"/>
                    <a:pt x="239" y="103"/>
                  </a:cubicBezTo>
                  <a:cubicBezTo>
                    <a:pt x="282" y="17"/>
                    <a:pt x="239" y="0"/>
                    <a:pt x="239" y="0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185" y="356"/>
                    <a:pt x="185" y="211"/>
                  </a:cubicBezTo>
                  <a:close/>
                </a:path>
              </a:pathLst>
            </a:custGeom>
            <a:solidFill>
              <a:srgbClr val="FBC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3" name="Freeform 1624">
              <a:extLst>
                <a:ext uri="{FF2B5EF4-FFF2-40B4-BE49-F238E27FC236}">
                  <a16:creationId xmlns:a16="http://schemas.microsoft.com/office/drawing/2014/main" id="{9D21C8FC-635E-4160-A7C4-312C3C541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75" y="2728913"/>
              <a:ext cx="65088" cy="82550"/>
            </a:xfrm>
            <a:custGeom>
              <a:avLst/>
              <a:gdLst>
                <a:gd name="T0" fmla="*/ 41 w 41"/>
                <a:gd name="T1" fmla="*/ 0 h 52"/>
                <a:gd name="T2" fmla="*/ 21 w 41"/>
                <a:gd name="T3" fmla="*/ 0 h 52"/>
                <a:gd name="T4" fmla="*/ 0 w 41"/>
                <a:gd name="T5" fmla="*/ 52 h 52"/>
                <a:gd name="T6" fmla="*/ 19 w 41"/>
                <a:gd name="T7" fmla="*/ 52 h 52"/>
                <a:gd name="T8" fmla="*/ 41 w 4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2">
                  <a:moveTo>
                    <a:pt x="41" y="0"/>
                  </a:moveTo>
                  <a:lnTo>
                    <a:pt x="21" y="0"/>
                  </a:lnTo>
                  <a:lnTo>
                    <a:pt x="0" y="52"/>
                  </a:lnTo>
                  <a:lnTo>
                    <a:pt x="19" y="5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BC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4" name="Freeform 1625">
              <a:extLst>
                <a:ext uri="{FF2B5EF4-FFF2-40B4-BE49-F238E27FC236}">
                  <a16:creationId xmlns:a16="http://schemas.microsoft.com/office/drawing/2014/main" id="{EF58E817-B2DC-4326-82CA-76E5F0A1E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2747963"/>
              <a:ext cx="155575" cy="163513"/>
            </a:xfrm>
            <a:custGeom>
              <a:avLst/>
              <a:gdLst>
                <a:gd name="T0" fmla="*/ 63 w 98"/>
                <a:gd name="T1" fmla="*/ 103 h 103"/>
                <a:gd name="T2" fmla="*/ 0 w 98"/>
                <a:gd name="T3" fmla="*/ 103 h 103"/>
                <a:gd name="T4" fmla="*/ 45 w 98"/>
                <a:gd name="T5" fmla="*/ 0 h 103"/>
                <a:gd name="T6" fmla="*/ 98 w 98"/>
                <a:gd name="T7" fmla="*/ 0 h 103"/>
                <a:gd name="T8" fmla="*/ 63 w 98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3">
                  <a:moveTo>
                    <a:pt x="63" y="103"/>
                  </a:moveTo>
                  <a:lnTo>
                    <a:pt x="0" y="103"/>
                  </a:lnTo>
                  <a:lnTo>
                    <a:pt x="45" y="0"/>
                  </a:lnTo>
                  <a:lnTo>
                    <a:pt x="98" y="0"/>
                  </a:lnTo>
                  <a:lnTo>
                    <a:pt x="63" y="103"/>
                  </a:lnTo>
                  <a:close/>
                </a:path>
              </a:pathLst>
            </a:custGeom>
            <a:solidFill>
              <a:srgbClr val="77B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5" name="Freeform 1626">
              <a:extLst>
                <a:ext uri="{FF2B5EF4-FFF2-40B4-BE49-F238E27FC236}">
                  <a16:creationId xmlns:a16="http://schemas.microsoft.com/office/drawing/2014/main" id="{ECC31468-7048-4429-9713-6C0EA7278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2736850"/>
              <a:ext cx="79375" cy="11113"/>
            </a:xfrm>
            <a:custGeom>
              <a:avLst/>
              <a:gdLst>
                <a:gd name="T0" fmla="*/ 50 w 50"/>
                <a:gd name="T1" fmla="*/ 0 h 7"/>
                <a:gd name="T2" fmla="*/ 3 w 50"/>
                <a:gd name="T3" fmla="*/ 0 h 7"/>
                <a:gd name="T4" fmla="*/ 0 w 50"/>
                <a:gd name="T5" fmla="*/ 7 h 7"/>
                <a:gd name="T6" fmla="*/ 47 w 50"/>
                <a:gd name="T7" fmla="*/ 7 h 7"/>
                <a:gd name="T8" fmla="*/ 50 w 5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">
                  <a:moveTo>
                    <a:pt x="50" y="0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47" y="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BF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6" name="Freeform 1627">
              <a:extLst>
                <a:ext uri="{FF2B5EF4-FFF2-40B4-BE49-F238E27FC236}">
                  <a16:creationId xmlns:a16="http://schemas.microsoft.com/office/drawing/2014/main" id="{527EAA3B-C4B1-4B89-8E43-FBC964830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2651125"/>
              <a:ext cx="138113" cy="130175"/>
            </a:xfrm>
            <a:custGeom>
              <a:avLst/>
              <a:gdLst>
                <a:gd name="T0" fmla="*/ 16 w 369"/>
                <a:gd name="T1" fmla="*/ 0 h 349"/>
                <a:gd name="T2" fmla="*/ 243 w 369"/>
                <a:gd name="T3" fmla="*/ 86 h 349"/>
                <a:gd name="T4" fmla="*/ 369 w 369"/>
                <a:gd name="T5" fmla="*/ 349 h 349"/>
                <a:gd name="T6" fmla="*/ 203 w 369"/>
                <a:gd name="T7" fmla="*/ 339 h 349"/>
                <a:gd name="T8" fmla="*/ 149 w 369"/>
                <a:gd name="T9" fmla="*/ 310 h 349"/>
                <a:gd name="T10" fmla="*/ 47 w 369"/>
                <a:gd name="T11" fmla="*/ 64 h 349"/>
                <a:gd name="T12" fmla="*/ 6 w 369"/>
                <a:gd name="T13" fmla="*/ 31 h 349"/>
                <a:gd name="T14" fmla="*/ 16 w 369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349">
                  <a:moveTo>
                    <a:pt x="16" y="0"/>
                  </a:moveTo>
                  <a:cubicBezTo>
                    <a:pt x="243" y="86"/>
                    <a:pt x="243" y="86"/>
                    <a:pt x="243" y="86"/>
                  </a:cubicBezTo>
                  <a:cubicBezTo>
                    <a:pt x="369" y="349"/>
                    <a:pt x="369" y="349"/>
                    <a:pt x="369" y="349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9"/>
                    <a:pt x="165" y="336"/>
                    <a:pt x="149" y="310"/>
                  </a:cubicBezTo>
                  <a:cubicBezTo>
                    <a:pt x="136" y="291"/>
                    <a:pt x="80" y="144"/>
                    <a:pt x="47" y="64"/>
                  </a:cubicBezTo>
                  <a:cubicBezTo>
                    <a:pt x="47" y="64"/>
                    <a:pt x="12" y="46"/>
                    <a:pt x="6" y="31"/>
                  </a:cubicBezTo>
                  <a:cubicBezTo>
                    <a:pt x="0" y="15"/>
                    <a:pt x="16" y="0"/>
                    <a:pt x="16" y="0"/>
                  </a:cubicBezTo>
                </a:path>
              </a:pathLst>
            </a:custGeom>
            <a:solidFill>
              <a:srgbClr val="FBC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7" name="Freeform 1628">
              <a:extLst>
                <a:ext uri="{FF2B5EF4-FFF2-40B4-BE49-F238E27FC236}">
                  <a16:creationId xmlns:a16="http://schemas.microsoft.com/office/drawing/2014/main" id="{0E02B6A1-541E-4789-BF0A-91A2F8104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8400" y="2463800"/>
              <a:ext cx="117475" cy="42863"/>
            </a:xfrm>
            <a:custGeom>
              <a:avLst/>
              <a:gdLst>
                <a:gd name="T0" fmla="*/ 158 w 319"/>
                <a:gd name="T1" fmla="*/ 116 h 116"/>
                <a:gd name="T2" fmla="*/ 100 w 319"/>
                <a:gd name="T3" fmla="*/ 65 h 116"/>
                <a:gd name="T4" fmla="*/ 0 w 319"/>
                <a:gd name="T5" fmla="*/ 65 h 116"/>
                <a:gd name="T6" fmla="*/ 0 w 319"/>
                <a:gd name="T7" fmla="*/ 16 h 116"/>
                <a:gd name="T8" fmla="*/ 118 w 319"/>
                <a:gd name="T9" fmla="*/ 15 h 116"/>
                <a:gd name="T10" fmla="*/ 158 w 319"/>
                <a:gd name="T11" fmla="*/ 0 h 116"/>
                <a:gd name="T12" fmla="*/ 196 w 319"/>
                <a:gd name="T13" fmla="*/ 14 h 116"/>
                <a:gd name="T14" fmla="*/ 319 w 319"/>
                <a:gd name="T15" fmla="*/ 13 h 116"/>
                <a:gd name="T16" fmla="*/ 319 w 319"/>
                <a:gd name="T17" fmla="*/ 65 h 116"/>
                <a:gd name="T18" fmla="*/ 215 w 319"/>
                <a:gd name="T19" fmla="*/ 65 h 116"/>
                <a:gd name="T20" fmla="*/ 158 w 319"/>
                <a:gd name="T21" fmla="*/ 116 h 116"/>
                <a:gd name="T22" fmla="*/ 15 w 319"/>
                <a:gd name="T23" fmla="*/ 50 h 116"/>
                <a:gd name="T24" fmla="*/ 115 w 319"/>
                <a:gd name="T25" fmla="*/ 50 h 116"/>
                <a:gd name="T26" fmla="*/ 115 w 319"/>
                <a:gd name="T27" fmla="*/ 58 h 116"/>
                <a:gd name="T28" fmla="*/ 158 w 319"/>
                <a:gd name="T29" fmla="*/ 101 h 116"/>
                <a:gd name="T30" fmla="*/ 201 w 319"/>
                <a:gd name="T31" fmla="*/ 58 h 116"/>
                <a:gd name="T32" fmla="*/ 201 w 319"/>
                <a:gd name="T33" fmla="*/ 50 h 116"/>
                <a:gd name="T34" fmla="*/ 304 w 319"/>
                <a:gd name="T35" fmla="*/ 50 h 116"/>
                <a:gd name="T36" fmla="*/ 304 w 319"/>
                <a:gd name="T37" fmla="*/ 29 h 116"/>
                <a:gd name="T38" fmla="*/ 190 w 319"/>
                <a:gd name="T39" fmla="*/ 29 h 116"/>
                <a:gd name="T40" fmla="*/ 188 w 319"/>
                <a:gd name="T41" fmla="*/ 27 h 116"/>
                <a:gd name="T42" fmla="*/ 158 w 319"/>
                <a:gd name="T43" fmla="*/ 15 h 116"/>
                <a:gd name="T44" fmla="*/ 127 w 319"/>
                <a:gd name="T45" fmla="*/ 28 h 116"/>
                <a:gd name="T46" fmla="*/ 125 w 319"/>
                <a:gd name="T47" fmla="*/ 30 h 116"/>
                <a:gd name="T48" fmla="*/ 15 w 319"/>
                <a:gd name="T49" fmla="*/ 31 h 116"/>
                <a:gd name="T50" fmla="*/ 15 w 319"/>
                <a:gd name="T51" fmla="*/ 5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" h="116">
                  <a:moveTo>
                    <a:pt x="158" y="116"/>
                  </a:moveTo>
                  <a:cubicBezTo>
                    <a:pt x="128" y="116"/>
                    <a:pt x="104" y="94"/>
                    <a:pt x="10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29" y="5"/>
                    <a:pt x="143" y="0"/>
                    <a:pt x="158" y="0"/>
                  </a:cubicBezTo>
                  <a:cubicBezTo>
                    <a:pt x="172" y="0"/>
                    <a:pt x="185" y="5"/>
                    <a:pt x="196" y="14"/>
                  </a:cubicBezTo>
                  <a:cubicBezTo>
                    <a:pt x="319" y="13"/>
                    <a:pt x="319" y="13"/>
                    <a:pt x="319" y="13"/>
                  </a:cubicBezTo>
                  <a:cubicBezTo>
                    <a:pt x="319" y="65"/>
                    <a:pt x="319" y="65"/>
                    <a:pt x="319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12" y="94"/>
                    <a:pt x="187" y="116"/>
                    <a:pt x="158" y="116"/>
                  </a:cubicBezTo>
                  <a:close/>
                  <a:moveTo>
                    <a:pt x="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82"/>
                    <a:pt x="134" y="101"/>
                    <a:pt x="158" y="101"/>
                  </a:cubicBezTo>
                  <a:cubicBezTo>
                    <a:pt x="181" y="101"/>
                    <a:pt x="201" y="82"/>
                    <a:pt x="201" y="58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0" y="19"/>
                    <a:pt x="169" y="15"/>
                    <a:pt x="158" y="15"/>
                  </a:cubicBezTo>
                  <a:cubicBezTo>
                    <a:pt x="146" y="15"/>
                    <a:pt x="135" y="19"/>
                    <a:pt x="127" y="28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5" y="31"/>
                    <a:pt x="15" y="31"/>
                    <a:pt x="15" y="31"/>
                  </a:cubicBezTo>
                  <a:lnTo>
                    <a:pt x="15" y="5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8" name="Freeform 1629">
              <a:extLst>
                <a:ext uri="{FF2B5EF4-FFF2-40B4-BE49-F238E27FC236}">
                  <a16:creationId xmlns:a16="http://schemas.microsoft.com/office/drawing/2014/main" id="{29948035-8948-4D84-8A26-ADAA9184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5" y="2466975"/>
              <a:ext cx="33338" cy="33338"/>
            </a:xfrm>
            <a:custGeom>
              <a:avLst/>
              <a:gdLst>
                <a:gd name="T0" fmla="*/ 21 w 21"/>
                <a:gd name="T1" fmla="*/ 21 h 21"/>
                <a:gd name="T2" fmla="*/ 0 w 21"/>
                <a:gd name="T3" fmla="*/ 21 h 21"/>
                <a:gd name="T4" fmla="*/ 0 w 21"/>
                <a:gd name="T5" fmla="*/ 0 h 21"/>
                <a:gd name="T6" fmla="*/ 21 w 2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21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39" name="Freeform 1630">
              <a:extLst>
                <a:ext uri="{FF2B5EF4-FFF2-40B4-BE49-F238E27FC236}">
                  <a16:creationId xmlns:a16="http://schemas.microsoft.com/office/drawing/2014/main" id="{989B29F0-D1D3-4581-8B8D-CA67F43CA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674938"/>
              <a:ext cx="61913" cy="57150"/>
            </a:xfrm>
            <a:custGeom>
              <a:avLst/>
              <a:gdLst>
                <a:gd name="T0" fmla="*/ 0 w 39"/>
                <a:gd name="T1" fmla="*/ 0 h 36"/>
                <a:gd name="T2" fmla="*/ 28 w 39"/>
                <a:gd name="T3" fmla="*/ 10 h 36"/>
                <a:gd name="T4" fmla="*/ 39 w 39"/>
                <a:gd name="T5" fmla="*/ 35 h 36"/>
                <a:gd name="T6" fmla="*/ 11 w 39"/>
                <a:gd name="T7" fmla="*/ 36 h 36"/>
                <a:gd name="T8" fmla="*/ 0 w 3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6">
                  <a:moveTo>
                    <a:pt x="0" y="0"/>
                  </a:moveTo>
                  <a:lnTo>
                    <a:pt x="28" y="10"/>
                  </a:lnTo>
                  <a:lnTo>
                    <a:pt x="39" y="35"/>
                  </a:lnTo>
                  <a:lnTo>
                    <a:pt x="11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B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0" name="Freeform 1631">
              <a:extLst>
                <a:ext uri="{FF2B5EF4-FFF2-40B4-BE49-F238E27FC236}">
                  <a16:creationId xmlns:a16="http://schemas.microsoft.com/office/drawing/2014/main" id="{2780B545-0315-4B07-805B-BC81FF474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674938"/>
              <a:ext cx="61913" cy="57150"/>
            </a:xfrm>
            <a:custGeom>
              <a:avLst/>
              <a:gdLst>
                <a:gd name="T0" fmla="*/ 0 w 39"/>
                <a:gd name="T1" fmla="*/ 0 h 36"/>
                <a:gd name="T2" fmla="*/ 28 w 39"/>
                <a:gd name="T3" fmla="*/ 10 h 36"/>
                <a:gd name="T4" fmla="*/ 39 w 39"/>
                <a:gd name="T5" fmla="*/ 35 h 36"/>
                <a:gd name="T6" fmla="*/ 11 w 39"/>
                <a:gd name="T7" fmla="*/ 36 h 36"/>
                <a:gd name="T8" fmla="*/ 0 w 3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6">
                  <a:moveTo>
                    <a:pt x="0" y="0"/>
                  </a:moveTo>
                  <a:lnTo>
                    <a:pt x="28" y="10"/>
                  </a:lnTo>
                  <a:lnTo>
                    <a:pt x="39" y="35"/>
                  </a:lnTo>
                  <a:lnTo>
                    <a:pt x="11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1" name="Freeform 1632">
              <a:extLst>
                <a:ext uri="{FF2B5EF4-FFF2-40B4-BE49-F238E27FC236}">
                  <a16:creationId xmlns:a16="http://schemas.microsoft.com/office/drawing/2014/main" id="{7FBFA96A-C474-440C-9F91-9E6FD2DBD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2667000"/>
              <a:ext cx="219075" cy="58738"/>
            </a:xfrm>
            <a:custGeom>
              <a:avLst/>
              <a:gdLst>
                <a:gd name="T0" fmla="*/ 138 w 138"/>
                <a:gd name="T1" fmla="*/ 22 h 37"/>
                <a:gd name="T2" fmla="*/ 135 w 138"/>
                <a:gd name="T3" fmla="*/ 37 h 37"/>
                <a:gd name="T4" fmla="*/ 13 w 138"/>
                <a:gd name="T5" fmla="*/ 15 h 37"/>
                <a:gd name="T6" fmla="*/ 5 w 138"/>
                <a:gd name="T7" fmla="*/ 8 h 37"/>
                <a:gd name="T8" fmla="*/ 0 w 138"/>
                <a:gd name="T9" fmla="*/ 5 h 37"/>
                <a:gd name="T10" fmla="*/ 6 w 138"/>
                <a:gd name="T11" fmla="*/ 3 h 37"/>
                <a:gd name="T12" fmla="*/ 16 w 138"/>
                <a:gd name="T13" fmla="*/ 0 h 37"/>
                <a:gd name="T14" fmla="*/ 16 w 138"/>
                <a:gd name="T15" fmla="*/ 0 h 37"/>
                <a:gd name="T16" fmla="*/ 138 w 138"/>
                <a:gd name="T17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37">
                  <a:moveTo>
                    <a:pt x="138" y="22"/>
                  </a:moveTo>
                  <a:lnTo>
                    <a:pt x="135" y="37"/>
                  </a:lnTo>
                  <a:lnTo>
                    <a:pt x="13" y="15"/>
                  </a:lnTo>
                  <a:lnTo>
                    <a:pt x="5" y="8"/>
                  </a:lnTo>
                  <a:lnTo>
                    <a:pt x="0" y="5"/>
                  </a:lnTo>
                  <a:lnTo>
                    <a:pt x="6" y="3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38" y="22"/>
                  </a:lnTo>
                  <a:close/>
                </a:path>
              </a:pathLst>
            </a:custGeom>
            <a:solidFill>
              <a:srgbClr val="E94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2" name="Freeform 1633">
              <a:extLst>
                <a:ext uri="{FF2B5EF4-FFF2-40B4-BE49-F238E27FC236}">
                  <a16:creationId xmlns:a16="http://schemas.microsoft.com/office/drawing/2014/main" id="{0F9157F2-3A3C-47C9-859D-7BD6230E4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2667000"/>
              <a:ext cx="219075" cy="58738"/>
            </a:xfrm>
            <a:custGeom>
              <a:avLst/>
              <a:gdLst>
                <a:gd name="T0" fmla="*/ 138 w 138"/>
                <a:gd name="T1" fmla="*/ 22 h 37"/>
                <a:gd name="T2" fmla="*/ 135 w 138"/>
                <a:gd name="T3" fmla="*/ 37 h 37"/>
                <a:gd name="T4" fmla="*/ 13 w 138"/>
                <a:gd name="T5" fmla="*/ 15 h 37"/>
                <a:gd name="T6" fmla="*/ 5 w 138"/>
                <a:gd name="T7" fmla="*/ 8 h 37"/>
                <a:gd name="T8" fmla="*/ 0 w 138"/>
                <a:gd name="T9" fmla="*/ 5 h 37"/>
                <a:gd name="T10" fmla="*/ 6 w 138"/>
                <a:gd name="T11" fmla="*/ 3 h 37"/>
                <a:gd name="T12" fmla="*/ 16 w 138"/>
                <a:gd name="T13" fmla="*/ 0 h 37"/>
                <a:gd name="T14" fmla="*/ 16 w 138"/>
                <a:gd name="T15" fmla="*/ 0 h 37"/>
                <a:gd name="T16" fmla="*/ 138 w 138"/>
                <a:gd name="T17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37">
                  <a:moveTo>
                    <a:pt x="138" y="22"/>
                  </a:moveTo>
                  <a:lnTo>
                    <a:pt x="135" y="37"/>
                  </a:lnTo>
                  <a:lnTo>
                    <a:pt x="13" y="15"/>
                  </a:lnTo>
                  <a:lnTo>
                    <a:pt x="5" y="8"/>
                  </a:lnTo>
                  <a:lnTo>
                    <a:pt x="0" y="5"/>
                  </a:lnTo>
                  <a:lnTo>
                    <a:pt x="6" y="3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38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3" name="Freeform 1634">
              <a:extLst>
                <a:ext uri="{FF2B5EF4-FFF2-40B4-BE49-F238E27FC236}">
                  <a16:creationId xmlns:a16="http://schemas.microsoft.com/office/drawing/2014/main" id="{35C7C157-F9F2-4B19-B056-DC996A91C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400" y="2708275"/>
              <a:ext cx="1588" cy="952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D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4" name="Freeform 1635">
              <a:extLst>
                <a:ext uri="{FF2B5EF4-FFF2-40B4-BE49-F238E27FC236}">
                  <a16:creationId xmlns:a16="http://schemas.microsoft.com/office/drawing/2014/main" id="{F87BB98D-C695-41AB-BBD9-2048F571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400" y="2708275"/>
              <a:ext cx="1588" cy="952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5" name="Freeform 1636">
              <a:extLst>
                <a:ext uri="{FF2B5EF4-FFF2-40B4-BE49-F238E27FC236}">
                  <a16:creationId xmlns:a16="http://schemas.microsoft.com/office/drawing/2014/main" id="{7EB1A69E-D3E5-49F8-9801-064066171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2673350"/>
              <a:ext cx="196850" cy="44450"/>
            </a:xfrm>
            <a:custGeom>
              <a:avLst/>
              <a:gdLst>
                <a:gd name="T0" fmla="*/ 0 w 124"/>
                <a:gd name="T1" fmla="*/ 0 h 28"/>
                <a:gd name="T2" fmla="*/ 0 w 124"/>
                <a:gd name="T3" fmla="*/ 6 h 28"/>
                <a:gd name="T4" fmla="*/ 123 w 124"/>
                <a:gd name="T5" fmla="*/ 28 h 28"/>
                <a:gd name="T6" fmla="*/ 124 w 124"/>
                <a:gd name="T7" fmla="*/ 22 h 28"/>
                <a:gd name="T8" fmla="*/ 0 w 12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8">
                  <a:moveTo>
                    <a:pt x="0" y="0"/>
                  </a:moveTo>
                  <a:lnTo>
                    <a:pt x="0" y="6"/>
                  </a:lnTo>
                  <a:lnTo>
                    <a:pt x="123" y="28"/>
                  </a:lnTo>
                  <a:lnTo>
                    <a:pt x="124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6" name="Freeform 1637">
              <a:extLst>
                <a:ext uri="{FF2B5EF4-FFF2-40B4-BE49-F238E27FC236}">
                  <a16:creationId xmlns:a16="http://schemas.microsoft.com/office/drawing/2014/main" id="{FE875CAB-F8B7-4C06-A83C-2F7CF99F2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2673350"/>
              <a:ext cx="196850" cy="44450"/>
            </a:xfrm>
            <a:custGeom>
              <a:avLst/>
              <a:gdLst>
                <a:gd name="T0" fmla="*/ 0 w 124"/>
                <a:gd name="T1" fmla="*/ 0 h 28"/>
                <a:gd name="T2" fmla="*/ 0 w 124"/>
                <a:gd name="T3" fmla="*/ 6 h 28"/>
                <a:gd name="T4" fmla="*/ 123 w 124"/>
                <a:gd name="T5" fmla="*/ 28 h 28"/>
                <a:gd name="T6" fmla="*/ 124 w 124"/>
                <a:gd name="T7" fmla="*/ 22 h 28"/>
                <a:gd name="T8" fmla="*/ 0 w 12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8">
                  <a:moveTo>
                    <a:pt x="0" y="0"/>
                  </a:moveTo>
                  <a:lnTo>
                    <a:pt x="0" y="6"/>
                  </a:lnTo>
                  <a:lnTo>
                    <a:pt x="123" y="28"/>
                  </a:lnTo>
                  <a:lnTo>
                    <a:pt x="124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7" name="Freeform 1638">
              <a:extLst>
                <a:ext uri="{FF2B5EF4-FFF2-40B4-BE49-F238E27FC236}">
                  <a16:creationId xmlns:a16="http://schemas.microsoft.com/office/drawing/2014/main" id="{8A0205E2-84AB-4793-B97C-ADFA5CE8D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674938"/>
              <a:ext cx="85725" cy="106363"/>
            </a:xfrm>
            <a:custGeom>
              <a:avLst/>
              <a:gdLst>
                <a:gd name="T0" fmla="*/ 178 w 230"/>
                <a:gd name="T1" fmla="*/ 285 h 285"/>
                <a:gd name="T2" fmla="*/ 126 w 230"/>
                <a:gd name="T3" fmla="*/ 259 h 285"/>
                <a:gd name="T4" fmla="*/ 0 w 230"/>
                <a:gd name="T5" fmla="*/ 17 h 285"/>
                <a:gd name="T6" fmla="*/ 81 w 230"/>
                <a:gd name="T7" fmla="*/ 56 h 285"/>
                <a:gd name="T8" fmla="*/ 132 w 230"/>
                <a:gd name="T9" fmla="*/ 133 h 285"/>
                <a:gd name="T10" fmla="*/ 164 w 230"/>
                <a:gd name="T11" fmla="*/ 140 h 285"/>
                <a:gd name="T12" fmla="*/ 184 w 230"/>
                <a:gd name="T13" fmla="*/ 82 h 285"/>
                <a:gd name="T14" fmla="*/ 230 w 230"/>
                <a:gd name="T15" fmla="*/ 168 h 285"/>
                <a:gd name="T16" fmla="*/ 178 w 230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85">
                  <a:moveTo>
                    <a:pt x="178" y="285"/>
                  </a:moveTo>
                  <a:cubicBezTo>
                    <a:pt x="126" y="259"/>
                    <a:pt x="126" y="259"/>
                    <a:pt x="126" y="25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46" y="0"/>
                    <a:pt x="81" y="56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230" y="168"/>
                    <a:pt x="230" y="168"/>
                    <a:pt x="230" y="168"/>
                  </a:cubicBezTo>
                  <a:lnTo>
                    <a:pt x="178" y="285"/>
                  </a:lnTo>
                  <a:close/>
                </a:path>
              </a:pathLst>
            </a:custGeom>
            <a:solidFill>
              <a:srgbClr val="FBC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8" name="Freeform 1639">
              <a:extLst>
                <a:ext uri="{FF2B5EF4-FFF2-40B4-BE49-F238E27FC236}">
                  <a16:creationId xmlns:a16="http://schemas.microsoft.com/office/drawing/2014/main" id="{EA7BAC57-AA77-4E30-8929-CFA516590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2768600"/>
              <a:ext cx="74613" cy="19050"/>
            </a:xfrm>
            <a:custGeom>
              <a:avLst/>
              <a:gdLst>
                <a:gd name="T0" fmla="*/ 0 w 47"/>
                <a:gd name="T1" fmla="*/ 4 h 12"/>
                <a:gd name="T2" fmla="*/ 3 w 47"/>
                <a:gd name="T3" fmla="*/ 12 h 12"/>
                <a:gd name="T4" fmla="*/ 47 w 47"/>
                <a:gd name="T5" fmla="*/ 11 h 12"/>
                <a:gd name="T6" fmla="*/ 41 w 47"/>
                <a:gd name="T7" fmla="*/ 0 h 12"/>
                <a:gd name="T8" fmla="*/ 0 w 47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">
                  <a:moveTo>
                    <a:pt x="0" y="4"/>
                  </a:moveTo>
                  <a:lnTo>
                    <a:pt x="3" y="12"/>
                  </a:lnTo>
                  <a:lnTo>
                    <a:pt x="47" y="11"/>
                  </a:lnTo>
                  <a:lnTo>
                    <a:pt x="41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BC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49" name="Freeform 1640">
              <a:extLst>
                <a:ext uri="{FF2B5EF4-FFF2-40B4-BE49-F238E27FC236}">
                  <a16:creationId xmlns:a16="http://schemas.microsoft.com/office/drawing/2014/main" id="{C74EC4A9-001C-4354-A95A-FDF9E429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2797175"/>
              <a:ext cx="153988" cy="163513"/>
            </a:xfrm>
            <a:custGeom>
              <a:avLst/>
              <a:gdLst>
                <a:gd name="T0" fmla="*/ 34 w 97"/>
                <a:gd name="T1" fmla="*/ 103 h 103"/>
                <a:gd name="T2" fmla="*/ 97 w 97"/>
                <a:gd name="T3" fmla="*/ 103 h 103"/>
                <a:gd name="T4" fmla="*/ 53 w 97"/>
                <a:gd name="T5" fmla="*/ 0 h 103"/>
                <a:gd name="T6" fmla="*/ 0 w 97"/>
                <a:gd name="T7" fmla="*/ 0 h 103"/>
                <a:gd name="T8" fmla="*/ 34 w 97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3">
                  <a:moveTo>
                    <a:pt x="34" y="103"/>
                  </a:moveTo>
                  <a:lnTo>
                    <a:pt x="97" y="103"/>
                  </a:lnTo>
                  <a:lnTo>
                    <a:pt x="53" y="0"/>
                  </a:lnTo>
                  <a:lnTo>
                    <a:pt x="0" y="0"/>
                  </a:lnTo>
                  <a:lnTo>
                    <a:pt x="34" y="103"/>
                  </a:lnTo>
                  <a:close/>
                </a:path>
              </a:pathLst>
            </a:custGeom>
            <a:solidFill>
              <a:srgbClr val="77B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50" name="Freeform 1641">
              <a:extLst>
                <a:ext uri="{FF2B5EF4-FFF2-40B4-BE49-F238E27FC236}">
                  <a16:creationId xmlns:a16="http://schemas.microsoft.com/office/drawing/2014/main" id="{2D6C2925-FCB1-4EC0-9416-05457EB31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2784475"/>
              <a:ext cx="79375" cy="12700"/>
            </a:xfrm>
            <a:custGeom>
              <a:avLst/>
              <a:gdLst>
                <a:gd name="T0" fmla="*/ 0 w 50"/>
                <a:gd name="T1" fmla="*/ 0 h 8"/>
                <a:gd name="T2" fmla="*/ 48 w 50"/>
                <a:gd name="T3" fmla="*/ 0 h 8"/>
                <a:gd name="T4" fmla="*/ 50 w 50"/>
                <a:gd name="T5" fmla="*/ 8 h 8"/>
                <a:gd name="T6" fmla="*/ 3 w 50"/>
                <a:gd name="T7" fmla="*/ 8 h 8"/>
                <a:gd name="T8" fmla="*/ 0 w 5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">
                  <a:moveTo>
                    <a:pt x="0" y="0"/>
                  </a:moveTo>
                  <a:lnTo>
                    <a:pt x="48" y="0"/>
                  </a:lnTo>
                  <a:lnTo>
                    <a:pt x="50" y="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  <p:sp>
          <p:nvSpPr>
            <p:cNvPr id="51" name="Freeform 1642">
              <a:extLst>
                <a:ext uri="{FF2B5EF4-FFF2-40B4-BE49-F238E27FC236}">
                  <a16:creationId xmlns:a16="http://schemas.microsoft.com/office/drawing/2014/main" id="{946A4927-436B-469E-8FF5-09E3E533B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438" y="2667000"/>
              <a:ext cx="17463" cy="23813"/>
            </a:xfrm>
            <a:custGeom>
              <a:avLst/>
              <a:gdLst>
                <a:gd name="T0" fmla="*/ 11 w 11"/>
                <a:gd name="T1" fmla="*/ 0 h 15"/>
                <a:gd name="T2" fmla="*/ 8 w 11"/>
                <a:gd name="T3" fmla="*/ 15 h 15"/>
                <a:gd name="T4" fmla="*/ 0 w 11"/>
                <a:gd name="T5" fmla="*/ 8 h 15"/>
                <a:gd name="T6" fmla="*/ 1 w 11"/>
                <a:gd name="T7" fmla="*/ 3 h 15"/>
                <a:gd name="T8" fmla="*/ 11 w 11"/>
                <a:gd name="T9" fmla="*/ 0 h 15"/>
                <a:gd name="T10" fmla="*/ 11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8" y="15"/>
                  </a:lnTo>
                  <a:lnTo>
                    <a:pt x="0" y="8"/>
                  </a:lnTo>
                  <a:lnTo>
                    <a:pt x="1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C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 dirty="0"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CD22E7A-B92F-4E46-92D1-1EA674590827}"/>
              </a:ext>
            </a:extLst>
          </p:cNvPr>
          <p:cNvSpPr txBox="1"/>
          <p:nvPr/>
        </p:nvSpPr>
        <p:spPr>
          <a:xfrm>
            <a:off x="2712886" y="963324"/>
            <a:ext cx="4160459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Inadecuado planeamiento estratégico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Ineficiente control estratégico 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Inadecuado control de calidad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Mantenimiento insuficiente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Ineficiente control y planeamiento de la producción 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Inadecuado control de tiempos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Ineficiente análisis de la cadena de valor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Inadecuado mapeo de procesos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Inadecuado clima laboral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Inadecuada condiciones de trabajo</a:t>
            </a:r>
          </a:p>
          <a:p>
            <a:pPr algn="just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Inexistencia de roles </a:t>
            </a:r>
          </a:p>
        </p:txBody>
      </p:sp>
      <p:sp>
        <p:nvSpPr>
          <p:cNvPr id="54" name="Freeform 1749">
            <a:extLst>
              <a:ext uri="{FF2B5EF4-FFF2-40B4-BE49-F238E27FC236}">
                <a16:creationId xmlns:a16="http://schemas.microsoft.com/office/drawing/2014/main" id="{836E248F-1162-47AF-9D55-DDC3DFDA66A7}"/>
              </a:ext>
            </a:extLst>
          </p:cNvPr>
          <p:cNvSpPr>
            <a:spLocks noEditPoints="1"/>
          </p:cNvSpPr>
          <p:nvPr/>
        </p:nvSpPr>
        <p:spPr bwMode="auto">
          <a:xfrm>
            <a:off x="594833" y="3208150"/>
            <a:ext cx="1619816" cy="1434707"/>
          </a:xfrm>
          <a:custGeom>
            <a:avLst/>
            <a:gdLst>
              <a:gd name="T0" fmla="*/ 340 w 803"/>
              <a:gd name="T1" fmla="*/ 0 h 808"/>
              <a:gd name="T2" fmla="*/ 0 w 803"/>
              <a:gd name="T3" fmla="*/ 340 h 808"/>
              <a:gd name="T4" fmla="*/ 340 w 803"/>
              <a:gd name="T5" fmla="*/ 679 h 808"/>
              <a:gd name="T6" fmla="*/ 528 w 803"/>
              <a:gd name="T7" fmla="*/ 623 h 808"/>
              <a:gd name="T8" fmla="*/ 716 w 803"/>
              <a:gd name="T9" fmla="*/ 808 h 808"/>
              <a:gd name="T10" fmla="*/ 803 w 803"/>
              <a:gd name="T11" fmla="*/ 721 h 808"/>
              <a:gd name="T12" fmla="*/ 616 w 803"/>
              <a:gd name="T13" fmla="*/ 537 h 808"/>
              <a:gd name="T14" fmla="*/ 679 w 803"/>
              <a:gd name="T15" fmla="*/ 340 h 808"/>
              <a:gd name="T16" fmla="*/ 340 w 803"/>
              <a:gd name="T17" fmla="*/ 0 h 808"/>
              <a:gd name="T18" fmla="*/ 344 w 803"/>
              <a:gd name="T19" fmla="*/ 579 h 808"/>
              <a:gd name="T20" fmla="*/ 106 w 803"/>
              <a:gd name="T21" fmla="*/ 340 h 808"/>
              <a:gd name="T22" fmla="*/ 344 w 803"/>
              <a:gd name="T23" fmla="*/ 101 h 808"/>
              <a:gd name="T24" fmla="*/ 583 w 803"/>
              <a:gd name="T25" fmla="*/ 340 h 808"/>
              <a:gd name="T26" fmla="*/ 344 w 803"/>
              <a:gd name="T27" fmla="*/ 579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3" h="808">
                <a:moveTo>
                  <a:pt x="340" y="0"/>
                </a:moveTo>
                <a:cubicBezTo>
                  <a:pt x="152" y="0"/>
                  <a:pt x="0" y="152"/>
                  <a:pt x="0" y="340"/>
                </a:cubicBezTo>
                <a:cubicBezTo>
                  <a:pt x="0" y="527"/>
                  <a:pt x="152" y="679"/>
                  <a:pt x="340" y="679"/>
                </a:cubicBezTo>
                <a:cubicBezTo>
                  <a:pt x="409" y="679"/>
                  <a:pt x="474" y="658"/>
                  <a:pt x="528" y="623"/>
                </a:cubicBezTo>
                <a:cubicBezTo>
                  <a:pt x="716" y="808"/>
                  <a:pt x="716" y="808"/>
                  <a:pt x="716" y="808"/>
                </a:cubicBezTo>
                <a:cubicBezTo>
                  <a:pt x="803" y="721"/>
                  <a:pt x="803" y="721"/>
                  <a:pt x="803" y="721"/>
                </a:cubicBezTo>
                <a:cubicBezTo>
                  <a:pt x="616" y="537"/>
                  <a:pt x="616" y="537"/>
                  <a:pt x="616" y="537"/>
                </a:cubicBezTo>
                <a:cubicBezTo>
                  <a:pt x="656" y="481"/>
                  <a:pt x="679" y="413"/>
                  <a:pt x="679" y="340"/>
                </a:cubicBezTo>
                <a:cubicBezTo>
                  <a:pt x="679" y="152"/>
                  <a:pt x="527" y="0"/>
                  <a:pt x="340" y="0"/>
                </a:cubicBezTo>
                <a:close/>
                <a:moveTo>
                  <a:pt x="344" y="579"/>
                </a:moveTo>
                <a:cubicBezTo>
                  <a:pt x="213" y="579"/>
                  <a:pt x="106" y="472"/>
                  <a:pt x="106" y="340"/>
                </a:cubicBezTo>
                <a:cubicBezTo>
                  <a:pt x="106" y="208"/>
                  <a:pt x="213" y="101"/>
                  <a:pt x="344" y="101"/>
                </a:cubicBezTo>
                <a:cubicBezTo>
                  <a:pt x="476" y="101"/>
                  <a:pt x="583" y="208"/>
                  <a:pt x="583" y="340"/>
                </a:cubicBezTo>
                <a:cubicBezTo>
                  <a:pt x="583" y="472"/>
                  <a:pt x="476" y="579"/>
                  <a:pt x="344" y="579"/>
                </a:cubicBezTo>
                <a:close/>
              </a:path>
            </a:pathLst>
          </a:custGeom>
          <a:solidFill>
            <a:srgbClr val="616E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5" name="Freeform 1750">
            <a:extLst>
              <a:ext uri="{FF2B5EF4-FFF2-40B4-BE49-F238E27FC236}">
                <a16:creationId xmlns:a16="http://schemas.microsoft.com/office/drawing/2014/main" id="{3F5DDEC1-97C5-47D6-AE85-EC86000E0DC5}"/>
              </a:ext>
            </a:extLst>
          </p:cNvPr>
          <p:cNvSpPr>
            <a:spLocks/>
          </p:cNvSpPr>
          <p:nvPr/>
        </p:nvSpPr>
        <p:spPr bwMode="auto">
          <a:xfrm>
            <a:off x="1043484" y="3507854"/>
            <a:ext cx="331071" cy="359509"/>
          </a:xfrm>
          <a:custGeom>
            <a:avLst/>
            <a:gdLst>
              <a:gd name="T0" fmla="*/ 172 w 203"/>
              <a:gd name="T1" fmla="*/ 8 h 244"/>
              <a:gd name="T2" fmla="*/ 6 w 203"/>
              <a:gd name="T3" fmla="*/ 218 h 244"/>
              <a:gd name="T4" fmla="*/ 8 w 203"/>
              <a:gd name="T5" fmla="*/ 241 h 244"/>
              <a:gd name="T6" fmla="*/ 18 w 203"/>
              <a:gd name="T7" fmla="*/ 244 h 244"/>
              <a:gd name="T8" fmla="*/ 31 w 203"/>
              <a:gd name="T9" fmla="*/ 238 h 244"/>
              <a:gd name="T10" fmla="*/ 198 w 203"/>
              <a:gd name="T11" fmla="*/ 28 h 244"/>
              <a:gd name="T12" fmla="*/ 195 w 203"/>
              <a:gd name="T13" fmla="*/ 6 h 244"/>
              <a:gd name="T14" fmla="*/ 172 w 203"/>
              <a:gd name="T15" fmla="*/ 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44">
                <a:moveTo>
                  <a:pt x="172" y="8"/>
                </a:moveTo>
                <a:cubicBezTo>
                  <a:pt x="6" y="218"/>
                  <a:pt x="6" y="218"/>
                  <a:pt x="6" y="218"/>
                </a:cubicBezTo>
                <a:cubicBezTo>
                  <a:pt x="0" y="225"/>
                  <a:pt x="1" y="235"/>
                  <a:pt x="8" y="241"/>
                </a:cubicBezTo>
                <a:cubicBezTo>
                  <a:pt x="11" y="243"/>
                  <a:pt x="15" y="244"/>
                  <a:pt x="18" y="244"/>
                </a:cubicBezTo>
                <a:cubicBezTo>
                  <a:pt x="23" y="244"/>
                  <a:pt x="28" y="242"/>
                  <a:pt x="31" y="238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203" y="21"/>
                  <a:pt x="202" y="11"/>
                  <a:pt x="195" y="6"/>
                </a:cubicBezTo>
                <a:cubicBezTo>
                  <a:pt x="188" y="0"/>
                  <a:pt x="178" y="1"/>
                  <a:pt x="172" y="8"/>
                </a:cubicBezTo>
                <a:close/>
              </a:path>
            </a:pathLst>
          </a:custGeom>
          <a:solidFill>
            <a:srgbClr val="61B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56" name="Freeform 1750">
            <a:extLst>
              <a:ext uri="{FF2B5EF4-FFF2-40B4-BE49-F238E27FC236}">
                <a16:creationId xmlns:a16="http://schemas.microsoft.com/office/drawing/2014/main" id="{2E72F48B-FD10-4773-AD91-F817D5EA30DD}"/>
              </a:ext>
            </a:extLst>
          </p:cNvPr>
          <p:cNvSpPr>
            <a:spLocks/>
          </p:cNvSpPr>
          <p:nvPr/>
        </p:nvSpPr>
        <p:spPr bwMode="auto">
          <a:xfrm>
            <a:off x="1177917" y="3616884"/>
            <a:ext cx="295557" cy="359509"/>
          </a:xfrm>
          <a:custGeom>
            <a:avLst/>
            <a:gdLst>
              <a:gd name="T0" fmla="*/ 172 w 203"/>
              <a:gd name="T1" fmla="*/ 8 h 244"/>
              <a:gd name="T2" fmla="*/ 6 w 203"/>
              <a:gd name="T3" fmla="*/ 218 h 244"/>
              <a:gd name="T4" fmla="*/ 8 w 203"/>
              <a:gd name="T5" fmla="*/ 241 h 244"/>
              <a:gd name="T6" fmla="*/ 18 w 203"/>
              <a:gd name="T7" fmla="*/ 244 h 244"/>
              <a:gd name="T8" fmla="*/ 31 w 203"/>
              <a:gd name="T9" fmla="*/ 238 h 244"/>
              <a:gd name="T10" fmla="*/ 198 w 203"/>
              <a:gd name="T11" fmla="*/ 28 h 244"/>
              <a:gd name="T12" fmla="*/ 195 w 203"/>
              <a:gd name="T13" fmla="*/ 6 h 244"/>
              <a:gd name="T14" fmla="*/ 172 w 203"/>
              <a:gd name="T15" fmla="*/ 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244">
                <a:moveTo>
                  <a:pt x="172" y="8"/>
                </a:moveTo>
                <a:cubicBezTo>
                  <a:pt x="6" y="218"/>
                  <a:pt x="6" y="218"/>
                  <a:pt x="6" y="218"/>
                </a:cubicBezTo>
                <a:cubicBezTo>
                  <a:pt x="0" y="225"/>
                  <a:pt x="1" y="235"/>
                  <a:pt x="8" y="241"/>
                </a:cubicBezTo>
                <a:cubicBezTo>
                  <a:pt x="11" y="243"/>
                  <a:pt x="15" y="244"/>
                  <a:pt x="18" y="244"/>
                </a:cubicBezTo>
                <a:cubicBezTo>
                  <a:pt x="23" y="244"/>
                  <a:pt x="28" y="242"/>
                  <a:pt x="31" y="238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203" y="21"/>
                  <a:pt x="202" y="11"/>
                  <a:pt x="195" y="6"/>
                </a:cubicBezTo>
                <a:cubicBezTo>
                  <a:pt x="188" y="0"/>
                  <a:pt x="178" y="1"/>
                  <a:pt x="172" y="8"/>
                </a:cubicBezTo>
                <a:close/>
              </a:path>
            </a:pathLst>
          </a:custGeom>
          <a:solidFill>
            <a:srgbClr val="61BD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ADDF25B3-38B9-41C2-9437-3FC0FF69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80" y="987722"/>
            <a:ext cx="2002830" cy="20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EDCF-089A-44DF-AC9B-146747FA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/>
          <a:p>
            <a:r>
              <a:rPr lang="es-P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Producto Patrón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84266AF-A98A-4C06-A2CD-B722AAE6CF92}"/>
              </a:ext>
            </a:extLst>
          </p:cNvPr>
          <p:cNvGrpSpPr/>
          <p:nvPr/>
        </p:nvGrpSpPr>
        <p:grpSpPr>
          <a:xfrm>
            <a:off x="-14364" y="1013928"/>
            <a:ext cx="8762827" cy="3290998"/>
            <a:chOff x="3539939" y="1734907"/>
            <a:chExt cx="8900999" cy="3386941"/>
          </a:xfrm>
        </p:grpSpPr>
        <p:sp>
          <p:nvSpPr>
            <p:cNvPr id="21" name="透明">
              <a:extLst>
                <a:ext uri="{FF2B5EF4-FFF2-40B4-BE49-F238E27FC236}">
                  <a16:creationId xmlns:a16="http://schemas.microsoft.com/office/drawing/2014/main" id="{19C2AF4D-0F9C-4BF8-AB6A-6DCCDC477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39" y="1734907"/>
              <a:ext cx="2318250" cy="2901564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" name="TextBox 23">
              <a:extLst>
                <a:ext uri="{FF2B5EF4-FFF2-40B4-BE49-F238E27FC236}">
                  <a16:creationId xmlns:a16="http://schemas.microsoft.com/office/drawing/2014/main" id="{FF37BE8E-C5BD-4ED3-98EA-268CD1D77F0A}"/>
                </a:ext>
              </a:extLst>
            </p:cNvPr>
            <p:cNvSpPr txBox="1"/>
            <p:nvPr/>
          </p:nvSpPr>
          <p:spPr>
            <a:xfrm>
              <a:off x="7612059" y="1813159"/>
              <a:ext cx="4828879" cy="74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La </a:t>
              </a:r>
              <a:r>
                <a:rPr lang="es-MX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producción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 de la pijama basic equivale al 55.75% de la </a:t>
              </a:r>
              <a:r>
                <a:rPr lang="es-PE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producción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 total de la empresa</a:t>
              </a:r>
            </a:p>
          </p:txBody>
        </p:sp>
        <p:cxnSp>
          <p:nvCxnSpPr>
            <p:cNvPr id="8" name="直接连接符 26">
              <a:extLst>
                <a:ext uri="{FF2B5EF4-FFF2-40B4-BE49-F238E27FC236}">
                  <a16:creationId xmlns:a16="http://schemas.microsoft.com/office/drawing/2014/main" id="{93D260C6-AE3E-4CF9-A6B0-423E596B38FD}"/>
                </a:ext>
              </a:extLst>
            </p:cNvPr>
            <p:cNvCxnSpPr/>
            <p:nvPr/>
          </p:nvCxnSpPr>
          <p:spPr>
            <a:xfrm>
              <a:off x="6662114" y="2717512"/>
              <a:ext cx="4424997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</p:cxnSp>
        <p:cxnSp>
          <p:nvCxnSpPr>
            <p:cNvPr id="9" name="直接连接符 27">
              <a:extLst>
                <a:ext uri="{FF2B5EF4-FFF2-40B4-BE49-F238E27FC236}">
                  <a16:creationId xmlns:a16="http://schemas.microsoft.com/office/drawing/2014/main" id="{8BCACCD4-180C-45F6-BFD9-0845E25A0231}"/>
                </a:ext>
              </a:extLst>
            </p:cNvPr>
            <p:cNvCxnSpPr/>
            <p:nvPr/>
          </p:nvCxnSpPr>
          <p:spPr>
            <a:xfrm>
              <a:off x="6661299" y="4157484"/>
              <a:ext cx="442581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</p:cxn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4E5C5ED6-4EF5-4499-9371-201018549885}"/>
                </a:ext>
              </a:extLst>
            </p:cNvPr>
            <p:cNvGrpSpPr/>
            <p:nvPr/>
          </p:nvGrpSpPr>
          <p:grpSpPr>
            <a:xfrm>
              <a:off x="6620288" y="1838562"/>
              <a:ext cx="799160" cy="799160"/>
              <a:chOff x="4965863" y="1552412"/>
              <a:chExt cx="599448" cy="599448"/>
            </a:xfrm>
          </p:grpSpPr>
          <p:sp>
            <p:nvSpPr>
              <p:cNvPr id="17" name="椭圆 32">
                <a:extLst>
                  <a:ext uri="{FF2B5EF4-FFF2-40B4-BE49-F238E27FC236}">
                    <a16:creationId xmlns:a16="http://schemas.microsoft.com/office/drawing/2014/main" id="{898FA7D4-2FDD-4207-9503-F054F1064F6A}"/>
                  </a:ext>
                </a:extLst>
              </p:cNvPr>
              <p:cNvSpPr/>
              <p:nvPr/>
            </p:nvSpPr>
            <p:spPr>
              <a:xfrm>
                <a:off x="4965863" y="1552412"/>
                <a:ext cx="599448" cy="599448"/>
              </a:xfrm>
              <a:prstGeom prst="ellipse">
                <a:avLst/>
              </a:prstGeom>
              <a:solidFill>
                <a:srgbClr val="4C5D86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FB9374D4-82AE-4C47-9D84-13EC6E412F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6483" y="1711977"/>
                <a:ext cx="289613" cy="227488"/>
              </a:xfrm>
              <a:custGeom>
                <a:avLst/>
                <a:gdLst>
                  <a:gd name="T0" fmla="*/ 282 w 766"/>
                  <a:gd name="T1" fmla="*/ 304 h 600"/>
                  <a:gd name="T2" fmla="*/ 391 w 766"/>
                  <a:gd name="T3" fmla="*/ 248 h 600"/>
                  <a:gd name="T4" fmla="*/ 596 w 766"/>
                  <a:gd name="T5" fmla="*/ 213 h 600"/>
                  <a:gd name="T6" fmla="*/ 652 w 766"/>
                  <a:gd name="T7" fmla="*/ 129 h 600"/>
                  <a:gd name="T8" fmla="*/ 570 w 766"/>
                  <a:gd name="T9" fmla="*/ 186 h 600"/>
                  <a:gd name="T10" fmla="*/ 391 w 766"/>
                  <a:gd name="T11" fmla="*/ 195 h 600"/>
                  <a:gd name="T12" fmla="*/ 766 w 766"/>
                  <a:gd name="T13" fmla="*/ 80 h 600"/>
                  <a:gd name="T14" fmla="*/ 465 w 766"/>
                  <a:gd name="T15" fmla="*/ 32 h 600"/>
                  <a:gd name="T16" fmla="*/ 437 w 766"/>
                  <a:gd name="T17" fmla="*/ 0 h 600"/>
                  <a:gd name="T18" fmla="*/ 154 w 766"/>
                  <a:gd name="T19" fmla="*/ 32 h 600"/>
                  <a:gd name="T20" fmla="*/ 175 w 766"/>
                  <a:gd name="T21" fmla="*/ 80 h 600"/>
                  <a:gd name="T22" fmla="*/ 216 w 766"/>
                  <a:gd name="T23" fmla="*/ 135 h 600"/>
                  <a:gd name="T24" fmla="*/ 706 w 766"/>
                  <a:gd name="T25" fmla="*/ 80 h 600"/>
                  <a:gd name="T26" fmla="*/ 355 w 766"/>
                  <a:gd name="T27" fmla="*/ 394 h 600"/>
                  <a:gd name="T28" fmla="*/ 706 w 766"/>
                  <a:gd name="T29" fmla="*/ 410 h 600"/>
                  <a:gd name="T30" fmla="*/ 361 w 766"/>
                  <a:gd name="T31" fmla="*/ 427 h 600"/>
                  <a:gd name="T32" fmla="*/ 362 w 766"/>
                  <a:gd name="T33" fmla="*/ 478 h 600"/>
                  <a:gd name="T34" fmla="*/ 437 w 766"/>
                  <a:gd name="T35" fmla="*/ 595 h 600"/>
                  <a:gd name="T36" fmla="*/ 465 w 766"/>
                  <a:gd name="T37" fmla="*/ 478 h 600"/>
                  <a:gd name="T38" fmla="*/ 603 w 766"/>
                  <a:gd name="T39" fmla="*/ 592 h 600"/>
                  <a:gd name="T40" fmla="*/ 591 w 766"/>
                  <a:gd name="T41" fmla="*/ 478 h 600"/>
                  <a:gd name="T42" fmla="*/ 766 w 766"/>
                  <a:gd name="T43" fmla="*/ 427 h 600"/>
                  <a:gd name="T44" fmla="*/ 747 w 766"/>
                  <a:gd name="T45" fmla="*/ 80 h 600"/>
                  <a:gd name="T46" fmla="*/ 161 w 766"/>
                  <a:gd name="T47" fmla="*/ 310 h 600"/>
                  <a:gd name="T48" fmla="*/ 235 w 766"/>
                  <a:gd name="T49" fmla="*/ 236 h 600"/>
                  <a:gd name="T50" fmla="*/ 86 w 766"/>
                  <a:gd name="T51" fmla="*/ 236 h 600"/>
                  <a:gd name="T52" fmla="*/ 208 w 766"/>
                  <a:gd name="T53" fmla="*/ 325 h 600"/>
                  <a:gd name="T54" fmla="*/ 181 w 766"/>
                  <a:gd name="T55" fmla="*/ 325 h 600"/>
                  <a:gd name="T56" fmla="*/ 188 w 766"/>
                  <a:gd name="T57" fmla="*/ 339 h 600"/>
                  <a:gd name="T58" fmla="*/ 196 w 766"/>
                  <a:gd name="T59" fmla="*/ 510 h 600"/>
                  <a:gd name="T60" fmla="*/ 129 w 766"/>
                  <a:gd name="T61" fmla="*/ 510 h 600"/>
                  <a:gd name="T62" fmla="*/ 137 w 766"/>
                  <a:gd name="T63" fmla="*/ 339 h 600"/>
                  <a:gd name="T64" fmla="*/ 145 w 766"/>
                  <a:gd name="T65" fmla="*/ 325 h 600"/>
                  <a:gd name="T66" fmla="*/ 0 w 766"/>
                  <a:gd name="T67" fmla="*/ 438 h 600"/>
                  <a:gd name="T68" fmla="*/ 66 w 766"/>
                  <a:gd name="T69" fmla="*/ 600 h 600"/>
                  <a:gd name="T70" fmla="*/ 89 w 766"/>
                  <a:gd name="T71" fmla="*/ 432 h 600"/>
                  <a:gd name="T72" fmla="*/ 230 w 766"/>
                  <a:gd name="T73" fmla="*/ 600 h 600"/>
                  <a:gd name="T74" fmla="*/ 253 w 766"/>
                  <a:gd name="T75" fmla="*/ 432 h 600"/>
                  <a:gd name="T76" fmla="*/ 321 w 766"/>
                  <a:gd name="T77" fmla="*/ 600 h 600"/>
                  <a:gd name="T78" fmla="*/ 208 w 766"/>
                  <a:gd name="T79" fmla="*/ 32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6" h="600">
                    <a:moveTo>
                      <a:pt x="391" y="195"/>
                    </a:moveTo>
                    <a:lnTo>
                      <a:pt x="282" y="304"/>
                    </a:lnTo>
                    <a:cubicBezTo>
                      <a:pt x="293" y="310"/>
                      <a:pt x="303" y="317"/>
                      <a:pt x="312" y="326"/>
                    </a:cubicBezTo>
                    <a:lnTo>
                      <a:pt x="391" y="248"/>
                    </a:lnTo>
                    <a:lnTo>
                      <a:pt x="476" y="333"/>
                    </a:lnTo>
                    <a:lnTo>
                      <a:pt x="596" y="213"/>
                    </a:lnTo>
                    <a:lnTo>
                      <a:pt x="614" y="259"/>
                    </a:lnTo>
                    <a:lnTo>
                      <a:pt x="652" y="129"/>
                    </a:lnTo>
                    <a:lnTo>
                      <a:pt x="522" y="167"/>
                    </a:lnTo>
                    <a:lnTo>
                      <a:pt x="570" y="186"/>
                    </a:lnTo>
                    <a:lnTo>
                      <a:pt x="476" y="280"/>
                    </a:lnTo>
                    <a:lnTo>
                      <a:pt x="391" y="195"/>
                    </a:lnTo>
                    <a:close/>
                    <a:moveTo>
                      <a:pt x="766" y="80"/>
                    </a:moveTo>
                    <a:lnTo>
                      <a:pt x="766" y="80"/>
                    </a:lnTo>
                    <a:lnTo>
                      <a:pt x="766" y="32"/>
                    </a:lnTo>
                    <a:lnTo>
                      <a:pt x="465" y="32"/>
                    </a:lnTo>
                    <a:lnTo>
                      <a:pt x="465" y="0"/>
                    </a:lnTo>
                    <a:lnTo>
                      <a:pt x="437" y="0"/>
                    </a:lnTo>
                    <a:lnTo>
                      <a:pt x="437" y="32"/>
                    </a:lnTo>
                    <a:lnTo>
                      <a:pt x="154" y="32"/>
                    </a:lnTo>
                    <a:lnTo>
                      <a:pt x="154" y="80"/>
                    </a:lnTo>
                    <a:lnTo>
                      <a:pt x="175" y="80"/>
                    </a:lnTo>
                    <a:lnTo>
                      <a:pt x="175" y="122"/>
                    </a:lnTo>
                    <a:cubicBezTo>
                      <a:pt x="190" y="124"/>
                      <a:pt x="203" y="128"/>
                      <a:pt x="216" y="135"/>
                    </a:cubicBezTo>
                    <a:lnTo>
                      <a:pt x="216" y="80"/>
                    </a:lnTo>
                    <a:lnTo>
                      <a:pt x="706" y="80"/>
                    </a:lnTo>
                    <a:lnTo>
                      <a:pt x="706" y="394"/>
                    </a:lnTo>
                    <a:lnTo>
                      <a:pt x="355" y="394"/>
                    </a:lnTo>
                    <a:cubicBezTo>
                      <a:pt x="356" y="399"/>
                      <a:pt x="358" y="404"/>
                      <a:pt x="359" y="410"/>
                    </a:cubicBezTo>
                    <a:lnTo>
                      <a:pt x="706" y="410"/>
                    </a:lnTo>
                    <a:lnTo>
                      <a:pt x="706" y="427"/>
                    </a:lnTo>
                    <a:lnTo>
                      <a:pt x="361" y="427"/>
                    </a:lnTo>
                    <a:cubicBezTo>
                      <a:pt x="361" y="430"/>
                      <a:pt x="362" y="434"/>
                      <a:pt x="362" y="438"/>
                    </a:cubicBezTo>
                    <a:lnTo>
                      <a:pt x="362" y="478"/>
                    </a:lnTo>
                    <a:lnTo>
                      <a:pt x="437" y="478"/>
                    </a:lnTo>
                    <a:lnTo>
                      <a:pt x="437" y="595"/>
                    </a:lnTo>
                    <a:lnTo>
                      <a:pt x="465" y="595"/>
                    </a:lnTo>
                    <a:lnTo>
                      <a:pt x="465" y="478"/>
                    </a:lnTo>
                    <a:lnTo>
                      <a:pt x="560" y="478"/>
                    </a:lnTo>
                    <a:lnTo>
                      <a:pt x="603" y="592"/>
                    </a:lnTo>
                    <a:lnTo>
                      <a:pt x="631" y="585"/>
                    </a:lnTo>
                    <a:lnTo>
                      <a:pt x="591" y="478"/>
                    </a:lnTo>
                    <a:lnTo>
                      <a:pt x="766" y="478"/>
                    </a:lnTo>
                    <a:lnTo>
                      <a:pt x="766" y="427"/>
                    </a:lnTo>
                    <a:lnTo>
                      <a:pt x="747" y="427"/>
                    </a:lnTo>
                    <a:lnTo>
                      <a:pt x="747" y="80"/>
                    </a:lnTo>
                    <a:lnTo>
                      <a:pt x="766" y="80"/>
                    </a:lnTo>
                    <a:close/>
                    <a:moveTo>
                      <a:pt x="161" y="310"/>
                    </a:moveTo>
                    <a:lnTo>
                      <a:pt x="161" y="310"/>
                    </a:lnTo>
                    <a:cubicBezTo>
                      <a:pt x="202" y="310"/>
                      <a:pt x="235" y="277"/>
                      <a:pt x="235" y="236"/>
                    </a:cubicBezTo>
                    <a:cubicBezTo>
                      <a:pt x="235" y="194"/>
                      <a:pt x="202" y="161"/>
                      <a:pt x="161" y="161"/>
                    </a:cubicBezTo>
                    <a:cubicBezTo>
                      <a:pt x="119" y="161"/>
                      <a:pt x="86" y="194"/>
                      <a:pt x="86" y="236"/>
                    </a:cubicBezTo>
                    <a:cubicBezTo>
                      <a:pt x="86" y="277"/>
                      <a:pt x="119" y="310"/>
                      <a:pt x="161" y="310"/>
                    </a:cubicBezTo>
                    <a:close/>
                    <a:moveTo>
                      <a:pt x="208" y="325"/>
                    </a:moveTo>
                    <a:lnTo>
                      <a:pt x="208" y="325"/>
                    </a:lnTo>
                    <a:lnTo>
                      <a:pt x="181" y="325"/>
                    </a:lnTo>
                    <a:lnTo>
                      <a:pt x="185" y="328"/>
                    </a:lnTo>
                    <a:cubicBezTo>
                      <a:pt x="188" y="331"/>
                      <a:pt x="190" y="336"/>
                      <a:pt x="188" y="339"/>
                    </a:cubicBezTo>
                    <a:lnTo>
                      <a:pt x="178" y="365"/>
                    </a:lnTo>
                    <a:lnTo>
                      <a:pt x="196" y="510"/>
                    </a:lnTo>
                    <a:lnTo>
                      <a:pt x="163" y="540"/>
                    </a:lnTo>
                    <a:lnTo>
                      <a:pt x="129" y="510"/>
                    </a:lnTo>
                    <a:lnTo>
                      <a:pt x="147" y="365"/>
                    </a:lnTo>
                    <a:lnTo>
                      <a:pt x="137" y="339"/>
                    </a:lnTo>
                    <a:cubicBezTo>
                      <a:pt x="135" y="336"/>
                      <a:pt x="137" y="331"/>
                      <a:pt x="140" y="328"/>
                    </a:cubicBezTo>
                    <a:lnTo>
                      <a:pt x="145" y="325"/>
                    </a:lnTo>
                    <a:lnTo>
                      <a:pt x="112" y="325"/>
                    </a:lnTo>
                    <a:cubicBezTo>
                      <a:pt x="50" y="325"/>
                      <a:pt x="0" y="376"/>
                      <a:pt x="0" y="438"/>
                    </a:cubicBezTo>
                    <a:lnTo>
                      <a:pt x="0" y="600"/>
                    </a:lnTo>
                    <a:lnTo>
                      <a:pt x="66" y="600"/>
                    </a:lnTo>
                    <a:lnTo>
                      <a:pt x="66" y="432"/>
                    </a:lnTo>
                    <a:lnTo>
                      <a:pt x="89" y="432"/>
                    </a:lnTo>
                    <a:lnTo>
                      <a:pt x="89" y="600"/>
                    </a:lnTo>
                    <a:lnTo>
                      <a:pt x="230" y="600"/>
                    </a:lnTo>
                    <a:lnTo>
                      <a:pt x="230" y="432"/>
                    </a:lnTo>
                    <a:lnTo>
                      <a:pt x="253" y="432"/>
                    </a:lnTo>
                    <a:lnTo>
                      <a:pt x="253" y="600"/>
                    </a:lnTo>
                    <a:lnTo>
                      <a:pt x="321" y="600"/>
                    </a:lnTo>
                    <a:lnTo>
                      <a:pt x="321" y="438"/>
                    </a:lnTo>
                    <a:cubicBezTo>
                      <a:pt x="321" y="376"/>
                      <a:pt x="271" y="325"/>
                      <a:pt x="208" y="3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1" name="组合 3">
              <a:extLst>
                <a:ext uri="{FF2B5EF4-FFF2-40B4-BE49-F238E27FC236}">
                  <a16:creationId xmlns:a16="http://schemas.microsoft.com/office/drawing/2014/main" id="{5F948319-3E79-4511-A549-0BCADFFC65FA}"/>
                </a:ext>
              </a:extLst>
            </p:cNvPr>
            <p:cNvGrpSpPr/>
            <p:nvPr/>
          </p:nvGrpSpPr>
          <p:grpSpPr>
            <a:xfrm>
              <a:off x="6626942" y="3038736"/>
              <a:ext cx="799160" cy="799160"/>
              <a:chOff x="4970854" y="2513407"/>
              <a:chExt cx="599448" cy="599448"/>
            </a:xfrm>
          </p:grpSpPr>
          <p:sp>
            <p:nvSpPr>
              <p:cNvPr id="15" name="椭圆 34">
                <a:extLst>
                  <a:ext uri="{FF2B5EF4-FFF2-40B4-BE49-F238E27FC236}">
                    <a16:creationId xmlns:a16="http://schemas.microsoft.com/office/drawing/2014/main" id="{F842251B-3015-4E4A-A639-AE8DB3B5DFD8}"/>
                  </a:ext>
                </a:extLst>
              </p:cNvPr>
              <p:cNvSpPr/>
              <p:nvPr/>
            </p:nvSpPr>
            <p:spPr>
              <a:xfrm>
                <a:off x="4970854" y="2513407"/>
                <a:ext cx="599448" cy="599448"/>
              </a:xfrm>
              <a:prstGeom prst="ellipse">
                <a:avLst/>
              </a:prstGeom>
              <a:solidFill>
                <a:srgbClr val="C1392B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47891CD5-80EE-4DFC-8949-054DFDF079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0341" y="2641777"/>
                <a:ext cx="289614" cy="309707"/>
              </a:xfrm>
              <a:custGeom>
                <a:avLst/>
                <a:gdLst>
                  <a:gd name="T0" fmla="*/ 224 w 593"/>
                  <a:gd name="T1" fmla="*/ 394 h 633"/>
                  <a:gd name="T2" fmla="*/ 213 w 593"/>
                  <a:gd name="T3" fmla="*/ 358 h 633"/>
                  <a:gd name="T4" fmla="*/ 259 w 593"/>
                  <a:gd name="T5" fmla="*/ 173 h 633"/>
                  <a:gd name="T6" fmla="*/ 307 w 593"/>
                  <a:gd name="T7" fmla="*/ 323 h 633"/>
                  <a:gd name="T8" fmla="*/ 367 w 593"/>
                  <a:gd name="T9" fmla="*/ 149 h 633"/>
                  <a:gd name="T10" fmla="*/ 234 w 593"/>
                  <a:gd name="T11" fmla="*/ 296 h 633"/>
                  <a:gd name="T12" fmla="*/ 223 w 593"/>
                  <a:gd name="T13" fmla="*/ 315 h 633"/>
                  <a:gd name="T14" fmla="*/ 304 w 593"/>
                  <a:gd name="T15" fmla="*/ 363 h 633"/>
                  <a:gd name="T16" fmla="*/ 391 w 593"/>
                  <a:gd name="T17" fmla="*/ 127 h 633"/>
                  <a:gd name="T18" fmla="*/ 395 w 593"/>
                  <a:gd name="T19" fmla="*/ 81 h 633"/>
                  <a:gd name="T20" fmla="*/ 391 w 593"/>
                  <a:gd name="T21" fmla="*/ 127 h 633"/>
                  <a:gd name="T22" fmla="*/ 463 w 593"/>
                  <a:gd name="T23" fmla="*/ 149 h 633"/>
                  <a:gd name="T24" fmla="*/ 417 w 593"/>
                  <a:gd name="T25" fmla="*/ 154 h 633"/>
                  <a:gd name="T26" fmla="*/ 338 w 593"/>
                  <a:gd name="T27" fmla="*/ 107 h 633"/>
                  <a:gd name="T28" fmla="*/ 319 w 593"/>
                  <a:gd name="T29" fmla="*/ 65 h 633"/>
                  <a:gd name="T30" fmla="*/ 338 w 593"/>
                  <a:gd name="T31" fmla="*/ 107 h 633"/>
                  <a:gd name="T32" fmla="*/ 261 w 593"/>
                  <a:gd name="T33" fmla="*/ 79 h 633"/>
                  <a:gd name="T34" fmla="*/ 266 w 593"/>
                  <a:gd name="T35" fmla="*/ 125 h 633"/>
                  <a:gd name="T36" fmla="*/ 435 w 593"/>
                  <a:gd name="T37" fmla="*/ 226 h 633"/>
                  <a:gd name="T38" fmla="*/ 477 w 593"/>
                  <a:gd name="T39" fmla="*/ 207 h 633"/>
                  <a:gd name="T40" fmla="*/ 435 w 593"/>
                  <a:gd name="T41" fmla="*/ 226 h 633"/>
                  <a:gd name="T42" fmla="*/ 218 w 593"/>
                  <a:gd name="T43" fmla="*/ 324 h 633"/>
                  <a:gd name="T44" fmla="*/ 206 w 593"/>
                  <a:gd name="T45" fmla="*/ 344 h 633"/>
                  <a:gd name="T46" fmla="*/ 288 w 593"/>
                  <a:gd name="T47" fmla="*/ 391 h 633"/>
                  <a:gd name="T48" fmla="*/ 216 w 593"/>
                  <a:gd name="T49" fmla="*/ 633 h 633"/>
                  <a:gd name="T50" fmla="*/ 231 w 593"/>
                  <a:gd name="T51" fmla="*/ 37 h 633"/>
                  <a:gd name="T52" fmla="*/ 564 w 593"/>
                  <a:gd name="T53" fmla="*/ 180 h 633"/>
                  <a:gd name="T54" fmla="*/ 569 w 593"/>
                  <a:gd name="T55" fmla="*/ 276 h 633"/>
                  <a:gd name="T56" fmla="*/ 586 w 593"/>
                  <a:gd name="T57" fmla="*/ 396 h 633"/>
                  <a:gd name="T58" fmla="*/ 565 w 593"/>
                  <a:gd name="T59" fmla="*/ 498 h 633"/>
                  <a:gd name="T60" fmla="*/ 442 w 593"/>
                  <a:gd name="T61" fmla="*/ 526 h 633"/>
                  <a:gd name="T62" fmla="*/ 216 w 593"/>
                  <a:gd name="T63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3" h="633">
                    <a:moveTo>
                      <a:pt x="213" y="358"/>
                    </a:moveTo>
                    <a:cubicBezTo>
                      <a:pt x="207" y="371"/>
                      <a:pt x="212" y="387"/>
                      <a:pt x="224" y="394"/>
                    </a:cubicBezTo>
                    <a:cubicBezTo>
                      <a:pt x="235" y="400"/>
                      <a:pt x="248" y="398"/>
                      <a:pt x="257" y="391"/>
                    </a:cubicBezTo>
                    <a:lnTo>
                      <a:pt x="213" y="358"/>
                    </a:lnTo>
                    <a:close/>
                    <a:moveTo>
                      <a:pt x="367" y="149"/>
                    </a:moveTo>
                    <a:cubicBezTo>
                      <a:pt x="328" y="126"/>
                      <a:pt x="279" y="137"/>
                      <a:pt x="259" y="173"/>
                    </a:cubicBezTo>
                    <a:cubicBezTo>
                      <a:pt x="238" y="210"/>
                      <a:pt x="265" y="250"/>
                      <a:pt x="246" y="288"/>
                    </a:cubicBezTo>
                    <a:lnTo>
                      <a:pt x="307" y="323"/>
                    </a:lnTo>
                    <a:cubicBezTo>
                      <a:pt x="330" y="288"/>
                      <a:pt x="380" y="291"/>
                      <a:pt x="401" y="255"/>
                    </a:cubicBezTo>
                    <a:cubicBezTo>
                      <a:pt x="421" y="219"/>
                      <a:pt x="406" y="172"/>
                      <a:pt x="367" y="149"/>
                    </a:cubicBezTo>
                    <a:close/>
                    <a:moveTo>
                      <a:pt x="301" y="346"/>
                    </a:moveTo>
                    <a:lnTo>
                      <a:pt x="234" y="296"/>
                    </a:lnTo>
                    <a:cubicBezTo>
                      <a:pt x="229" y="292"/>
                      <a:pt x="223" y="293"/>
                      <a:pt x="219" y="299"/>
                    </a:cubicBezTo>
                    <a:cubicBezTo>
                      <a:pt x="216" y="304"/>
                      <a:pt x="218" y="312"/>
                      <a:pt x="223" y="315"/>
                    </a:cubicBezTo>
                    <a:lnTo>
                      <a:pt x="289" y="366"/>
                    </a:lnTo>
                    <a:cubicBezTo>
                      <a:pt x="295" y="370"/>
                      <a:pt x="301" y="368"/>
                      <a:pt x="304" y="363"/>
                    </a:cubicBezTo>
                    <a:cubicBezTo>
                      <a:pt x="307" y="357"/>
                      <a:pt x="306" y="350"/>
                      <a:pt x="301" y="346"/>
                    </a:cubicBezTo>
                    <a:close/>
                    <a:moveTo>
                      <a:pt x="391" y="127"/>
                    </a:moveTo>
                    <a:lnTo>
                      <a:pt x="412" y="90"/>
                    </a:lnTo>
                    <a:lnTo>
                      <a:pt x="395" y="81"/>
                    </a:lnTo>
                    <a:lnTo>
                      <a:pt x="374" y="117"/>
                    </a:lnTo>
                    <a:lnTo>
                      <a:pt x="391" y="127"/>
                    </a:lnTo>
                    <a:close/>
                    <a:moveTo>
                      <a:pt x="426" y="170"/>
                    </a:moveTo>
                    <a:lnTo>
                      <a:pt x="463" y="149"/>
                    </a:lnTo>
                    <a:lnTo>
                      <a:pt x="453" y="133"/>
                    </a:lnTo>
                    <a:lnTo>
                      <a:pt x="417" y="154"/>
                    </a:lnTo>
                    <a:lnTo>
                      <a:pt x="426" y="170"/>
                    </a:lnTo>
                    <a:close/>
                    <a:moveTo>
                      <a:pt x="338" y="107"/>
                    </a:moveTo>
                    <a:lnTo>
                      <a:pt x="338" y="65"/>
                    </a:lnTo>
                    <a:lnTo>
                      <a:pt x="319" y="65"/>
                    </a:lnTo>
                    <a:lnTo>
                      <a:pt x="319" y="107"/>
                    </a:lnTo>
                    <a:lnTo>
                      <a:pt x="338" y="107"/>
                    </a:lnTo>
                    <a:close/>
                    <a:moveTo>
                      <a:pt x="282" y="116"/>
                    </a:moveTo>
                    <a:lnTo>
                      <a:pt x="261" y="79"/>
                    </a:lnTo>
                    <a:lnTo>
                      <a:pt x="245" y="89"/>
                    </a:lnTo>
                    <a:lnTo>
                      <a:pt x="266" y="125"/>
                    </a:lnTo>
                    <a:lnTo>
                      <a:pt x="282" y="116"/>
                    </a:lnTo>
                    <a:close/>
                    <a:moveTo>
                      <a:pt x="435" y="226"/>
                    </a:moveTo>
                    <a:lnTo>
                      <a:pt x="477" y="226"/>
                    </a:lnTo>
                    <a:lnTo>
                      <a:pt x="477" y="207"/>
                    </a:lnTo>
                    <a:lnTo>
                      <a:pt x="436" y="207"/>
                    </a:lnTo>
                    <a:lnTo>
                      <a:pt x="435" y="226"/>
                    </a:lnTo>
                    <a:close/>
                    <a:moveTo>
                      <a:pt x="284" y="375"/>
                    </a:moveTo>
                    <a:lnTo>
                      <a:pt x="218" y="324"/>
                    </a:lnTo>
                    <a:cubicBezTo>
                      <a:pt x="213" y="320"/>
                      <a:pt x="206" y="322"/>
                      <a:pt x="203" y="327"/>
                    </a:cubicBezTo>
                    <a:cubicBezTo>
                      <a:pt x="200" y="333"/>
                      <a:pt x="201" y="340"/>
                      <a:pt x="206" y="344"/>
                    </a:cubicBezTo>
                    <a:lnTo>
                      <a:pt x="273" y="394"/>
                    </a:lnTo>
                    <a:cubicBezTo>
                      <a:pt x="278" y="398"/>
                      <a:pt x="285" y="397"/>
                      <a:pt x="288" y="391"/>
                    </a:cubicBezTo>
                    <a:cubicBezTo>
                      <a:pt x="291" y="386"/>
                      <a:pt x="289" y="378"/>
                      <a:pt x="284" y="375"/>
                    </a:cubicBezTo>
                    <a:close/>
                    <a:moveTo>
                      <a:pt x="216" y="633"/>
                    </a:moveTo>
                    <a:cubicBezTo>
                      <a:pt x="223" y="583"/>
                      <a:pt x="223" y="530"/>
                      <a:pt x="210" y="483"/>
                    </a:cubicBezTo>
                    <a:cubicBezTo>
                      <a:pt x="0" y="365"/>
                      <a:pt x="55" y="92"/>
                      <a:pt x="231" y="37"/>
                    </a:cubicBezTo>
                    <a:cubicBezTo>
                      <a:pt x="324" y="0"/>
                      <a:pt x="450" y="22"/>
                      <a:pt x="533" y="105"/>
                    </a:cubicBezTo>
                    <a:cubicBezTo>
                      <a:pt x="593" y="165"/>
                      <a:pt x="564" y="180"/>
                      <a:pt x="564" y="180"/>
                    </a:cubicBezTo>
                    <a:lnTo>
                      <a:pt x="551" y="187"/>
                    </a:lnTo>
                    <a:cubicBezTo>
                      <a:pt x="558" y="216"/>
                      <a:pt x="571" y="268"/>
                      <a:pt x="569" y="276"/>
                    </a:cubicBezTo>
                    <a:cubicBezTo>
                      <a:pt x="567" y="285"/>
                      <a:pt x="556" y="295"/>
                      <a:pt x="556" y="295"/>
                    </a:cubicBezTo>
                    <a:lnTo>
                      <a:pt x="586" y="396"/>
                    </a:lnTo>
                    <a:lnTo>
                      <a:pt x="559" y="407"/>
                    </a:lnTo>
                    <a:cubicBezTo>
                      <a:pt x="565" y="439"/>
                      <a:pt x="568" y="466"/>
                      <a:pt x="565" y="498"/>
                    </a:cubicBezTo>
                    <a:cubicBezTo>
                      <a:pt x="565" y="503"/>
                      <a:pt x="547" y="519"/>
                      <a:pt x="532" y="520"/>
                    </a:cubicBezTo>
                    <a:lnTo>
                      <a:pt x="442" y="526"/>
                    </a:lnTo>
                    <a:lnTo>
                      <a:pt x="448" y="633"/>
                    </a:lnTo>
                    <a:lnTo>
                      <a:pt x="216" y="6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" name="组合 4">
              <a:extLst>
                <a:ext uri="{FF2B5EF4-FFF2-40B4-BE49-F238E27FC236}">
                  <a16:creationId xmlns:a16="http://schemas.microsoft.com/office/drawing/2014/main" id="{57674D44-7146-4E0E-9070-AE2E47127683}"/>
                </a:ext>
              </a:extLst>
            </p:cNvPr>
            <p:cNvGrpSpPr/>
            <p:nvPr/>
          </p:nvGrpSpPr>
          <p:grpSpPr>
            <a:xfrm>
              <a:off x="6650612" y="4322688"/>
              <a:ext cx="799160" cy="799160"/>
              <a:chOff x="4988609" y="3551062"/>
              <a:chExt cx="599448" cy="599448"/>
            </a:xfrm>
          </p:grpSpPr>
          <p:sp>
            <p:nvSpPr>
              <p:cNvPr id="13" name="椭圆 36">
                <a:extLst>
                  <a:ext uri="{FF2B5EF4-FFF2-40B4-BE49-F238E27FC236}">
                    <a16:creationId xmlns:a16="http://schemas.microsoft.com/office/drawing/2014/main" id="{8D21CD27-12C3-49D2-A139-F0B102CB5E37}"/>
                  </a:ext>
                </a:extLst>
              </p:cNvPr>
              <p:cNvSpPr/>
              <p:nvPr/>
            </p:nvSpPr>
            <p:spPr>
              <a:xfrm>
                <a:off x="4988609" y="3551062"/>
                <a:ext cx="599448" cy="599448"/>
              </a:xfrm>
              <a:prstGeom prst="ellipse">
                <a:avLst/>
              </a:prstGeom>
              <a:solidFill>
                <a:srgbClr val="8EC142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C3382CDC-B85C-4F12-B7F2-EC4CA1515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0570" y="3710860"/>
                <a:ext cx="295526" cy="279852"/>
              </a:xfrm>
              <a:custGeom>
                <a:avLst/>
                <a:gdLst>
                  <a:gd name="T0" fmla="*/ 522 w 638"/>
                  <a:gd name="T1" fmla="*/ 59 h 603"/>
                  <a:gd name="T2" fmla="*/ 520 w 638"/>
                  <a:gd name="T3" fmla="*/ 186 h 603"/>
                  <a:gd name="T4" fmla="*/ 301 w 638"/>
                  <a:gd name="T5" fmla="*/ 186 h 603"/>
                  <a:gd name="T6" fmla="*/ 299 w 638"/>
                  <a:gd name="T7" fmla="*/ 129 h 603"/>
                  <a:gd name="T8" fmla="*/ 299 w 638"/>
                  <a:gd name="T9" fmla="*/ 119 h 603"/>
                  <a:gd name="T10" fmla="*/ 301 w 638"/>
                  <a:gd name="T11" fmla="*/ 54 h 603"/>
                  <a:gd name="T12" fmla="*/ 305 w 638"/>
                  <a:gd name="T13" fmla="*/ 27 h 603"/>
                  <a:gd name="T14" fmla="*/ 273 w 638"/>
                  <a:gd name="T15" fmla="*/ 59 h 603"/>
                  <a:gd name="T16" fmla="*/ 263 w 638"/>
                  <a:gd name="T17" fmla="*/ 113 h 603"/>
                  <a:gd name="T18" fmla="*/ 111 w 638"/>
                  <a:gd name="T19" fmla="*/ 94 h 603"/>
                  <a:gd name="T20" fmla="*/ 112 w 638"/>
                  <a:gd name="T21" fmla="*/ 207 h 603"/>
                  <a:gd name="T22" fmla="*/ 117 w 638"/>
                  <a:gd name="T23" fmla="*/ 207 h 603"/>
                  <a:gd name="T24" fmla="*/ 148 w 638"/>
                  <a:gd name="T25" fmla="*/ 339 h 603"/>
                  <a:gd name="T26" fmla="*/ 155 w 638"/>
                  <a:gd name="T27" fmla="*/ 339 h 603"/>
                  <a:gd name="T28" fmla="*/ 185 w 638"/>
                  <a:gd name="T29" fmla="*/ 223 h 603"/>
                  <a:gd name="T30" fmla="*/ 185 w 638"/>
                  <a:gd name="T31" fmla="*/ 127 h 603"/>
                  <a:gd name="T32" fmla="*/ 263 w 638"/>
                  <a:gd name="T33" fmla="*/ 136 h 603"/>
                  <a:gd name="T34" fmla="*/ 282 w 638"/>
                  <a:gd name="T35" fmla="*/ 204 h 603"/>
                  <a:gd name="T36" fmla="*/ 305 w 638"/>
                  <a:gd name="T37" fmla="*/ 214 h 603"/>
                  <a:gd name="T38" fmla="*/ 539 w 638"/>
                  <a:gd name="T39" fmla="*/ 204 h 603"/>
                  <a:gd name="T40" fmla="*/ 539 w 638"/>
                  <a:gd name="T41" fmla="*/ 36 h 603"/>
                  <a:gd name="T42" fmla="*/ 520 w 638"/>
                  <a:gd name="T43" fmla="*/ 221 h 603"/>
                  <a:gd name="T44" fmla="*/ 523 w 638"/>
                  <a:gd name="T45" fmla="*/ 341 h 603"/>
                  <a:gd name="T46" fmla="*/ 367 w 638"/>
                  <a:gd name="T47" fmla="*/ 249 h 603"/>
                  <a:gd name="T48" fmla="*/ 334 w 638"/>
                  <a:gd name="T49" fmla="*/ 249 h 603"/>
                  <a:gd name="T50" fmla="*/ 520 w 638"/>
                  <a:gd name="T51" fmla="*/ 221 h 603"/>
                  <a:gd name="T52" fmla="*/ 158 w 638"/>
                  <a:gd name="T53" fmla="*/ 438 h 603"/>
                  <a:gd name="T54" fmla="*/ 113 w 638"/>
                  <a:gd name="T55" fmla="*/ 373 h 603"/>
                  <a:gd name="T56" fmla="*/ 361 w 638"/>
                  <a:gd name="T57" fmla="*/ 438 h 603"/>
                  <a:gd name="T58" fmla="*/ 316 w 638"/>
                  <a:gd name="T59" fmla="*/ 373 h 603"/>
                  <a:gd name="T60" fmla="*/ 567 w 638"/>
                  <a:gd name="T61" fmla="*/ 438 h 603"/>
                  <a:gd name="T62" fmla="*/ 522 w 638"/>
                  <a:gd name="T63" fmla="*/ 373 h 603"/>
                  <a:gd name="T64" fmla="*/ 200 w 638"/>
                  <a:gd name="T65" fmla="*/ 487 h 603"/>
                  <a:gd name="T66" fmla="*/ 221 w 638"/>
                  <a:gd name="T67" fmla="*/ 527 h 603"/>
                  <a:gd name="T68" fmla="*/ 265 w 638"/>
                  <a:gd name="T69" fmla="*/ 448 h 603"/>
                  <a:gd name="T70" fmla="*/ 403 w 638"/>
                  <a:gd name="T71" fmla="*/ 527 h 603"/>
                  <a:gd name="T72" fmla="*/ 433 w 638"/>
                  <a:gd name="T73" fmla="*/ 527 h 603"/>
                  <a:gd name="T74" fmla="*/ 570 w 638"/>
                  <a:gd name="T75" fmla="*/ 448 h 603"/>
                  <a:gd name="T76" fmla="*/ 614 w 638"/>
                  <a:gd name="T77" fmla="*/ 527 h 603"/>
                  <a:gd name="T78" fmla="*/ 638 w 638"/>
                  <a:gd name="T79" fmla="*/ 549 h 603"/>
                  <a:gd name="T80" fmla="*/ 608 w 638"/>
                  <a:gd name="T81" fmla="*/ 549 h 603"/>
                  <a:gd name="T82" fmla="*/ 433 w 638"/>
                  <a:gd name="T83" fmla="*/ 549 h 603"/>
                  <a:gd name="T84" fmla="*/ 403 w 638"/>
                  <a:gd name="T85" fmla="*/ 549 h 603"/>
                  <a:gd name="T86" fmla="*/ 227 w 638"/>
                  <a:gd name="T87" fmla="*/ 549 h 603"/>
                  <a:gd name="T88" fmla="*/ 200 w 638"/>
                  <a:gd name="T89" fmla="*/ 549 h 603"/>
                  <a:gd name="T90" fmla="*/ 24 w 638"/>
                  <a:gd name="T91" fmla="*/ 549 h 603"/>
                  <a:gd name="T92" fmla="*/ 24 w 638"/>
                  <a:gd name="T93" fmla="*/ 527 h 603"/>
                  <a:gd name="T94" fmla="*/ 152 w 638"/>
                  <a:gd name="T95" fmla="*/ 0 h 603"/>
                  <a:gd name="T96" fmla="*/ 108 w 638"/>
                  <a:gd name="T97" fmla="*/ 44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8" h="603">
                    <a:moveTo>
                      <a:pt x="516" y="53"/>
                    </a:moveTo>
                    <a:cubicBezTo>
                      <a:pt x="517" y="53"/>
                      <a:pt x="519" y="53"/>
                      <a:pt x="520" y="54"/>
                    </a:cubicBezTo>
                    <a:cubicBezTo>
                      <a:pt x="522" y="56"/>
                      <a:pt x="522" y="57"/>
                      <a:pt x="522" y="59"/>
                    </a:cubicBezTo>
                    <a:lnTo>
                      <a:pt x="522" y="181"/>
                    </a:lnTo>
                    <a:cubicBezTo>
                      <a:pt x="522" y="183"/>
                      <a:pt x="522" y="185"/>
                      <a:pt x="520" y="186"/>
                    </a:cubicBezTo>
                    <a:lnTo>
                      <a:pt x="520" y="186"/>
                    </a:lnTo>
                    <a:cubicBezTo>
                      <a:pt x="519" y="187"/>
                      <a:pt x="517" y="188"/>
                      <a:pt x="516" y="188"/>
                    </a:cubicBezTo>
                    <a:lnTo>
                      <a:pt x="305" y="188"/>
                    </a:lnTo>
                    <a:cubicBezTo>
                      <a:pt x="303" y="188"/>
                      <a:pt x="302" y="187"/>
                      <a:pt x="301" y="186"/>
                    </a:cubicBezTo>
                    <a:lnTo>
                      <a:pt x="300" y="186"/>
                    </a:lnTo>
                    <a:cubicBezTo>
                      <a:pt x="299" y="185"/>
                      <a:pt x="299" y="183"/>
                      <a:pt x="299" y="181"/>
                    </a:cubicBezTo>
                    <a:lnTo>
                      <a:pt x="299" y="129"/>
                    </a:lnTo>
                    <a:lnTo>
                      <a:pt x="403" y="107"/>
                    </a:lnTo>
                    <a:lnTo>
                      <a:pt x="403" y="105"/>
                    </a:lnTo>
                    <a:lnTo>
                      <a:pt x="299" y="119"/>
                    </a:lnTo>
                    <a:lnTo>
                      <a:pt x="299" y="59"/>
                    </a:lnTo>
                    <a:cubicBezTo>
                      <a:pt x="299" y="57"/>
                      <a:pt x="299" y="56"/>
                      <a:pt x="300" y="54"/>
                    </a:cubicBezTo>
                    <a:lnTo>
                      <a:pt x="301" y="54"/>
                    </a:lnTo>
                    <a:cubicBezTo>
                      <a:pt x="302" y="53"/>
                      <a:pt x="303" y="53"/>
                      <a:pt x="305" y="53"/>
                    </a:cubicBezTo>
                    <a:lnTo>
                      <a:pt x="516" y="53"/>
                    </a:lnTo>
                    <a:close/>
                    <a:moveTo>
                      <a:pt x="305" y="27"/>
                    </a:moveTo>
                    <a:cubicBezTo>
                      <a:pt x="296" y="27"/>
                      <a:pt x="288" y="30"/>
                      <a:pt x="282" y="36"/>
                    </a:cubicBezTo>
                    <a:lnTo>
                      <a:pt x="282" y="36"/>
                    </a:lnTo>
                    <a:cubicBezTo>
                      <a:pt x="276" y="42"/>
                      <a:pt x="273" y="50"/>
                      <a:pt x="273" y="59"/>
                    </a:cubicBezTo>
                    <a:lnTo>
                      <a:pt x="273" y="122"/>
                    </a:lnTo>
                    <a:lnTo>
                      <a:pt x="263" y="124"/>
                    </a:lnTo>
                    <a:lnTo>
                      <a:pt x="263" y="113"/>
                    </a:lnTo>
                    <a:lnTo>
                      <a:pt x="217" y="113"/>
                    </a:lnTo>
                    <a:lnTo>
                      <a:pt x="185" y="94"/>
                    </a:lnTo>
                    <a:lnTo>
                      <a:pt x="111" y="94"/>
                    </a:lnTo>
                    <a:cubicBezTo>
                      <a:pt x="96" y="94"/>
                      <a:pt x="84" y="106"/>
                      <a:pt x="84" y="121"/>
                    </a:cubicBezTo>
                    <a:lnTo>
                      <a:pt x="84" y="207"/>
                    </a:lnTo>
                    <a:lnTo>
                      <a:pt x="112" y="207"/>
                    </a:lnTo>
                    <a:lnTo>
                      <a:pt x="112" y="144"/>
                    </a:lnTo>
                    <a:lnTo>
                      <a:pt x="117" y="144"/>
                    </a:lnTo>
                    <a:lnTo>
                      <a:pt x="117" y="207"/>
                    </a:lnTo>
                    <a:lnTo>
                      <a:pt x="117" y="223"/>
                    </a:lnTo>
                    <a:lnTo>
                      <a:pt x="117" y="339"/>
                    </a:lnTo>
                    <a:lnTo>
                      <a:pt x="148" y="339"/>
                    </a:lnTo>
                    <a:lnTo>
                      <a:pt x="148" y="243"/>
                    </a:lnTo>
                    <a:lnTo>
                      <a:pt x="155" y="243"/>
                    </a:lnTo>
                    <a:lnTo>
                      <a:pt x="155" y="339"/>
                    </a:lnTo>
                    <a:lnTo>
                      <a:pt x="185" y="339"/>
                    </a:lnTo>
                    <a:lnTo>
                      <a:pt x="185" y="322"/>
                    </a:lnTo>
                    <a:lnTo>
                      <a:pt x="185" y="223"/>
                    </a:lnTo>
                    <a:lnTo>
                      <a:pt x="185" y="207"/>
                    </a:lnTo>
                    <a:lnTo>
                      <a:pt x="185" y="144"/>
                    </a:lnTo>
                    <a:lnTo>
                      <a:pt x="185" y="127"/>
                    </a:lnTo>
                    <a:lnTo>
                      <a:pt x="217" y="144"/>
                    </a:lnTo>
                    <a:lnTo>
                      <a:pt x="263" y="144"/>
                    </a:lnTo>
                    <a:lnTo>
                      <a:pt x="263" y="136"/>
                    </a:lnTo>
                    <a:lnTo>
                      <a:pt x="273" y="134"/>
                    </a:lnTo>
                    <a:lnTo>
                      <a:pt x="273" y="181"/>
                    </a:lnTo>
                    <a:cubicBezTo>
                      <a:pt x="273" y="190"/>
                      <a:pt x="276" y="198"/>
                      <a:pt x="282" y="204"/>
                    </a:cubicBezTo>
                    <a:lnTo>
                      <a:pt x="282" y="204"/>
                    </a:lnTo>
                    <a:lnTo>
                      <a:pt x="282" y="204"/>
                    </a:lnTo>
                    <a:cubicBezTo>
                      <a:pt x="288" y="210"/>
                      <a:pt x="296" y="214"/>
                      <a:pt x="305" y="214"/>
                    </a:cubicBezTo>
                    <a:lnTo>
                      <a:pt x="516" y="214"/>
                    </a:lnTo>
                    <a:cubicBezTo>
                      <a:pt x="525" y="214"/>
                      <a:pt x="533" y="210"/>
                      <a:pt x="539" y="204"/>
                    </a:cubicBezTo>
                    <a:lnTo>
                      <a:pt x="539" y="204"/>
                    </a:lnTo>
                    <a:cubicBezTo>
                      <a:pt x="545" y="198"/>
                      <a:pt x="548" y="190"/>
                      <a:pt x="548" y="181"/>
                    </a:cubicBezTo>
                    <a:lnTo>
                      <a:pt x="548" y="59"/>
                    </a:lnTo>
                    <a:cubicBezTo>
                      <a:pt x="548" y="50"/>
                      <a:pt x="545" y="42"/>
                      <a:pt x="539" y="36"/>
                    </a:cubicBezTo>
                    <a:cubicBezTo>
                      <a:pt x="533" y="30"/>
                      <a:pt x="525" y="27"/>
                      <a:pt x="516" y="27"/>
                    </a:cubicBezTo>
                    <a:lnTo>
                      <a:pt x="305" y="27"/>
                    </a:lnTo>
                    <a:close/>
                    <a:moveTo>
                      <a:pt x="520" y="221"/>
                    </a:moveTo>
                    <a:lnTo>
                      <a:pt x="520" y="249"/>
                    </a:lnTo>
                    <a:lnTo>
                      <a:pt x="497" y="249"/>
                    </a:lnTo>
                    <a:lnTo>
                      <a:pt x="523" y="341"/>
                    </a:lnTo>
                    <a:lnTo>
                      <a:pt x="490" y="341"/>
                    </a:lnTo>
                    <a:lnTo>
                      <a:pt x="464" y="249"/>
                    </a:lnTo>
                    <a:lnTo>
                      <a:pt x="367" y="249"/>
                    </a:lnTo>
                    <a:lnTo>
                      <a:pt x="341" y="341"/>
                    </a:lnTo>
                    <a:lnTo>
                      <a:pt x="308" y="341"/>
                    </a:lnTo>
                    <a:lnTo>
                      <a:pt x="334" y="249"/>
                    </a:lnTo>
                    <a:lnTo>
                      <a:pt x="306" y="249"/>
                    </a:lnTo>
                    <a:lnTo>
                      <a:pt x="306" y="221"/>
                    </a:lnTo>
                    <a:lnTo>
                      <a:pt x="520" y="221"/>
                    </a:lnTo>
                    <a:close/>
                    <a:moveTo>
                      <a:pt x="113" y="373"/>
                    </a:moveTo>
                    <a:cubicBezTo>
                      <a:pt x="139" y="373"/>
                      <a:pt x="161" y="394"/>
                      <a:pt x="161" y="421"/>
                    </a:cubicBezTo>
                    <a:cubicBezTo>
                      <a:pt x="161" y="427"/>
                      <a:pt x="160" y="433"/>
                      <a:pt x="158" y="438"/>
                    </a:cubicBezTo>
                    <a:lnTo>
                      <a:pt x="68" y="438"/>
                    </a:lnTo>
                    <a:cubicBezTo>
                      <a:pt x="66" y="433"/>
                      <a:pt x="65" y="427"/>
                      <a:pt x="65" y="421"/>
                    </a:cubicBezTo>
                    <a:cubicBezTo>
                      <a:pt x="65" y="394"/>
                      <a:pt x="86" y="373"/>
                      <a:pt x="113" y="373"/>
                    </a:cubicBezTo>
                    <a:close/>
                    <a:moveTo>
                      <a:pt x="316" y="373"/>
                    </a:moveTo>
                    <a:cubicBezTo>
                      <a:pt x="342" y="373"/>
                      <a:pt x="364" y="394"/>
                      <a:pt x="364" y="421"/>
                    </a:cubicBezTo>
                    <a:cubicBezTo>
                      <a:pt x="364" y="427"/>
                      <a:pt x="363" y="433"/>
                      <a:pt x="361" y="438"/>
                    </a:cubicBezTo>
                    <a:lnTo>
                      <a:pt x="271" y="438"/>
                    </a:lnTo>
                    <a:cubicBezTo>
                      <a:pt x="269" y="433"/>
                      <a:pt x="268" y="427"/>
                      <a:pt x="268" y="421"/>
                    </a:cubicBezTo>
                    <a:cubicBezTo>
                      <a:pt x="268" y="394"/>
                      <a:pt x="289" y="373"/>
                      <a:pt x="316" y="373"/>
                    </a:cubicBezTo>
                    <a:close/>
                    <a:moveTo>
                      <a:pt x="522" y="373"/>
                    </a:moveTo>
                    <a:cubicBezTo>
                      <a:pt x="548" y="373"/>
                      <a:pt x="570" y="394"/>
                      <a:pt x="570" y="421"/>
                    </a:cubicBezTo>
                    <a:cubicBezTo>
                      <a:pt x="570" y="427"/>
                      <a:pt x="569" y="433"/>
                      <a:pt x="567" y="438"/>
                    </a:cubicBezTo>
                    <a:lnTo>
                      <a:pt x="477" y="438"/>
                    </a:lnTo>
                    <a:cubicBezTo>
                      <a:pt x="475" y="433"/>
                      <a:pt x="474" y="427"/>
                      <a:pt x="474" y="421"/>
                    </a:cubicBezTo>
                    <a:cubicBezTo>
                      <a:pt x="474" y="394"/>
                      <a:pt x="495" y="373"/>
                      <a:pt x="522" y="373"/>
                    </a:cubicBezTo>
                    <a:close/>
                    <a:moveTo>
                      <a:pt x="62" y="448"/>
                    </a:moveTo>
                    <a:lnTo>
                      <a:pt x="161" y="448"/>
                    </a:lnTo>
                    <a:cubicBezTo>
                      <a:pt x="182" y="448"/>
                      <a:pt x="200" y="466"/>
                      <a:pt x="200" y="487"/>
                    </a:cubicBezTo>
                    <a:lnTo>
                      <a:pt x="200" y="527"/>
                    </a:lnTo>
                    <a:lnTo>
                      <a:pt x="203" y="527"/>
                    </a:lnTo>
                    <a:lnTo>
                      <a:pt x="221" y="527"/>
                    </a:lnTo>
                    <a:lnTo>
                      <a:pt x="227" y="527"/>
                    </a:lnTo>
                    <a:lnTo>
                      <a:pt x="227" y="487"/>
                    </a:lnTo>
                    <a:cubicBezTo>
                      <a:pt x="227" y="466"/>
                      <a:pt x="244" y="448"/>
                      <a:pt x="265" y="448"/>
                    </a:cubicBezTo>
                    <a:lnTo>
                      <a:pt x="364" y="448"/>
                    </a:lnTo>
                    <a:cubicBezTo>
                      <a:pt x="385" y="448"/>
                      <a:pt x="403" y="466"/>
                      <a:pt x="403" y="487"/>
                    </a:cubicBezTo>
                    <a:lnTo>
                      <a:pt x="403" y="527"/>
                    </a:lnTo>
                    <a:lnTo>
                      <a:pt x="409" y="527"/>
                    </a:lnTo>
                    <a:lnTo>
                      <a:pt x="424" y="527"/>
                    </a:lnTo>
                    <a:lnTo>
                      <a:pt x="433" y="527"/>
                    </a:lnTo>
                    <a:lnTo>
                      <a:pt x="433" y="487"/>
                    </a:lnTo>
                    <a:cubicBezTo>
                      <a:pt x="433" y="466"/>
                      <a:pt x="450" y="448"/>
                      <a:pt x="471" y="448"/>
                    </a:cubicBezTo>
                    <a:lnTo>
                      <a:pt x="570" y="448"/>
                    </a:lnTo>
                    <a:cubicBezTo>
                      <a:pt x="591" y="448"/>
                      <a:pt x="608" y="466"/>
                      <a:pt x="608" y="487"/>
                    </a:cubicBezTo>
                    <a:lnTo>
                      <a:pt x="608" y="527"/>
                    </a:lnTo>
                    <a:lnTo>
                      <a:pt x="614" y="527"/>
                    </a:lnTo>
                    <a:lnTo>
                      <a:pt x="630" y="527"/>
                    </a:lnTo>
                    <a:lnTo>
                      <a:pt x="638" y="527"/>
                    </a:lnTo>
                    <a:lnTo>
                      <a:pt x="638" y="549"/>
                    </a:lnTo>
                    <a:lnTo>
                      <a:pt x="630" y="549"/>
                    </a:lnTo>
                    <a:lnTo>
                      <a:pt x="614" y="549"/>
                    </a:lnTo>
                    <a:lnTo>
                      <a:pt x="608" y="549"/>
                    </a:lnTo>
                    <a:lnTo>
                      <a:pt x="608" y="603"/>
                    </a:lnTo>
                    <a:lnTo>
                      <a:pt x="433" y="603"/>
                    </a:lnTo>
                    <a:lnTo>
                      <a:pt x="433" y="549"/>
                    </a:lnTo>
                    <a:lnTo>
                      <a:pt x="424" y="549"/>
                    </a:lnTo>
                    <a:lnTo>
                      <a:pt x="409" y="549"/>
                    </a:lnTo>
                    <a:lnTo>
                      <a:pt x="403" y="549"/>
                    </a:lnTo>
                    <a:lnTo>
                      <a:pt x="403" y="603"/>
                    </a:lnTo>
                    <a:lnTo>
                      <a:pt x="227" y="603"/>
                    </a:lnTo>
                    <a:lnTo>
                      <a:pt x="227" y="549"/>
                    </a:lnTo>
                    <a:lnTo>
                      <a:pt x="221" y="549"/>
                    </a:lnTo>
                    <a:lnTo>
                      <a:pt x="203" y="549"/>
                    </a:lnTo>
                    <a:lnTo>
                      <a:pt x="200" y="549"/>
                    </a:lnTo>
                    <a:lnTo>
                      <a:pt x="200" y="603"/>
                    </a:lnTo>
                    <a:lnTo>
                      <a:pt x="24" y="603"/>
                    </a:lnTo>
                    <a:lnTo>
                      <a:pt x="24" y="549"/>
                    </a:lnTo>
                    <a:lnTo>
                      <a:pt x="0" y="549"/>
                    </a:lnTo>
                    <a:lnTo>
                      <a:pt x="0" y="527"/>
                    </a:lnTo>
                    <a:lnTo>
                      <a:pt x="24" y="527"/>
                    </a:lnTo>
                    <a:lnTo>
                      <a:pt x="24" y="487"/>
                    </a:lnTo>
                    <a:cubicBezTo>
                      <a:pt x="24" y="466"/>
                      <a:pt x="41" y="448"/>
                      <a:pt x="62" y="448"/>
                    </a:cubicBezTo>
                    <a:close/>
                    <a:moveTo>
                      <a:pt x="152" y="0"/>
                    </a:moveTo>
                    <a:cubicBezTo>
                      <a:pt x="176" y="0"/>
                      <a:pt x="196" y="20"/>
                      <a:pt x="196" y="44"/>
                    </a:cubicBezTo>
                    <a:cubicBezTo>
                      <a:pt x="196" y="69"/>
                      <a:pt x="176" y="88"/>
                      <a:pt x="152" y="88"/>
                    </a:cubicBezTo>
                    <a:cubicBezTo>
                      <a:pt x="127" y="88"/>
                      <a:pt x="108" y="69"/>
                      <a:pt x="108" y="44"/>
                    </a:cubicBezTo>
                    <a:cubicBezTo>
                      <a:pt x="108" y="20"/>
                      <a:pt x="127" y="0"/>
                      <a:pt x="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E8AF6BF4-AF1F-408D-9B56-C358A0A7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3" y="764468"/>
            <a:ext cx="1544537" cy="38092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BAE798-A7DE-431F-A81F-1F19F51EC816}"/>
              </a:ext>
            </a:extLst>
          </p:cNvPr>
          <p:cNvSpPr txBox="1"/>
          <p:nvPr/>
        </p:nvSpPr>
        <p:spPr>
          <a:xfrm>
            <a:off x="3994544" y="2317540"/>
            <a:ext cx="4753919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</a:t>
            </a: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utilidad generada por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 la pijama basic equivale al 55.83% </a:t>
            </a: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de la utilidad total de la empresa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D96D8DA4-DB34-4CFF-8E12-141982BF7760}"/>
              </a:ext>
            </a:extLst>
          </p:cNvPr>
          <p:cNvSpPr txBox="1"/>
          <p:nvPr/>
        </p:nvSpPr>
        <p:spPr>
          <a:xfrm>
            <a:off x="3994545" y="3511669"/>
            <a:ext cx="4753918" cy="105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El proceso de elaboración de la pijama basic cuenta con 13 operaciones, 3 inspecciones, 8 transportes o traslado, 4 almacenamientos y 1 demora.</a:t>
            </a:r>
          </a:p>
        </p:txBody>
      </p:sp>
    </p:spTree>
    <p:extLst>
      <p:ext uri="{BB962C8B-B14F-4D97-AF65-F5344CB8AC3E}">
        <p14:creationId xmlns:p14="http://schemas.microsoft.com/office/powerpoint/2010/main" val="30147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6050321" y="1782324"/>
            <a:ext cx="3114916" cy="3072446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grpSp>
        <p:nvGrpSpPr>
          <p:cNvPr id="13" name="组合 54">
            <a:extLst>
              <a:ext uri="{FF2B5EF4-FFF2-40B4-BE49-F238E27FC236}">
                <a16:creationId xmlns:a16="http://schemas.microsoft.com/office/drawing/2014/main" id="{2BEE1E5D-72DD-4F57-A5EA-184E95357607}"/>
              </a:ext>
            </a:extLst>
          </p:cNvPr>
          <p:cNvGrpSpPr/>
          <p:nvPr/>
        </p:nvGrpSpPr>
        <p:grpSpPr>
          <a:xfrm>
            <a:off x="252528" y="697326"/>
            <a:ext cx="1071095" cy="1069688"/>
            <a:chOff x="4711700" y="1321854"/>
            <a:chExt cx="952500" cy="952500"/>
          </a:xfrm>
        </p:grpSpPr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0DA312EB-773A-4524-904F-E81A6D264D8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1700" y="1321854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127 w 254"/>
                <a:gd name="T7" fmla="*/ 254 h 254"/>
                <a:gd name="T8" fmla="*/ 254 w 254"/>
                <a:gd name="T9" fmla="*/ 127 h 254"/>
                <a:gd name="T10" fmla="*/ 28 w 254"/>
                <a:gd name="T11" fmla="*/ 127 h 254"/>
                <a:gd name="T12" fmla="*/ 127 w 254"/>
                <a:gd name="T13" fmla="*/ 29 h 254"/>
                <a:gd name="T14" fmla="*/ 225 w 254"/>
                <a:gd name="T15" fmla="*/ 127 h 254"/>
                <a:gd name="T16" fmla="*/ 127 w 254"/>
                <a:gd name="T17" fmla="*/ 226 h 254"/>
                <a:gd name="T18" fmla="*/ 28 w 254"/>
                <a:gd name="T19" fmla="*/ 127 h 2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4"/>
                <a:gd name="T31" fmla="*/ 0 h 254"/>
                <a:gd name="T32" fmla="*/ 254 w 254"/>
                <a:gd name="T33" fmla="*/ 254 h 2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  <a:moveTo>
                    <a:pt x="28" y="127"/>
                  </a:moveTo>
                  <a:cubicBezTo>
                    <a:pt x="28" y="73"/>
                    <a:pt x="72" y="29"/>
                    <a:pt x="127" y="29"/>
                  </a:cubicBezTo>
                  <a:cubicBezTo>
                    <a:pt x="181" y="29"/>
                    <a:pt x="225" y="73"/>
                    <a:pt x="225" y="127"/>
                  </a:cubicBezTo>
                  <a:cubicBezTo>
                    <a:pt x="225" y="181"/>
                    <a:pt x="181" y="226"/>
                    <a:pt x="127" y="226"/>
                  </a:cubicBezTo>
                  <a:cubicBezTo>
                    <a:pt x="72" y="226"/>
                    <a:pt x="28" y="181"/>
                    <a:pt x="28" y="127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C978CAA5-468C-4BAD-8581-5DC4056E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1321854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28 w 254"/>
                <a:gd name="T7" fmla="*/ 127 h 254"/>
                <a:gd name="T8" fmla="*/ 127 w 254"/>
                <a:gd name="T9" fmla="*/ 29 h 254"/>
                <a:gd name="T10" fmla="*/ 225 w 254"/>
                <a:gd name="T11" fmla="*/ 127 h 254"/>
                <a:gd name="T12" fmla="*/ 127 w 254"/>
                <a:gd name="T13" fmla="*/ 226 h 254"/>
                <a:gd name="T14" fmla="*/ 86 w 254"/>
                <a:gd name="T15" fmla="*/ 217 h 254"/>
                <a:gd name="T16" fmla="*/ 75 w 254"/>
                <a:gd name="T17" fmla="*/ 243 h 254"/>
                <a:gd name="T18" fmla="*/ 127 w 254"/>
                <a:gd name="T19" fmla="*/ 254 h 254"/>
                <a:gd name="T20" fmla="*/ 254 w 254"/>
                <a:gd name="T21" fmla="*/ 127 h 2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254"/>
                <a:gd name="T35" fmla="*/ 254 w 254"/>
                <a:gd name="T36" fmla="*/ 254 h 2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73"/>
                    <a:pt x="72" y="29"/>
                    <a:pt x="127" y="29"/>
                  </a:cubicBezTo>
                  <a:cubicBezTo>
                    <a:pt x="181" y="29"/>
                    <a:pt x="225" y="73"/>
                    <a:pt x="225" y="127"/>
                  </a:cubicBezTo>
                  <a:cubicBezTo>
                    <a:pt x="225" y="181"/>
                    <a:pt x="181" y="226"/>
                    <a:pt x="127" y="226"/>
                  </a:cubicBezTo>
                  <a:cubicBezTo>
                    <a:pt x="113" y="226"/>
                    <a:pt x="99" y="223"/>
                    <a:pt x="86" y="217"/>
                  </a:cubicBezTo>
                  <a:cubicBezTo>
                    <a:pt x="75" y="243"/>
                    <a:pt x="75" y="243"/>
                    <a:pt x="75" y="243"/>
                  </a:cubicBezTo>
                  <a:cubicBezTo>
                    <a:pt x="91" y="250"/>
                    <a:pt x="109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</a:path>
              </a:pathLst>
            </a:custGeom>
            <a:solidFill>
              <a:srgbClr val="8E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133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grpSp>
        <p:nvGrpSpPr>
          <p:cNvPr id="21" name="组合 62">
            <a:extLst>
              <a:ext uri="{FF2B5EF4-FFF2-40B4-BE49-F238E27FC236}">
                <a16:creationId xmlns:a16="http://schemas.microsoft.com/office/drawing/2014/main" id="{D18F275E-92E9-47AE-B03F-18DAC49F3794}"/>
              </a:ext>
            </a:extLst>
          </p:cNvPr>
          <p:cNvGrpSpPr/>
          <p:nvPr/>
        </p:nvGrpSpPr>
        <p:grpSpPr>
          <a:xfrm>
            <a:off x="260849" y="1810645"/>
            <a:ext cx="1071095" cy="1069688"/>
            <a:chOff x="4711700" y="2364841"/>
            <a:chExt cx="952500" cy="952500"/>
          </a:xfrm>
        </p:grpSpPr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58C5FADE-9C01-4C4D-AA0F-DB7EA051B2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1700" y="2364841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127 w 254"/>
                <a:gd name="T7" fmla="*/ 254 h 254"/>
                <a:gd name="T8" fmla="*/ 254 w 254"/>
                <a:gd name="T9" fmla="*/ 127 h 254"/>
                <a:gd name="T10" fmla="*/ 28 w 254"/>
                <a:gd name="T11" fmla="*/ 127 h 254"/>
                <a:gd name="T12" fmla="*/ 127 w 254"/>
                <a:gd name="T13" fmla="*/ 28 h 254"/>
                <a:gd name="T14" fmla="*/ 225 w 254"/>
                <a:gd name="T15" fmla="*/ 127 h 254"/>
                <a:gd name="T16" fmla="*/ 127 w 254"/>
                <a:gd name="T17" fmla="*/ 225 h 254"/>
                <a:gd name="T18" fmla="*/ 28 w 254"/>
                <a:gd name="T19" fmla="*/ 127 h 2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4"/>
                <a:gd name="T31" fmla="*/ 0 h 254"/>
                <a:gd name="T32" fmla="*/ 254 w 254"/>
                <a:gd name="T33" fmla="*/ 254 h 2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  <a:moveTo>
                    <a:pt x="28" y="127"/>
                  </a:moveTo>
                  <a:cubicBezTo>
                    <a:pt x="28" y="72"/>
                    <a:pt x="72" y="28"/>
                    <a:pt x="127" y="28"/>
                  </a:cubicBezTo>
                  <a:cubicBezTo>
                    <a:pt x="181" y="28"/>
                    <a:pt x="225" y="72"/>
                    <a:pt x="225" y="127"/>
                  </a:cubicBezTo>
                  <a:cubicBezTo>
                    <a:pt x="225" y="181"/>
                    <a:pt x="181" y="225"/>
                    <a:pt x="127" y="225"/>
                  </a:cubicBezTo>
                  <a:cubicBezTo>
                    <a:pt x="72" y="225"/>
                    <a:pt x="28" y="181"/>
                    <a:pt x="28" y="127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B466A949-3551-4181-8020-0AECD308D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364841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28 w 254"/>
                <a:gd name="T7" fmla="*/ 127 h 254"/>
                <a:gd name="T8" fmla="*/ 127 w 254"/>
                <a:gd name="T9" fmla="*/ 28 h 254"/>
                <a:gd name="T10" fmla="*/ 225 w 254"/>
                <a:gd name="T11" fmla="*/ 127 h 254"/>
                <a:gd name="T12" fmla="*/ 127 w 254"/>
                <a:gd name="T13" fmla="*/ 225 h 254"/>
                <a:gd name="T14" fmla="*/ 127 w 254"/>
                <a:gd name="T15" fmla="*/ 254 h 254"/>
                <a:gd name="T16" fmla="*/ 254 w 254"/>
                <a:gd name="T17" fmla="*/ 127 h 2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254"/>
                <a:gd name="T29" fmla="*/ 254 w 254"/>
                <a:gd name="T30" fmla="*/ 254 h 2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72"/>
                    <a:pt x="72" y="28"/>
                    <a:pt x="127" y="28"/>
                  </a:cubicBezTo>
                  <a:cubicBezTo>
                    <a:pt x="181" y="28"/>
                    <a:pt x="225" y="72"/>
                    <a:pt x="225" y="127"/>
                  </a:cubicBezTo>
                  <a:cubicBezTo>
                    <a:pt x="225" y="181"/>
                    <a:pt x="181" y="225"/>
                    <a:pt x="127" y="22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</a:path>
              </a:pathLst>
            </a:custGeom>
            <a:solidFill>
              <a:srgbClr val="405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133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24" name="TextBox 682">
              <a:extLst>
                <a:ext uri="{FF2B5EF4-FFF2-40B4-BE49-F238E27FC236}">
                  <a16:creationId xmlns:a16="http://schemas.microsoft.com/office/drawing/2014/main" id="{D168C8DE-DC1D-4C01-8495-7A2AFF648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031" y="2680036"/>
              <a:ext cx="759838" cy="386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7F7F7F"/>
                  </a:solidFill>
                  <a:latin typeface="Agency FB" panose="020B0503020202020204" pitchFamily="34" charset="0"/>
                  <a:ea typeface="方正中等线简体" pitchFamily="2" charset="-122"/>
                </a:rPr>
                <a:t>76.77%</a:t>
              </a:r>
              <a:endParaRPr lang="zh-CN" altLang="en-US" sz="2000" dirty="0">
                <a:solidFill>
                  <a:srgbClr val="7F7F7F"/>
                </a:solidFill>
                <a:latin typeface="方正中等线简体" pitchFamily="2" charset="-122"/>
                <a:ea typeface="方正中等线简体" pitchFamily="2" charset="-122"/>
              </a:endParaRPr>
            </a:p>
          </p:txBody>
        </p:sp>
      </p:grpSp>
      <p:grpSp>
        <p:nvGrpSpPr>
          <p:cNvPr id="29" name="组合 70">
            <a:extLst>
              <a:ext uri="{FF2B5EF4-FFF2-40B4-BE49-F238E27FC236}">
                <a16:creationId xmlns:a16="http://schemas.microsoft.com/office/drawing/2014/main" id="{156CCB11-D86A-4546-A818-809E8ED050CB}"/>
              </a:ext>
            </a:extLst>
          </p:cNvPr>
          <p:cNvGrpSpPr/>
          <p:nvPr/>
        </p:nvGrpSpPr>
        <p:grpSpPr>
          <a:xfrm>
            <a:off x="193026" y="2880333"/>
            <a:ext cx="1165928" cy="1197146"/>
            <a:chOff x="4659312" y="3350679"/>
            <a:chExt cx="1057275" cy="1057275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0073C4B-166F-4443-9A08-63BE3F0E02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659312" y="3350679"/>
              <a:ext cx="1057275" cy="1057275"/>
            </a:xfrm>
            <a:custGeom>
              <a:avLst/>
              <a:gdLst>
                <a:gd name="T0" fmla="*/ 47 w 282"/>
                <a:gd name="T1" fmla="*/ 56 h 282"/>
                <a:gd name="T2" fmla="*/ 55 w 282"/>
                <a:gd name="T3" fmla="*/ 235 h 282"/>
                <a:gd name="T4" fmla="*/ 235 w 282"/>
                <a:gd name="T5" fmla="*/ 227 h 282"/>
                <a:gd name="T6" fmla="*/ 226 w 282"/>
                <a:gd name="T7" fmla="*/ 47 h 282"/>
                <a:gd name="T8" fmla="*/ 47 w 282"/>
                <a:gd name="T9" fmla="*/ 56 h 282"/>
                <a:gd name="T10" fmla="*/ 214 w 282"/>
                <a:gd name="T11" fmla="*/ 208 h 282"/>
                <a:gd name="T12" fmla="*/ 75 w 282"/>
                <a:gd name="T13" fmla="*/ 214 h 282"/>
                <a:gd name="T14" fmla="*/ 68 w 282"/>
                <a:gd name="T15" fmla="*/ 75 h 282"/>
                <a:gd name="T16" fmla="*/ 207 w 282"/>
                <a:gd name="T17" fmla="*/ 68 h 282"/>
                <a:gd name="T18" fmla="*/ 214 w 282"/>
                <a:gd name="T19" fmla="*/ 208 h 2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2"/>
                <a:gd name="T31" fmla="*/ 0 h 282"/>
                <a:gd name="T32" fmla="*/ 282 w 282"/>
                <a:gd name="T33" fmla="*/ 282 h 2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2" h="282">
                  <a:moveTo>
                    <a:pt x="47" y="56"/>
                  </a:moveTo>
                  <a:cubicBezTo>
                    <a:pt x="0" y="107"/>
                    <a:pt x="3" y="188"/>
                    <a:pt x="55" y="235"/>
                  </a:cubicBezTo>
                  <a:cubicBezTo>
                    <a:pt x="107" y="282"/>
                    <a:pt x="188" y="279"/>
                    <a:pt x="235" y="227"/>
                  </a:cubicBezTo>
                  <a:cubicBezTo>
                    <a:pt x="282" y="175"/>
                    <a:pt x="278" y="95"/>
                    <a:pt x="226" y="47"/>
                  </a:cubicBezTo>
                  <a:cubicBezTo>
                    <a:pt x="175" y="0"/>
                    <a:pt x="94" y="4"/>
                    <a:pt x="47" y="56"/>
                  </a:cubicBezTo>
                  <a:moveTo>
                    <a:pt x="214" y="208"/>
                  </a:moveTo>
                  <a:cubicBezTo>
                    <a:pt x="177" y="248"/>
                    <a:pt x="115" y="251"/>
                    <a:pt x="75" y="214"/>
                  </a:cubicBezTo>
                  <a:cubicBezTo>
                    <a:pt x="34" y="177"/>
                    <a:pt x="31" y="115"/>
                    <a:pt x="68" y="75"/>
                  </a:cubicBezTo>
                  <a:cubicBezTo>
                    <a:pt x="105" y="35"/>
                    <a:pt x="167" y="32"/>
                    <a:pt x="207" y="68"/>
                  </a:cubicBezTo>
                  <a:cubicBezTo>
                    <a:pt x="248" y="105"/>
                    <a:pt x="250" y="168"/>
                    <a:pt x="214" y="208"/>
                  </a:cubicBezTo>
                </a:path>
              </a:pathLst>
            </a:custGeom>
            <a:solidFill>
              <a:srgbClr val="F8A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133" dirty="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7C8AAFB-1667-4F02-9EF8-0B053654B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3876141"/>
              <a:ext cx="828675" cy="531813"/>
            </a:xfrm>
            <a:custGeom>
              <a:avLst/>
              <a:gdLst>
                <a:gd name="T0" fmla="*/ 0 w 221"/>
                <a:gd name="T1" fmla="*/ 0 h 142"/>
                <a:gd name="T2" fmla="*/ 41 w 221"/>
                <a:gd name="T3" fmla="*/ 95 h 142"/>
                <a:gd name="T4" fmla="*/ 221 w 221"/>
                <a:gd name="T5" fmla="*/ 87 h 142"/>
                <a:gd name="T6" fmla="*/ 200 w 221"/>
                <a:gd name="T7" fmla="*/ 68 h 142"/>
                <a:gd name="T8" fmla="*/ 61 w 221"/>
                <a:gd name="T9" fmla="*/ 74 h 142"/>
                <a:gd name="T10" fmla="*/ 28 w 221"/>
                <a:gd name="T11" fmla="*/ 0 h 142"/>
                <a:gd name="T12" fmla="*/ 0 w 22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"/>
                <a:gd name="T22" fmla="*/ 0 h 142"/>
                <a:gd name="T23" fmla="*/ 221 w 221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" h="142">
                  <a:moveTo>
                    <a:pt x="0" y="0"/>
                  </a:moveTo>
                  <a:cubicBezTo>
                    <a:pt x="0" y="36"/>
                    <a:pt x="15" y="71"/>
                    <a:pt x="41" y="95"/>
                  </a:cubicBezTo>
                  <a:cubicBezTo>
                    <a:pt x="93" y="142"/>
                    <a:pt x="174" y="139"/>
                    <a:pt x="221" y="87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163" y="108"/>
                    <a:pt x="101" y="111"/>
                    <a:pt x="61" y="74"/>
                  </a:cubicBezTo>
                  <a:cubicBezTo>
                    <a:pt x="40" y="55"/>
                    <a:pt x="28" y="28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6716390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MX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Indicadores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 </a:t>
            </a:r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Gestión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682">
            <a:extLst>
              <a:ext uri="{FF2B5EF4-FFF2-40B4-BE49-F238E27FC236}">
                <a16:creationId xmlns:a16="http://schemas.microsoft.com/office/drawing/2014/main" id="{A17D8CA0-F45B-4258-B719-76074027B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60" y="1040997"/>
            <a:ext cx="884829" cy="40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7F7F"/>
                </a:solidFill>
                <a:latin typeface="Agency FB" panose="020B0503020202020204" pitchFamily="34" charset="0"/>
                <a:ea typeface="方正中等线简体" pitchFamily="2" charset="-122"/>
              </a:rPr>
              <a:t>88.52%</a:t>
            </a:r>
            <a:endParaRPr lang="zh-CN" altLang="en-US" sz="2000" dirty="0">
              <a:solidFill>
                <a:srgbClr val="7F7F7F"/>
              </a:solidFill>
              <a:latin typeface="方正中等线简体" pitchFamily="2" charset="-122"/>
              <a:ea typeface="方正中等线简体" pitchFamily="2" charset="-122"/>
            </a:endParaRPr>
          </a:p>
        </p:txBody>
      </p:sp>
      <p:sp>
        <p:nvSpPr>
          <p:cNvPr id="40" name="TextBox 682">
            <a:extLst>
              <a:ext uri="{FF2B5EF4-FFF2-40B4-BE49-F238E27FC236}">
                <a16:creationId xmlns:a16="http://schemas.microsoft.com/office/drawing/2014/main" id="{D145259F-137D-4407-ADF7-626145D2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3" y="3278851"/>
            <a:ext cx="829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7F7F"/>
                </a:solidFill>
                <a:latin typeface="Agency FB" panose="020B0503020202020204" pitchFamily="34" charset="0"/>
                <a:ea typeface="方正中等线简体" pitchFamily="2" charset="-122"/>
              </a:rPr>
              <a:t>68.02%</a:t>
            </a:r>
            <a:endParaRPr lang="zh-CN" altLang="en-US" sz="2000" dirty="0">
              <a:solidFill>
                <a:srgbClr val="7F7F7F"/>
              </a:solidFill>
              <a:latin typeface="方正中等线简体" pitchFamily="2" charset="-122"/>
              <a:ea typeface="方正中等线简体" pitchFamily="2" charset="-122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5D187CFE-6544-4C38-943D-AD2348FADA7B}"/>
              </a:ext>
            </a:extLst>
          </p:cNvPr>
          <p:cNvSpPr txBox="1"/>
          <p:nvPr/>
        </p:nvSpPr>
        <p:spPr>
          <a:xfrm>
            <a:off x="1315939" y="834175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eficacia total se obtuvo como resultado de la evaluación de la eficacia operativa, cualitativa y en tiempo.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C58C6AE8-90A8-41E2-8C72-9A66A160FBEA}"/>
              </a:ext>
            </a:extLst>
          </p:cNvPr>
          <p:cNvSpPr txBox="1"/>
          <p:nvPr/>
        </p:nvSpPr>
        <p:spPr>
          <a:xfrm>
            <a:off x="1393779" y="2019690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eficiencia total se obtuvo del resultado de la evaluación de la eficiencia H-H, H-M y materia prima.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C21A3D2F-4ED1-40FA-9C0C-86E3F88D8F05}"/>
              </a:ext>
            </a:extLst>
          </p:cNvPr>
          <p:cNvSpPr txBox="1"/>
          <p:nvPr/>
        </p:nvSpPr>
        <p:spPr>
          <a:xfrm>
            <a:off x="1393779" y="3052926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efectividad total se obtuvo a través del producto de la eficacia total y la eficiencia total.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CD15219-5E3F-4690-AA96-55B540020A0A}"/>
              </a:ext>
            </a:extLst>
          </p:cNvPr>
          <p:cNvSpPr/>
          <p:nvPr/>
        </p:nvSpPr>
        <p:spPr>
          <a:xfrm>
            <a:off x="260850" y="4155926"/>
            <a:ext cx="1055090" cy="609701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TextBox 682">
            <a:extLst>
              <a:ext uri="{FF2B5EF4-FFF2-40B4-BE49-F238E27FC236}">
                <a16:creationId xmlns:a16="http://schemas.microsoft.com/office/drawing/2014/main" id="{B4797E32-B76C-4B6D-B2E8-8B6253CF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49" y="4270613"/>
            <a:ext cx="1098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7F7F"/>
                </a:solidFill>
                <a:latin typeface="Agency FB" panose="020B0503020202020204" pitchFamily="34" charset="0"/>
                <a:ea typeface="方正中等线简体" pitchFamily="2" charset="-122"/>
              </a:rPr>
              <a:t>0.02321</a:t>
            </a:r>
            <a:endParaRPr lang="zh-CN" altLang="en-US" sz="2000" dirty="0">
              <a:solidFill>
                <a:srgbClr val="7F7F7F"/>
              </a:solidFill>
              <a:latin typeface="方正中等线简体" pitchFamily="2" charset="-122"/>
              <a:ea typeface="方正中等线简体" pitchFamily="2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08685C08-66D8-49BE-A09D-F434DC6E8B2C}"/>
              </a:ext>
            </a:extLst>
          </p:cNvPr>
          <p:cNvSpPr txBox="1"/>
          <p:nvPr/>
        </p:nvSpPr>
        <p:spPr>
          <a:xfrm>
            <a:off x="1393779" y="4108934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productividad total se obtuvo de la evaluación de la productividad de H-H, materia prima y energía.</a:t>
            </a:r>
          </a:p>
        </p:txBody>
      </p:sp>
      <p:pic>
        <p:nvPicPr>
          <p:cNvPr id="2052" name="Picture 4" descr="Meter Dashboard Icon Comic Style Credit Stock Vector (Royalty Free)  1259407540">
            <a:extLst>
              <a:ext uri="{FF2B5EF4-FFF2-40B4-BE49-F238E27FC236}">
                <a16:creationId xmlns:a16="http://schemas.microsoft.com/office/drawing/2014/main" id="{2DB78B2B-4DF3-4D8C-AA81-69802643C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19504" r="7612" b="28417"/>
          <a:stretch/>
        </p:blipFill>
        <p:spPr bwMode="auto">
          <a:xfrm>
            <a:off x="6213510" y="309621"/>
            <a:ext cx="2660928" cy="17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36987"/>
      </a:accent1>
      <a:accent2>
        <a:srgbClr val="33AAB9"/>
      </a:accent2>
      <a:accent3>
        <a:srgbClr val="336987"/>
      </a:accent3>
      <a:accent4>
        <a:srgbClr val="33AAB9"/>
      </a:accent4>
      <a:accent5>
        <a:srgbClr val="336987"/>
      </a:accent5>
      <a:accent6>
        <a:srgbClr val="33AAB9"/>
      </a:accent6>
      <a:hlink>
        <a:srgbClr val="081B40"/>
      </a:hlink>
      <a:folHlink>
        <a:srgbClr val="FEBF0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36987"/>
    </a:accent1>
    <a:accent2>
      <a:srgbClr val="33AAB9"/>
    </a:accent2>
    <a:accent3>
      <a:srgbClr val="336987"/>
    </a:accent3>
    <a:accent4>
      <a:srgbClr val="33AAB9"/>
    </a:accent4>
    <a:accent5>
      <a:srgbClr val="336987"/>
    </a:accent5>
    <a:accent6>
      <a:srgbClr val="33AAB9"/>
    </a:accent6>
    <a:hlink>
      <a:srgbClr val="081B40"/>
    </a:hlink>
    <a:folHlink>
      <a:srgbClr val="FEBF01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36987"/>
    </a:accent1>
    <a:accent2>
      <a:srgbClr val="33AAB9"/>
    </a:accent2>
    <a:accent3>
      <a:srgbClr val="336987"/>
    </a:accent3>
    <a:accent4>
      <a:srgbClr val="33AAB9"/>
    </a:accent4>
    <a:accent5>
      <a:srgbClr val="336987"/>
    </a:accent5>
    <a:accent6>
      <a:srgbClr val="33AAB9"/>
    </a:accent6>
    <a:hlink>
      <a:srgbClr val="081B40"/>
    </a:hlink>
    <a:folHlink>
      <a:srgbClr val="FEBF01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36987"/>
    </a:accent1>
    <a:accent2>
      <a:srgbClr val="33AAB9"/>
    </a:accent2>
    <a:accent3>
      <a:srgbClr val="336987"/>
    </a:accent3>
    <a:accent4>
      <a:srgbClr val="33AAB9"/>
    </a:accent4>
    <a:accent5>
      <a:srgbClr val="336987"/>
    </a:accent5>
    <a:accent6>
      <a:srgbClr val="33AAB9"/>
    </a:accent6>
    <a:hlink>
      <a:srgbClr val="081B40"/>
    </a:hlink>
    <a:folHlink>
      <a:srgbClr val="FEBF01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36987"/>
    </a:accent1>
    <a:accent2>
      <a:srgbClr val="33AAB9"/>
    </a:accent2>
    <a:accent3>
      <a:srgbClr val="336987"/>
    </a:accent3>
    <a:accent4>
      <a:srgbClr val="33AAB9"/>
    </a:accent4>
    <a:accent5>
      <a:srgbClr val="336987"/>
    </a:accent5>
    <a:accent6>
      <a:srgbClr val="33AAB9"/>
    </a:accent6>
    <a:hlink>
      <a:srgbClr val="081B40"/>
    </a:hlink>
    <a:folHlink>
      <a:srgbClr val="FEBF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10657</TotalTime>
  <Words>1481</Words>
  <Application>Microsoft Office PowerPoint</Application>
  <PresentationFormat>Presentación en pantalla (16:9)</PresentationFormat>
  <Paragraphs>139</Paragraphs>
  <Slides>32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Microsoft YaHei</vt:lpstr>
      <vt:lpstr>Microsoft YaHei</vt:lpstr>
      <vt:lpstr>Agency FB</vt:lpstr>
      <vt:lpstr>Arial</vt:lpstr>
      <vt:lpstr>Bahnschrift Light Condensed</vt:lpstr>
      <vt:lpstr>Calibri</vt:lpstr>
      <vt:lpstr>方正中等线简体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Causas del Problema</vt:lpstr>
      <vt:lpstr>Producto Patrón </vt:lpstr>
      <vt:lpstr> </vt:lpstr>
      <vt:lpstr>Presentación de PowerPoint</vt:lpstr>
      <vt:lpstr>Presentación de PowerPoint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EDGAR JESUS ENRIQUE GUERRERO ZAFRA</cp:lastModifiedBy>
  <cp:revision>1050</cp:revision>
  <dcterms:created xsi:type="dcterms:W3CDTF">2015-04-24T01:01:13Z</dcterms:created>
  <dcterms:modified xsi:type="dcterms:W3CDTF">2022-04-23T03:47:02Z</dcterms:modified>
</cp:coreProperties>
</file>