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6" r:id="rId7"/>
    <p:sldId id="267" r:id="rId8"/>
    <p:sldId id="268" r:id="rId9"/>
    <p:sldId id="262" r:id="rId10"/>
    <p:sldId id="263" r:id="rId11"/>
    <p:sldId id="265" r:id="rId12"/>
    <p:sldId id="269" r:id="rId13"/>
    <p:sldId id="270" r:id="rId14"/>
    <p:sldId id="271" r:id="rId15"/>
    <p:sldId id="264" r:id="rId16"/>
    <p:sldId id="272" r:id="rId1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12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8-28-2013 8-00-38 AM copy.pn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0" y="4757001"/>
            <a:ext cx="9144000" cy="386499"/>
          </a:xfrm>
          <a:prstGeom prst="rect">
            <a:avLst/>
          </a:prstGeom>
        </p:spPr>
      </p:pic>
      <p:pic>
        <p:nvPicPr>
          <p:cNvPr id="8" name="Picture 7" descr="sfdclogo.png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8305800" y="4534292"/>
            <a:ext cx="795725" cy="5905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google.com/p/rolling-cur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nieljpeter/high_performance_force.com_callouts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me.webservice.com/viewer.php" TargetMode="External"/><Relationship Id="rId2" Type="http://schemas.openxmlformats.org/officeDocument/2006/relationships/hyperlink" Target="https://na15.salesforce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High performance Web Service Callouts on force.com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Proxy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809750"/>
            <a:ext cx="1600200" cy="1295399"/>
          </a:xfrm>
          <a:solidFill>
            <a:schemeClr val="accent1">
              <a:alpha val="4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 smtClean="0"/>
              <a:t>1 callout</a:t>
            </a:r>
          </a:p>
          <a:p>
            <a:pPr>
              <a:buNone/>
            </a:pPr>
            <a:r>
              <a:rPr lang="en-US" dirty="0" smtClean="0"/>
              <a:t>Infinite records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1828800" y="2190749"/>
            <a:ext cx="8382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2743200" y="2114550"/>
            <a:ext cx="914400" cy="761999"/>
          </a:xfrm>
          <a:prstGeom prst="rect">
            <a:avLst/>
          </a:prstGeom>
          <a:solidFill>
            <a:schemeClr val="accent3">
              <a:lumMod val="60000"/>
              <a:lumOff val="40000"/>
              <a:alpha val="4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vert="horz" lIns="91440" tIns="45720" rIns="91440" bIns="45720" rtlCol="0">
            <a:normAutofit fontScale="6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callout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proxy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Circular Arrow 17"/>
          <p:cNvSpPr/>
          <p:nvPr/>
        </p:nvSpPr>
        <p:spPr>
          <a:xfrm rot="10800000">
            <a:off x="990600" y="2190750"/>
            <a:ext cx="2209800" cy="2057400"/>
          </a:xfrm>
          <a:prstGeom prst="circularArrow">
            <a:avLst/>
          </a:prstGeom>
          <a:solidFill>
            <a:schemeClr val="accent1">
              <a:alpha val="4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7200" y="4095750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request full record data from IDs</a:t>
            </a:r>
            <a:endParaRPr lang="en-US" dirty="0"/>
          </a:p>
        </p:txBody>
      </p:sp>
      <p:sp>
        <p:nvSpPr>
          <p:cNvPr id="20" name="Cloud 19"/>
          <p:cNvSpPr/>
          <p:nvPr/>
        </p:nvSpPr>
        <p:spPr>
          <a:xfrm>
            <a:off x="6096000" y="1276350"/>
            <a:ext cx="2590800" cy="21336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4191000" y="1123950"/>
            <a:ext cx="16002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 rot="10800000">
            <a:off x="3962400" y="1885950"/>
            <a:ext cx="1600200" cy="152400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>
            <a:off x="4191000" y="1343025"/>
            <a:ext cx="16002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>
            <a:off x="4191000" y="1562100"/>
            <a:ext cx="16002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>
            <a:off x="4191000" y="1790700"/>
            <a:ext cx="16002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4191000" y="2009775"/>
            <a:ext cx="16002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>
            <a:off x="4191000" y="2228850"/>
            <a:ext cx="16002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>
            <a:off x="4191000" y="2447925"/>
            <a:ext cx="16002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>
            <a:off x="4191000" y="2676525"/>
            <a:ext cx="16002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>
            <a:off x="4191000" y="2895600"/>
            <a:ext cx="16002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>
            <a:off x="4191000" y="3114675"/>
            <a:ext cx="16002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>
            <a:off x="4191000" y="3333750"/>
            <a:ext cx="16002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>
            <a:off x="4191000" y="3562350"/>
            <a:ext cx="16002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Arrow 34"/>
          <p:cNvSpPr/>
          <p:nvPr/>
        </p:nvSpPr>
        <p:spPr>
          <a:xfrm rot="10800000">
            <a:off x="3962400" y="2105025"/>
            <a:ext cx="1600200" cy="152400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Arrow 35"/>
          <p:cNvSpPr/>
          <p:nvPr/>
        </p:nvSpPr>
        <p:spPr>
          <a:xfrm rot="10800000">
            <a:off x="3962400" y="3009900"/>
            <a:ext cx="1600200" cy="152400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Arrow 36"/>
          <p:cNvSpPr/>
          <p:nvPr/>
        </p:nvSpPr>
        <p:spPr>
          <a:xfrm rot="10800000">
            <a:off x="4038600" y="3714750"/>
            <a:ext cx="1600200" cy="152400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Arrow 37"/>
          <p:cNvSpPr/>
          <p:nvPr/>
        </p:nvSpPr>
        <p:spPr>
          <a:xfrm rot="10800000">
            <a:off x="4038600" y="3933825"/>
            <a:ext cx="1600200" cy="152400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Arrow 38"/>
          <p:cNvSpPr/>
          <p:nvPr/>
        </p:nvSpPr>
        <p:spPr>
          <a:xfrm rot="10800000">
            <a:off x="4038601" y="4152899"/>
            <a:ext cx="1600200" cy="152400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/>
          <p:cNvSpPr/>
          <p:nvPr/>
        </p:nvSpPr>
        <p:spPr>
          <a:xfrm rot="10800000">
            <a:off x="4038601" y="4371974"/>
            <a:ext cx="1600200" cy="152400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6705600" y="2038350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Some web service</a:t>
            </a:r>
            <a:endParaRPr lang="en-US" dirty="0"/>
          </a:p>
        </p:txBody>
      </p:sp>
      <p:sp>
        <p:nvSpPr>
          <p:cNvPr id="42" name="Circular Arrow 41"/>
          <p:cNvSpPr/>
          <p:nvPr/>
        </p:nvSpPr>
        <p:spPr>
          <a:xfrm>
            <a:off x="1066800" y="666750"/>
            <a:ext cx="2209800" cy="2057400"/>
          </a:xfrm>
          <a:prstGeom prst="circularArrow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90600" y="43815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Receive full record data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Rolling curl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Smarter Implementation of </a:t>
            </a:r>
            <a:r>
              <a:rPr lang="en-US" dirty="0" err="1" smtClean="0"/>
              <a:t>php’s</a:t>
            </a:r>
            <a:r>
              <a:rPr lang="en-US" dirty="0" smtClean="0"/>
              <a:t> </a:t>
            </a:r>
            <a:r>
              <a:rPr lang="en-US" dirty="0" err="1" smtClean="0"/>
              <a:t>curl_multi_exec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>
                <a:hlinkClick r:id="rId2"/>
              </a:rPr>
              <a:t>https://code.google.com/p/rolling-curl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4999" y="133350"/>
            <a:ext cx="6882735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361950"/>
            <a:ext cx="8229600" cy="430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code on </a:t>
            </a:r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14400" y="1733550"/>
            <a:ext cx="7467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2"/>
              </a:rPr>
              <a:t>https://github.com/danieljpeter/high_performance_force.com_callouts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62150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Scalable, fast, but another thing to maintain.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62150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Thanks!</a:t>
            </a:r>
            <a:br>
              <a:rPr lang="en-US" dirty="0" smtClean="0"/>
            </a:br>
            <a:r>
              <a:rPr lang="en-US" dirty="0" smtClean="0"/>
              <a:t>@</a:t>
            </a:r>
            <a:r>
              <a:rPr lang="en-US" dirty="0" err="1" smtClean="0"/>
              <a:t>danieljpeter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#1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857276"/>
            <a:ext cx="6803218" cy="3848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1143000" y="2857500"/>
            <a:ext cx="49530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447800" y="1352550"/>
            <a:ext cx="4191000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Per-Transaction limits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#2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895350"/>
            <a:ext cx="7818437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609600" y="2647950"/>
            <a:ext cx="62484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09600" y="2190750"/>
            <a:ext cx="6248400" cy="228600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09600" y="2419350"/>
            <a:ext cx="6248400" cy="22860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447800" y="1352550"/>
            <a:ext cx="4191000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Platform limits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Native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4951"/>
            <a:ext cx="1676400" cy="2133599"/>
          </a:xfrm>
          <a:solidFill>
            <a:schemeClr val="accent1">
              <a:alpha val="4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callout 1</a:t>
            </a:r>
          </a:p>
          <a:p>
            <a:pPr>
              <a:buNone/>
            </a:pPr>
            <a:r>
              <a:rPr lang="en-US" dirty="0" smtClean="0"/>
              <a:t>callout 2</a:t>
            </a:r>
          </a:p>
          <a:p>
            <a:pPr>
              <a:buNone/>
            </a:pPr>
            <a:r>
              <a:rPr lang="en-US" dirty="0" smtClean="0"/>
              <a:t>callout 3</a:t>
            </a:r>
          </a:p>
          <a:p>
            <a:pPr>
              <a:buNone/>
            </a:pPr>
            <a:r>
              <a:rPr lang="en-US" dirty="0" smtClean="0"/>
              <a:t>…</a:t>
            </a:r>
          </a:p>
          <a:p>
            <a:pPr>
              <a:buNone/>
            </a:pPr>
            <a:r>
              <a:rPr lang="en-US" dirty="0" smtClean="0"/>
              <a:t>callout 100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2209800" y="2228850"/>
            <a:ext cx="8382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200400" y="1300734"/>
          <a:ext cx="1371600" cy="2871216"/>
        </p:xfrm>
        <a:graphic>
          <a:graphicData uri="http://schemas.openxmlformats.org/drawingml/2006/table">
            <a:tbl>
              <a:tblPr lastRow="1">
                <a:tableStyleId>{21E4AEA4-8DFA-4A89-87EB-49C32662AFE0}</a:tableStyleId>
              </a:tblPr>
              <a:tblGrid>
                <a:gridCol w="1371600"/>
              </a:tblGrid>
              <a:tr h="168249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HTTP: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callout 1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1800" dirty="0" smtClean="0"/>
                        <a:t>callout 2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1800" dirty="0" smtClean="0"/>
                        <a:t>…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1800" dirty="0" smtClean="0"/>
                        <a:t>callout 10</a:t>
                      </a:r>
                      <a:endParaRPr lang="en-US" dirty="0"/>
                    </a:p>
                  </a:txBody>
                  <a:tcPr/>
                </a:tc>
              </a:tr>
              <a:tr h="1188720">
                <a:tc>
                  <a:txBody>
                    <a:bodyPr/>
                    <a:lstStyle/>
                    <a:p>
                      <a:r>
                        <a:rPr lang="en-US" dirty="0" smtClean="0"/>
                        <a:t>BACKLOG:</a:t>
                      </a:r>
                    </a:p>
                    <a:p>
                      <a:r>
                        <a:rPr lang="en-US" dirty="0" smtClean="0"/>
                        <a:t>callout</a:t>
                      </a:r>
                      <a:r>
                        <a:rPr lang="en-US" baseline="0" dirty="0" smtClean="0"/>
                        <a:t> 11</a:t>
                      </a:r>
                    </a:p>
                    <a:p>
                      <a:r>
                        <a:rPr lang="en-US" baseline="0" dirty="0" smtClean="0"/>
                        <a:t>…</a:t>
                      </a:r>
                    </a:p>
                    <a:p>
                      <a:r>
                        <a:rPr lang="en-US" baseline="0" dirty="0" smtClean="0"/>
                        <a:t>callout 100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105400" y="1276350"/>
          <a:ext cx="1295400" cy="2919984"/>
        </p:xfrm>
        <a:graphic>
          <a:graphicData uri="http://schemas.openxmlformats.org/drawingml/2006/table">
            <a:tbl>
              <a:tblPr lastRow="1">
                <a:tableStyleId>{21E4AEA4-8DFA-4A89-87EB-49C32662AFE0}</a:tableStyleId>
              </a:tblPr>
              <a:tblGrid>
                <a:gridCol w="1295400"/>
              </a:tblGrid>
              <a:tr h="171107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HTTP: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callout 11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1800" dirty="0" smtClean="0"/>
                        <a:t>callout 12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1800" dirty="0" smtClean="0"/>
                        <a:t>…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1800" dirty="0" smtClean="0"/>
                        <a:t>callout 20</a:t>
                      </a:r>
                      <a:endParaRPr lang="en-US" dirty="0"/>
                    </a:p>
                  </a:txBody>
                  <a:tcPr/>
                </a:tc>
              </a:tr>
              <a:tr h="1208911">
                <a:tc>
                  <a:txBody>
                    <a:bodyPr/>
                    <a:lstStyle/>
                    <a:p>
                      <a:r>
                        <a:rPr lang="en-US" dirty="0" smtClean="0"/>
                        <a:t>BACKLOG:</a:t>
                      </a:r>
                    </a:p>
                    <a:p>
                      <a:r>
                        <a:rPr lang="en-US" dirty="0" smtClean="0"/>
                        <a:t>callout</a:t>
                      </a:r>
                      <a:r>
                        <a:rPr lang="en-US" baseline="0" dirty="0" smtClean="0"/>
                        <a:t> 21</a:t>
                      </a:r>
                    </a:p>
                    <a:p>
                      <a:r>
                        <a:rPr lang="en-US" baseline="0" dirty="0" smtClean="0"/>
                        <a:t>…</a:t>
                      </a:r>
                    </a:p>
                    <a:p>
                      <a:r>
                        <a:rPr lang="en-US" baseline="0" dirty="0" smtClean="0"/>
                        <a:t>callout 100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ight Arrow 9"/>
          <p:cNvSpPr/>
          <p:nvPr/>
        </p:nvSpPr>
        <p:spPr>
          <a:xfrm>
            <a:off x="4648200" y="2228850"/>
            <a:ext cx="381000" cy="533400"/>
          </a:xfrm>
          <a:prstGeom prst="rightArrow">
            <a:avLst/>
          </a:prstGeom>
          <a:solidFill>
            <a:srgbClr val="C00000">
              <a:alpha val="68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6934200" y="1290066"/>
          <a:ext cx="1295400" cy="2919984"/>
        </p:xfrm>
        <a:graphic>
          <a:graphicData uri="http://schemas.openxmlformats.org/drawingml/2006/table">
            <a:tbl>
              <a:tblPr lastRow="1">
                <a:tableStyleId>{21E4AEA4-8DFA-4A89-87EB-49C32662AFE0}</a:tableStyleId>
              </a:tblPr>
              <a:tblGrid>
                <a:gridCol w="1295400"/>
              </a:tblGrid>
              <a:tr h="171107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HTTP: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callout 91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1800" dirty="0" smtClean="0"/>
                        <a:t>callout 92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1800" dirty="0" smtClean="0"/>
                        <a:t>…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1800" dirty="0" smtClean="0"/>
                        <a:t>callout 100</a:t>
                      </a:r>
                      <a:endParaRPr lang="en-US" dirty="0"/>
                    </a:p>
                  </a:txBody>
                  <a:tcPr/>
                </a:tc>
              </a:tr>
              <a:tr h="1208911">
                <a:tc>
                  <a:txBody>
                    <a:bodyPr/>
                    <a:lstStyle/>
                    <a:p>
                      <a:r>
                        <a:rPr lang="en-US" dirty="0" smtClean="0"/>
                        <a:t>BACKLOG: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Right Arrow 11"/>
          <p:cNvSpPr/>
          <p:nvPr/>
        </p:nvSpPr>
        <p:spPr>
          <a:xfrm>
            <a:off x="6496050" y="2190750"/>
            <a:ext cx="381000" cy="533400"/>
          </a:xfrm>
          <a:prstGeom prst="rightArrow">
            <a:avLst/>
          </a:prstGeom>
          <a:solidFill>
            <a:srgbClr val="C00000">
              <a:alpha val="68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477000" y="222885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Native solution code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https://na15.salesforce.com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hlinkClick r:id="rId3"/>
              </a:rPr>
              <a:t>http</a:t>
            </a:r>
            <a:r>
              <a:rPr lang="en-US" dirty="0" smtClean="0">
                <a:hlinkClick r:id="rId3"/>
              </a:rPr>
              <a:t>://some.webservice.com/viewer.php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209550"/>
            <a:ext cx="5638800" cy="4338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133350"/>
            <a:ext cx="7096093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0"/>
            <a:ext cx="3429000" cy="4652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14550"/>
            <a:ext cx="8229600" cy="857250"/>
          </a:xfrm>
        </p:spPr>
        <p:txBody>
          <a:bodyPr/>
          <a:lstStyle/>
          <a:p>
            <a:r>
              <a:rPr lang="en-US" dirty="0" smtClean="0"/>
              <a:t>Scalable, but slow.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1123</TotalTime>
  <Words>142</Words>
  <Application>Microsoft Office PowerPoint</Application>
  <PresentationFormat>On-screen Show (16:9)</PresentationFormat>
  <Paragraphs>61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High performance Web Service Callouts on force.com</vt:lpstr>
      <vt:lpstr>Problem #1 </vt:lpstr>
      <vt:lpstr>Problem #2</vt:lpstr>
      <vt:lpstr>Native solution</vt:lpstr>
      <vt:lpstr>Native solution code demo</vt:lpstr>
      <vt:lpstr>demo</vt:lpstr>
      <vt:lpstr>demo</vt:lpstr>
      <vt:lpstr>demo</vt:lpstr>
      <vt:lpstr>Scalable, but slow.</vt:lpstr>
      <vt:lpstr>                      Proxy solution</vt:lpstr>
      <vt:lpstr>Rolling curl</vt:lpstr>
      <vt:lpstr>demo</vt:lpstr>
      <vt:lpstr>Slide 13</vt:lpstr>
      <vt:lpstr>Demo code on github</vt:lpstr>
      <vt:lpstr>Scalable, fast, but another thing to maintain.</vt:lpstr>
      <vt:lpstr>Thanks! @danieljpeter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Daniel Peter</dc:creator>
  <cp:lastModifiedBy>Daniel Peter</cp:lastModifiedBy>
  <cp:revision>113</cp:revision>
  <dcterms:created xsi:type="dcterms:W3CDTF">2006-08-16T00:00:00Z</dcterms:created>
  <dcterms:modified xsi:type="dcterms:W3CDTF">2013-10-02T05:52:47Z</dcterms:modified>
</cp:coreProperties>
</file>