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5"/>
  </p:notesMasterIdLst>
  <p:sldIdLst>
    <p:sldId id="256" r:id="rId2"/>
    <p:sldId id="261" r:id="rId3"/>
    <p:sldId id="277" r:id="rId4"/>
    <p:sldId id="278" r:id="rId5"/>
    <p:sldId id="275" r:id="rId6"/>
    <p:sldId id="282" r:id="rId7"/>
    <p:sldId id="281" r:id="rId8"/>
    <p:sldId id="259" r:id="rId9"/>
    <p:sldId id="258" r:id="rId10"/>
    <p:sldId id="257" r:id="rId11"/>
    <p:sldId id="260" r:id="rId12"/>
    <p:sldId id="265" r:id="rId13"/>
    <p:sldId id="276" r:id="rId14"/>
    <p:sldId id="262" r:id="rId15"/>
    <p:sldId id="263" r:id="rId16"/>
    <p:sldId id="264" r:id="rId17"/>
    <p:sldId id="274" r:id="rId18"/>
    <p:sldId id="269" r:id="rId19"/>
    <p:sldId id="271" r:id="rId20"/>
    <p:sldId id="272" r:id="rId21"/>
    <p:sldId id="267" r:id="rId22"/>
    <p:sldId id="26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3" autoAdjust="0"/>
    <p:restoredTop sz="94626" autoAdjust="0"/>
  </p:normalViewPr>
  <p:slideViewPr>
    <p:cSldViewPr snapToGrid="0">
      <p:cViewPr varScale="1">
        <p:scale>
          <a:sx n="138" d="100"/>
          <a:sy n="138" d="100"/>
        </p:scale>
        <p:origin x="20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D5B0D-B5C4-4F5F-A721-3FEB8765757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451A8-9A34-41D7-B037-3AC755F7159C}">
      <dgm:prSet phldrT="[Text]"/>
      <dgm:spPr/>
      <dgm:t>
        <a:bodyPr/>
        <a:lstStyle/>
        <a:p>
          <a:r>
            <a:rPr lang="en-US" dirty="0"/>
            <a:t>Academic Tools </a:t>
          </a:r>
          <a:br>
            <a:rPr lang="en-US" dirty="0"/>
          </a:br>
          <a:r>
            <a:rPr lang="en-US" dirty="0"/>
            <a:t>(Sample)</a:t>
          </a:r>
        </a:p>
      </dgm:t>
    </dgm:pt>
    <dgm:pt modelId="{B0E06002-490C-4688-95F6-39C499DC10A1}" type="parTrans" cxnId="{32E2BE43-B769-40DC-8D22-EF4D47CF6D46}">
      <dgm:prSet/>
      <dgm:spPr/>
      <dgm:t>
        <a:bodyPr/>
        <a:lstStyle/>
        <a:p>
          <a:endParaRPr lang="en-US"/>
        </a:p>
      </dgm:t>
    </dgm:pt>
    <dgm:pt modelId="{8925E743-EB54-4070-B55B-C922B440CCD1}" type="sibTrans" cxnId="{32E2BE43-B769-40DC-8D22-EF4D47CF6D46}">
      <dgm:prSet/>
      <dgm:spPr/>
      <dgm:t>
        <a:bodyPr/>
        <a:lstStyle/>
        <a:p>
          <a:endParaRPr lang="en-US"/>
        </a:p>
      </dgm:t>
    </dgm:pt>
    <dgm:pt modelId="{39915F9B-EDED-446A-9C4E-D8B321BF13F4}">
      <dgm:prSet phldrT="[Text]"/>
      <dgm:spPr/>
      <dgm:t>
        <a:bodyPr/>
        <a:lstStyle/>
        <a:p>
          <a:r>
            <a:rPr lang="en-US" dirty="0"/>
            <a:t>Model Checking:</a:t>
          </a:r>
        </a:p>
        <a:p>
          <a:r>
            <a:rPr lang="en-US" dirty="0" err="1"/>
            <a:t>NuSMV</a:t>
          </a:r>
          <a:r>
            <a:rPr lang="en-US" dirty="0"/>
            <a:t>, SPIN</a:t>
          </a:r>
        </a:p>
      </dgm:t>
    </dgm:pt>
    <dgm:pt modelId="{82B84106-B503-43C1-A76C-FE3515C19330}" type="parTrans" cxnId="{2C3986BE-E20A-446A-9222-287DE10DC312}">
      <dgm:prSet/>
      <dgm:spPr/>
      <dgm:t>
        <a:bodyPr/>
        <a:lstStyle/>
        <a:p>
          <a:endParaRPr lang="en-US"/>
        </a:p>
      </dgm:t>
    </dgm:pt>
    <dgm:pt modelId="{8002254E-E7FB-4AB2-9EB9-DE28C6C52ED0}" type="sibTrans" cxnId="{2C3986BE-E20A-446A-9222-287DE10DC312}">
      <dgm:prSet/>
      <dgm:spPr/>
      <dgm:t>
        <a:bodyPr/>
        <a:lstStyle/>
        <a:p>
          <a:endParaRPr lang="en-US"/>
        </a:p>
      </dgm:t>
    </dgm:pt>
    <dgm:pt modelId="{A46E49E1-1DB5-4640-A470-56174166C35C}">
      <dgm:prSet phldrT="[Text]"/>
      <dgm:spPr/>
      <dgm:t>
        <a:bodyPr/>
        <a:lstStyle/>
        <a:p>
          <a:r>
            <a:rPr lang="en-US" dirty="0"/>
            <a:t>Theorem Proving:</a:t>
          </a:r>
        </a:p>
        <a:p>
          <a:r>
            <a:rPr lang="en-US" dirty="0"/>
            <a:t>PVS, HOL</a:t>
          </a:r>
        </a:p>
      </dgm:t>
    </dgm:pt>
    <dgm:pt modelId="{22DE192A-1960-4922-9EB2-93AB4FC8FCBD}" type="parTrans" cxnId="{4B0AC4D4-D53E-4649-91D4-CA9231453A6A}">
      <dgm:prSet/>
      <dgm:spPr/>
      <dgm:t>
        <a:bodyPr/>
        <a:lstStyle/>
        <a:p>
          <a:endParaRPr lang="en-US"/>
        </a:p>
      </dgm:t>
    </dgm:pt>
    <dgm:pt modelId="{5DA9D764-709D-44AD-9ACC-B9A6E6E96256}" type="sibTrans" cxnId="{4B0AC4D4-D53E-4649-91D4-CA9231453A6A}">
      <dgm:prSet/>
      <dgm:spPr/>
      <dgm:t>
        <a:bodyPr/>
        <a:lstStyle/>
        <a:p>
          <a:endParaRPr lang="en-US"/>
        </a:p>
      </dgm:t>
    </dgm:pt>
    <dgm:pt modelId="{54DB3206-E83A-4061-A127-E881BFD632CD}">
      <dgm:prSet phldrT="[Text]"/>
      <dgm:spPr/>
      <dgm:t>
        <a:bodyPr/>
        <a:lstStyle/>
        <a:p>
          <a:r>
            <a:rPr lang="en-US" dirty="0"/>
            <a:t>Probabilistic:</a:t>
          </a:r>
        </a:p>
        <a:p>
          <a:r>
            <a:rPr lang="en-US" dirty="0"/>
            <a:t>PRISM</a:t>
          </a:r>
        </a:p>
      </dgm:t>
    </dgm:pt>
    <dgm:pt modelId="{7DCC86A2-2B9D-4363-955C-AE247D688F7D}" type="parTrans" cxnId="{9720B5F9-4D74-40E9-BBB0-B8530929269F}">
      <dgm:prSet/>
      <dgm:spPr/>
      <dgm:t>
        <a:bodyPr/>
        <a:lstStyle/>
        <a:p>
          <a:endParaRPr lang="en-US"/>
        </a:p>
      </dgm:t>
    </dgm:pt>
    <dgm:pt modelId="{F0897F3D-399E-4CCD-BE67-694EB20F5C07}" type="sibTrans" cxnId="{9720B5F9-4D74-40E9-BBB0-B8530929269F}">
      <dgm:prSet/>
      <dgm:spPr/>
      <dgm:t>
        <a:bodyPr/>
        <a:lstStyle/>
        <a:p>
          <a:endParaRPr lang="en-US"/>
        </a:p>
      </dgm:t>
    </dgm:pt>
    <dgm:pt modelId="{CA984041-414C-4771-80A0-8F4EB1397D98}">
      <dgm:prSet phldrT="[Text]"/>
      <dgm:spPr/>
      <dgm:t>
        <a:bodyPr/>
        <a:lstStyle/>
        <a:p>
          <a:r>
            <a:rPr lang="en-US" dirty="0"/>
            <a:t>Synthesis:</a:t>
          </a:r>
        </a:p>
        <a:p>
          <a:r>
            <a:rPr lang="en-US" dirty="0"/>
            <a:t>?</a:t>
          </a:r>
        </a:p>
      </dgm:t>
    </dgm:pt>
    <dgm:pt modelId="{860578B2-AFC8-4DB7-A7F4-A39313C8EDB7}" type="parTrans" cxnId="{A457A1EC-48BD-4B5F-8C6F-5D7724E31AD7}">
      <dgm:prSet/>
      <dgm:spPr/>
      <dgm:t>
        <a:bodyPr/>
        <a:lstStyle/>
        <a:p>
          <a:endParaRPr lang="en-US"/>
        </a:p>
      </dgm:t>
    </dgm:pt>
    <dgm:pt modelId="{64E4CBB8-A167-42F4-9FE0-DEEFD2EB7E81}" type="sibTrans" cxnId="{A457A1EC-48BD-4B5F-8C6F-5D7724E31AD7}">
      <dgm:prSet/>
      <dgm:spPr/>
      <dgm:t>
        <a:bodyPr/>
        <a:lstStyle/>
        <a:p>
          <a:endParaRPr lang="en-US"/>
        </a:p>
      </dgm:t>
    </dgm:pt>
    <dgm:pt modelId="{0BC16963-C9AC-4169-B3A6-8E314BF7E7DC}" type="pres">
      <dgm:prSet presAssocID="{EDDD5B0D-B5C4-4F5F-A721-3FEB8765757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17B215-9894-49FC-A81C-423ED1FFB57D}" type="pres">
      <dgm:prSet presAssocID="{EDDD5B0D-B5C4-4F5F-A721-3FEB87657579}" presName="matrix" presStyleCnt="0"/>
      <dgm:spPr/>
    </dgm:pt>
    <dgm:pt modelId="{6D5909AC-C637-4706-81F4-D1A60179DFF6}" type="pres">
      <dgm:prSet presAssocID="{EDDD5B0D-B5C4-4F5F-A721-3FEB87657579}" presName="tile1" presStyleLbl="node1" presStyleIdx="0" presStyleCnt="4"/>
      <dgm:spPr/>
    </dgm:pt>
    <dgm:pt modelId="{5A197E57-C5E1-4DEE-850B-1497677EE906}" type="pres">
      <dgm:prSet presAssocID="{EDDD5B0D-B5C4-4F5F-A721-3FEB8765757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6EF0D2-310F-41D5-92C3-C51E362B4F81}" type="pres">
      <dgm:prSet presAssocID="{EDDD5B0D-B5C4-4F5F-A721-3FEB87657579}" presName="tile2" presStyleLbl="node1" presStyleIdx="1" presStyleCnt="4"/>
      <dgm:spPr/>
    </dgm:pt>
    <dgm:pt modelId="{7D6A5602-00B7-43BF-84D2-BE28748EA8ED}" type="pres">
      <dgm:prSet presAssocID="{EDDD5B0D-B5C4-4F5F-A721-3FEB8765757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3736FE-E8C1-4075-8CC0-45A52A59DBD6}" type="pres">
      <dgm:prSet presAssocID="{EDDD5B0D-B5C4-4F5F-A721-3FEB87657579}" presName="tile3" presStyleLbl="node1" presStyleIdx="2" presStyleCnt="4"/>
      <dgm:spPr/>
    </dgm:pt>
    <dgm:pt modelId="{8E598DCD-BC25-4FA9-92EC-957FF0E2051C}" type="pres">
      <dgm:prSet presAssocID="{EDDD5B0D-B5C4-4F5F-A721-3FEB8765757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3CF8A07-629F-4AD1-9EB4-38D857DEFC13}" type="pres">
      <dgm:prSet presAssocID="{EDDD5B0D-B5C4-4F5F-A721-3FEB87657579}" presName="tile4" presStyleLbl="node1" presStyleIdx="3" presStyleCnt="4"/>
      <dgm:spPr/>
    </dgm:pt>
    <dgm:pt modelId="{AB2FC98D-E9D8-40AC-8CA7-46D56B08F5EC}" type="pres">
      <dgm:prSet presAssocID="{EDDD5B0D-B5C4-4F5F-A721-3FEB8765757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0629410-5044-4D36-8213-80FA878A7894}" type="pres">
      <dgm:prSet presAssocID="{EDDD5B0D-B5C4-4F5F-A721-3FEB8765757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ECA5C17-851A-4658-867D-2CC672E773E7}" type="presOf" srcId="{CA984041-414C-4771-80A0-8F4EB1397D98}" destId="{43CF8A07-629F-4AD1-9EB4-38D857DEFC13}" srcOrd="0" destOrd="0" presId="urn:microsoft.com/office/officeart/2005/8/layout/matrix1"/>
    <dgm:cxn modelId="{16F1C21B-70DB-4143-8DDE-EE842104F444}" type="presOf" srcId="{54DB3206-E83A-4061-A127-E881BFD632CD}" destId="{8E598DCD-BC25-4FA9-92EC-957FF0E2051C}" srcOrd="1" destOrd="0" presId="urn:microsoft.com/office/officeart/2005/8/layout/matrix1"/>
    <dgm:cxn modelId="{32E2BE43-B769-40DC-8D22-EF4D47CF6D46}" srcId="{EDDD5B0D-B5C4-4F5F-A721-3FEB87657579}" destId="{65E451A8-9A34-41D7-B037-3AC755F7159C}" srcOrd="0" destOrd="0" parTransId="{B0E06002-490C-4688-95F6-39C499DC10A1}" sibTransId="{8925E743-EB54-4070-B55B-C922B440CCD1}"/>
    <dgm:cxn modelId="{61576A4E-C52B-4794-91C3-F34B3EB4AB58}" type="presOf" srcId="{A46E49E1-1DB5-4640-A470-56174166C35C}" destId="{416EF0D2-310F-41D5-92C3-C51E362B4F81}" srcOrd="0" destOrd="0" presId="urn:microsoft.com/office/officeart/2005/8/layout/matrix1"/>
    <dgm:cxn modelId="{32D4D06A-7DF6-4645-A20E-9C1688D5B488}" type="presOf" srcId="{54DB3206-E83A-4061-A127-E881BFD632CD}" destId="{0F3736FE-E8C1-4075-8CC0-45A52A59DBD6}" srcOrd="0" destOrd="0" presId="urn:microsoft.com/office/officeart/2005/8/layout/matrix1"/>
    <dgm:cxn modelId="{3A170C73-2320-4BCE-9349-2CE849CC8ADB}" type="presOf" srcId="{CA984041-414C-4771-80A0-8F4EB1397D98}" destId="{AB2FC98D-E9D8-40AC-8CA7-46D56B08F5EC}" srcOrd="1" destOrd="0" presId="urn:microsoft.com/office/officeart/2005/8/layout/matrix1"/>
    <dgm:cxn modelId="{5FF0479A-9EAA-408D-8A70-9C90DC064D36}" type="presOf" srcId="{65E451A8-9A34-41D7-B037-3AC755F7159C}" destId="{C0629410-5044-4D36-8213-80FA878A7894}" srcOrd="0" destOrd="0" presId="urn:microsoft.com/office/officeart/2005/8/layout/matrix1"/>
    <dgm:cxn modelId="{F92873A5-7712-4240-B01B-B642ACF0B01B}" type="presOf" srcId="{EDDD5B0D-B5C4-4F5F-A721-3FEB87657579}" destId="{0BC16963-C9AC-4169-B3A6-8E314BF7E7DC}" srcOrd="0" destOrd="0" presId="urn:microsoft.com/office/officeart/2005/8/layout/matrix1"/>
    <dgm:cxn modelId="{AA85B0AE-C44A-4939-831D-703C4A1A81D7}" type="presOf" srcId="{39915F9B-EDED-446A-9C4E-D8B321BF13F4}" destId="{5A197E57-C5E1-4DEE-850B-1497677EE906}" srcOrd="1" destOrd="0" presId="urn:microsoft.com/office/officeart/2005/8/layout/matrix1"/>
    <dgm:cxn modelId="{9EDFB0BD-5243-4214-A97F-FA0D0AE12D70}" type="presOf" srcId="{A46E49E1-1DB5-4640-A470-56174166C35C}" destId="{7D6A5602-00B7-43BF-84D2-BE28748EA8ED}" srcOrd="1" destOrd="0" presId="urn:microsoft.com/office/officeart/2005/8/layout/matrix1"/>
    <dgm:cxn modelId="{2C3986BE-E20A-446A-9222-287DE10DC312}" srcId="{65E451A8-9A34-41D7-B037-3AC755F7159C}" destId="{39915F9B-EDED-446A-9C4E-D8B321BF13F4}" srcOrd="0" destOrd="0" parTransId="{82B84106-B503-43C1-A76C-FE3515C19330}" sibTransId="{8002254E-E7FB-4AB2-9EB9-DE28C6C52ED0}"/>
    <dgm:cxn modelId="{299F7FC4-C223-43A3-AF6C-9FCDDAD6E35D}" type="presOf" srcId="{39915F9B-EDED-446A-9C4E-D8B321BF13F4}" destId="{6D5909AC-C637-4706-81F4-D1A60179DFF6}" srcOrd="0" destOrd="0" presId="urn:microsoft.com/office/officeart/2005/8/layout/matrix1"/>
    <dgm:cxn modelId="{4B0AC4D4-D53E-4649-91D4-CA9231453A6A}" srcId="{65E451A8-9A34-41D7-B037-3AC755F7159C}" destId="{A46E49E1-1DB5-4640-A470-56174166C35C}" srcOrd="1" destOrd="0" parTransId="{22DE192A-1960-4922-9EB2-93AB4FC8FCBD}" sibTransId="{5DA9D764-709D-44AD-9ACC-B9A6E6E96256}"/>
    <dgm:cxn modelId="{A457A1EC-48BD-4B5F-8C6F-5D7724E31AD7}" srcId="{65E451A8-9A34-41D7-B037-3AC755F7159C}" destId="{CA984041-414C-4771-80A0-8F4EB1397D98}" srcOrd="3" destOrd="0" parTransId="{860578B2-AFC8-4DB7-A7F4-A39313C8EDB7}" sibTransId="{64E4CBB8-A167-42F4-9FE0-DEEFD2EB7E81}"/>
    <dgm:cxn modelId="{9720B5F9-4D74-40E9-BBB0-B8530929269F}" srcId="{65E451A8-9A34-41D7-B037-3AC755F7159C}" destId="{54DB3206-E83A-4061-A127-E881BFD632CD}" srcOrd="2" destOrd="0" parTransId="{7DCC86A2-2B9D-4363-955C-AE247D688F7D}" sibTransId="{F0897F3D-399E-4CCD-BE67-694EB20F5C07}"/>
    <dgm:cxn modelId="{1E0374FC-566A-4B36-BE72-327462DA9CFA}" type="presParOf" srcId="{0BC16963-C9AC-4169-B3A6-8E314BF7E7DC}" destId="{C617B215-9894-49FC-A81C-423ED1FFB57D}" srcOrd="0" destOrd="0" presId="urn:microsoft.com/office/officeart/2005/8/layout/matrix1"/>
    <dgm:cxn modelId="{AF51FC7D-36BF-4662-B658-E0F62FD3E28C}" type="presParOf" srcId="{C617B215-9894-49FC-A81C-423ED1FFB57D}" destId="{6D5909AC-C637-4706-81F4-D1A60179DFF6}" srcOrd="0" destOrd="0" presId="urn:microsoft.com/office/officeart/2005/8/layout/matrix1"/>
    <dgm:cxn modelId="{F9C2F361-A847-4C74-86B5-ACA8AC0369FA}" type="presParOf" srcId="{C617B215-9894-49FC-A81C-423ED1FFB57D}" destId="{5A197E57-C5E1-4DEE-850B-1497677EE906}" srcOrd="1" destOrd="0" presId="urn:microsoft.com/office/officeart/2005/8/layout/matrix1"/>
    <dgm:cxn modelId="{9F683EEF-3F50-42F1-82FC-725620B815FC}" type="presParOf" srcId="{C617B215-9894-49FC-A81C-423ED1FFB57D}" destId="{416EF0D2-310F-41D5-92C3-C51E362B4F81}" srcOrd="2" destOrd="0" presId="urn:microsoft.com/office/officeart/2005/8/layout/matrix1"/>
    <dgm:cxn modelId="{6085A851-5D44-4456-BB54-9BDB9043C466}" type="presParOf" srcId="{C617B215-9894-49FC-A81C-423ED1FFB57D}" destId="{7D6A5602-00B7-43BF-84D2-BE28748EA8ED}" srcOrd="3" destOrd="0" presId="urn:microsoft.com/office/officeart/2005/8/layout/matrix1"/>
    <dgm:cxn modelId="{B1CB6425-78F5-4AED-935D-A51A49A76AF3}" type="presParOf" srcId="{C617B215-9894-49FC-A81C-423ED1FFB57D}" destId="{0F3736FE-E8C1-4075-8CC0-45A52A59DBD6}" srcOrd="4" destOrd="0" presId="urn:microsoft.com/office/officeart/2005/8/layout/matrix1"/>
    <dgm:cxn modelId="{2C758D87-F31E-43B3-AF8C-FB96651D8321}" type="presParOf" srcId="{C617B215-9894-49FC-A81C-423ED1FFB57D}" destId="{8E598DCD-BC25-4FA9-92EC-957FF0E2051C}" srcOrd="5" destOrd="0" presId="urn:microsoft.com/office/officeart/2005/8/layout/matrix1"/>
    <dgm:cxn modelId="{3DEEEBFA-7767-49A5-95BB-73BF74F3F2EC}" type="presParOf" srcId="{C617B215-9894-49FC-A81C-423ED1FFB57D}" destId="{43CF8A07-629F-4AD1-9EB4-38D857DEFC13}" srcOrd="6" destOrd="0" presId="urn:microsoft.com/office/officeart/2005/8/layout/matrix1"/>
    <dgm:cxn modelId="{8642B4BE-C5F4-4F32-B5B8-5C2F8190B405}" type="presParOf" srcId="{C617B215-9894-49FC-A81C-423ED1FFB57D}" destId="{AB2FC98D-E9D8-40AC-8CA7-46D56B08F5EC}" srcOrd="7" destOrd="0" presId="urn:microsoft.com/office/officeart/2005/8/layout/matrix1"/>
    <dgm:cxn modelId="{DC0972E3-02EA-4C69-8283-DFCAED0C503E}" type="presParOf" srcId="{0BC16963-C9AC-4169-B3A6-8E314BF7E7DC}" destId="{C0629410-5044-4D36-8213-80FA878A78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D5B0D-B5C4-4F5F-A721-3FEB8765757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451A8-9A34-41D7-B037-3AC755F7159C}">
      <dgm:prSet phldrT="[Text]"/>
      <dgm:spPr/>
      <dgm:t>
        <a:bodyPr/>
        <a:lstStyle/>
        <a:p>
          <a:r>
            <a:rPr lang="en-US" dirty="0"/>
            <a:t>Academic Tools</a:t>
          </a:r>
          <a:br>
            <a:rPr lang="en-US" dirty="0"/>
          </a:br>
          <a:r>
            <a:rPr lang="en-US" dirty="0"/>
            <a:t>(Sample)</a:t>
          </a:r>
        </a:p>
      </dgm:t>
    </dgm:pt>
    <dgm:pt modelId="{B0E06002-490C-4688-95F6-39C499DC10A1}" type="parTrans" cxnId="{32E2BE43-B769-40DC-8D22-EF4D47CF6D46}">
      <dgm:prSet/>
      <dgm:spPr/>
      <dgm:t>
        <a:bodyPr/>
        <a:lstStyle/>
        <a:p>
          <a:endParaRPr lang="en-US"/>
        </a:p>
      </dgm:t>
    </dgm:pt>
    <dgm:pt modelId="{8925E743-EB54-4070-B55B-C922B440CCD1}" type="sibTrans" cxnId="{32E2BE43-B769-40DC-8D22-EF4D47CF6D46}">
      <dgm:prSet/>
      <dgm:spPr/>
      <dgm:t>
        <a:bodyPr/>
        <a:lstStyle/>
        <a:p>
          <a:endParaRPr lang="en-US"/>
        </a:p>
      </dgm:t>
    </dgm:pt>
    <dgm:pt modelId="{39915F9B-EDED-446A-9C4E-D8B321BF13F4}">
      <dgm:prSet phldrT="[Text]"/>
      <dgm:spPr/>
      <dgm:t>
        <a:bodyPr/>
        <a:lstStyle/>
        <a:p>
          <a:r>
            <a:rPr lang="en-US" dirty="0"/>
            <a:t>Reachability analysis:</a:t>
          </a:r>
        </a:p>
        <a:p>
          <a:r>
            <a:rPr lang="en-US" dirty="0" err="1"/>
            <a:t>SpaceEx</a:t>
          </a:r>
          <a:r>
            <a:rPr lang="en-US" dirty="0"/>
            <a:t>, </a:t>
          </a:r>
          <a:r>
            <a:rPr lang="en-US" dirty="0" err="1"/>
            <a:t>Hylaa</a:t>
          </a:r>
          <a:r>
            <a:rPr lang="en-US" dirty="0"/>
            <a:t>, C2E2, Flow*, </a:t>
          </a:r>
          <a:r>
            <a:rPr lang="en-US" dirty="0" err="1"/>
            <a:t>dReach</a:t>
          </a:r>
          <a:endParaRPr lang="en-US" dirty="0"/>
        </a:p>
      </dgm:t>
    </dgm:pt>
    <dgm:pt modelId="{82B84106-B503-43C1-A76C-FE3515C19330}" type="parTrans" cxnId="{2C3986BE-E20A-446A-9222-287DE10DC312}">
      <dgm:prSet/>
      <dgm:spPr/>
      <dgm:t>
        <a:bodyPr/>
        <a:lstStyle/>
        <a:p>
          <a:endParaRPr lang="en-US"/>
        </a:p>
      </dgm:t>
    </dgm:pt>
    <dgm:pt modelId="{8002254E-E7FB-4AB2-9EB9-DE28C6C52ED0}" type="sibTrans" cxnId="{2C3986BE-E20A-446A-9222-287DE10DC312}">
      <dgm:prSet/>
      <dgm:spPr/>
      <dgm:t>
        <a:bodyPr/>
        <a:lstStyle/>
        <a:p>
          <a:endParaRPr lang="en-US"/>
        </a:p>
      </dgm:t>
    </dgm:pt>
    <dgm:pt modelId="{A46E49E1-1DB5-4640-A470-56174166C35C}">
      <dgm:prSet phldrT="[Text]"/>
      <dgm:spPr/>
      <dgm:t>
        <a:bodyPr/>
        <a:lstStyle/>
        <a:p>
          <a:r>
            <a:rPr lang="en-US" dirty="0"/>
            <a:t>Theorem Proving:</a:t>
          </a:r>
        </a:p>
        <a:p>
          <a:r>
            <a:rPr lang="en-US" dirty="0" err="1"/>
            <a:t>KeYmaera</a:t>
          </a:r>
          <a:endParaRPr lang="en-US" dirty="0"/>
        </a:p>
      </dgm:t>
    </dgm:pt>
    <dgm:pt modelId="{22DE192A-1960-4922-9EB2-93AB4FC8FCBD}" type="parTrans" cxnId="{4B0AC4D4-D53E-4649-91D4-CA9231453A6A}">
      <dgm:prSet/>
      <dgm:spPr/>
      <dgm:t>
        <a:bodyPr/>
        <a:lstStyle/>
        <a:p>
          <a:endParaRPr lang="en-US"/>
        </a:p>
      </dgm:t>
    </dgm:pt>
    <dgm:pt modelId="{5DA9D764-709D-44AD-9ACC-B9A6E6E96256}" type="sibTrans" cxnId="{4B0AC4D4-D53E-4649-91D4-CA9231453A6A}">
      <dgm:prSet/>
      <dgm:spPr/>
      <dgm:t>
        <a:bodyPr/>
        <a:lstStyle/>
        <a:p>
          <a:endParaRPr lang="en-US"/>
        </a:p>
      </dgm:t>
    </dgm:pt>
    <dgm:pt modelId="{54DB3206-E83A-4061-A127-E881BFD632CD}">
      <dgm:prSet phldrT="[Text]"/>
      <dgm:spPr/>
      <dgm:t>
        <a:bodyPr/>
        <a:lstStyle/>
        <a:p>
          <a:r>
            <a:rPr lang="en-US" dirty="0"/>
            <a:t>Probabilistic </a:t>
          </a:r>
          <a:br>
            <a:rPr lang="en-US" dirty="0"/>
          </a:br>
          <a:r>
            <a:rPr lang="en-US" dirty="0"/>
            <a:t>&amp; Best Effort:</a:t>
          </a:r>
        </a:p>
        <a:p>
          <a:r>
            <a:rPr lang="en-US" dirty="0"/>
            <a:t>PRISM, UPPAAL, </a:t>
          </a:r>
          <a:br>
            <a:rPr lang="en-US" dirty="0"/>
          </a:br>
          <a:r>
            <a:rPr lang="en-US" dirty="0"/>
            <a:t>S-</a:t>
          </a:r>
          <a:r>
            <a:rPr lang="en-US" dirty="0" err="1"/>
            <a:t>TaLiRo</a:t>
          </a:r>
          <a:r>
            <a:rPr lang="en-US" dirty="0"/>
            <a:t>, BREACH</a:t>
          </a:r>
        </a:p>
      </dgm:t>
    </dgm:pt>
    <dgm:pt modelId="{7DCC86A2-2B9D-4363-955C-AE247D688F7D}" type="parTrans" cxnId="{9720B5F9-4D74-40E9-BBB0-B8530929269F}">
      <dgm:prSet/>
      <dgm:spPr/>
      <dgm:t>
        <a:bodyPr/>
        <a:lstStyle/>
        <a:p>
          <a:endParaRPr lang="en-US"/>
        </a:p>
      </dgm:t>
    </dgm:pt>
    <dgm:pt modelId="{F0897F3D-399E-4CCD-BE67-694EB20F5C07}" type="sibTrans" cxnId="{9720B5F9-4D74-40E9-BBB0-B8530929269F}">
      <dgm:prSet/>
      <dgm:spPr/>
      <dgm:t>
        <a:bodyPr/>
        <a:lstStyle/>
        <a:p>
          <a:endParaRPr lang="en-US"/>
        </a:p>
      </dgm:t>
    </dgm:pt>
    <dgm:pt modelId="{CA984041-414C-4771-80A0-8F4EB1397D98}">
      <dgm:prSet phldrT="[Text]"/>
      <dgm:spPr/>
      <dgm:t>
        <a:bodyPr/>
        <a:lstStyle/>
        <a:p>
          <a:r>
            <a:rPr lang="en-US" dirty="0"/>
            <a:t>Synthesis:</a:t>
          </a:r>
        </a:p>
        <a:p>
          <a:r>
            <a:rPr lang="en-US" dirty="0" err="1"/>
            <a:t>TuLiP</a:t>
          </a:r>
          <a:r>
            <a:rPr lang="en-US" dirty="0"/>
            <a:t>, Pessoa, </a:t>
          </a:r>
          <a:r>
            <a:rPr lang="en-US" dirty="0" err="1"/>
            <a:t>LTLMoP</a:t>
          </a:r>
          <a:endParaRPr lang="en-US" dirty="0"/>
        </a:p>
      </dgm:t>
    </dgm:pt>
    <dgm:pt modelId="{860578B2-AFC8-4DB7-A7F4-A39313C8EDB7}" type="parTrans" cxnId="{A457A1EC-48BD-4B5F-8C6F-5D7724E31AD7}">
      <dgm:prSet/>
      <dgm:spPr/>
      <dgm:t>
        <a:bodyPr/>
        <a:lstStyle/>
        <a:p>
          <a:endParaRPr lang="en-US"/>
        </a:p>
      </dgm:t>
    </dgm:pt>
    <dgm:pt modelId="{64E4CBB8-A167-42F4-9FE0-DEEFD2EB7E81}" type="sibTrans" cxnId="{A457A1EC-48BD-4B5F-8C6F-5D7724E31AD7}">
      <dgm:prSet/>
      <dgm:spPr/>
      <dgm:t>
        <a:bodyPr/>
        <a:lstStyle/>
        <a:p>
          <a:endParaRPr lang="en-US"/>
        </a:p>
      </dgm:t>
    </dgm:pt>
    <dgm:pt modelId="{0BC16963-C9AC-4169-B3A6-8E314BF7E7DC}" type="pres">
      <dgm:prSet presAssocID="{EDDD5B0D-B5C4-4F5F-A721-3FEB8765757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17B215-9894-49FC-A81C-423ED1FFB57D}" type="pres">
      <dgm:prSet presAssocID="{EDDD5B0D-B5C4-4F5F-A721-3FEB87657579}" presName="matrix" presStyleCnt="0"/>
      <dgm:spPr/>
    </dgm:pt>
    <dgm:pt modelId="{6D5909AC-C637-4706-81F4-D1A60179DFF6}" type="pres">
      <dgm:prSet presAssocID="{EDDD5B0D-B5C4-4F5F-A721-3FEB87657579}" presName="tile1" presStyleLbl="node1" presStyleIdx="0" presStyleCnt="4"/>
      <dgm:spPr/>
    </dgm:pt>
    <dgm:pt modelId="{5A197E57-C5E1-4DEE-850B-1497677EE906}" type="pres">
      <dgm:prSet presAssocID="{EDDD5B0D-B5C4-4F5F-A721-3FEB8765757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6EF0D2-310F-41D5-92C3-C51E362B4F81}" type="pres">
      <dgm:prSet presAssocID="{EDDD5B0D-B5C4-4F5F-A721-3FEB87657579}" presName="tile2" presStyleLbl="node1" presStyleIdx="1" presStyleCnt="4"/>
      <dgm:spPr/>
    </dgm:pt>
    <dgm:pt modelId="{7D6A5602-00B7-43BF-84D2-BE28748EA8ED}" type="pres">
      <dgm:prSet presAssocID="{EDDD5B0D-B5C4-4F5F-A721-3FEB8765757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3736FE-E8C1-4075-8CC0-45A52A59DBD6}" type="pres">
      <dgm:prSet presAssocID="{EDDD5B0D-B5C4-4F5F-A721-3FEB87657579}" presName="tile3" presStyleLbl="node1" presStyleIdx="2" presStyleCnt="4"/>
      <dgm:spPr/>
    </dgm:pt>
    <dgm:pt modelId="{8E598DCD-BC25-4FA9-92EC-957FF0E2051C}" type="pres">
      <dgm:prSet presAssocID="{EDDD5B0D-B5C4-4F5F-A721-3FEB8765757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3CF8A07-629F-4AD1-9EB4-38D857DEFC13}" type="pres">
      <dgm:prSet presAssocID="{EDDD5B0D-B5C4-4F5F-A721-3FEB87657579}" presName="tile4" presStyleLbl="node1" presStyleIdx="3" presStyleCnt="4"/>
      <dgm:spPr/>
    </dgm:pt>
    <dgm:pt modelId="{AB2FC98D-E9D8-40AC-8CA7-46D56B08F5EC}" type="pres">
      <dgm:prSet presAssocID="{EDDD5B0D-B5C4-4F5F-A721-3FEB8765757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0629410-5044-4D36-8213-80FA878A7894}" type="pres">
      <dgm:prSet presAssocID="{EDDD5B0D-B5C4-4F5F-A721-3FEB8765757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ECA5C17-851A-4658-867D-2CC672E773E7}" type="presOf" srcId="{CA984041-414C-4771-80A0-8F4EB1397D98}" destId="{43CF8A07-629F-4AD1-9EB4-38D857DEFC13}" srcOrd="0" destOrd="0" presId="urn:microsoft.com/office/officeart/2005/8/layout/matrix1"/>
    <dgm:cxn modelId="{16F1C21B-70DB-4143-8DDE-EE842104F444}" type="presOf" srcId="{54DB3206-E83A-4061-A127-E881BFD632CD}" destId="{8E598DCD-BC25-4FA9-92EC-957FF0E2051C}" srcOrd="1" destOrd="0" presId="urn:microsoft.com/office/officeart/2005/8/layout/matrix1"/>
    <dgm:cxn modelId="{32E2BE43-B769-40DC-8D22-EF4D47CF6D46}" srcId="{EDDD5B0D-B5C4-4F5F-A721-3FEB87657579}" destId="{65E451A8-9A34-41D7-B037-3AC755F7159C}" srcOrd="0" destOrd="0" parTransId="{B0E06002-490C-4688-95F6-39C499DC10A1}" sibTransId="{8925E743-EB54-4070-B55B-C922B440CCD1}"/>
    <dgm:cxn modelId="{61576A4E-C52B-4794-91C3-F34B3EB4AB58}" type="presOf" srcId="{A46E49E1-1DB5-4640-A470-56174166C35C}" destId="{416EF0D2-310F-41D5-92C3-C51E362B4F81}" srcOrd="0" destOrd="0" presId="urn:microsoft.com/office/officeart/2005/8/layout/matrix1"/>
    <dgm:cxn modelId="{32D4D06A-7DF6-4645-A20E-9C1688D5B488}" type="presOf" srcId="{54DB3206-E83A-4061-A127-E881BFD632CD}" destId="{0F3736FE-E8C1-4075-8CC0-45A52A59DBD6}" srcOrd="0" destOrd="0" presId="urn:microsoft.com/office/officeart/2005/8/layout/matrix1"/>
    <dgm:cxn modelId="{3A170C73-2320-4BCE-9349-2CE849CC8ADB}" type="presOf" srcId="{CA984041-414C-4771-80A0-8F4EB1397D98}" destId="{AB2FC98D-E9D8-40AC-8CA7-46D56B08F5EC}" srcOrd="1" destOrd="0" presId="urn:microsoft.com/office/officeart/2005/8/layout/matrix1"/>
    <dgm:cxn modelId="{5FF0479A-9EAA-408D-8A70-9C90DC064D36}" type="presOf" srcId="{65E451A8-9A34-41D7-B037-3AC755F7159C}" destId="{C0629410-5044-4D36-8213-80FA878A7894}" srcOrd="0" destOrd="0" presId="urn:microsoft.com/office/officeart/2005/8/layout/matrix1"/>
    <dgm:cxn modelId="{F92873A5-7712-4240-B01B-B642ACF0B01B}" type="presOf" srcId="{EDDD5B0D-B5C4-4F5F-A721-3FEB87657579}" destId="{0BC16963-C9AC-4169-B3A6-8E314BF7E7DC}" srcOrd="0" destOrd="0" presId="urn:microsoft.com/office/officeart/2005/8/layout/matrix1"/>
    <dgm:cxn modelId="{AA85B0AE-C44A-4939-831D-703C4A1A81D7}" type="presOf" srcId="{39915F9B-EDED-446A-9C4E-D8B321BF13F4}" destId="{5A197E57-C5E1-4DEE-850B-1497677EE906}" srcOrd="1" destOrd="0" presId="urn:microsoft.com/office/officeart/2005/8/layout/matrix1"/>
    <dgm:cxn modelId="{9EDFB0BD-5243-4214-A97F-FA0D0AE12D70}" type="presOf" srcId="{A46E49E1-1DB5-4640-A470-56174166C35C}" destId="{7D6A5602-00B7-43BF-84D2-BE28748EA8ED}" srcOrd="1" destOrd="0" presId="urn:microsoft.com/office/officeart/2005/8/layout/matrix1"/>
    <dgm:cxn modelId="{2C3986BE-E20A-446A-9222-287DE10DC312}" srcId="{65E451A8-9A34-41D7-B037-3AC755F7159C}" destId="{39915F9B-EDED-446A-9C4E-D8B321BF13F4}" srcOrd="0" destOrd="0" parTransId="{82B84106-B503-43C1-A76C-FE3515C19330}" sibTransId="{8002254E-E7FB-4AB2-9EB9-DE28C6C52ED0}"/>
    <dgm:cxn modelId="{299F7FC4-C223-43A3-AF6C-9FCDDAD6E35D}" type="presOf" srcId="{39915F9B-EDED-446A-9C4E-D8B321BF13F4}" destId="{6D5909AC-C637-4706-81F4-D1A60179DFF6}" srcOrd="0" destOrd="0" presId="urn:microsoft.com/office/officeart/2005/8/layout/matrix1"/>
    <dgm:cxn modelId="{4B0AC4D4-D53E-4649-91D4-CA9231453A6A}" srcId="{65E451A8-9A34-41D7-B037-3AC755F7159C}" destId="{A46E49E1-1DB5-4640-A470-56174166C35C}" srcOrd="1" destOrd="0" parTransId="{22DE192A-1960-4922-9EB2-93AB4FC8FCBD}" sibTransId="{5DA9D764-709D-44AD-9ACC-B9A6E6E96256}"/>
    <dgm:cxn modelId="{A457A1EC-48BD-4B5F-8C6F-5D7724E31AD7}" srcId="{65E451A8-9A34-41D7-B037-3AC755F7159C}" destId="{CA984041-414C-4771-80A0-8F4EB1397D98}" srcOrd="3" destOrd="0" parTransId="{860578B2-AFC8-4DB7-A7F4-A39313C8EDB7}" sibTransId="{64E4CBB8-A167-42F4-9FE0-DEEFD2EB7E81}"/>
    <dgm:cxn modelId="{9720B5F9-4D74-40E9-BBB0-B8530929269F}" srcId="{65E451A8-9A34-41D7-B037-3AC755F7159C}" destId="{54DB3206-E83A-4061-A127-E881BFD632CD}" srcOrd="2" destOrd="0" parTransId="{7DCC86A2-2B9D-4363-955C-AE247D688F7D}" sibTransId="{F0897F3D-399E-4CCD-BE67-694EB20F5C07}"/>
    <dgm:cxn modelId="{1E0374FC-566A-4B36-BE72-327462DA9CFA}" type="presParOf" srcId="{0BC16963-C9AC-4169-B3A6-8E314BF7E7DC}" destId="{C617B215-9894-49FC-A81C-423ED1FFB57D}" srcOrd="0" destOrd="0" presId="urn:microsoft.com/office/officeart/2005/8/layout/matrix1"/>
    <dgm:cxn modelId="{AF51FC7D-36BF-4662-B658-E0F62FD3E28C}" type="presParOf" srcId="{C617B215-9894-49FC-A81C-423ED1FFB57D}" destId="{6D5909AC-C637-4706-81F4-D1A60179DFF6}" srcOrd="0" destOrd="0" presId="urn:microsoft.com/office/officeart/2005/8/layout/matrix1"/>
    <dgm:cxn modelId="{F9C2F361-A847-4C74-86B5-ACA8AC0369FA}" type="presParOf" srcId="{C617B215-9894-49FC-A81C-423ED1FFB57D}" destId="{5A197E57-C5E1-4DEE-850B-1497677EE906}" srcOrd="1" destOrd="0" presId="urn:microsoft.com/office/officeart/2005/8/layout/matrix1"/>
    <dgm:cxn modelId="{9F683EEF-3F50-42F1-82FC-725620B815FC}" type="presParOf" srcId="{C617B215-9894-49FC-A81C-423ED1FFB57D}" destId="{416EF0D2-310F-41D5-92C3-C51E362B4F81}" srcOrd="2" destOrd="0" presId="urn:microsoft.com/office/officeart/2005/8/layout/matrix1"/>
    <dgm:cxn modelId="{6085A851-5D44-4456-BB54-9BDB9043C466}" type="presParOf" srcId="{C617B215-9894-49FC-A81C-423ED1FFB57D}" destId="{7D6A5602-00B7-43BF-84D2-BE28748EA8ED}" srcOrd="3" destOrd="0" presId="urn:microsoft.com/office/officeart/2005/8/layout/matrix1"/>
    <dgm:cxn modelId="{B1CB6425-78F5-4AED-935D-A51A49A76AF3}" type="presParOf" srcId="{C617B215-9894-49FC-A81C-423ED1FFB57D}" destId="{0F3736FE-E8C1-4075-8CC0-45A52A59DBD6}" srcOrd="4" destOrd="0" presId="urn:microsoft.com/office/officeart/2005/8/layout/matrix1"/>
    <dgm:cxn modelId="{2C758D87-F31E-43B3-AF8C-FB96651D8321}" type="presParOf" srcId="{C617B215-9894-49FC-A81C-423ED1FFB57D}" destId="{8E598DCD-BC25-4FA9-92EC-957FF0E2051C}" srcOrd="5" destOrd="0" presId="urn:microsoft.com/office/officeart/2005/8/layout/matrix1"/>
    <dgm:cxn modelId="{3DEEEBFA-7767-49A5-95BB-73BF74F3F2EC}" type="presParOf" srcId="{C617B215-9894-49FC-A81C-423ED1FFB57D}" destId="{43CF8A07-629F-4AD1-9EB4-38D857DEFC13}" srcOrd="6" destOrd="0" presId="urn:microsoft.com/office/officeart/2005/8/layout/matrix1"/>
    <dgm:cxn modelId="{8642B4BE-C5F4-4F32-B5B8-5C2F8190B405}" type="presParOf" srcId="{C617B215-9894-49FC-A81C-423ED1FFB57D}" destId="{AB2FC98D-E9D8-40AC-8CA7-46D56B08F5EC}" srcOrd="7" destOrd="0" presId="urn:microsoft.com/office/officeart/2005/8/layout/matrix1"/>
    <dgm:cxn modelId="{DC0972E3-02EA-4C69-8283-DFCAED0C503E}" type="presParOf" srcId="{0BC16963-C9AC-4169-B3A6-8E314BF7E7DC}" destId="{C0629410-5044-4D36-8213-80FA878A78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09AC-C637-4706-81F4-D1A60179DFF6}">
      <dsp:nvSpPr>
        <dsp:cNvPr id="0" name=""/>
        <dsp:cNvSpPr/>
      </dsp:nvSpPr>
      <dsp:spPr>
        <a:xfrm rot="16200000">
          <a:off x="862245" y="-862245"/>
          <a:ext cx="2709333" cy="44338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Checking: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NuSMV</a:t>
          </a:r>
          <a:r>
            <a:rPr lang="en-US" sz="2500" kern="1200" dirty="0"/>
            <a:t>, SPIN</a:t>
          </a:r>
        </a:p>
      </dsp:txBody>
      <dsp:txXfrm rot="5400000">
        <a:off x="-1" y="1"/>
        <a:ext cx="4433824" cy="2032000"/>
      </dsp:txXfrm>
    </dsp:sp>
    <dsp:sp modelId="{416EF0D2-310F-41D5-92C3-C51E362B4F81}">
      <dsp:nvSpPr>
        <dsp:cNvPr id="0" name=""/>
        <dsp:cNvSpPr/>
      </dsp:nvSpPr>
      <dsp:spPr>
        <a:xfrm>
          <a:off x="4433824" y="0"/>
          <a:ext cx="4433824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Theorem Proving: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PVS, HOL</a:t>
          </a:r>
        </a:p>
      </dsp:txBody>
      <dsp:txXfrm>
        <a:off x="4433824" y="0"/>
        <a:ext cx="4433824" cy="2032000"/>
      </dsp:txXfrm>
    </dsp:sp>
    <dsp:sp modelId="{0F3736FE-E8C1-4075-8CC0-45A52A59DBD6}">
      <dsp:nvSpPr>
        <dsp:cNvPr id="0" name=""/>
        <dsp:cNvSpPr/>
      </dsp:nvSpPr>
      <dsp:spPr>
        <a:xfrm rot="10800000">
          <a:off x="0" y="2709333"/>
          <a:ext cx="4433824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Probabilistic: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PRISM</a:t>
          </a:r>
        </a:p>
      </dsp:txBody>
      <dsp:txXfrm rot="10800000">
        <a:off x="0" y="3386666"/>
        <a:ext cx="4433824" cy="2032000"/>
      </dsp:txXfrm>
    </dsp:sp>
    <dsp:sp modelId="{43CF8A07-629F-4AD1-9EB4-38D857DEFC13}">
      <dsp:nvSpPr>
        <dsp:cNvPr id="0" name=""/>
        <dsp:cNvSpPr/>
      </dsp:nvSpPr>
      <dsp:spPr>
        <a:xfrm rot="5400000">
          <a:off x="5296069" y="1847088"/>
          <a:ext cx="2709333" cy="44338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Synthesis: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?</a:t>
          </a:r>
        </a:p>
      </dsp:txBody>
      <dsp:txXfrm rot="-5400000">
        <a:off x="4433823" y="3386666"/>
        <a:ext cx="4433824" cy="2032000"/>
      </dsp:txXfrm>
    </dsp:sp>
    <dsp:sp modelId="{C0629410-5044-4D36-8213-80FA878A7894}">
      <dsp:nvSpPr>
        <dsp:cNvPr id="0" name=""/>
        <dsp:cNvSpPr/>
      </dsp:nvSpPr>
      <dsp:spPr>
        <a:xfrm>
          <a:off x="3103676" y="2032000"/>
          <a:ext cx="2660294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Academic Tools </a:t>
          </a:r>
          <a:br>
            <a:rPr lang="en-US" sz="2500" kern="1200" dirty="0"/>
          </a:br>
          <a:r>
            <a:rPr lang="en-US" sz="2500" kern="1200" dirty="0"/>
            <a:t>(Sample)</a:t>
          </a:r>
        </a:p>
      </dsp:txBody>
      <dsp:txXfrm>
        <a:off x="3169805" y="2098129"/>
        <a:ext cx="2528036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09AC-C637-4706-81F4-D1A60179DFF6}">
      <dsp:nvSpPr>
        <dsp:cNvPr id="0" name=""/>
        <dsp:cNvSpPr/>
      </dsp:nvSpPr>
      <dsp:spPr>
        <a:xfrm rot="16200000">
          <a:off x="862245" y="-862245"/>
          <a:ext cx="2709333" cy="44338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Reachability analysis: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SpaceEx</a:t>
          </a:r>
          <a:r>
            <a:rPr lang="en-US" sz="2500" kern="1200" dirty="0"/>
            <a:t>, </a:t>
          </a:r>
          <a:r>
            <a:rPr lang="en-US" sz="2500" kern="1200" dirty="0" err="1"/>
            <a:t>Hylaa</a:t>
          </a:r>
          <a:r>
            <a:rPr lang="en-US" sz="2500" kern="1200" dirty="0"/>
            <a:t>, C2E2, Flow*, </a:t>
          </a:r>
          <a:r>
            <a:rPr lang="en-US" sz="2500" kern="1200" dirty="0" err="1"/>
            <a:t>dReach</a:t>
          </a:r>
          <a:endParaRPr lang="en-US" sz="2500" kern="1200" dirty="0"/>
        </a:p>
      </dsp:txBody>
      <dsp:txXfrm rot="5400000">
        <a:off x="-1" y="1"/>
        <a:ext cx="4433824" cy="2032000"/>
      </dsp:txXfrm>
    </dsp:sp>
    <dsp:sp modelId="{416EF0D2-310F-41D5-92C3-C51E362B4F81}">
      <dsp:nvSpPr>
        <dsp:cNvPr id="0" name=""/>
        <dsp:cNvSpPr/>
      </dsp:nvSpPr>
      <dsp:spPr>
        <a:xfrm>
          <a:off x="4433824" y="0"/>
          <a:ext cx="4433824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Theorem Proving: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KeYmaera</a:t>
          </a:r>
          <a:endParaRPr lang="en-US" sz="2500" kern="1200" dirty="0"/>
        </a:p>
      </dsp:txBody>
      <dsp:txXfrm>
        <a:off x="4433824" y="0"/>
        <a:ext cx="4433824" cy="2032000"/>
      </dsp:txXfrm>
    </dsp:sp>
    <dsp:sp modelId="{0F3736FE-E8C1-4075-8CC0-45A52A59DBD6}">
      <dsp:nvSpPr>
        <dsp:cNvPr id="0" name=""/>
        <dsp:cNvSpPr/>
      </dsp:nvSpPr>
      <dsp:spPr>
        <a:xfrm rot="10800000">
          <a:off x="0" y="2709333"/>
          <a:ext cx="4433824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Probabilistic </a:t>
          </a:r>
          <a:br>
            <a:rPr lang="en-US" sz="2500" kern="1200" dirty="0"/>
          </a:br>
          <a:r>
            <a:rPr lang="en-US" sz="2500" kern="1200" dirty="0"/>
            <a:t>&amp; Best Effort: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PRISM, UPPAAL, </a:t>
          </a:r>
          <a:br>
            <a:rPr lang="en-US" sz="2500" kern="1200" dirty="0"/>
          </a:br>
          <a:r>
            <a:rPr lang="en-US" sz="2500" kern="1200" dirty="0"/>
            <a:t>S-</a:t>
          </a:r>
          <a:r>
            <a:rPr lang="en-US" sz="2500" kern="1200" dirty="0" err="1"/>
            <a:t>TaLiRo</a:t>
          </a:r>
          <a:r>
            <a:rPr lang="en-US" sz="2500" kern="1200" dirty="0"/>
            <a:t>, BREACH</a:t>
          </a:r>
        </a:p>
      </dsp:txBody>
      <dsp:txXfrm rot="10800000">
        <a:off x="0" y="3386666"/>
        <a:ext cx="4433824" cy="2032000"/>
      </dsp:txXfrm>
    </dsp:sp>
    <dsp:sp modelId="{43CF8A07-629F-4AD1-9EB4-38D857DEFC13}">
      <dsp:nvSpPr>
        <dsp:cNvPr id="0" name=""/>
        <dsp:cNvSpPr/>
      </dsp:nvSpPr>
      <dsp:spPr>
        <a:xfrm rot="5400000">
          <a:off x="5296069" y="1847088"/>
          <a:ext cx="2709333" cy="44338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Synthesis: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TuLiP</a:t>
          </a:r>
          <a:r>
            <a:rPr lang="en-US" sz="2500" kern="1200" dirty="0"/>
            <a:t>, Pessoa, </a:t>
          </a:r>
          <a:r>
            <a:rPr lang="en-US" sz="2500" kern="1200" dirty="0" err="1"/>
            <a:t>LTLMoP</a:t>
          </a:r>
          <a:endParaRPr lang="en-US" sz="2500" kern="1200" dirty="0"/>
        </a:p>
      </dsp:txBody>
      <dsp:txXfrm rot="-5400000">
        <a:off x="4433823" y="3386666"/>
        <a:ext cx="4433824" cy="2032000"/>
      </dsp:txXfrm>
    </dsp:sp>
    <dsp:sp modelId="{C0629410-5044-4D36-8213-80FA878A7894}">
      <dsp:nvSpPr>
        <dsp:cNvPr id="0" name=""/>
        <dsp:cNvSpPr/>
      </dsp:nvSpPr>
      <dsp:spPr>
        <a:xfrm>
          <a:off x="3103676" y="2032000"/>
          <a:ext cx="2660294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Academic Tools</a:t>
          </a:r>
          <a:br>
            <a:rPr lang="en-US" sz="2500" kern="1200" dirty="0"/>
          </a:br>
          <a:r>
            <a:rPr lang="en-US" sz="2500" kern="1200" dirty="0"/>
            <a:t>(Sample)</a:t>
          </a:r>
        </a:p>
      </dsp:txBody>
      <dsp:txXfrm>
        <a:off x="3169805" y="2098129"/>
        <a:ext cx="2528036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FA56F-37BB-4280-951F-27DC4B6540F1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85A8-8FB1-4797-96DC-286030C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from </a:t>
            </a:r>
            <a:r>
              <a:rPr lang="en-US" dirty="0" err="1"/>
              <a:t>Pnueli</a:t>
            </a:r>
            <a:r>
              <a:rPr lang="en-US" dirty="0"/>
              <a:t> &amp; </a:t>
            </a:r>
            <a:r>
              <a:rPr lang="en-US" dirty="0" err="1"/>
              <a:t>Kesten</a:t>
            </a:r>
            <a:r>
              <a:rPr lang="en-US" dirty="0"/>
              <a:t>,</a:t>
            </a:r>
            <a:r>
              <a:rPr lang="en-US" baseline="0" dirty="0"/>
              <a:t> Algorithmic and Deductive Verification Methods for CTL*, Models, Algebras and Logic of Engineering Software, IOS 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85A8-8FB1-4797-96DC-286030C733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85A8-8FB1-4797-96DC-286030C733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85A8-8FB1-4797-96DC-286030C733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85A8-8FB1-4797-96DC-286030C733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A85A8-8FB1-4797-96DC-286030C733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3F75A8-E7CC-4BB5-A343-954354DA4364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148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80D0-7C9A-4877-83D0-310783788922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B710-76F0-43D3-ADCD-2F98B00148CE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E02-5964-4ADB-9686-D425150F6921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AED6-7A8D-4C77-8F63-AED774E3030C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750" y="6491007"/>
            <a:ext cx="1358497" cy="5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0116-5F1F-449F-AD63-95FEB8FC15BE}" type="datetime1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0B2-0584-44E8-BE39-3CB1AFFE7062}" type="datetime1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12E-1328-4EB7-9345-06D88D8B2451}" type="datetime1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FD82-9934-4D3A-A8DE-D49F1FFBC0A9}" type="datetime1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28B-D498-4A48-814B-3C2A23A8B1F8}" type="datetime1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7915-0A92-4881-8769-437E74910284}" type="datetime1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130" y="365760"/>
            <a:ext cx="10603382" cy="782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30" y="1324052"/>
            <a:ext cx="10603382" cy="512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9284BD-6150-4EF3-B505-356220BD6EAA}" type="datetime1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396FE8-F28E-43F4-BF85-64A9AEAB554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417" y="6580459"/>
            <a:ext cx="1168924" cy="28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125416" y="652925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09065" y="6491007"/>
            <a:ext cx="1358497" cy="5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syntcomp.org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hyperlink" Target="http://www.uppaa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proofpoint.com/v2/url?u=http-3A__stanleybak.com_hylaa&amp;d=DwMFaQ&amp;c=AGbYxfJbXK67KfXyGqyv2Ejiz41FqQuZFk4A-1IxfAU&amp;r=Zw4wIFdR3_z-LqZTXheT0ig7PUVSLhS9LjdRVZ2pXaU&amp;m=CSpQcdIJtzC3M_PBhVGO0SHH3vwuxQkwrUuZRF-zVos&amp;s=YPjZ1uerBG58pOj-kt_50-yP6b5T3agtahguc-tY8OY&amp;e=" TargetMode="External"/><Relationship Id="rId2" Type="http://schemas.openxmlformats.org/officeDocument/2006/relationships/hyperlink" Target="http://spaceex.imag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sh.illinois.edu/c2e2-tool/" TargetMode="External"/><Relationship Id="rId2" Type="http://schemas.openxmlformats.org/officeDocument/2006/relationships/hyperlink" Target="https://flowsta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dreal.github.io/dReach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asu.edu/s-taliro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people.eecs.berkeley.edu/~donze/breach_pag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Masters Thesis Defense:</a:t>
            </a:r>
            <a:br>
              <a:rPr lang="en-US" sz="4400" dirty="0"/>
            </a:br>
            <a:r>
              <a:rPr lang="en-US" sz="4400" dirty="0"/>
              <a:t>Computation of Second Order Control Barrier Functions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Pietz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174405" y="5266622"/>
            <a:ext cx="4871252" cy="905578"/>
            <a:chOff x="1174405" y="5266622"/>
            <a:chExt cx="4871252" cy="905578"/>
          </a:xfrm>
        </p:grpSpPr>
        <p:grpSp>
          <p:nvGrpSpPr>
            <p:cNvPr id="16" name="Group 15"/>
            <p:cNvGrpSpPr/>
            <p:nvPr/>
          </p:nvGrpSpPr>
          <p:grpSpPr>
            <a:xfrm>
              <a:off x="3462063" y="5410378"/>
              <a:ext cx="2583594" cy="503020"/>
              <a:chOff x="3462063" y="5278400"/>
              <a:chExt cx="2583594" cy="503020"/>
            </a:xfrm>
          </p:grpSpPr>
          <p:pic>
            <p:nvPicPr>
              <p:cNvPr id="5" name="Picture 1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60220" y="5278400"/>
                <a:ext cx="2085437" cy="503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462063" y="5319755"/>
                <a:ext cx="4106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@</a:t>
                </a: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405" y="5266622"/>
              <a:ext cx="2417431" cy="90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33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&amp; Symbolic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1"/>
            <a:ext cx="10603382" cy="5120640"/>
          </a:xfrm>
        </p:spPr>
        <p:txBody>
          <a:bodyPr>
            <a:normAutofit/>
          </a:bodyPr>
          <a:lstStyle/>
          <a:p>
            <a:r>
              <a:rPr lang="en-US" b="1" dirty="0"/>
              <a:t>In two sentences: </a:t>
            </a:r>
            <a:br>
              <a:rPr lang="en-US" dirty="0"/>
            </a:br>
            <a:r>
              <a:rPr lang="en-US" dirty="0"/>
              <a:t>Use logic to model the system and the properties about the system. 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fixpoint</a:t>
            </a:r>
            <a:r>
              <a:rPr lang="en-US" dirty="0"/>
              <a:t> computations for proving the properties or synthesis.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benefit: Scales extremely well both in verification and synthesis</a:t>
            </a:r>
          </a:p>
          <a:p>
            <a:r>
              <a:rPr lang="en-US" dirty="0"/>
              <a:t>Main drawback: Applies only to finite state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6307" y="3234266"/>
                <a:ext cx="4668714" cy="92333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Fixpoint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Pre-image of </a:t>
                </a:r>
                <a:r>
                  <a:rPr lang="en-US" b="0" i="1" dirty="0"/>
                  <a:t>p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⋄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07" y="3234266"/>
                <a:ext cx="466871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073797" y="3132024"/>
            <a:ext cx="3394254" cy="1168195"/>
            <a:chOff x="1779766" y="3048000"/>
            <a:chExt cx="6324191" cy="226050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04073" y="3048000"/>
              <a:ext cx="2040919" cy="2182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65068" y="3048000"/>
              <a:ext cx="2111973" cy="2182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077816" y="3850090"/>
              <a:ext cx="2173621" cy="1429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dirty="0">
                  <a:latin typeface="Garamond" panose="02020404030301010803" pitchFamily="18" charset="0"/>
                </a:rPr>
                <a:t>Assumptions about the environment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5878467" y="3879160"/>
              <a:ext cx="1892128" cy="1429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dirty="0">
                  <a:latin typeface="Garamond" panose="02020404030301010803" pitchFamily="18" charset="0"/>
                </a:rPr>
                <a:t>Desired robot behavior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95359" y="3200400"/>
              <a:ext cx="1008598" cy="670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000"/>
            </a:p>
          </p:txBody>
        </p:sp>
        <p:pic>
          <p:nvPicPr>
            <p:cNvPr id="13" name="Picture 5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766" y="3200401"/>
              <a:ext cx="5535434" cy="670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2"/>
            <a:ext cx="10603382" cy="504017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 two sentences: </a:t>
            </a:r>
            <a:br>
              <a:rPr lang="en-US" dirty="0"/>
            </a:br>
            <a:r>
              <a:rPr lang="en-US" dirty="0"/>
              <a:t>Model the system as a Markov Decision Process (or Chain).</a:t>
            </a:r>
            <a:br>
              <a:rPr lang="en-US" dirty="0"/>
            </a:br>
            <a:r>
              <a:rPr lang="en-US" dirty="0"/>
              <a:t>Use a combination of matrix multiplications, linear system solutions, and linear optimization to verify probabilistic properties.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benefit: Fully automated</a:t>
            </a:r>
          </a:p>
          <a:p>
            <a:r>
              <a:rPr lang="en-US" dirty="0"/>
              <a:t>Main drawback: Limited properties; Limited to systems with finite states and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939247" y="3394430"/>
                <a:ext cx="1823557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Specifications: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&lt;0.95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≤3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47" y="3394430"/>
                <a:ext cx="182355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2547495" y="3072487"/>
            <a:ext cx="2774119" cy="1388173"/>
            <a:chOff x="2547495" y="3072487"/>
            <a:chExt cx="2774119" cy="1388173"/>
          </a:xfrm>
        </p:grpSpPr>
        <p:sp>
          <p:nvSpPr>
            <p:cNvPr id="67" name="Oval 66"/>
            <p:cNvSpPr/>
            <p:nvPr/>
          </p:nvSpPr>
          <p:spPr bwMode="auto">
            <a:xfrm>
              <a:off x="2667725" y="3581335"/>
              <a:ext cx="402986" cy="378199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V="1">
              <a:off x="2547495" y="3858009"/>
              <a:ext cx="141471" cy="18275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9" name="Oval 68"/>
            <p:cNvSpPr/>
            <p:nvPr/>
          </p:nvSpPr>
          <p:spPr bwMode="auto">
            <a:xfrm>
              <a:off x="3604527" y="3585077"/>
              <a:ext cx="402986" cy="378199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cxnSp>
          <p:nvCxnSpPr>
            <p:cNvPr id="82" name="Straight Arrow Connector 81"/>
            <p:cNvCxnSpPr>
              <a:stCxn id="69" idx="6"/>
              <a:endCxn id="115" idx="2"/>
            </p:cNvCxnSpPr>
            <p:nvPr/>
          </p:nvCxnSpPr>
          <p:spPr bwMode="auto">
            <a:xfrm flipV="1">
              <a:off x="4007513" y="3770434"/>
              <a:ext cx="699804" cy="3743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3" name="Curved Connector 92"/>
            <p:cNvCxnSpPr>
              <a:stCxn id="67" idx="0"/>
              <a:endCxn id="69" idx="0"/>
            </p:cNvCxnSpPr>
            <p:nvPr/>
          </p:nvCxnSpPr>
          <p:spPr bwMode="auto">
            <a:xfrm rot="16200000" flipH="1">
              <a:off x="3335748" y="3114805"/>
              <a:ext cx="3742" cy="936802"/>
            </a:xfrm>
            <a:prstGeom prst="curvedConnector3">
              <a:avLst>
                <a:gd name="adj1" fmla="val -6109033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3111343" y="3072487"/>
              <a:ext cx="654519" cy="24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a</a:t>
              </a: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cxnSp>
          <p:nvCxnSpPr>
            <p:cNvPr id="113" name="Curved Connector 112"/>
            <p:cNvCxnSpPr>
              <a:stCxn id="69" idx="4"/>
              <a:endCxn id="67" idx="4"/>
            </p:cNvCxnSpPr>
            <p:nvPr/>
          </p:nvCxnSpPr>
          <p:spPr bwMode="auto">
            <a:xfrm rot="5400000" flipH="1">
              <a:off x="3335748" y="3493004"/>
              <a:ext cx="3742" cy="936802"/>
            </a:xfrm>
            <a:prstGeom prst="curvedConnector3">
              <a:avLst>
                <a:gd name="adj1" fmla="val -6109033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4" name="Text Box 16"/>
            <p:cNvSpPr txBox="1">
              <a:spLocks noChangeArrowheads="1"/>
            </p:cNvSpPr>
            <p:nvPr/>
          </p:nvSpPr>
          <p:spPr bwMode="auto">
            <a:xfrm>
              <a:off x="3037039" y="4211864"/>
              <a:ext cx="654519" cy="24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a</a:t>
              </a: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, </a:t>
              </a: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0.3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4707317" y="3581334"/>
              <a:ext cx="402986" cy="378199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cxnSp>
          <p:nvCxnSpPr>
            <p:cNvPr id="116" name="Curved Connector 115"/>
            <p:cNvCxnSpPr>
              <a:stCxn id="115" idx="1"/>
              <a:endCxn id="115" idx="7"/>
            </p:cNvCxnSpPr>
            <p:nvPr/>
          </p:nvCxnSpPr>
          <p:spPr bwMode="auto">
            <a:xfrm rot="5400000" flipH="1" flipV="1">
              <a:off x="4908810" y="3494243"/>
              <a:ext cx="12700" cy="284954"/>
            </a:xfrm>
            <a:prstGeom prst="curvedConnector3">
              <a:avLst>
                <a:gd name="adj1" fmla="val 223611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7" name="Text Box 16"/>
            <p:cNvSpPr txBox="1">
              <a:spLocks noChangeArrowheads="1"/>
            </p:cNvSpPr>
            <p:nvPr/>
          </p:nvSpPr>
          <p:spPr bwMode="auto">
            <a:xfrm>
              <a:off x="4012576" y="3791965"/>
              <a:ext cx="654519" cy="24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a</a:t>
              </a: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, </a:t>
              </a: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0.7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4667095" y="3072669"/>
              <a:ext cx="654519" cy="24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a</a:t>
              </a: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, </a:t>
              </a: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1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9" name="Text Box 16"/>
            <p:cNvSpPr txBox="1">
              <a:spLocks noChangeArrowheads="1"/>
            </p:cNvSpPr>
            <p:nvPr/>
          </p:nvSpPr>
          <p:spPr bwMode="auto">
            <a:xfrm>
              <a:off x="2710437" y="3597226"/>
              <a:ext cx="338803" cy="29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s</a:t>
              </a:r>
              <a:r>
                <a:rPr lang="en-US" altLang="ja-JP" sz="1400" b="1" i="1" kern="0" baseline="-2500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0</a:t>
              </a:r>
              <a:endParaRPr kumimoji="0" lang="el-GR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3" name="Text Box 16"/>
            <p:cNvSpPr txBox="1">
              <a:spLocks noChangeArrowheads="1"/>
            </p:cNvSpPr>
            <p:nvPr/>
          </p:nvSpPr>
          <p:spPr bwMode="auto">
            <a:xfrm>
              <a:off x="3646379" y="3611263"/>
              <a:ext cx="338803" cy="29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s</a:t>
              </a:r>
              <a:r>
                <a:rPr lang="en-US" altLang="ja-JP" sz="1400" b="1" i="1" kern="0" baseline="-2500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1</a:t>
              </a:r>
              <a:endParaRPr kumimoji="0" lang="el-GR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4757645" y="3611262"/>
              <a:ext cx="338803" cy="29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b="1" i="1" kern="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s</a:t>
              </a:r>
              <a:r>
                <a:rPr lang="en-US" altLang="ja-JP" sz="1400" b="1" i="1" kern="0" baseline="-25000" dirty="0">
                  <a:solidFill>
                    <a:srgbClr val="000000"/>
                  </a:solidFill>
                  <a:latin typeface="Times New Roman" pitchFamily="18" charset="0"/>
                  <a:ea typeface="MS Mincho" pitchFamily="49" charset="-128"/>
                  <a:sym typeface="Symbol"/>
                </a:rPr>
                <a:t>2</a:t>
              </a:r>
              <a:endParaRPr kumimoji="0" lang="el-GR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0229812"/>
              </p:ext>
            </p:extLst>
          </p:nvPr>
        </p:nvGraphicFramePr>
        <p:xfrm>
          <a:off x="1322426" y="602623"/>
          <a:ext cx="88676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2829" y="6273225"/>
            <a:ext cx="608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? The jury is still out: keep track of the synthesis competition: </a:t>
            </a:r>
            <a:r>
              <a:rPr lang="en-US" sz="1600" dirty="0">
                <a:hlinkClick r:id="rId7"/>
              </a:rPr>
              <a:t>http://www.syntcomp.org/</a:t>
            </a:r>
            <a:r>
              <a:rPr lang="en-US" sz="1600" dirty="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Correctness in CPS: How serious is this problem?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17" y="1571423"/>
            <a:ext cx="7360716" cy="4119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535" y="6114163"/>
            <a:ext cx="4824536" cy="369332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 pitchFamily="34" charset="0"/>
              </a:rPr>
              <a:t>The same holds for the medical device industry!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finite to hybrid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problem of concern: </a:t>
            </a:r>
            <a:br>
              <a:rPr lang="en-US" dirty="0"/>
            </a:br>
            <a:r>
              <a:rPr lang="en-US" dirty="0"/>
              <a:t>Proving that a system is safe (Reachability analysis)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30" y="365760"/>
            <a:ext cx="10716768" cy="782726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 story: Extending Automata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29" y="1324052"/>
            <a:ext cx="4463499" cy="5127954"/>
          </a:xfrm>
        </p:spPr>
        <p:txBody>
          <a:bodyPr>
            <a:normAutofit/>
          </a:bodyPr>
          <a:lstStyle/>
          <a:p>
            <a:r>
              <a:rPr lang="en-US" dirty="0"/>
              <a:t>Introduce clock variables</a:t>
            </a:r>
          </a:p>
          <a:p>
            <a:r>
              <a:rPr lang="en-US" dirty="0"/>
              <a:t>Interesting observation: Many problems can use algorithmic solutions for finite state systems</a:t>
            </a:r>
          </a:p>
          <a:p>
            <a:r>
              <a:rPr lang="en-US" dirty="0"/>
              <a:t>Prove real-time properties of timed systems</a:t>
            </a:r>
          </a:p>
          <a:p>
            <a:r>
              <a:rPr lang="en-US" dirty="0"/>
              <a:t>Solve timed games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/>
              <a:t>UPPAAL (</a:t>
            </a:r>
            <a:r>
              <a:rPr lang="en-US" dirty="0">
                <a:hlinkClick r:id="rId2"/>
              </a:rPr>
              <a:t>www.uppaal.org/</a:t>
            </a:r>
            <a:r>
              <a:rPr lang="en-US" dirty="0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21442" y="1652583"/>
            <a:ext cx="5917150" cy="4023328"/>
            <a:chOff x="137378" y="1052736"/>
            <a:chExt cx="5917150" cy="4023328"/>
          </a:xfrm>
        </p:grpSpPr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1792942" y="1814040"/>
              <a:ext cx="691970" cy="112059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 rot="16200000" flipH="1">
              <a:off x="460134" y="2410058"/>
              <a:ext cx="310266" cy="31026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flipH="1">
              <a:off x="137378" y="1765753"/>
              <a:ext cx="1285884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/>
                <a:t>ξ</a:t>
              </a:r>
              <a:r>
                <a:rPr lang="el-GR" sz="1600" baseline="-25000" dirty="0"/>
                <a:t>1</a:t>
              </a:r>
              <a:r>
                <a:rPr lang="en-US" sz="1600" dirty="0"/>
                <a:t>:=0</a:t>
              </a:r>
            </a:p>
            <a:p>
              <a:r>
                <a:rPr lang="el-GR" sz="1600" dirty="0"/>
                <a:t>ξ</a:t>
              </a:r>
              <a:r>
                <a:rPr lang="en-US" sz="1600" baseline="-25000" dirty="0"/>
                <a:t>2</a:t>
              </a:r>
              <a:r>
                <a:rPr lang="en-US" sz="1600" dirty="0"/>
                <a:t>:=0</a:t>
              </a:r>
            </a:p>
          </p:txBody>
        </p:sp>
        <p:cxnSp>
          <p:nvCxnSpPr>
            <p:cNvPr id="11" name="Straight Arrow Connector 10"/>
            <p:cNvCxnSpPr>
              <a:stCxn id="26" idx="4"/>
            </p:cNvCxnSpPr>
            <p:nvPr/>
          </p:nvCxnSpPr>
          <p:spPr bwMode="auto">
            <a:xfrm>
              <a:off x="3103340" y="2195744"/>
              <a:ext cx="0" cy="17373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54"/>
            <p:cNvGrpSpPr/>
            <p:nvPr/>
          </p:nvGrpSpPr>
          <p:grpSpPr>
            <a:xfrm>
              <a:off x="603010" y="2552934"/>
              <a:ext cx="1143008" cy="1143008"/>
              <a:chOff x="2000232" y="3286124"/>
              <a:chExt cx="1143008" cy="1143008"/>
            </a:xfrm>
          </p:grpSpPr>
          <p:sp>
            <p:nvSpPr>
              <p:cNvPr id="30" name="Oval 2"/>
              <p:cNvSpPr/>
              <p:nvPr/>
            </p:nvSpPr>
            <p:spPr bwMode="auto">
              <a:xfrm>
                <a:off x="2000232" y="3286124"/>
                <a:ext cx="1143008" cy="11430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pitchFamily="66" charset="0"/>
                  </a:rPr>
                  <a:t>sleep</a:t>
                </a:r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pitchFamily="66" charset="0"/>
                </a:endParaRPr>
              </a:p>
            </p:txBody>
          </p:sp>
          <p:graphicFrame>
            <p:nvGraphicFramePr>
              <p:cNvPr id="31" name="Object 30"/>
              <p:cNvGraphicFramePr>
                <a:graphicFrameLocks noChangeAspect="1"/>
              </p:cNvGraphicFramePr>
              <p:nvPr/>
            </p:nvGraphicFramePr>
            <p:xfrm>
              <a:off x="2143108" y="3714752"/>
              <a:ext cx="913485" cy="598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736560" imgH="482400" progId="Equation.3">
                      <p:embed/>
                    </p:oleObj>
                  </mc:Choice>
                  <mc:Fallback>
                    <p:oleObj name="Equation" r:id="rId3" imgW="736560" imgH="482400" progId="Equation.3">
                      <p:embed/>
                      <p:pic>
                        <p:nvPicPr>
                          <p:cNvPr id="31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714752"/>
                            <a:ext cx="913485" cy="598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55"/>
            <p:cNvGrpSpPr/>
            <p:nvPr/>
          </p:nvGrpSpPr>
          <p:grpSpPr>
            <a:xfrm>
              <a:off x="2531836" y="3933056"/>
              <a:ext cx="1143008" cy="1143008"/>
              <a:chOff x="2000232" y="3286124"/>
              <a:chExt cx="1143008" cy="1143008"/>
            </a:xfrm>
          </p:grpSpPr>
          <p:sp>
            <p:nvSpPr>
              <p:cNvPr id="28" name="Oval 2"/>
              <p:cNvSpPr/>
              <p:nvPr/>
            </p:nvSpPr>
            <p:spPr bwMode="auto">
              <a:xfrm>
                <a:off x="2000232" y="3286124"/>
                <a:ext cx="1143008" cy="11430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pitchFamily="66" charset="0"/>
                  </a:rPr>
                  <a:t>execute</a:t>
                </a:r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pitchFamily="66" charset="0"/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2143108" y="3643314"/>
              <a:ext cx="912813" cy="67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736560" imgH="723600" progId="Equation.3">
                      <p:embed/>
                    </p:oleObj>
                  </mc:Choice>
                  <mc:Fallback>
                    <p:oleObj name="Equation" r:id="rId5" imgW="736560" imgH="723600" progId="Equation.3">
                      <p:embed/>
                      <p:pic>
                        <p:nvPicPr>
                          <p:cNvPr id="29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643314"/>
                            <a:ext cx="912813" cy="6778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58"/>
            <p:cNvGrpSpPr/>
            <p:nvPr/>
          </p:nvGrpSpPr>
          <p:grpSpPr>
            <a:xfrm>
              <a:off x="2531836" y="1052736"/>
              <a:ext cx="1143008" cy="1143008"/>
              <a:chOff x="2000232" y="3286124"/>
              <a:chExt cx="1143008" cy="1143008"/>
            </a:xfrm>
          </p:grpSpPr>
          <p:sp>
            <p:nvSpPr>
              <p:cNvPr id="26" name="Oval 2"/>
              <p:cNvSpPr/>
              <p:nvPr/>
            </p:nvSpPr>
            <p:spPr bwMode="auto">
              <a:xfrm>
                <a:off x="2000232" y="3286124"/>
                <a:ext cx="1143008" cy="11430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pitchFamily="66" charset="0"/>
                  </a:rPr>
                  <a:t>active</a:t>
                </a:r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pitchFamily="66" charset="0"/>
                </a:endParaRPr>
              </a:p>
            </p:txBody>
          </p:sp>
          <p:graphicFrame>
            <p:nvGraphicFramePr>
              <p:cNvPr id="27" name="Object 26"/>
              <p:cNvGraphicFramePr>
                <a:graphicFrameLocks noChangeAspect="1"/>
              </p:cNvGraphicFramePr>
              <p:nvPr/>
            </p:nvGraphicFramePr>
            <p:xfrm>
              <a:off x="2142445" y="3714754"/>
              <a:ext cx="914400" cy="598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36560" imgH="482400" progId="Equation.3">
                      <p:embed/>
                    </p:oleObj>
                  </mc:Choice>
                  <mc:Fallback>
                    <p:oleObj name="Equation" r:id="rId7" imgW="736560" imgH="482400" progId="Equation.3">
                      <p:embed/>
                      <p:pic>
                        <p:nvPicPr>
                          <p:cNvPr id="27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445" y="3714754"/>
                            <a:ext cx="914400" cy="598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Group 61"/>
            <p:cNvGrpSpPr/>
            <p:nvPr/>
          </p:nvGrpSpPr>
          <p:grpSpPr>
            <a:xfrm>
              <a:off x="4532100" y="2552934"/>
              <a:ext cx="1143008" cy="1143008"/>
              <a:chOff x="2000232" y="3286124"/>
              <a:chExt cx="1143008" cy="1143008"/>
            </a:xfrm>
          </p:grpSpPr>
          <p:sp>
            <p:nvSpPr>
              <p:cNvPr id="24" name="Oval 2"/>
              <p:cNvSpPr/>
              <p:nvPr/>
            </p:nvSpPr>
            <p:spPr bwMode="auto">
              <a:xfrm>
                <a:off x="2000232" y="3286124"/>
                <a:ext cx="1143008" cy="11430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pitchFamily="66" charset="0"/>
                  </a:rPr>
                  <a:t>error</a:t>
                </a:r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pitchFamily="66" charset="0"/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/>
            </p:nvGraphicFramePr>
            <p:xfrm>
              <a:off x="2143108" y="3714752"/>
              <a:ext cx="913485" cy="598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736560" imgH="482400" progId="Equation.3">
                      <p:embed/>
                    </p:oleObj>
                  </mc:Choice>
                  <mc:Fallback>
                    <p:oleObj name="Equation" r:id="rId9" imgW="736560" imgH="482400" progId="Equation.3">
                      <p:embed/>
                      <p:pic>
                        <p:nvPicPr>
                          <p:cNvPr id="25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714752"/>
                            <a:ext cx="913485" cy="598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Box 15"/>
            <p:cNvSpPr txBox="1"/>
            <p:nvPr/>
          </p:nvSpPr>
          <p:spPr>
            <a:xfrm flipH="1">
              <a:off x="952220" y="1770338"/>
              <a:ext cx="1429900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/>
                <a:t>ξ</a:t>
              </a:r>
              <a:r>
                <a:rPr lang="el-GR" sz="1600" baseline="-25000" dirty="0"/>
                <a:t>1</a:t>
              </a:r>
              <a:r>
                <a:rPr lang="en-US" sz="1600" dirty="0"/>
                <a:t>=3/ awake</a:t>
              </a:r>
            </a:p>
            <a:p>
              <a:r>
                <a:rPr lang="el-GR" sz="1600" dirty="0"/>
                <a:t>ξ</a:t>
              </a:r>
              <a:r>
                <a:rPr lang="en-US" sz="1600" baseline="-25000" dirty="0"/>
                <a:t>1</a:t>
              </a:r>
              <a:r>
                <a:rPr lang="en-US" sz="1600" dirty="0"/>
                <a:t>:=0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16200000" flipH="1">
              <a:off x="3757487" y="1778321"/>
              <a:ext cx="691970" cy="119203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 rot="10800000" flipV="1">
              <a:off x="3507454" y="3501008"/>
              <a:ext cx="1208562" cy="59943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1859730" y="3260950"/>
              <a:ext cx="599438" cy="107955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flipH="1">
              <a:off x="1878064" y="2624372"/>
              <a:ext cx="1439590" cy="92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r>
                <a:rPr lang="en-US" sz="1600" dirty="0">
                  <a:sym typeface="Mathematica1"/>
                </a:rPr>
                <a:t></a:t>
              </a:r>
              <a:r>
                <a:rPr lang="el-GR" sz="1600" dirty="0"/>
                <a:t>ξ</a:t>
              </a:r>
              <a:r>
                <a:rPr lang="el-GR" sz="1600" baseline="-25000" dirty="0"/>
                <a:t>1</a:t>
              </a:r>
              <a:r>
                <a:rPr lang="en-US" sz="1600" dirty="0"/>
                <a:t>&lt;2</a:t>
              </a:r>
            </a:p>
            <a:p>
              <a:r>
                <a:rPr lang="en-US" sz="1600" dirty="0"/>
                <a:t>/starting</a:t>
              </a:r>
            </a:p>
            <a:p>
              <a:r>
                <a:rPr lang="el-GR" sz="1600" dirty="0"/>
                <a:t>ξ</a:t>
              </a:r>
              <a:r>
                <a:rPr lang="en-US" sz="1600" baseline="-25000" dirty="0"/>
                <a:t>2</a:t>
              </a:r>
              <a:r>
                <a:rPr lang="en-US" sz="1600" dirty="0"/>
                <a:t>:=0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3818290" y="1921788"/>
              <a:ext cx="1588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/>
                <a:t>ξ</a:t>
              </a:r>
              <a:r>
                <a:rPr lang="en-US" sz="1600" baseline="-25000" dirty="0"/>
                <a:t>1</a:t>
              </a:r>
              <a:r>
                <a:rPr lang="en-US" sz="1600" dirty="0"/>
                <a:t>=2/expired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3889158" y="4062054"/>
              <a:ext cx="2165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/>
                <a:t>ξ</a:t>
              </a:r>
              <a:r>
                <a:rPr lang="en-US" sz="1600" baseline="-25000" dirty="0"/>
                <a:t>1</a:t>
              </a:r>
              <a:r>
                <a:rPr lang="en-US" sz="1600" dirty="0"/>
                <a:t>=2/expired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93888" y="4154036"/>
              <a:ext cx="195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r>
                <a:rPr lang="en-US" sz="1600" dirty="0">
                  <a:sym typeface="Mathematica1"/>
                </a:rPr>
                <a:t>&lt;</a:t>
              </a:r>
              <a:r>
                <a:rPr lang="el-GR" sz="1600" dirty="0"/>
                <a:t>ξ</a:t>
              </a:r>
              <a:r>
                <a:rPr lang="en-US" sz="1600" baseline="-25000" dirty="0"/>
                <a:t>2</a:t>
              </a:r>
              <a:r>
                <a:rPr lang="en-US" sz="1600" dirty="0"/>
                <a:t>&lt;1/ finished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timed systems: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2"/>
            <a:ext cx="6430060" cy="5127954"/>
          </a:xfrm>
        </p:spPr>
        <p:txBody>
          <a:bodyPr/>
          <a:lstStyle/>
          <a:p>
            <a:r>
              <a:rPr lang="en-US" dirty="0"/>
              <a:t>Hybrid systems with affine dynamics in each mode of operation</a:t>
            </a:r>
          </a:p>
          <a:p>
            <a:r>
              <a:rPr lang="en-US" dirty="0"/>
              <a:t>Solve the bounded-time reachability problem</a:t>
            </a:r>
          </a:p>
          <a:p>
            <a:r>
              <a:rPr lang="en-US" dirty="0"/>
              <a:t>Depending on the structure of the discrete space the tools can handle very large continuous state spaces (continuous variables)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 err="1"/>
              <a:t>SpaceEx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http://spaceex.imag.fr/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Hylaa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http://stanleybak.com/hylaa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722" r="339"/>
          <a:stretch/>
        </p:blipFill>
        <p:spPr bwMode="auto">
          <a:xfrm>
            <a:off x="7051852" y="2442610"/>
            <a:ext cx="4038677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6452" y="5264327"/>
            <a:ext cx="3899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Zonotope</a:t>
            </a:r>
            <a:r>
              <a:rPr lang="en-US" dirty="0"/>
              <a:t> based reachability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22720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System Reachability Analysis: </a:t>
            </a:r>
            <a:br>
              <a:rPr lang="en-US" dirty="0"/>
            </a:br>
            <a:r>
              <a:rPr lang="en-US" dirty="0"/>
              <a:t>Connections with computational geometry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329725"/>
              </p:ext>
            </p:extLst>
          </p:nvPr>
        </p:nvGraphicFramePr>
        <p:xfrm>
          <a:off x="351600" y="4008986"/>
          <a:ext cx="1060291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0224">
                  <a:extLst>
                    <a:ext uri="{9D8B030D-6E8A-4147-A177-3AD203B41FA5}">
                      <a16:colId xmlns:a16="http://schemas.microsoft.com/office/drawing/2014/main" val="2158909517"/>
                    </a:ext>
                  </a:extLst>
                </a:gridCol>
                <a:gridCol w="1795549">
                  <a:extLst>
                    <a:ext uri="{9D8B030D-6E8A-4147-A177-3AD203B41FA5}">
                      <a16:colId xmlns:a16="http://schemas.microsoft.com/office/drawing/2014/main" val="527762633"/>
                    </a:ext>
                  </a:extLst>
                </a:gridCol>
                <a:gridCol w="1595683">
                  <a:extLst>
                    <a:ext uri="{9D8B030D-6E8A-4147-A177-3AD203B41FA5}">
                      <a16:colId xmlns:a16="http://schemas.microsoft.com/office/drawing/2014/main" val="1363754982"/>
                    </a:ext>
                  </a:extLst>
                </a:gridCol>
                <a:gridCol w="1767152">
                  <a:extLst>
                    <a:ext uri="{9D8B030D-6E8A-4147-A177-3AD203B41FA5}">
                      <a16:colId xmlns:a16="http://schemas.microsoft.com/office/drawing/2014/main" val="2086419962"/>
                    </a:ext>
                  </a:extLst>
                </a:gridCol>
                <a:gridCol w="1767152">
                  <a:extLst>
                    <a:ext uri="{9D8B030D-6E8A-4147-A177-3AD203B41FA5}">
                      <a16:colId xmlns:a16="http://schemas.microsoft.com/office/drawing/2014/main" val="4003548264"/>
                    </a:ext>
                  </a:extLst>
                </a:gridCol>
                <a:gridCol w="1767152">
                  <a:extLst>
                    <a:ext uri="{9D8B030D-6E8A-4147-A177-3AD203B41FA5}">
                      <a16:colId xmlns:a16="http://schemas.microsoft.com/office/drawing/2014/main" val="292603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Polyhedra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Ellipsoids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Zonotopes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Fun.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4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constraints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vertices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x n matrix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 generators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Convex</a:t>
                      </a:r>
                      <a:r>
                        <a:rPr lang="en-US" baseline="0" dirty="0"/>
                        <a:t> Hull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112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Minkowski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Sum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</a:t>
                      </a:r>
                      <a:r>
                        <a:rPr lang="en-US" dirty="0" err="1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6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approximate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9516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17</a:t>
            </a:fld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 rot="19285299">
            <a:off x="3200403" y="1853738"/>
            <a:ext cx="1770611" cy="964276"/>
          </a:xfrm>
          <a:prstGeom prst="snip2SameRect">
            <a:avLst>
              <a:gd name="adj1" fmla="val 16667"/>
              <a:gd name="adj2" fmla="val 49138"/>
            </a:avLst>
          </a:prstGeom>
          <a:solidFill>
            <a:schemeClr val="bg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 rot="20325373">
            <a:off x="3817653" y="1942848"/>
            <a:ext cx="2037108" cy="1236606"/>
          </a:xfrm>
          <a:prstGeom prst="snip2SameRect">
            <a:avLst>
              <a:gd name="adj1" fmla="val 16667"/>
              <a:gd name="adj2" fmla="val 38018"/>
            </a:avLst>
          </a:prstGeom>
          <a:solidFill>
            <a:schemeClr val="bg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ame Side Corner Rectangle 7"/>
          <p:cNvSpPr/>
          <p:nvPr/>
        </p:nvSpPr>
        <p:spPr>
          <a:xfrm rot="21296842">
            <a:off x="4718197" y="2116232"/>
            <a:ext cx="2037108" cy="1236606"/>
          </a:xfrm>
          <a:prstGeom prst="snip2SameRect">
            <a:avLst>
              <a:gd name="adj1" fmla="val 16667"/>
              <a:gd name="adj2" fmla="val 38018"/>
            </a:avLst>
          </a:prstGeom>
          <a:solidFill>
            <a:schemeClr val="bg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201295" y="1406899"/>
            <a:ext cx="8313" cy="2300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9220" y="1488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5355" y="24929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1527" y="27345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7345" y="291932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927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linear hybrid systems: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2"/>
            <a:ext cx="7000646" cy="5127954"/>
          </a:xfrm>
        </p:spPr>
        <p:txBody>
          <a:bodyPr/>
          <a:lstStyle/>
          <a:p>
            <a:r>
              <a:rPr lang="en-US" dirty="0"/>
              <a:t>Hybrid systems with non-linear dynamics in each location</a:t>
            </a:r>
          </a:p>
          <a:p>
            <a:r>
              <a:rPr lang="en-US" dirty="0"/>
              <a:t>Solve the bounded-time reachability problem</a:t>
            </a:r>
          </a:p>
          <a:p>
            <a:r>
              <a:rPr lang="en-US" dirty="0"/>
              <a:t>Depending on the structure of the discrete space the tools can handle very large continuous state spaces (continuous variables)</a:t>
            </a:r>
          </a:p>
          <a:p>
            <a:r>
              <a:rPr lang="en-US" dirty="0"/>
              <a:t>Tools (each based on different theory): </a:t>
            </a:r>
            <a:br>
              <a:rPr lang="en-US" dirty="0"/>
            </a:br>
            <a:r>
              <a:rPr lang="en-US" dirty="0"/>
              <a:t>Flow* (</a:t>
            </a:r>
            <a:r>
              <a:rPr lang="en-US" dirty="0">
                <a:hlinkClick r:id="rId2"/>
              </a:rPr>
              <a:t>https://flowstar.org/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C2E2 (</a:t>
            </a:r>
            <a:r>
              <a:rPr lang="en-US" dirty="0">
                <a:hlinkClick r:id="rId3"/>
              </a:rPr>
              <a:t>https://publish.illinois.edu/c2e2-tool/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dReach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http://dreal.github.io/dReach/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44" y="1645920"/>
            <a:ext cx="4438263" cy="37088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46532" y="5280953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 from Flow* example</a:t>
            </a:r>
          </a:p>
        </p:txBody>
      </p:sp>
    </p:spTree>
    <p:extLst>
      <p:ext uri="{BB962C8B-B14F-4D97-AF65-F5344CB8AC3E}">
        <p14:creationId xmlns:p14="http://schemas.microsoft.com/office/powerpoint/2010/main" val="389850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specifications, but best effort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29" y="1324052"/>
            <a:ext cx="6422745" cy="5127954"/>
          </a:xfrm>
        </p:spPr>
        <p:txBody>
          <a:bodyPr/>
          <a:lstStyle/>
          <a:p>
            <a:r>
              <a:rPr lang="en-US" dirty="0"/>
              <a:t>Many industrial size models have complex structure not handled by current tools for both theoretical and technical reasons</a:t>
            </a:r>
          </a:p>
          <a:p>
            <a:r>
              <a:rPr lang="en-US" dirty="0"/>
              <a:t>Current reachability methods cannot handle complex real-time space-time requirements</a:t>
            </a:r>
          </a:p>
          <a:p>
            <a:r>
              <a:rPr lang="en-US" dirty="0"/>
              <a:t>Specification guided methods provide a viable alternative </a:t>
            </a:r>
          </a:p>
          <a:p>
            <a:r>
              <a:rPr lang="en-US" dirty="0"/>
              <a:t>Tools</a:t>
            </a:r>
            <a:br>
              <a:rPr lang="en-US" dirty="0"/>
            </a:br>
            <a:r>
              <a:rPr lang="en-US" dirty="0"/>
              <a:t>S-</a:t>
            </a:r>
            <a:r>
              <a:rPr lang="en-US" dirty="0" err="1"/>
              <a:t>TaLiRo</a:t>
            </a:r>
            <a:r>
              <a:rPr lang="en-US" dirty="0"/>
              <a:t> (</a:t>
            </a:r>
            <a:r>
              <a:rPr lang="en-US" sz="1400" dirty="0">
                <a:hlinkClick r:id="rId3"/>
              </a:rPr>
              <a:t>https://sites.google.com/a/asu.edu/s-taliro/home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BREACH (</a:t>
            </a:r>
            <a:r>
              <a:rPr lang="en-US" sz="1200" dirty="0">
                <a:hlinkClick r:id="rId4"/>
              </a:rPr>
              <a:t>http://people.eecs.berkeley.edu/~donze/breach_page.html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1113" y="1391773"/>
            <a:ext cx="4947713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</a:rPr>
              <a:t>Specification*:</a:t>
            </a:r>
            <a:r>
              <a:rPr lang="en-US" dirty="0">
                <a:latin typeface="Calibri" panose="020F0502020204030204" pitchFamily="34" charset="0"/>
              </a:rPr>
              <a:t> When ORANGE event happens after the BLACK EVENT, signal s</a:t>
            </a:r>
            <a:r>
              <a:rPr lang="en-US" baseline="-25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should stabilize in the RED region within x time units. Signal s</a:t>
            </a:r>
            <a:r>
              <a:rPr lang="en-US" baseline="-25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should only stay in the RED region only until signal s1 has stabilized in the BLUE region.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19" y="3112388"/>
            <a:ext cx="4309734" cy="3047009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9157" y="6312040"/>
            <a:ext cx="556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 defTabSz="914400" eaLnBrk="0" fontAlgn="base" hangingPunct="0">
              <a:spcAft>
                <a:spcPct val="0"/>
              </a:spcAft>
              <a:defRPr/>
            </a:pPr>
            <a:r>
              <a:rPr lang="en-US" sz="1400" i="1" kern="0" dirty="0">
                <a:solidFill>
                  <a:srgbClr val="000000"/>
                </a:solidFill>
                <a:latin typeface="High Tower Text"/>
              </a:rPr>
              <a:t>* Adopted from Bosch requirements: Roehm et al: Industrial Examples of Formal Specifications for Test Case Generation, ARCH 2015</a:t>
            </a:r>
          </a:p>
        </p:txBody>
      </p:sp>
    </p:spTree>
    <p:extLst>
      <p:ext uri="{BB962C8B-B14F-4D97-AF65-F5344CB8AC3E}">
        <p14:creationId xmlns:p14="http://schemas.microsoft.com/office/powerpoint/2010/main" val="34205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Formal methods in 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historical perspective</a:t>
            </a:r>
          </a:p>
          <a:p>
            <a:r>
              <a:rPr lang="en-US" dirty="0"/>
              <a:t>Wikipedia: “</a:t>
            </a:r>
            <a:r>
              <a:rPr lang="en-US" i="1" dirty="0"/>
              <a:t>In computer science, specifically software engineering and hardware engineering, formal methods are a particular kind of mathematically based techniques for the specification, development and verification of software and hardware systems.</a:t>
            </a:r>
            <a:r>
              <a:rPr lang="en-US" dirty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7691936"/>
              </p:ext>
            </p:extLst>
          </p:nvPr>
        </p:nvGraphicFramePr>
        <p:xfrm>
          <a:off x="1322426" y="602623"/>
          <a:ext cx="88676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Analysis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432" y="2077055"/>
            <a:ext cx="3196771" cy="39470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8202" y="2077055"/>
            <a:ext cx="4287039" cy="39470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17803" y="1833067"/>
            <a:ext cx="3629" cy="457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08202" y="6024067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8195" y="1365504"/>
            <a:ext cx="461665" cy="36470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Can apply to real designs? (scalability)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434" y="6091228"/>
            <a:ext cx="253768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How formal/exhaustive?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22602" y="4347668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Linear Analysis (symbolic)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984602" y="3440471"/>
            <a:ext cx="20574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Test Vector Generation for Model Coverage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146402" y="2214067"/>
            <a:ext cx="167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2146402" y="2848493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Linear Analysis (numerical)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118202" y="3814268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 err="1">
                <a:latin typeface="Calibri" panose="020F0502020204030204" pitchFamily="34" charset="0"/>
              </a:rPr>
              <a:t>Concolic</a:t>
            </a:r>
            <a:r>
              <a:rPr lang="en-US" sz="1600" b="0" dirty="0">
                <a:latin typeface="Calibri" panose="020F0502020204030204" pitchFamily="34" charset="0"/>
              </a:rPr>
              <a:t> </a:t>
            </a:r>
          </a:p>
          <a:p>
            <a:pPr marL="0" indent="0" eaLnBrk="1" hangingPunct="1"/>
            <a:r>
              <a:rPr lang="en-US" sz="1600" b="0" dirty="0">
                <a:latin typeface="Calibri" panose="020F0502020204030204" pitchFamily="34" charset="0"/>
              </a:rPr>
              <a:t>   Testing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98954" y="5097255"/>
            <a:ext cx="1306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indent="0" eaLnBrk="1" hangingPunct="1"/>
            <a:endParaRPr lang="en-US" sz="1600" b="0" dirty="0">
              <a:latin typeface="Calibri" panose="020F0502020204030204" pitchFamily="34" charset="0"/>
            </a:endParaRPr>
          </a:p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Theorem </a:t>
            </a:r>
          </a:p>
          <a:p>
            <a:pPr marL="0" indent="0" eaLnBrk="1" hangingPunct="1"/>
            <a:r>
              <a:rPr lang="en-US" sz="1600" b="0" dirty="0">
                <a:latin typeface="Calibri" panose="020F0502020204030204" pitchFamily="34" charset="0"/>
              </a:rPr>
              <a:t>   Proving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575402" y="4524893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(Bounded) Model Checking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6794602" y="4829693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Stability</a:t>
            </a:r>
          </a:p>
          <a:p>
            <a:pPr marL="0" indent="0" eaLnBrk="1" hangingPunct="1"/>
            <a:r>
              <a:rPr lang="en-US" sz="1600" b="0" dirty="0">
                <a:latin typeface="Calibri" panose="020F0502020204030204" pitchFamily="34" charset="0"/>
              </a:rPr>
              <a:t>   Proofs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6413603" y="5439293"/>
            <a:ext cx="1421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Reachability</a:t>
            </a:r>
          </a:p>
          <a:p>
            <a:pPr marL="0" indent="0" eaLnBrk="1" hangingPunct="1"/>
            <a:r>
              <a:rPr lang="en-US" sz="1600" b="0" dirty="0">
                <a:latin typeface="Calibri" panose="020F0502020204030204" pitchFamily="34" charset="0"/>
              </a:rPr>
              <a:t>   Analysis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8058192" y="2137123"/>
            <a:ext cx="1310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Ideal technique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65708" y="2137868"/>
            <a:ext cx="4243495" cy="2754085"/>
            <a:chOff x="4305025" y="1676399"/>
            <a:chExt cx="3977070" cy="2754085"/>
          </a:xfrm>
        </p:grpSpPr>
        <p:sp>
          <p:nvSpPr>
            <p:cNvPr id="21" name="Freeform 20"/>
            <p:cNvSpPr/>
            <p:nvPr/>
          </p:nvSpPr>
          <p:spPr>
            <a:xfrm>
              <a:off x="4305025" y="1676399"/>
              <a:ext cx="3977070" cy="2754085"/>
            </a:xfrm>
            <a:custGeom>
              <a:avLst/>
              <a:gdLst>
                <a:gd name="connsiteX0" fmla="*/ 29185 w 3977070"/>
                <a:gd name="connsiteY0" fmla="*/ 304800 h 3135085"/>
                <a:gd name="connsiteX1" fmla="*/ 14670 w 3977070"/>
                <a:gd name="connsiteY1" fmla="*/ 391885 h 3135085"/>
                <a:gd name="connsiteX2" fmla="*/ 156 w 3977070"/>
                <a:gd name="connsiteY2" fmla="*/ 464457 h 3135085"/>
                <a:gd name="connsiteX3" fmla="*/ 29185 w 3977070"/>
                <a:gd name="connsiteY3" fmla="*/ 609600 h 3135085"/>
                <a:gd name="connsiteX4" fmla="*/ 58213 w 3977070"/>
                <a:gd name="connsiteY4" fmla="*/ 653142 h 3135085"/>
                <a:gd name="connsiteX5" fmla="*/ 174328 w 3977070"/>
                <a:gd name="connsiteY5" fmla="*/ 682171 h 3135085"/>
                <a:gd name="connsiteX6" fmla="*/ 261413 w 3977070"/>
                <a:gd name="connsiteY6" fmla="*/ 711200 h 3135085"/>
                <a:gd name="connsiteX7" fmla="*/ 304956 w 3977070"/>
                <a:gd name="connsiteY7" fmla="*/ 725714 h 3135085"/>
                <a:gd name="connsiteX8" fmla="*/ 333985 w 3977070"/>
                <a:gd name="connsiteY8" fmla="*/ 827314 h 3135085"/>
                <a:gd name="connsiteX9" fmla="*/ 363013 w 3977070"/>
                <a:gd name="connsiteY9" fmla="*/ 1175657 h 3135085"/>
                <a:gd name="connsiteX10" fmla="*/ 392042 w 3977070"/>
                <a:gd name="connsiteY10" fmla="*/ 1233714 h 3135085"/>
                <a:gd name="connsiteX11" fmla="*/ 435585 w 3977070"/>
                <a:gd name="connsiteY11" fmla="*/ 1277257 h 3135085"/>
                <a:gd name="connsiteX12" fmla="*/ 464613 w 3977070"/>
                <a:gd name="connsiteY12" fmla="*/ 1393371 h 3135085"/>
                <a:gd name="connsiteX13" fmla="*/ 508156 w 3977070"/>
                <a:gd name="connsiteY13" fmla="*/ 1422400 h 3135085"/>
                <a:gd name="connsiteX14" fmla="*/ 624270 w 3977070"/>
                <a:gd name="connsiteY14" fmla="*/ 1480457 h 3135085"/>
                <a:gd name="connsiteX15" fmla="*/ 711356 w 3977070"/>
                <a:gd name="connsiteY15" fmla="*/ 1509485 h 3135085"/>
                <a:gd name="connsiteX16" fmla="*/ 929070 w 3977070"/>
                <a:gd name="connsiteY16" fmla="*/ 1494971 h 3135085"/>
                <a:gd name="connsiteX17" fmla="*/ 1001642 w 3977070"/>
                <a:gd name="connsiteY17" fmla="*/ 1509485 h 3135085"/>
                <a:gd name="connsiteX18" fmla="*/ 1030670 w 3977070"/>
                <a:gd name="connsiteY18" fmla="*/ 1596571 h 3135085"/>
                <a:gd name="connsiteX19" fmla="*/ 1088728 w 3977070"/>
                <a:gd name="connsiteY19" fmla="*/ 1698171 h 3135085"/>
                <a:gd name="connsiteX20" fmla="*/ 1132270 w 3977070"/>
                <a:gd name="connsiteY20" fmla="*/ 1712685 h 3135085"/>
                <a:gd name="connsiteX21" fmla="*/ 1190328 w 3977070"/>
                <a:gd name="connsiteY21" fmla="*/ 1741714 h 3135085"/>
                <a:gd name="connsiteX22" fmla="*/ 1320956 w 3977070"/>
                <a:gd name="connsiteY22" fmla="*/ 1843314 h 3135085"/>
                <a:gd name="connsiteX23" fmla="*/ 1422556 w 3977070"/>
                <a:gd name="connsiteY23" fmla="*/ 1886857 h 3135085"/>
                <a:gd name="connsiteX24" fmla="*/ 1698328 w 3977070"/>
                <a:gd name="connsiteY24" fmla="*/ 1872342 h 3135085"/>
                <a:gd name="connsiteX25" fmla="*/ 1785413 w 3977070"/>
                <a:gd name="connsiteY25" fmla="*/ 1872342 h 3135085"/>
                <a:gd name="connsiteX26" fmla="*/ 1872499 w 3977070"/>
                <a:gd name="connsiteY26" fmla="*/ 1959428 h 3135085"/>
                <a:gd name="connsiteX27" fmla="*/ 1916042 w 3977070"/>
                <a:gd name="connsiteY27" fmla="*/ 1988457 h 3135085"/>
                <a:gd name="connsiteX28" fmla="*/ 1988613 w 3977070"/>
                <a:gd name="connsiteY28" fmla="*/ 2046514 h 3135085"/>
                <a:gd name="connsiteX29" fmla="*/ 2032156 w 3977070"/>
                <a:gd name="connsiteY29" fmla="*/ 2075542 h 3135085"/>
                <a:gd name="connsiteX30" fmla="*/ 2191813 w 3977070"/>
                <a:gd name="connsiteY30" fmla="*/ 2206171 h 3135085"/>
                <a:gd name="connsiteX31" fmla="*/ 2249870 w 3977070"/>
                <a:gd name="connsiteY31" fmla="*/ 2322285 h 3135085"/>
                <a:gd name="connsiteX32" fmla="*/ 2293413 w 3977070"/>
                <a:gd name="connsiteY32" fmla="*/ 2365828 h 3135085"/>
                <a:gd name="connsiteX33" fmla="*/ 2365985 w 3977070"/>
                <a:gd name="connsiteY33" fmla="*/ 2452914 h 3135085"/>
                <a:gd name="connsiteX34" fmla="*/ 2438556 w 3977070"/>
                <a:gd name="connsiteY34" fmla="*/ 2510971 h 3135085"/>
                <a:gd name="connsiteX35" fmla="*/ 2554670 w 3977070"/>
                <a:gd name="connsiteY35" fmla="*/ 2554514 h 3135085"/>
                <a:gd name="connsiteX36" fmla="*/ 2598213 w 3977070"/>
                <a:gd name="connsiteY36" fmla="*/ 2540000 h 3135085"/>
                <a:gd name="connsiteX37" fmla="*/ 2641756 w 3977070"/>
                <a:gd name="connsiteY37" fmla="*/ 2481942 h 3135085"/>
                <a:gd name="connsiteX38" fmla="*/ 2946556 w 3977070"/>
                <a:gd name="connsiteY38" fmla="*/ 2525485 h 3135085"/>
                <a:gd name="connsiteX39" fmla="*/ 3019128 w 3977070"/>
                <a:gd name="connsiteY39" fmla="*/ 2583542 h 3135085"/>
                <a:gd name="connsiteX40" fmla="*/ 3120728 w 3977070"/>
                <a:gd name="connsiteY40" fmla="*/ 2743200 h 3135085"/>
                <a:gd name="connsiteX41" fmla="*/ 3164270 w 3977070"/>
                <a:gd name="connsiteY41" fmla="*/ 2859314 h 3135085"/>
                <a:gd name="connsiteX42" fmla="*/ 3222328 w 3977070"/>
                <a:gd name="connsiteY42" fmla="*/ 2873828 h 3135085"/>
                <a:gd name="connsiteX43" fmla="*/ 3280385 w 3977070"/>
                <a:gd name="connsiteY43" fmla="*/ 2902857 h 3135085"/>
                <a:gd name="connsiteX44" fmla="*/ 3352956 w 3977070"/>
                <a:gd name="connsiteY44" fmla="*/ 2931885 h 3135085"/>
                <a:gd name="connsiteX45" fmla="*/ 3396499 w 3977070"/>
                <a:gd name="connsiteY45" fmla="*/ 2989942 h 3135085"/>
                <a:gd name="connsiteX46" fmla="*/ 3556156 w 3977070"/>
                <a:gd name="connsiteY46" fmla="*/ 3135085 h 3135085"/>
                <a:gd name="connsiteX47" fmla="*/ 3599699 w 3977070"/>
                <a:gd name="connsiteY47" fmla="*/ 3106057 h 3135085"/>
                <a:gd name="connsiteX48" fmla="*/ 3672270 w 3977070"/>
                <a:gd name="connsiteY48" fmla="*/ 2989942 h 3135085"/>
                <a:gd name="connsiteX49" fmla="*/ 3686785 w 3977070"/>
                <a:gd name="connsiteY49" fmla="*/ 2931885 h 3135085"/>
                <a:gd name="connsiteX50" fmla="*/ 3730328 w 3977070"/>
                <a:gd name="connsiteY50" fmla="*/ 2888342 h 3135085"/>
                <a:gd name="connsiteX51" fmla="*/ 3831928 w 3977070"/>
                <a:gd name="connsiteY51" fmla="*/ 2786742 h 3135085"/>
                <a:gd name="connsiteX52" fmla="*/ 3948042 w 3977070"/>
                <a:gd name="connsiteY52" fmla="*/ 2801257 h 3135085"/>
                <a:gd name="connsiteX53" fmla="*/ 3977070 w 3977070"/>
                <a:gd name="connsiteY53" fmla="*/ 2786742 h 3135085"/>
                <a:gd name="connsiteX54" fmla="*/ 3919013 w 3977070"/>
                <a:gd name="connsiteY54" fmla="*/ 2612571 h 3135085"/>
                <a:gd name="connsiteX55" fmla="*/ 3875470 w 3977070"/>
                <a:gd name="connsiteY55" fmla="*/ 2598057 h 3135085"/>
                <a:gd name="connsiteX56" fmla="*/ 3831928 w 3977070"/>
                <a:gd name="connsiteY56" fmla="*/ 2554514 h 3135085"/>
                <a:gd name="connsiteX57" fmla="*/ 3802899 w 3977070"/>
                <a:gd name="connsiteY57" fmla="*/ 2510971 h 3135085"/>
                <a:gd name="connsiteX58" fmla="*/ 3759356 w 3977070"/>
                <a:gd name="connsiteY58" fmla="*/ 2481942 h 3135085"/>
                <a:gd name="connsiteX59" fmla="*/ 3701299 w 3977070"/>
                <a:gd name="connsiteY59" fmla="*/ 2438400 h 3135085"/>
                <a:gd name="connsiteX60" fmla="*/ 3556156 w 3977070"/>
                <a:gd name="connsiteY60" fmla="*/ 2380342 h 3135085"/>
                <a:gd name="connsiteX61" fmla="*/ 3498099 w 3977070"/>
                <a:gd name="connsiteY61" fmla="*/ 2322285 h 3135085"/>
                <a:gd name="connsiteX62" fmla="*/ 3454556 w 3977070"/>
                <a:gd name="connsiteY62" fmla="*/ 2264228 h 3135085"/>
                <a:gd name="connsiteX63" fmla="*/ 3411013 w 3977070"/>
                <a:gd name="connsiteY63" fmla="*/ 2235200 h 3135085"/>
                <a:gd name="connsiteX64" fmla="*/ 3280385 w 3977070"/>
                <a:gd name="connsiteY64" fmla="*/ 2017485 h 3135085"/>
                <a:gd name="connsiteX65" fmla="*/ 3207813 w 3977070"/>
                <a:gd name="connsiteY65" fmla="*/ 1872342 h 3135085"/>
                <a:gd name="connsiteX66" fmla="*/ 2772385 w 3977070"/>
                <a:gd name="connsiteY66" fmla="*/ 1843314 h 3135085"/>
                <a:gd name="connsiteX67" fmla="*/ 2641756 w 3977070"/>
                <a:gd name="connsiteY67" fmla="*/ 1756228 h 3135085"/>
                <a:gd name="connsiteX68" fmla="*/ 2583699 w 3977070"/>
                <a:gd name="connsiteY68" fmla="*/ 1669142 h 3135085"/>
                <a:gd name="connsiteX69" fmla="*/ 2554670 w 3977070"/>
                <a:gd name="connsiteY69" fmla="*/ 1625600 h 3135085"/>
                <a:gd name="connsiteX70" fmla="*/ 2525642 w 3977070"/>
                <a:gd name="connsiteY70" fmla="*/ 1320800 h 3135085"/>
                <a:gd name="connsiteX71" fmla="*/ 2467585 w 3977070"/>
                <a:gd name="connsiteY71" fmla="*/ 1233714 h 3135085"/>
                <a:gd name="connsiteX72" fmla="*/ 2365985 w 3977070"/>
                <a:gd name="connsiteY72" fmla="*/ 1204685 h 3135085"/>
                <a:gd name="connsiteX73" fmla="*/ 1567699 w 3977070"/>
                <a:gd name="connsiteY73" fmla="*/ 1016000 h 3135085"/>
                <a:gd name="connsiteX74" fmla="*/ 1495128 w 3977070"/>
                <a:gd name="connsiteY74" fmla="*/ 972457 h 3135085"/>
                <a:gd name="connsiteX75" fmla="*/ 1335470 w 3977070"/>
                <a:gd name="connsiteY75" fmla="*/ 798285 h 3135085"/>
                <a:gd name="connsiteX76" fmla="*/ 1306442 w 3977070"/>
                <a:gd name="connsiteY76" fmla="*/ 754742 h 3135085"/>
                <a:gd name="connsiteX77" fmla="*/ 1291928 w 3977070"/>
                <a:gd name="connsiteY77" fmla="*/ 711200 h 3135085"/>
                <a:gd name="connsiteX78" fmla="*/ 1262899 w 3977070"/>
                <a:gd name="connsiteY78" fmla="*/ 653142 h 3135085"/>
                <a:gd name="connsiteX79" fmla="*/ 1248385 w 3977070"/>
                <a:gd name="connsiteY79" fmla="*/ 609600 h 3135085"/>
                <a:gd name="connsiteX80" fmla="*/ 1161299 w 3977070"/>
                <a:gd name="connsiteY80" fmla="*/ 478971 h 3135085"/>
                <a:gd name="connsiteX81" fmla="*/ 1088728 w 3977070"/>
                <a:gd name="connsiteY81" fmla="*/ 435428 h 3135085"/>
                <a:gd name="connsiteX82" fmla="*/ 943585 w 3977070"/>
                <a:gd name="connsiteY82" fmla="*/ 348342 h 3135085"/>
                <a:gd name="connsiteX83" fmla="*/ 856499 w 3977070"/>
                <a:gd name="connsiteY83" fmla="*/ 362857 h 3135085"/>
                <a:gd name="connsiteX84" fmla="*/ 754899 w 3977070"/>
                <a:gd name="connsiteY84" fmla="*/ 377371 h 3135085"/>
                <a:gd name="connsiteX85" fmla="*/ 682328 w 3977070"/>
                <a:gd name="connsiteY85" fmla="*/ 290285 h 3135085"/>
                <a:gd name="connsiteX86" fmla="*/ 638785 w 3977070"/>
                <a:gd name="connsiteY86" fmla="*/ 261257 h 3135085"/>
                <a:gd name="connsiteX87" fmla="*/ 566213 w 3977070"/>
                <a:gd name="connsiteY87" fmla="*/ 159657 h 3135085"/>
                <a:gd name="connsiteX88" fmla="*/ 450099 w 3977070"/>
                <a:gd name="connsiteY88" fmla="*/ 0 h 3135085"/>
                <a:gd name="connsiteX89" fmla="*/ 319470 w 3977070"/>
                <a:gd name="connsiteY89" fmla="*/ 14514 h 3135085"/>
                <a:gd name="connsiteX90" fmla="*/ 261413 w 3977070"/>
                <a:gd name="connsiteY90" fmla="*/ 130628 h 3135085"/>
                <a:gd name="connsiteX91" fmla="*/ 217870 w 3977070"/>
                <a:gd name="connsiteY91" fmla="*/ 145142 h 3135085"/>
                <a:gd name="connsiteX92" fmla="*/ 203356 w 3977070"/>
                <a:gd name="connsiteY92" fmla="*/ 188685 h 3135085"/>
                <a:gd name="connsiteX93" fmla="*/ 116270 w 3977070"/>
                <a:gd name="connsiteY93" fmla="*/ 246742 h 3135085"/>
                <a:gd name="connsiteX94" fmla="*/ 72728 w 3977070"/>
                <a:gd name="connsiteY94" fmla="*/ 275771 h 3135085"/>
                <a:gd name="connsiteX95" fmla="*/ 29185 w 3977070"/>
                <a:gd name="connsiteY95" fmla="*/ 290285 h 3135085"/>
                <a:gd name="connsiteX96" fmla="*/ 14670 w 3977070"/>
                <a:gd name="connsiteY96" fmla="*/ 362857 h 313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3977070" h="3135085">
                  <a:moveTo>
                    <a:pt x="29185" y="304800"/>
                  </a:moveTo>
                  <a:cubicBezTo>
                    <a:pt x="24347" y="333828"/>
                    <a:pt x="19934" y="362931"/>
                    <a:pt x="14670" y="391885"/>
                  </a:cubicBezTo>
                  <a:cubicBezTo>
                    <a:pt x="10257" y="416157"/>
                    <a:pt x="-1485" y="439842"/>
                    <a:pt x="156" y="464457"/>
                  </a:cubicBezTo>
                  <a:cubicBezTo>
                    <a:pt x="3438" y="513687"/>
                    <a:pt x="14675" y="562443"/>
                    <a:pt x="29185" y="609600"/>
                  </a:cubicBezTo>
                  <a:cubicBezTo>
                    <a:pt x="34315" y="626272"/>
                    <a:pt x="44592" y="642245"/>
                    <a:pt x="58213" y="653142"/>
                  </a:cubicBezTo>
                  <a:cubicBezTo>
                    <a:pt x="73402" y="665293"/>
                    <a:pt x="170211" y="681048"/>
                    <a:pt x="174328" y="682171"/>
                  </a:cubicBezTo>
                  <a:cubicBezTo>
                    <a:pt x="203848" y="690222"/>
                    <a:pt x="232385" y="701524"/>
                    <a:pt x="261413" y="711200"/>
                  </a:cubicBezTo>
                  <a:lnTo>
                    <a:pt x="304956" y="725714"/>
                  </a:lnTo>
                  <a:cubicBezTo>
                    <a:pt x="313352" y="750903"/>
                    <a:pt x="331960" y="803019"/>
                    <a:pt x="333985" y="827314"/>
                  </a:cubicBezTo>
                  <a:cubicBezTo>
                    <a:pt x="336415" y="856479"/>
                    <a:pt x="327695" y="1081476"/>
                    <a:pt x="363013" y="1175657"/>
                  </a:cubicBezTo>
                  <a:cubicBezTo>
                    <a:pt x="370610" y="1195916"/>
                    <a:pt x="379466" y="1216108"/>
                    <a:pt x="392042" y="1233714"/>
                  </a:cubicBezTo>
                  <a:cubicBezTo>
                    <a:pt x="403973" y="1250417"/>
                    <a:pt x="421071" y="1262743"/>
                    <a:pt x="435585" y="1277257"/>
                  </a:cubicBezTo>
                  <a:cubicBezTo>
                    <a:pt x="436308" y="1280871"/>
                    <a:pt x="452712" y="1378494"/>
                    <a:pt x="464613" y="1393371"/>
                  </a:cubicBezTo>
                  <a:cubicBezTo>
                    <a:pt x="475510" y="1406993"/>
                    <a:pt x="492842" y="1414047"/>
                    <a:pt x="508156" y="1422400"/>
                  </a:cubicBezTo>
                  <a:cubicBezTo>
                    <a:pt x="546145" y="1443121"/>
                    <a:pt x="583217" y="1466773"/>
                    <a:pt x="624270" y="1480457"/>
                  </a:cubicBezTo>
                  <a:lnTo>
                    <a:pt x="711356" y="1509485"/>
                  </a:lnTo>
                  <a:cubicBezTo>
                    <a:pt x="783927" y="1504647"/>
                    <a:pt x="856338" y="1494971"/>
                    <a:pt x="929070" y="1494971"/>
                  </a:cubicBezTo>
                  <a:cubicBezTo>
                    <a:pt x="953740" y="1494971"/>
                    <a:pt x="984198" y="1492041"/>
                    <a:pt x="1001642" y="1509485"/>
                  </a:cubicBezTo>
                  <a:cubicBezTo>
                    <a:pt x="1023279" y="1531122"/>
                    <a:pt x="1016986" y="1569203"/>
                    <a:pt x="1030670" y="1596571"/>
                  </a:cubicBezTo>
                  <a:cubicBezTo>
                    <a:pt x="1037813" y="1610857"/>
                    <a:pt x="1071632" y="1684494"/>
                    <a:pt x="1088728" y="1698171"/>
                  </a:cubicBezTo>
                  <a:cubicBezTo>
                    <a:pt x="1100675" y="1707728"/>
                    <a:pt x="1118208" y="1706658"/>
                    <a:pt x="1132270" y="1712685"/>
                  </a:cubicBezTo>
                  <a:cubicBezTo>
                    <a:pt x="1152157" y="1721208"/>
                    <a:pt x="1172538" y="1729398"/>
                    <a:pt x="1190328" y="1741714"/>
                  </a:cubicBezTo>
                  <a:cubicBezTo>
                    <a:pt x="1235682" y="1773113"/>
                    <a:pt x="1268624" y="1825870"/>
                    <a:pt x="1320956" y="1843314"/>
                  </a:cubicBezTo>
                  <a:cubicBezTo>
                    <a:pt x="1385025" y="1864670"/>
                    <a:pt x="1350815" y="1850986"/>
                    <a:pt x="1422556" y="1886857"/>
                  </a:cubicBezTo>
                  <a:cubicBezTo>
                    <a:pt x="1514480" y="1882019"/>
                    <a:pt x="1606655" y="1880676"/>
                    <a:pt x="1698328" y="1872342"/>
                  </a:cubicBezTo>
                  <a:cubicBezTo>
                    <a:pt x="1789560" y="1864048"/>
                    <a:pt x="1694180" y="1841932"/>
                    <a:pt x="1785413" y="1872342"/>
                  </a:cubicBezTo>
                  <a:cubicBezTo>
                    <a:pt x="1975151" y="2014646"/>
                    <a:pt x="1745158" y="1832087"/>
                    <a:pt x="1872499" y="1959428"/>
                  </a:cubicBezTo>
                  <a:cubicBezTo>
                    <a:pt x="1884834" y="1971763"/>
                    <a:pt x="1902087" y="1977990"/>
                    <a:pt x="1916042" y="1988457"/>
                  </a:cubicBezTo>
                  <a:cubicBezTo>
                    <a:pt x="1940825" y="2007044"/>
                    <a:pt x="1963830" y="2027927"/>
                    <a:pt x="1988613" y="2046514"/>
                  </a:cubicBezTo>
                  <a:cubicBezTo>
                    <a:pt x="2002568" y="2056980"/>
                    <a:pt x="2019190" y="2063873"/>
                    <a:pt x="2032156" y="2075542"/>
                  </a:cubicBezTo>
                  <a:cubicBezTo>
                    <a:pt x="2178283" y="2207055"/>
                    <a:pt x="2077714" y="2149121"/>
                    <a:pt x="2191813" y="2206171"/>
                  </a:cubicBezTo>
                  <a:cubicBezTo>
                    <a:pt x="2211165" y="2244876"/>
                    <a:pt x="2219271" y="2291686"/>
                    <a:pt x="2249870" y="2322285"/>
                  </a:cubicBezTo>
                  <a:cubicBezTo>
                    <a:pt x="2264384" y="2336799"/>
                    <a:pt x="2279776" y="2350486"/>
                    <a:pt x="2293413" y="2365828"/>
                  </a:cubicBezTo>
                  <a:cubicBezTo>
                    <a:pt x="2318517" y="2394070"/>
                    <a:pt x="2339266" y="2426195"/>
                    <a:pt x="2365985" y="2452914"/>
                  </a:cubicBezTo>
                  <a:cubicBezTo>
                    <a:pt x="2387890" y="2474819"/>
                    <a:pt x="2412780" y="2493787"/>
                    <a:pt x="2438556" y="2510971"/>
                  </a:cubicBezTo>
                  <a:cubicBezTo>
                    <a:pt x="2484097" y="2541332"/>
                    <a:pt x="2503611" y="2541750"/>
                    <a:pt x="2554670" y="2554514"/>
                  </a:cubicBezTo>
                  <a:cubicBezTo>
                    <a:pt x="2569184" y="2549676"/>
                    <a:pt x="2586460" y="2549794"/>
                    <a:pt x="2598213" y="2540000"/>
                  </a:cubicBezTo>
                  <a:cubicBezTo>
                    <a:pt x="2616797" y="2524513"/>
                    <a:pt x="2617586" y="2482949"/>
                    <a:pt x="2641756" y="2481942"/>
                  </a:cubicBezTo>
                  <a:cubicBezTo>
                    <a:pt x="2744299" y="2477669"/>
                    <a:pt x="2844956" y="2510971"/>
                    <a:pt x="2946556" y="2525485"/>
                  </a:cubicBezTo>
                  <a:cubicBezTo>
                    <a:pt x="2970747" y="2544837"/>
                    <a:pt x="2998404" y="2560515"/>
                    <a:pt x="3019128" y="2583542"/>
                  </a:cubicBezTo>
                  <a:cubicBezTo>
                    <a:pt x="3032070" y="2597921"/>
                    <a:pt x="3108370" y="2718484"/>
                    <a:pt x="3120728" y="2743200"/>
                  </a:cubicBezTo>
                  <a:cubicBezTo>
                    <a:pt x="3135660" y="2773064"/>
                    <a:pt x="3142879" y="2837923"/>
                    <a:pt x="3164270" y="2859314"/>
                  </a:cubicBezTo>
                  <a:cubicBezTo>
                    <a:pt x="3178376" y="2873420"/>
                    <a:pt x="3202975" y="2868990"/>
                    <a:pt x="3222328" y="2873828"/>
                  </a:cubicBezTo>
                  <a:cubicBezTo>
                    <a:pt x="3241680" y="2883504"/>
                    <a:pt x="3260613" y="2894070"/>
                    <a:pt x="3280385" y="2902857"/>
                  </a:cubicBezTo>
                  <a:cubicBezTo>
                    <a:pt x="3304193" y="2913438"/>
                    <a:pt x="3332113" y="2916253"/>
                    <a:pt x="3352956" y="2931885"/>
                  </a:cubicBezTo>
                  <a:cubicBezTo>
                    <a:pt x="3372308" y="2946399"/>
                    <a:pt x="3380153" y="2972110"/>
                    <a:pt x="3396499" y="2989942"/>
                  </a:cubicBezTo>
                  <a:cubicBezTo>
                    <a:pt x="3497425" y="3100044"/>
                    <a:pt x="3475840" y="3081542"/>
                    <a:pt x="3556156" y="3135085"/>
                  </a:cubicBezTo>
                  <a:cubicBezTo>
                    <a:pt x="3570670" y="3125409"/>
                    <a:pt x="3588802" y="3119678"/>
                    <a:pt x="3599699" y="3106057"/>
                  </a:cubicBezTo>
                  <a:cubicBezTo>
                    <a:pt x="3628212" y="3070416"/>
                    <a:pt x="3672270" y="2989942"/>
                    <a:pt x="3672270" y="2989942"/>
                  </a:cubicBezTo>
                  <a:cubicBezTo>
                    <a:pt x="3677108" y="2970590"/>
                    <a:pt x="3676888" y="2949205"/>
                    <a:pt x="3686785" y="2931885"/>
                  </a:cubicBezTo>
                  <a:cubicBezTo>
                    <a:pt x="3696969" y="2914063"/>
                    <a:pt x="3716970" y="2903927"/>
                    <a:pt x="3730328" y="2888342"/>
                  </a:cubicBezTo>
                  <a:cubicBezTo>
                    <a:pt x="3811608" y="2793515"/>
                    <a:pt x="3731294" y="2862217"/>
                    <a:pt x="3831928" y="2786742"/>
                  </a:cubicBezTo>
                  <a:cubicBezTo>
                    <a:pt x="3870633" y="2791580"/>
                    <a:pt x="3912398" y="2785415"/>
                    <a:pt x="3948042" y="2801257"/>
                  </a:cubicBezTo>
                  <a:cubicBezTo>
                    <a:pt x="3980837" y="2815833"/>
                    <a:pt x="3943235" y="2922087"/>
                    <a:pt x="3977070" y="2786742"/>
                  </a:cubicBezTo>
                  <a:cubicBezTo>
                    <a:pt x="3964928" y="2665320"/>
                    <a:pt x="4001538" y="2653834"/>
                    <a:pt x="3919013" y="2612571"/>
                  </a:cubicBezTo>
                  <a:cubicBezTo>
                    <a:pt x="3905329" y="2605729"/>
                    <a:pt x="3889984" y="2602895"/>
                    <a:pt x="3875470" y="2598057"/>
                  </a:cubicBezTo>
                  <a:cubicBezTo>
                    <a:pt x="3860956" y="2583543"/>
                    <a:pt x="3845068" y="2570283"/>
                    <a:pt x="3831928" y="2554514"/>
                  </a:cubicBezTo>
                  <a:cubicBezTo>
                    <a:pt x="3820761" y="2541113"/>
                    <a:pt x="3815234" y="2523306"/>
                    <a:pt x="3802899" y="2510971"/>
                  </a:cubicBezTo>
                  <a:cubicBezTo>
                    <a:pt x="3790564" y="2498636"/>
                    <a:pt x="3773551" y="2492081"/>
                    <a:pt x="3759356" y="2481942"/>
                  </a:cubicBezTo>
                  <a:cubicBezTo>
                    <a:pt x="3739672" y="2467882"/>
                    <a:pt x="3722935" y="2449218"/>
                    <a:pt x="3701299" y="2438400"/>
                  </a:cubicBezTo>
                  <a:cubicBezTo>
                    <a:pt x="3654692" y="2415097"/>
                    <a:pt x="3556156" y="2380342"/>
                    <a:pt x="3556156" y="2380342"/>
                  </a:cubicBezTo>
                  <a:cubicBezTo>
                    <a:pt x="3536804" y="2360990"/>
                    <a:pt x="3516121" y="2342882"/>
                    <a:pt x="3498099" y="2322285"/>
                  </a:cubicBezTo>
                  <a:cubicBezTo>
                    <a:pt x="3482169" y="2304080"/>
                    <a:pt x="3471661" y="2281333"/>
                    <a:pt x="3454556" y="2264228"/>
                  </a:cubicBezTo>
                  <a:cubicBezTo>
                    <a:pt x="3442221" y="2251893"/>
                    <a:pt x="3425527" y="2244876"/>
                    <a:pt x="3411013" y="2235200"/>
                  </a:cubicBezTo>
                  <a:cubicBezTo>
                    <a:pt x="3309542" y="2104737"/>
                    <a:pt x="3316364" y="2143413"/>
                    <a:pt x="3280385" y="2017485"/>
                  </a:cubicBezTo>
                  <a:cubicBezTo>
                    <a:pt x="3270537" y="1983017"/>
                    <a:pt x="3274315" y="1880403"/>
                    <a:pt x="3207813" y="1872342"/>
                  </a:cubicBezTo>
                  <a:cubicBezTo>
                    <a:pt x="3063405" y="1854838"/>
                    <a:pt x="2917528" y="1852990"/>
                    <a:pt x="2772385" y="1843314"/>
                  </a:cubicBezTo>
                  <a:cubicBezTo>
                    <a:pt x="2746230" y="1827621"/>
                    <a:pt x="2664793" y="1782144"/>
                    <a:pt x="2641756" y="1756228"/>
                  </a:cubicBezTo>
                  <a:cubicBezTo>
                    <a:pt x="2618578" y="1730152"/>
                    <a:pt x="2603052" y="1698171"/>
                    <a:pt x="2583699" y="1669142"/>
                  </a:cubicBezTo>
                  <a:lnTo>
                    <a:pt x="2554670" y="1625600"/>
                  </a:lnTo>
                  <a:cubicBezTo>
                    <a:pt x="2515743" y="1469889"/>
                    <a:pt x="2559627" y="1660657"/>
                    <a:pt x="2525642" y="1320800"/>
                  </a:cubicBezTo>
                  <a:cubicBezTo>
                    <a:pt x="2521838" y="1282757"/>
                    <a:pt x="2498869" y="1254570"/>
                    <a:pt x="2467585" y="1233714"/>
                  </a:cubicBezTo>
                  <a:cubicBezTo>
                    <a:pt x="2455094" y="1225387"/>
                    <a:pt x="2373723" y="1206620"/>
                    <a:pt x="2365985" y="1204685"/>
                  </a:cubicBezTo>
                  <a:cubicBezTo>
                    <a:pt x="2169776" y="910373"/>
                    <a:pt x="2342492" y="1122344"/>
                    <a:pt x="1567699" y="1016000"/>
                  </a:cubicBezTo>
                  <a:cubicBezTo>
                    <a:pt x="1543509" y="1001486"/>
                    <a:pt x="1516664" y="990679"/>
                    <a:pt x="1495128" y="972457"/>
                  </a:cubicBezTo>
                  <a:cubicBezTo>
                    <a:pt x="1419722" y="908652"/>
                    <a:pt x="1386305" y="869454"/>
                    <a:pt x="1335470" y="798285"/>
                  </a:cubicBezTo>
                  <a:cubicBezTo>
                    <a:pt x="1325331" y="784090"/>
                    <a:pt x="1314243" y="770344"/>
                    <a:pt x="1306442" y="754742"/>
                  </a:cubicBezTo>
                  <a:cubicBezTo>
                    <a:pt x="1299600" y="741058"/>
                    <a:pt x="1297955" y="725262"/>
                    <a:pt x="1291928" y="711200"/>
                  </a:cubicBezTo>
                  <a:cubicBezTo>
                    <a:pt x="1283405" y="691313"/>
                    <a:pt x="1271422" y="673029"/>
                    <a:pt x="1262899" y="653142"/>
                  </a:cubicBezTo>
                  <a:cubicBezTo>
                    <a:pt x="1256872" y="639080"/>
                    <a:pt x="1255815" y="622974"/>
                    <a:pt x="1248385" y="609600"/>
                  </a:cubicBezTo>
                  <a:cubicBezTo>
                    <a:pt x="1248379" y="609590"/>
                    <a:pt x="1175817" y="500747"/>
                    <a:pt x="1161299" y="478971"/>
                  </a:cubicBezTo>
                  <a:cubicBezTo>
                    <a:pt x="1145650" y="455498"/>
                    <a:pt x="1112528" y="450574"/>
                    <a:pt x="1088728" y="435428"/>
                  </a:cubicBezTo>
                  <a:cubicBezTo>
                    <a:pt x="960288" y="353693"/>
                    <a:pt x="1047328" y="400215"/>
                    <a:pt x="943585" y="348342"/>
                  </a:cubicBezTo>
                  <a:cubicBezTo>
                    <a:pt x="914556" y="353180"/>
                    <a:pt x="884687" y="354401"/>
                    <a:pt x="856499" y="362857"/>
                  </a:cubicBezTo>
                  <a:cubicBezTo>
                    <a:pt x="762103" y="391176"/>
                    <a:pt x="834987" y="404067"/>
                    <a:pt x="754899" y="377371"/>
                  </a:cubicBezTo>
                  <a:cubicBezTo>
                    <a:pt x="648811" y="306645"/>
                    <a:pt x="774404" y="400777"/>
                    <a:pt x="682328" y="290285"/>
                  </a:cubicBezTo>
                  <a:cubicBezTo>
                    <a:pt x="671161" y="276884"/>
                    <a:pt x="653299" y="270933"/>
                    <a:pt x="638785" y="261257"/>
                  </a:cubicBezTo>
                  <a:cubicBezTo>
                    <a:pt x="582853" y="149394"/>
                    <a:pt x="641869" y="252127"/>
                    <a:pt x="566213" y="159657"/>
                  </a:cubicBezTo>
                  <a:cubicBezTo>
                    <a:pt x="507694" y="88133"/>
                    <a:pt x="491893" y="62688"/>
                    <a:pt x="450099" y="0"/>
                  </a:cubicBezTo>
                  <a:cubicBezTo>
                    <a:pt x="406556" y="4838"/>
                    <a:pt x="359911" y="-2336"/>
                    <a:pt x="319470" y="14514"/>
                  </a:cubicBezTo>
                  <a:cubicBezTo>
                    <a:pt x="243462" y="46184"/>
                    <a:pt x="298698" y="84022"/>
                    <a:pt x="261413" y="130628"/>
                  </a:cubicBezTo>
                  <a:cubicBezTo>
                    <a:pt x="251855" y="142575"/>
                    <a:pt x="232384" y="140304"/>
                    <a:pt x="217870" y="145142"/>
                  </a:cubicBezTo>
                  <a:cubicBezTo>
                    <a:pt x="213032" y="159656"/>
                    <a:pt x="211843" y="175955"/>
                    <a:pt x="203356" y="188685"/>
                  </a:cubicBezTo>
                  <a:cubicBezTo>
                    <a:pt x="172292" y="235281"/>
                    <a:pt x="161921" y="231525"/>
                    <a:pt x="116270" y="246742"/>
                  </a:cubicBezTo>
                  <a:cubicBezTo>
                    <a:pt x="101756" y="256418"/>
                    <a:pt x="88330" y="267970"/>
                    <a:pt x="72728" y="275771"/>
                  </a:cubicBezTo>
                  <a:cubicBezTo>
                    <a:pt x="59044" y="282613"/>
                    <a:pt x="40003" y="279467"/>
                    <a:pt x="29185" y="290285"/>
                  </a:cubicBezTo>
                  <a:cubicBezTo>
                    <a:pt x="11610" y="307860"/>
                    <a:pt x="14670" y="340758"/>
                    <a:pt x="14670" y="362857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95433">
              <a:off x="5328169" y="2914536"/>
              <a:ext cx="1980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Calibri" panose="020F0502020204030204" pitchFamily="34" charset="0"/>
                </a:rPr>
                <a:t>Unexplored Frontier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69628" y="1353781"/>
            <a:ext cx="2935613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Program Analysis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Formal Verification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4003" y="1353781"/>
            <a:ext cx="299719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Software Testing 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Control Theory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860E2EA-D0BF-428B-8CBA-C8F3A2304672}" type="slidenum">
              <a:rPr lang="en-US" smtClean="0"/>
              <a:t>22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48897" y="6561276"/>
            <a:ext cx="410957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Calibri"/>
              </a:rPr>
              <a:t>[Slide adapted from slides by </a:t>
            </a:r>
            <a:r>
              <a:rPr lang="en-US" altLang="en-US" sz="1200" dirty="0">
                <a:solidFill>
                  <a:srgbClr val="000000"/>
                </a:solidFill>
              </a:rPr>
              <a:t>Kapinski, MBD, Toyota</a:t>
            </a:r>
            <a:r>
              <a:rPr lang="en-US" sz="1200" dirty="0">
                <a:solidFill>
                  <a:srgbClr val="000000"/>
                </a:solidFill>
                <a:cs typeface="Calibri"/>
              </a:rPr>
              <a:t>]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3822802" y="2601526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14300" indent="-114300" eaLnBrk="1" hangingPunct="1">
              <a:buFont typeface="Arial" charset="0"/>
              <a:buChar char="•"/>
            </a:pPr>
            <a:r>
              <a:rPr lang="en-US" sz="1600" b="0" dirty="0">
                <a:latin typeface="Calibri" panose="020F0502020204030204" pitchFamily="34" charset="0"/>
              </a:rPr>
              <a:t>Specification Guided Test Generation</a:t>
            </a:r>
          </a:p>
        </p:txBody>
      </p:sp>
    </p:spTree>
    <p:extLst>
      <p:ext uri="{BB962C8B-B14F-4D97-AF65-F5344CB8AC3E}">
        <p14:creationId xmlns:p14="http://schemas.microsoft.com/office/powerpoint/2010/main" val="257708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Questions by organizers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hybrid systems are interpreted in your field?</a:t>
            </a:r>
          </a:p>
          <a:p>
            <a:pPr lvl="1"/>
            <a:r>
              <a:rPr lang="en-US" dirty="0"/>
              <a:t>Through a formal model and a formal correctness requirement: either verify the requirement against the model, or synthesize a correct model from the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key problems your field thinks about?</a:t>
            </a:r>
          </a:p>
          <a:p>
            <a:pPr lvl="1"/>
            <a:r>
              <a:rPr lang="en-US" dirty="0"/>
              <a:t>Computational geometry; Scalability issues; Modeling issues; Black- or Gray-box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problems that you view as solved?</a:t>
            </a:r>
          </a:p>
          <a:p>
            <a:pPr lvl="1"/>
            <a:r>
              <a:rPr lang="en-US" dirty="0"/>
              <a:t>Problems related to timed automata and low dimension general hybrid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problems that you view as not solved but important?</a:t>
            </a:r>
          </a:p>
          <a:p>
            <a:pPr lvl="1"/>
            <a:r>
              <a:rPr lang="en-US" dirty="0"/>
              <a:t>Automatically proving complex real-time properties of large scale hybrid non-linear systems (possibly stochastic or non-deterministic); easy to use tools by non-expert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technical idea that might be powerful and general enough that it might be of use by others?</a:t>
            </a:r>
          </a:p>
          <a:p>
            <a:pPr lvl="1"/>
            <a:r>
              <a:rPr lang="en-US" dirty="0"/>
              <a:t>Reachability analysis tools as a tool of choice replacing simulation based analysis</a:t>
            </a:r>
          </a:p>
          <a:p>
            <a:pPr lvl="1"/>
            <a:r>
              <a:rPr lang="en-US" dirty="0"/>
              <a:t>High level specification formalisms for time domain properties: There can be applications to both hybrid system analysis and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1130" y="3037637"/>
            <a:ext cx="10603382" cy="782726"/>
          </a:xfrm>
        </p:spPr>
        <p:txBody>
          <a:bodyPr/>
          <a:lstStyle/>
          <a:p>
            <a:pPr algn="ctr"/>
            <a:r>
              <a:rPr lang="en-US" dirty="0"/>
              <a:t>What is a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42803-61FA-537A-7D34-B2563CE1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03839-23C3-5F81-B6DF-1B8D219A064F}"/>
              </a:ext>
            </a:extLst>
          </p:cNvPr>
          <p:cNvSpPr/>
          <p:nvPr/>
        </p:nvSpPr>
        <p:spPr>
          <a:xfrm>
            <a:off x="4417787" y="2084119"/>
            <a:ext cx="2470067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Nonlinear Control Affine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 </m:t>
                    </m:r>
                  </m:oMath>
                </a14:m>
                <a:r>
                  <a:rPr lang="en-US" b="0" dirty="0"/>
                  <a:t> System state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dirty="0"/>
                  <a:t> System state rate of change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dirty="0"/>
                  <a:t> Natural Response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b="0" dirty="0"/>
                  <a:t> Control input map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Control Input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7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igidBodyAnim0">
            <a:hlinkClick r:id="" action="ppaction://media"/>
            <a:extLst>
              <a:ext uri="{FF2B5EF4-FFF2-40B4-BE49-F238E27FC236}">
                <a16:creationId xmlns:a16="http://schemas.microsoft.com/office/drawing/2014/main" id="{5550332D-1D42-58CD-EF5F-E12BE97C3B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34840" y="0"/>
            <a:ext cx="6858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6</a:t>
            </a:fld>
            <a:endParaRPr lang="en-US"/>
          </a:p>
        </p:txBody>
      </p:sp>
      <p:pic>
        <p:nvPicPr>
          <p:cNvPr id="2" name="RigidBodyAnim2">
            <a:hlinkClick r:id="" action="ppaction://media"/>
            <a:extLst>
              <a:ext uri="{FF2B5EF4-FFF2-40B4-BE49-F238E27FC236}">
                <a16:creationId xmlns:a16="http://schemas.microsoft.com/office/drawing/2014/main" id="{F59F5F1F-10E0-353A-DE44-39242B0B0BF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434840" y="0"/>
            <a:ext cx="6858000" cy="6858000"/>
          </a:xfrm>
          <a:prstGeom prst="rect">
            <a:avLst/>
          </a:prstGeom>
        </p:spPr>
      </p:pic>
      <p:pic>
        <p:nvPicPr>
          <p:cNvPr id="3" name="RigidBodyAnim">
            <a:hlinkClick r:id="" action="ppaction://media"/>
            <a:extLst>
              <a:ext uri="{FF2B5EF4-FFF2-40B4-BE49-F238E27FC236}">
                <a16:creationId xmlns:a16="http://schemas.microsoft.com/office/drawing/2014/main" id="{96C4053A-F0B7-0B93-BF19-88C357C7C36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3484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Rigid Open Kinematic Chain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Set of rigid bodies</a:t>
            </a:r>
          </a:p>
          <a:p>
            <a:pPr lvl="1"/>
            <a:r>
              <a:rPr lang="en-US" dirty="0"/>
              <a:t>Joined Together</a:t>
            </a:r>
          </a:p>
          <a:p>
            <a:pPr lvl="1"/>
            <a:r>
              <a:rPr lang="en-US" dirty="0"/>
              <a:t>Rotational and Translational Joints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System?</a:t>
            </a:r>
          </a:p>
        </p:txBody>
      </p:sp>
    </p:spTree>
    <p:extLst>
      <p:ext uri="{BB962C8B-B14F-4D97-AF65-F5344CB8AC3E}">
        <p14:creationId xmlns:p14="http://schemas.microsoft.com/office/powerpoint/2010/main" val="25908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0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50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igidBodyAnim">
            <a:hlinkClick r:id="" action="ppaction://media"/>
            <a:extLst>
              <a:ext uri="{FF2B5EF4-FFF2-40B4-BE49-F238E27FC236}">
                <a16:creationId xmlns:a16="http://schemas.microsoft.com/office/drawing/2014/main" id="{3D3B63D9-E45B-F551-C177-586EA48E40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4840" y="0"/>
            <a:ext cx="6858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Rigid Open Kinematic Chain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3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&amp;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1"/>
            <a:ext cx="10603382" cy="5120640"/>
          </a:xfrm>
        </p:spPr>
        <p:txBody>
          <a:bodyPr>
            <a:normAutofit/>
          </a:bodyPr>
          <a:lstStyle/>
          <a:p>
            <a:r>
              <a:rPr lang="en-US" b="1" dirty="0"/>
              <a:t>In two sentences: </a:t>
            </a:r>
            <a:br>
              <a:rPr lang="en-US" dirty="0"/>
            </a:br>
            <a:r>
              <a:rPr lang="en-US" dirty="0"/>
              <a:t>Use logic to model the system and the properties about the system. </a:t>
            </a:r>
            <a:br>
              <a:rPr lang="en-US" dirty="0"/>
            </a:br>
            <a:r>
              <a:rPr lang="en-US" dirty="0"/>
              <a:t>Use an axiomatic system for proving the properties.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benefit: Powerful</a:t>
            </a:r>
          </a:p>
          <a:p>
            <a:r>
              <a:rPr lang="en-US" dirty="0"/>
              <a:t>Main drawback: In general, cannot be fully automated, experts needed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60611" y="3026215"/>
            <a:ext cx="2951449" cy="1324386"/>
            <a:chOff x="6268155" y="2172615"/>
            <a:chExt cx="2951449" cy="1324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415429" y="2172615"/>
                  <a:ext cx="2627642" cy="9364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assertions p and q,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box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□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box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429" y="2172615"/>
                  <a:ext cx="2627642" cy="9364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6268155" y="3189224"/>
              <a:ext cx="2951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EMP (Entailment modus ponens)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65672" y="2949744"/>
            <a:ext cx="4668714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Properties:</a:t>
            </a:r>
          </a:p>
          <a:p>
            <a:r>
              <a:rPr lang="en-US" b="0" i="1" dirty="0">
                <a:ea typeface="Cambria Math" panose="02040503050406030204" pitchFamily="18" charset="0"/>
              </a:rPr>
              <a:t>For all paths and for all time the system does not enter the deadlock state.</a:t>
            </a:r>
          </a:p>
          <a:p>
            <a:r>
              <a:rPr lang="en-US" i="1" dirty="0">
                <a:ea typeface="Cambria Math" panose="02040503050406030204" pitchFamily="18" charset="0"/>
              </a:rPr>
              <a:t>Whenever access is requested, then eventually it is granted.</a:t>
            </a:r>
            <a:endParaRPr lang="en-US" b="0" i="1" dirty="0">
              <a:ea typeface="Cambria Math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and Language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30" y="1324052"/>
            <a:ext cx="10603382" cy="51279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 two sentences: </a:t>
            </a:r>
            <a:br>
              <a:rPr lang="en-US" dirty="0"/>
            </a:br>
            <a:r>
              <a:rPr lang="en-US" dirty="0"/>
              <a:t>Model both the properties and the system as finite state machines.</a:t>
            </a:r>
            <a:br>
              <a:rPr lang="en-US" dirty="0"/>
            </a:br>
            <a:r>
              <a:rPr lang="en-US" dirty="0"/>
              <a:t>Use graph algorithms to prove properties or compute counter-examples (alternatively, compute plans or solve games)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benefit: Fully automated; used in practice e.g. NASA.</a:t>
            </a:r>
          </a:p>
          <a:p>
            <a:r>
              <a:rPr lang="en-US" dirty="0"/>
              <a:t>Main drawback: Primarily limited to systems with finite states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8094" y="3166453"/>
            <a:ext cx="5507350" cy="1575975"/>
            <a:chOff x="322384" y="3200851"/>
            <a:chExt cx="7664820" cy="19657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2384" y="3200853"/>
              <a:ext cx="2447926" cy="79370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bg1"/>
                  </a:solidFill>
                </a:rPr>
                <a:t>Environment/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Actions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2384" y="4371377"/>
              <a:ext cx="2447925" cy="7905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bg1"/>
                  </a:solidFill>
                </a:rPr>
                <a:t>Temporal Logic </a:t>
              </a:r>
            </a:p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73305" y="3200851"/>
              <a:ext cx="1955207" cy="79370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/>
                <a:t>Discrete </a:t>
              </a:r>
              <a:br>
                <a:rPr lang="en-US" sz="1600" dirty="0"/>
              </a:br>
              <a:r>
                <a:rPr lang="en-US" sz="1600" dirty="0"/>
                <a:t>Abstraction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73304" y="4446855"/>
              <a:ext cx="1955207" cy="71973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 err="1"/>
                <a:t>Buechi</a:t>
              </a:r>
              <a:r>
                <a:rPr lang="en-US" sz="1600" dirty="0"/>
                <a:t> </a:t>
              </a:r>
              <a:br>
                <a:rPr lang="en-US" sz="1600" dirty="0"/>
              </a:br>
              <a:r>
                <a:rPr lang="en-US" sz="1600" dirty="0"/>
                <a:t>Automaton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6200000">
              <a:off x="2753114" y="4411433"/>
              <a:ext cx="329959" cy="790574"/>
            </a:xfrm>
            <a:prstGeom prst="downArrow">
              <a:avLst>
                <a:gd name="adj1" fmla="val 50000"/>
                <a:gd name="adj2" fmla="val 651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 rot="16200000">
              <a:off x="2766486" y="3190291"/>
              <a:ext cx="303213" cy="814820"/>
            </a:xfrm>
            <a:prstGeom prst="downArrow">
              <a:avLst>
                <a:gd name="adj1" fmla="val 50000"/>
                <a:gd name="adj2" fmla="val 7133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53591" y="3876823"/>
              <a:ext cx="2233613" cy="720725"/>
            </a:xfrm>
            <a:prstGeom prst="rect">
              <a:avLst/>
            </a:prstGeom>
            <a:ln>
              <a:headEnd/>
              <a:tailEnd/>
            </a:ln>
            <a:effectLst>
              <a:outerShdw blurRad="25400" dist="114300" dir="2580000" algn="ctr" rotWithShape="0">
                <a:srgbClr val="000000"/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389438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dirty="0"/>
                <a:t>“Product” </a:t>
              </a:r>
              <a:br>
                <a:rPr lang="en-US" sz="1600" dirty="0"/>
              </a:br>
              <a:r>
                <a:rPr lang="en-US" sz="1600" dirty="0"/>
                <a:t>Automaton</a:t>
              </a:r>
            </a:p>
          </p:txBody>
        </p:sp>
        <p:sp>
          <p:nvSpPr>
            <p:cNvPr id="16" name="Right Arrow 15"/>
            <p:cNvSpPr/>
            <p:nvPr/>
          </p:nvSpPr>
          <p:spPr bwMode="auto">
            <a:xfrm rot="2116109">
              <a:off x="4918649" y="3670205"/>
              <a:ext cx="1033251" cy="28378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 rot="19890774">
              <a:off x="4936023" y="4538258"/>
              <a:ext cx="1033251" cy="28378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28188" y="3030526"/>
            <a:ext cx="5682916" cy="1715006"/>
            <a:chOff x="1006289" y="3951073"/>
            <a:chExt cx="7178653" cy="2317645"/>
          </a:xfrm>
        </p:grpSpPr>
        <p:sp>
          <p:nvSpPr>
            <p:cNvPr id="67" name="Oval 66"/>
            <p:cNvSpPr/>
            <p:nvPr/>
          </p:nvSpPr>
          <p:spPr bwMode="auto">
            <a:xfrm>
              <a:off x="1110446" y="4719992"/>
              <a:ext cx="509051" cy="511095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endCxn id="67" idx="3"/>
            </p:cNvCxnSpPr>
            <p:nvPr/>
          </p:nvCxnSpPr>
          <p:spPr bwMode="auto">
            <a:xfrm flipV="1">
              <a:off x="1006289" y="5156239"/>
              <a:ext cx="178706" cy="246969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9" name="Oval 68"/>
            <p:cNvSpPr/>
            <p:nvPr/>
          </p:nvSpPr>
          <p:spPr bwMode="auto">
            <a:xfrm>
              <a:off x="2191759" y="4576132"/>
              <a:ext cx="509051" cy="511095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546681" y="5584100"/>
              <a:ext cx="509051" cy="511095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355668" y="5112397"/>
              <a:ext cx="509051" cy="511095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278973" y="5484899"/>
              <a:ext cx="509051" cy="511095"/>
            </a:xfrm>
            <a:prstGeom prst="ellipse">
              <a:avLst/>
            </a:prstGeom>
            <a:solidFill>
              <a:srgbClr val="DADADA"/>
            </a:solidFill>
            <a:ln w="50800" cap="flat" cmpd="dbl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547663" y="5584100"/>
              <a:ext cx="509051" cy="511095"/>
            </a:xfrm>
            <a:prstGeom prst="ellipse">
              <a:avLst/>
            </a:prstGeom>
            <a:solidFill>
              <a:srgbClr val="AAAAFF"/>
            </a:solidFill>
            <a:ln w="25400" cap="flat" cmpd="sng" algn="ctr">
              <a:solidFill>
                <a:srgbClr val="AAAAFF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262480" y="5156239"/>
              <a:ext cx="509051" cy="511095"/>
            </a:xfrm>
            <a:prstGeom prst="ellipse">
              <a:avLst/>
            </a:prstGeom>
            <a:solidFill>
              <a:srgbClr val="DADADA"/>
            </a:solidFill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416988" y="5476605"/>
              <a:ext cx="509051" cy="511095"/>
            </a:xfrm>
            <a:prstGeom prst="ellipse">
              <a:avLst/>
            </a:prstGeom>
            <a:solidFill>
              <a:srgbClr val="AAAAFF"/>
            </a:solidFill>
            <a:ln w="50800" cap="flat" cmpd="dbl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250544" y="4645144"/>
              <a:ext cx="509051" cy="511095"/>
            </a:xfrm>
            <a:prstGeom prst="ellipse">
              <a:avLst/>
            </a:prstGeom>
            <a:solidFill>
              <a:srgbClr val="DADADA"/>
            </a:solidFill>
            <a:ln w="50800" cap="flat" cmpd="dbl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45466" y="4719991"/>
              <a:ext cx="509051" cy="511095"/>
            </a:xfrm>
            <a:prstGeom prst="ellipse">
              <a:avLst/>
            </a:prstGeom>
            <a:solidFill>
              <a:srgbClr val="AAAAFF"/>
            </a:solidFill>
            <a:ln w="25400" cap="flat" cmpd="sng" algn="ctr">
              <a:solidFill>
                <a:srgbClr val="AAAAFF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56060" y="4576131"/>
              <a:ext cx="509051" cy="511095"/>
            </a:xfrm>
            <a:prstGeom prst="ellipse">
              <a:avLst/>
            </a:prstGeom>
            <a:solidFill>
              <a:srgbClr val="AAAAFF"/>
            </a:solidFill>
            <a:ln w="25400" cap="flat" cmpd="sng" algn="ctr">
              <a:solidFill>
                <a:srgbClr val="AAAAFF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cxnSp>
          <p:nvCxnSpPr>
            <p:cNvPr id="79" name="Straight Arrow Connector 78"/>
            <p:cNvCxnSpPr>
              <a:stCxn id="67" idx="4"/>
              <a:endCxn id="73" idx="1"/>
            </p:cNvCxnSpPr>
            <p:nvPr/>
          </p:nvCxnSpPr>
          <p:spPr bwMode="auto">
            <a:xfrm>
              <a:off x="1364972" y="5231087"/>
              <a:ext cx="257240" cy="42786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Arrow Connector 79"/>
            <p:cNvCxnSpPr>
              <a:stCxn id="67" idx="6"/>
              <a:endCxn id="69" idx="2"/>
            </p:cNvCxnSpPr>
            <p:nvPr/>
          </p:nvCxnSpPr>
          <p:spPr bwMode="auto">
            <a:xfrm flipV="1">
              <a:off x="1619497" y="4831680"/>
              <a:ext cx="572262" cy="14386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stCxn id="69" idx="4"/>
              <a:endCxn id="70" idx="1"/>
            </p:cNvCxnSpPr>
            <p:nvPr/>
          </p:nvCxnSpPr>
          <p:spPr bwMode="auto">
            <a:xfrm>
              <a:off x="2446285" y="5087227"/>
              <a:ext cx="174945" cy="57172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2" name="Straight Arrow Connector 81"/>
            <p:cNvCxnSpPr>
              <a:stCxn id="70" idx="2"/>
              <a:endCxn id="73" idx="6"/>
            </p:cNvCxnSpPr>
            <p:nvPr/>
          </p:nvCxnSpPr>
          <p:spPr bwMode="auto">
            <a:xfrm flipH="1">
              <a:off x="2056714" y="5839648"/>
              <a:ext cx="48996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Arrow Connector 82"/>
            <p:cNvCxnSpPr>
              <a:stCxn id="69" idx="6"/>
              <a:endCxn id="71" idx="1"/>
            </p:cNvCxnSpPr>
            <p:nvPr/>
          </p:nvCxnSpPr>
          <p:spPr bwMode="auto">
            <a:xfrm>
              <a:off x="2700810" y="4831680"/>
              <a:ext cx="729407" cy="355565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4" name="Curved Connector 83"/>
            <p:cNvCxnSpPr>
              <a:stCxn id="73" idx="5"/>
              <a:endCxn id="72" idx="3"/>
            </p:cNvCxnSpPr>
            <p:nvPr/>
          </p:nvCxnSpPr>
          <p:spPr bwMode="auto">
            <a:xfrm rot="5400000" flipH="1" flipV="1">
              <a:off x="3118242" y="4785068"/>
              <a:ext cx="99201" cy="2371357"/>
            </a:xfrm>
            <a:prstGeom prst="curvedConnector3">
              <a:avLst>
                <a:gd name="adj1" fmla="val -305892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" name="Curved Connector 84"/>
            <p:cNvCxnSpPr>
              <a:stCxn id="72" idx="5"/>
              <a:endCxn id="75" idx="3"/>
            </p:cNvCxnSpPr>
            <p:nvPr/>
          </p:nvCxnSpPr>
          <p:spPr bwMode="auto">
            <a:xfrm rot="5400000" flipH="1" flipV="1">
              <a:off x="5598359" y="5027968"/>
              <a:ext cx="8294" cy="1778062"/>
            </a:xfrm>
            <a:prstGeom prst="curvedConnector3">
              <a:avLst>
                <a:gd name="adj1" fmla="val -3658645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Arrow Connector 85"/>
            <p:cNvCxnSpPr>
              <a:stCxn id="71" idx="6"/>
              <a:endCxn id="77" idx="3"/>
            </p:cNvCxnSpPr>
            <p:nvPr/>
          </p:nvCxnSpPr>
          <p:spPr bwMode="auto">
            <a:xfrm flipV="1">
              <a:off x="3864719" y="5156238"/>
              <a:ext cx="455296" cy="211707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Straight Arrow Connector 86"/>
            <p:cNvCxnSpPr>
              <a:stCxn id="77" idx="2"/>
              <a:endCxn id="69" idx="7"/>
            </p:cNvCxnSpPr>
            <p:nvPr/>
          </p:nvCxnSpPr>
          <p:spPr bwMode="auto">
            <a:xfrm flipH="1" flipV="1">
              <a:off x="2626261" y="4650980"/>
              <a:ext cx="1619205" cy="3245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8" name="Curved Connector 87"/>
            <p:cNvCxnSpPr>
              <a:stCxn id="75" idx="6"/>
              <a:endCxn id="76" idx="5"/>
            </p:cNvCxnSpPr>
            <p:nvPr/>
          </p:nvCxnSpPr>
          <p:spPr bwMode="auto">
            <a:xfrm flipV="1">
              <a:off x="6926039" y="5081391"/>
              <a:ext cx="759007" cy="650762"/>
            </a:xfrm>
            <a:prstGeom prst="curved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9" name="Curved Connector 88"/>
            <p:cNvCxnSpPr>
              <a:stCxn id="76" idx="2"/>
              <a:endCxn id="75" idx="0"/>
            </p:cNvCxnSpPr>
            <p:nvPr/>
          </p:nvCxnSpPr>
          <p:spPr bwMode="auto">
            <a:xfrm rot="10800000" flipV="1">
              <a:off x="6671514" y="4900691"/>
              <a:ext cx="579030" cy="575913"/>
            </a:xfrm>
            <a:prstGeom prst="curvedConnector2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0" name="Curved Connector 89"/>
            <p:cNvCxnSpPr>
              <a:stCxn id="76" idx="0"/>
              <a:endCxn id="78" idx="7"/>
            </p:cNvCxnSpPr>
            <p:nvPr/>
          </p:nvCxnSpPr>
          <p:spPr bwMode="auto">
            <a:xfrm rot="16200000" flipH="1" flipV="1">
              <a:off x="6994898" y="4140807"/>
              <a:ext cx="5835" cy="1014508"/>
            </a:xfrm>
            <a:prstGeom prst="curvedConnector3">
              <a:avLst>
                <a:gd name="adj1" fmla="val -510048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stCxn id="72" idx="0"/>
              <a:endCxn id="77" idx="4"/>
            </p:cNvCxnSpPr>
            <p:nvPr/>
          </p:nvCxnSpPr>
          <p:spPr bwMode="auto">
            <a:xfrm flipH="1" flipV="1">
              <a:off x="4499992" y="5231086"/>
              <a:ext cx="33507" cy="253813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stCxn id="77" idx="6"/>
              <a:endCxn id="74" idx="1"/>
            </p:cNvCxnSpPr>
            <p:nvPr/>
          </p:nvCxnSpPr>
          <p:spPr bwMode="auto">
            <a:xfrm>
              <a:off x="4754517" y="4975539"/>
              <a:ext cx="582512" cy="25554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3" name="Curved Connector 92"/>
            <p:cNvCxnSpPr>
              <a:stCxn id="78" idx="7"/>
              <a:endCxn id="78" idx="1"/>
            </p:cNvCxnSpPr>
            <p:nvPr/>
          </p:nvCxnSpPr>
          <p:spPr bwMode="auto">
            <a:xfrm rot="16200000" flipV="1">
              <a:off x="6310586" y="4471002"/>
              <a:ext cx="12700" cy="359953"/>
            </a:xfrm>
            <a:prstGeom prst="curvedConnector3">
              <a:avLst>
                <a:gd name="adj1" fmla="val 2389354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4" name="Straight Arrow Connector 93"/>
            <p:cNvCxnSpPr>
              <a:stCxn id="74" idx="6"/>
              <a:endCxn id="75" idx="1"/>
            </p:cNvCxnSpPr>
            <p:nvPr/>
          </p:nvCxnSpPr>
          <p:spPr bwMode="auto">
            <a:xfrm>
              <a:off x="5771531" y="5411787"/>
              <a:ext cx="720006" cy="13966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5" name="Straight Arrow Connector 94"/>
            <p:cNvCxnSpPr>
              <a:stCxn id="78" idx="2"/>
              <a:endCxn id="77" idx="6"/>
            </p:cNvCxnSpPr>
            <p:nvPr/>
          </p:nvCxnSpPr>
          <p:spPr bwMode="auto">
            <a:xfrm flipH="1">
              <a:off x="4754517" y="4831679"/>
              <a:ext cx="1301543" cy="14386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1408292" y="4475021"/>
              <a:ext cx="826788" cy="33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7" name="Text Box 16"/>
            <p:cNvSpPr txBox="1">
              <a:spLocks noChangeArrowheads="1"/>
            </p:cNvSpPr>
            <p:nvPr/>
          </p:nvSpPr>
          <p:spPr bwMode="auto">
            <a:xfrm>
              <a:off x="2041007" y="5468175"/>
              <a:ext cx="477043" cy="250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</a:t>
              </a:r>
              <a:endParaRPr kumimoji="0" lang="en-US" altLang="ja-JP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Mincho" pitchFamily="49" charset="-128"/>
              </a:endParaRPr>
            </a:p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2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8" name="Text Box 16"/>
            <p:cNvSpPr txBox="1">
              <a:spLocks noChangeArrowheads="1"/>
            </p:cNvSpPr>
            <p:nvPr/>
          </p:nvSpPr>
          <p:spPr bwMode="auto">
            <a:xfrm>
              <a:off x="1081502" y="5266110"/>
              <a:ext cx="896436" cy="29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P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3    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3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9" name="Text Box 16"/>
            <p:cNvSpPr txBox="1">
              <a:spLocks noChangeArrowheads="1"/>
            </p:cNvSpPr>
            <p:nvPr/>
          </p:nvSpPr>
          <p:spPr bwMode="auto">
            <a:xfrm>
              <a:off x="2134488" y="5156239"/>
              <a:ext cx="950499" cy="320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P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4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  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4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3349568" y="4493269"/>
              <a:ext cx="827698" cy="31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P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5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,w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5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1" name="Text Box 16"/>
            <p:cNvSpPr txBox="1">
              <a:spLocks noChangeArrowheads="1"/>
            </p:cNvSpPr>
            <p:nvPr/>
          </p:nvSpPr>
          <p:spPr bwMode="auto">
            <a:xfrm>
              <a:off x="2873383" y="4708740"/>
              <a:ext cx="587838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6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2" name="Text Box 16"/>
            <p:cNvSpPr txBox="1">
              <a:spLocks noChangeArrowheads="1"/>
            </p:cNvSpPr>
            <p:nvPr/>
          </p:nvSpPr>
          <p:spPr bwMode="auto">
            <a:xfrm>
              <a:off x="3022353" y="5954393"/>
              <a:ext cx="842768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7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3" name="Text Box 16"/>
            <p:cNvSpPr txBox="1">
              <a:spLocks noChangeArrowheads="1"/>
            </p:cNvSpPr>
            <p:nvPr/>
          </p:nvSpPr>
          <p:spPr bwMode="auto">
            <a:xfrm>
              <a:off x="3766780" y="4977943"/>
              <a:ext cx="587838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8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4" name="Text Box 16"/>
            <p:cNvSpPr txBox="1">
              <a:spLocks noChangeArrowheads="1"/>
            </p:cNvSpPr>
            <p:nvPr/>
          </p:nvSpPr>
          <p:spPr bwMode="auto">
            <a:xfrm>
              <a:off x="4165245" y="5200829"/>
              <a:ext cx="1022506" cy="383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  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9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5" name="Text Box 16"/>
            <p:cNvSpPr txBox="1">
              <a:spLocks noChangeArrowheads="1"/>
            </p:cNvSpPr>
            <p:nvPr/>
          </p:nvSpPr>
          <p:spPr bwMode="auto">
            <a:xfrm>
              <a:off x="5262479" y="5853060"/>
              <a:ext cx="874479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10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6" name="Text Box 16"/>
            <p:cNvSpPr txBox="1">
              <a:spLocks noChangeArrowheads="1"/>
            </p:cNvSpPr>
            <p:nvPr/>
          </p:nvSpPr>
          <p:spPr bwMode="auto">
            <a:xfrm>
              <a:off x="4610763" y="5062971"/>
              <a:ext cx="806032" cy="29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11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7" name="Text Box 16"/>
            <p:cNvSpPr txBox="1">
              <a:spLocks noChangeArrowheads="1"/>
            </p:cNvSpPr>
            <p:nvPr/>
          </p:nvSpPr>
          <p:spPr bwMode="auto">
            <a:xfrm>
              <a:off x="4896590" y="4528000"/>
              <a:ext cx="1111812" cy="270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12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8" name="Text Box 16"/>
            <p:cNvSpPr txBox="1">
              <a:spLocks noChangeArrowheads="1"/>
            </p:cNvSpPr>
            <p:nvPr/>
          </p:nvSpPr>
          <p:spPr bwMode="auto">
            <a:xfrm>
              <a:off x="5708894" y="3951073"/>
              <a:ext cx="971797" cy="296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13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9" name="Text Box 16"/>
            <p:cNvSpPr txBox="1">
              <a:spLocks noChangeArrowheads="1"/>
            </p:cNvSpPr>
            <p:nvPr/>
          </p:nvSpPr>
          <p:spPr bwMode="auto">
            <a:xfrm>
              <a:off x="6776221" y="4045800"/>
              <a:ext cx="908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14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>
              <a:off x="7315488" y="5484899"/>
              <a:ext cx="869454" cy="354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, 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15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1" name="Text Box 16"/>
            <p:cNvSpPr txBox="1">
              <a:spLocks noChangeArrowheads="1"/>
            </p:cNvSpPr>
            <p:nvPr/>
          </p:nvSpPr>
          <p:spPr bwMode="auto">
            <a:xfrm>
              <a:off x="6271216" y="5020667"/>
              <a:ext cx="1233853" cy="383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P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16</a:t>
              </a: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    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16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2" name="Text Box 16"/>
            <p:cNvSpPr txBox="1">
              <a:spLocks noChangeArrowheads="1"/>
            </p:cNvSpPr>
            <p:nvPr/>
          </p:nvSpPr>
          <p:spPr bwMode="auto">
            <a:xfrm>
              <a:off x="5902722" y="5130692"/>
              <a:ext cx="587839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  <a:sym typeface="Symbol"/>
                </a:rPr>
                <a:t></a:t>
              </a:r>
            </a:p>
            <a:p>
              <a:pPr marL="0" marR="0" lvl="0" indent="0" defTabSz="4389438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w</a:t>
              </a:r>
              <a:r>
                <a:rPr kumimoji="0" lang="en-US" altLang="ja-JP" sz="1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Mincho" pitchFamily="49" charset="-128"/>
                </a:rPr>
                <a:t>17</a:t>
              </a:r>
              <a:endParaRPr kumimoji="0" lang="el-G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F396FE8-F28E-43F4-BF85-64A9AEAB5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begin{document}&#10;$$\varphi = \varphi_e \;\Rightarrow\; \varphi_s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4"/>
  <p:tag name="BOXHEIGHT" val="33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5438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1285</TotalTime>
  <Words>1434</Words>
  <Application>Microsoft Macintosh PowerPoint</Application>
  <PresentationFormat>Widescreen</PresentationFormat>
  <Paragraphs>273</Paragraphs>
  <Slides>23</Slides>
  <Notes>5</Notes>
  <HiddenSlides>0</HiddenSlides>
  <MMClips>4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Cambria Math</vt:lpstr>
      <vt:lpstr>Century Schoolbook</vt:lpstr>
      <vt:lpstr>Comic Sans MS</vt:lpstr>
      <vt:lpstr>Garamond</vt:lpstr>
      <vt:lpstr>High Tower Text</vt:lpstr>
      <vt:lpstr>Times New Roman</vt:lpstr>
      <vt:lpstr>Wingdings 2</vt:lpstr>
      <vt:lpstr>View</vt:lpstr>
      <vt:lpstr>Equation</vt:lpstr>
      <vt:lpstr>Masters Thesis Defense: Computation of Second Order Control Barrier Functions</vt:lpstr>
      <vt:lpstr>Formal methods in CS</vt:lpstr>
      <vt:lpstr>What is a System?</vt:lpstr>
      <vt:lpstr>What is a System?</vt:lpstr>
      <vt:lpstr>What is a System?</vt:lpstr>
      <vt:lpstr>What is a System?</vt:lpstr>
      <vt:lpstr>What is a System?</vt:lpstr>
      <vt:lpstr>Logic &amp; Deductive Reasoning</vt:lpstr>
      <vt:lpstr>Automata and Language theory</vt:lpstr>
      <vt:lpstr>Logic &amp; Symbolic Representation</vt:lpstr>
      <vt:lpstr>Probabilistic Model Checking</vt:lpstr>
      <vt:lpstr>PowerPoint Presentation</vt:lpstr>
      <vt:lpstr>Correctness in CPS: How serious is this problem?</vt:lpstr>
      <vt:lpstr>Moving from finite to hybrid systems</vt:lpstr>
      <vt:lpstr>Success story: Extending Automata with Time</vt:lpstr>
      <vt:lpstr>Beyond timed systems: Linear hybrid systems</vt:lpstr>
      <vt:lpstr>Hybrid System Reachability Analysis:  Connections with computational geometry</vt:lpstr>
      <vt:lpstr>Beyond linear hybrid systems: non-linear</vt:lpstr>
      <vt:lpstr>Formal specifications, but best effort methods</vt:lpstr>
      <vt:lpstr>PowerPoint Presentation</vt:lpstr>
      <vt:lpstr>Summary</vt:lpstr>
      <vt:lpstr>Spectrum of Analysis Techniques</vt:lpstr>
      <vt:lpstr>Review – Questions by organizers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Talk:  Formal Methods in Hybrid System Synthesis and Verification</dc:title>
  <dc:creator>Georgios Fainekos</dc:creator>
  <cp:lastModifiedBy>Daniel Pietz</cp:lastModifiedBy>
  <cp:revision>173</cp:revision>
  <dcterms:created xsi:type="dcterms:W3CDTF">2017-05-30T18:28:39Z</dcterms:created>
  <dcterms:modified xsi:type="dcterms:W3CDTF">2022-10-23T04:55:36Z</dcterms:modified>
</cp:coreProperties>
</file>