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Arimo"/>
      <p:regular r:id="rId41"/>
      <p:bold r:id="rId42"/>
      <p:italic r:id="rId43"/>
      <p:boldItalic r:id="rId44"/>
    </p:embeddedFont>
    <p:embeddedFont>
      <p:font typeface="DM Serif Text"/>
      <p:regular r:id="rId45"/>
      <p: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42" Type="http://schemas.openxmlformats.org/officeDocument/2006/relationships/font" Target="fonts/Arimo-bold.fntdata"/><Relationship Id="rId41" Type="http://schemas.openxmlformats.org/officeDocument/2006/relationships/font" Target="fonts/Arimo-regular.fntdata"/><Relationship Id="rId22" Type="http://schemas.openxmlformats.org/officeDocument/2006/relationships/slide" Target="slides/slide18.xml"/><Relationship Id="rId44" Type="http://schemas.openxmlformats.org/officeDocument/2006/relationships/font" Target="fonts/Arimo-boldItalic.fntdata"/><Relationship Id="rId21" Type="http://schemas.openxmlformats.org/officeDocument/2006/relationships/slide" Target="slides/slide17.xml"/><Relationship Id="rId43" Type="http://schemas.openxmlformats.org/officeDocument/2006/relationships/font" Target="fonts/Arimo-italic.fntdata"/><Relationship Id="rId24" Type="http://schemas.openxmlformats.org/officeDocument/2006/relationships/slide" Target="slides/slide20.xml"/><Relationship Id="rId46" Type="http://schemas.openxmlformats.org/officeDocument/2006/relationships/font" Target="fonts/DMSerifText-italic.fntdata"/><Relationship Id="rId23" Type="http://schemas.openxmlformats.org/officeDocument/2006/relationships/slide" Target="slides/slide19.xml"/><Relationship Id="rId45" Type="http://schemas.openxmlformats.org/officeDocument/2006/relationships/font" Target="fonts/DMSerifTex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Raleway-regular.fnt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Raleway-italic.fntdata"/><Relationship Id="rId16" Type="http://schemas.openxmlformats.org/officeDocument/2006/relationships/slide" Target="slides/slide12.xml"/><Relationship Id="rId38" Type="http://schemas.openxmlformats.org/officeDocument/2006/relationships/font" Target="fonts/Raleway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2b47bc22f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2b47bc22f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2b47bc22f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2b47bc22f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2b47bc22f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2b47bc22f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2b47bc22f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2b47bc22f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2b47bc22fb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2b47bc22fb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2b47bc22f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2b47bc22f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2b47bc22fb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2b47bc22f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2b47bc22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2b47bc22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2b47bc22f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2b47bc22f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2b47bc22f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2b47bc22f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2b47bc22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2b47bc22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b47bc22fb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2b47bc22f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2b47bc22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2b47bc22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2b47bc22f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2b47bc22f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2b47bc22f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2b47bc22f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2b47bc22fb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2b47bc22f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b47bc22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b47bc22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2b47bc22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32b47bc22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2b47bc22fb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2b47bc22fb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2b47bc22f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2b47bc22f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2b47bc22fb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2b47bc22fb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b47bc22f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b47bc22f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2b47bc22fb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2b47bc22fb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2b47bc22fb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2b47bc22fb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105afc42a3_1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105afc42a3_1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b47bc22fb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2b47bc22fb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2b47bc22f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2b47bc22f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2b47bc22f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2b47bc22f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2b47bc22fb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2b47bc22f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b47bc22f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2b47bc22f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2b47bc22f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2b47bc22f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5100" y="1012438"/>
            <a:ext cx="62511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0" y="3721563"/>
            <a:ext cx="3856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460850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800388" y="-8450"/>
            <a:ext cx="13" cy="5152025"/>
            <a:chOff x="8800388" y="-8450"/>
            <a:chExt cx="13" cy="5152025"/>
          </a:xfrm>
        </p:grpSpPr>
        <p:cxnSp>
          <p:nvCxnSpPr>
            <p:cNvPr id="14" name="Google Shape;14;p2"/>
            <p:cNvCxnSpPr/>
            <p:nvPr/>
          </p:nvCxnSpPr>
          <p:spPr>
            <a:xfrm rot="10800000">
              <a:off x="8800400" y="-8450"/>
              <a:ext cx="0" cy="4616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800388" y="4608975"/>
              <a:ext cx="0" cy="534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6" name="Google Shape;16;p2"/>
          <p:cNvGrpSpPr/>
          <p:nvPr/>
        </p:nvGrpSpPr>
        <p:grpSpPr>
          <a:xfrm>
            <a:off x="320975" y="4733475"/>
            <a:ext cx="394125" cy="271800"/>
            <a:chOff x="215225" y="4734875"/>
            <a:chExt cx="394125" cy="271800"/>
          </a:xfrm>
        </p:grpSpPr>
        <p:sp>
          <p:nvSpPr>
            <p:cNvPr id="17" name="Google Shape;17;p2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/>
          <p:nvPr/>
        </p:nvSpPr>
        <p:spPr>
          <a:xfrm>
            <a:off x="0" y="0"/>
            <a:ext cx="9144000" cy="398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 rot="5400000">
            <a:off x="145975" y="1971996"/>
            <a:ext cx="394125" cy="271800"/>
            <a:chOff x="215225" y="4734875"/>
            <a:chExt cx="394125" cy="271800"/>
          </a:xfrm>
        </p:grpSpPr>
        <p:sp>
          <p:nvSpPr>
            <p:cNvPr id="113" name="Google Shape;113;p11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8800350" y="-25"/>
            <a:ext cx="600" cy="5152225"/>
            <a:chOff x="8803725" y="-25"/>
            <a:chExt cx="600" cy="5152225"/>
          </a:xfrm>
        </p:grpSpPr>
        <p:cxnSp>
          <p:nvCxnSpPr>
            <p:cNvPr id="116" name="Google Shape;116;p11"/>
            <p:cNvCxnSpPr/>
            <p:nvPr/>
          </p:nvCxnSpPr>
          <p:spPr>
            <a:xfrm rot="10800000">
              <a:off x="8803725" y="3979800"/>
              <a:ext cx="600" cy="117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11"/>
            <p:cNvCxnSpPr/>
            <p:nvPr/>
          </p:nvCxnSpPr>
          <p:spPr>
            <a:xfrm rot="10800000">
              <a:off x="8804325" y="-25"/>
              <a:ext cx="0" cy="39786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1660950" y="1484200"/>
            <a:ext cx="5822100" cy="124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1660950" y="2731600"/>
            <a:ext cx="5822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hasCustomPrompt="1" idx="2" type="title"/>
          </p:nvPr>
        </p:nvSpPr>
        <p:spPr>
          <a:xfrm>
            <a:off x="720000" y="177952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hasCustomPrompt="1" idx="3" type="title"/>
          </p:nvPr>
        </p:nvSpPr>
        <p:spPr>
          <a:xfrm>
            <a:off x="720000" y="3212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/>
          <p:nvPr>
            <p:ph hasCustomPrompt="1" idx="4" type="title"/>
          </p:nvPr>
        </p:nvSpPr>
        <p:spPr>
          <a:xfrm>
            <a:off x="3419275" y="177952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/>
          <p:nvPr>
            <p:ph hasCustomPrompt="1" idx="5" type="title"/>
          </p:nvPr>
        </p:nvSpPr>
        <p:spPr>
          <a:xfrm>
            <a:off x="3419275" y="3212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/>
          <p:nvPr>
            <p:ph hasCustomPrompt="1" idx="6" type="title"/>
          </p:nvPr>
        </p:nvSpPr>
        <p:spPr>
          <a:xfrm>
            <a:off x="6118550" y="177952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7" type="title"/>
          </p:nvPr>
        </p:nvSpPr>
        <p:spPr>
          <a:xfrm>
            <a:off x="6118550" y="32128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720000" y="2227125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8" type="subTitle"/>
          </p:nvPr>
        </p:nvSpPr>
        <p:spPr>
          <a:xfrm>
            <a:off x="3419275" y="2227125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3"/>
          <p:cNvSpPr txBox="1"/>
          <p:nvPr>
            <p:ph idx="9" type="subTitle"/>
          </p:nvPr>
        </p:nvSpPr>
        <p:spPr>
          <a:xfrm>
            <a:off x="6118550" y="2227125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13" type="subTitle"/>
          </p:nvPr>
        </p:nvSpPr>
        <p:spPr>
          <a:xfrm>
            <a:off x="720000" y="3660450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14" type="subTitle"/>
          </p:nvPr>
        </p:nvSpPr>
        <p:spPr>
          <a:xfrm>
            <a:off x="3419275" y="3660450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15" type="subTitle"/>
          </p:nvPr>
        </p:nvSpPr>
        <p:spPr>
          <a:xfrm>
            <a:off x="6118550" y="3660450"/>
            <a:ext cx="23055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6" name="Google Shape;136;p13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" name="Google Shape;137;p13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138" name="Google Shape;138;p13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Google Shape;140;p13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141" name="Google Shape;141;p13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3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3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/>
          <p:nvPr/>
        </p:nvSpPr>
        <p:spPr>
          <a:xfrm>
            <a:off x="0" y="2395100"/>
            <a:ext cx="9144000" cy="2757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7" name="Google Shape;147;p14"/>
          <p:cNvGrpSpPr/>
          <p:nvPr/>
        </p:nvGrpSpPr>
        <p:grpSpPr>
          <a:xfrm>
            <a:off x="4374938" y="4739233"/>
            <a:ext cx="394125" cy="271800"/>
            <a:chOff x="215225" y="4734875"/>
            <a:chExt cx="394125" cy="271800"/>
          </a:xfrm>
        </p:grpSpPr>
        <p:sp>
          <p:nvSpPr>
            <p:cNvPr id="148" name="Google Shape;148;p14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342700" y="-50"/>
            <a:ext cx="0" cy="5152250"/>
            <a:chOff x="8804325" y="-50"/>
            <a:chExt cx="0" cy="5152250"/>
          </a:xfrm>
        </p:grpSpPr>
        <p:cxnSp>
          <p:nvCxnSpPr>
            <p:cNvPr id="151" name="Google Shape;151;p14"/>
            <p:cNvCxnSpPr/>
            <p:nvPr/>
          </p:nvCxnSpPr>
          <p:spPr>
            <a:xfrm rot="10800000">
              <a:off x="8804325" y="2399100"/>
              <a:ext cx="0" cy="27531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4"/>
            <p:cNvCxnSpPr/>
            <p:nvPr/>
          </p:nvCxnSpPr>
          <p:spPr>
            <a:xfrm rot="10800000">
              <a:off x="8804325" y="-50"/>
              <a:ext cx="0" cy="2405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153" name="Google Shape;153;p14"/>
          <p:cNvCxnSpPr/>
          <p:nvPr/>
        </p:nvCxnSpPr>
        <p:spPr>
          <a:xfrm>
            <a:off x="-286075" y="534000"/>
            <a:ext cx="989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 txBox="1"/>
          <p:nvPr>
            <p:ph hasCustomPrompt="1" type="title"/>
          </p:nvPr>
        </p:nvSpPr>
        <p:spPr>
          <a:xfrm>
            <a:off x="798388" y="274837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14"/>
          <p:cNvSpPr txBox="1"/>
          <p:nvPr>
            <p:ph idx="1" type="subTitle"/>
          </p:nvPr>
        </p:nvSpPr>
        <p:spPr>
          <a:xfrm>
            <a:off x="798388" y="350729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4"/>
          <p:cNvSpPr txBox="1"/>
          <p:nvPr>
            <p:ph hasCustomPrompt="1" idx="2" type="title"/>
          </p:nvPr>
        </p:nvSpPr>
        <p:spPr>
          <a:xfrm>
            <a:off x="2825700" y="1037389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14"/>
          <p:cNvSpPr txBox="1"/>
          <p:nvPr>
            <p:ph idx="3" type="subTitle"/>
          </p:nvPr>
        </p:nvSpPr>
        <p:spPr>
          <a:xfrm>
            <a:off x="2825700" y="1796301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" name="Google Shape;158;p14"/>
          <p:cNvSpPr txBox="1"/>
          <p:nvPr>
            <p:ph hasCustomPrompt="1" idx="4" type="title"/>
          </p:nvPr>
        </p:nvSpPr>
        <p:spPr>
          <a:xfrm>
            <a:off x="4853013" y="274837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4"/>
          <p:cNvSpPr txBox="1"/>
          <p:nvPr>
            <p:ph idx="5" type="subTitle"/>
          </p:nvPr>
        </p:nvSpPr>
        <p:spPr>
          <a:xfrm>
            <a:off x="4853013" y="3507297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5"/>
          <p:cNvSpPr txBox="1"/>
          <p:nvPr>
            <p:ph type="title"/>
          </p:nvPr>
        </p:nvSpPr>
        <p:spPr>
          <a:xfrm>
            <a:off x="720000" y="823225"/>
            <a:ext cx="3123900" cy="61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720000" y="1491175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5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5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5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15"/>
          <p:cNvGrpSpPr/>
          <p:nvPr/>
        </p:nvGrpSpPr>
        <p:grpSpPr>
          <a:xfrm>
            <a:off x="4374800" y="123825"/>
            <a:ext cx="394125" cy="271800"/>
            <a:chOff x="215225" y="4734875"/>
            <a:chExt cx="394125" cy="271800"/>
          </a:xfrm>
        </p:grpSpPr>
        <p:sp>
          <p:nvSpPr>
            <p:cNvPr id="170" name="Google Shape;170;p15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" name="Google Shape;172;p15"/>
          <p:cNvGrpSpPr/>
          <p:nvPr/>
        </p:nvGrpSpPr>
        <p:grpSpPr>
          <a:xfrm>
            <a:off x="0" y="-11550"/>
            <a:ext cx="9151800" cy="5156975"/>
            <a:chOff x="0" y="-11550"/>
            <a:chExt cx="9151800" cy="5156975"/>
          </a:xfrm>
        </p:grpSpPr>
        <p:cxnSp>
          <p:nvCxnSpPr>
            <p:cNvPr id="173" name="Google Shape;173;p15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74" name="Google Shape;174;p15"/>
            <p:cNvGrpSpPr/>
            <p:nvPr/>
          </p:nvGrpSpPr>
          <p:grpSpPr>
            <a:xfrm>
              <a:off x="343300" y="-11550"/>
              <a:ext cx="0" cy="5156975"/>
              <a:chOff x="343300" y="-11550"/>
              <a:chExt cx="0" cy="5156975"/>
            </a:xfrm>
          </p:grpSpPr>
          <p:cxnSp>
            <p:nvCxnSpPr>
              <p:cNvPr id="175" name="Google Shape;175;p15"/>
              <p:cNvCxnSpPr/>
              <p:nvPr/>
            </p:nvCxnSpPr>
            <p:spPr>
              <a:xfrm rot="10800000">
                <a:off x="343300" y="533225"/>
                <a:ext cx="0" cy="46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5"/>
              <p:cNvCxnSpPr/>
              <p:nvPr/>
            </p:nvCxnSpPr>
            <p:spPr>
              <a:xfrm rot="10800000">
                <a:off x="343300" y="-11550"/>
                <a:ext cx="0" cy="54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6"/>
          <p:cNvSpPr txBox="1"/>
          <p:nvPr>
            <p:ph type="title"/>
          </p:nvPr>
        </p:nvSpPr>
        <p:spPr>
          <a:xfrm>
            <a:off x="887950" y="1339775"/>
            <a:ext cx="3309900" cy="109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1" type="subTitle"/>
          </p:nvPr>
        </p:nvSpPr>
        <p:spPr>
          <a:xfrm>
            <a:off x="887950" y="2799325"/>
            <a:ext cx="33099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1" name="Google Shape;181;p16"/>
          <p:cNvSpPr/>
          <p:nvPr>
            <p:ph idx="2" type="pic"/>
          </p:nvPr>
        </p:nvSpPr>
        <p:spPr>
          <a:xfrm>
            <a:off x="5005812" y="820425"/>
            <a:ext cx="3250200" cy="3502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6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343050" y="-14925"/>
            <a:ext cx="0" cy="5158500"/>
            <a:chOff x="343050" y="-14925"/>
            <a:chExt cx="0" cy="5158500"/>
          </a:xfrm>
        </p:grpSpPr>
        <p:cxnSp>
          <p:nvCxnSpPr>
            <p:cNvPr id="184" name="Google Shape;184;p16"/>
            <p:cNvCxnSpPr/>
            <p:nvPr/>
          </p:nvCxnSpPr>
          <p:spPr>
            <a:xfrm rot="10800000">
              <a:off x="343050" y="533475"/>
              <a:ext cx="0" cy="461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16"/>
            <p:cNvCxnSpPr/>
            <p:nvPr/>
          </p:nvCxnSpPr>
          <p:spPr>
            <a:xfrm rot="10800000">
              <a:off x="343050" y="-14925"/>
              <a:ext cx="0" cy="54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86" name="Google Shape;186;p16"/>
          <p:cNvGrpSpPr/>
          <p:nvPr/>
        </p:nvGrpSpPr>
        <p:grpSpPr>
          <a:xfrm>
            <a:off x="8603888" y="123825"/>
            <a:ext cx="394125" cy="271800"/>
            <a:chOff x="215225" y="4734875"/>
            <a:chExt cx="394125" cy="271800"/>
          </a:xfrm>
        </p:grpSpPr>
        <p:sp>
          <p:nvSpPr>
            <p:cNvPr id="187" name="Google Shape;187;p16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TITLE_AND_BODY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2" name="Google Shape;192;p17"/>
          <p:cNvSpPr txBox="1"/>
          <p:nvPr>
            <p:ph idx="1" type="body"/>
          </p:nvPr>
        </p:nvSpPr>
        <p:spPr>
          <a:xfrm>
            <a:off x="720000" y="1152475"/>
            <a:ext cx="7704000" cy="6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3" name="Google Shape;193;p17"/>
          <p:cNvSpPr/>
          <p:nvPr/>
        </p:nvSpPr>
        <p:spPr>
          <a:xfrm flipH="1">
            <a:off x="1926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" name="Google Shape;194;p17"/>
          <p:cNvGrpSpPr/>
          <p:nvPr/>
        </p:nvGrpSpPr>
        <p:grpSpPr>
          <a:xfrm flipH="1" rot="-5400000">
            <a:off x="162316" y="595490"/>
            <a:ext cx="394125" cy="271746"/>
            <a:chOff x="215225" y="4734875"/>
            <a:chExt cx="394125" cy="271800"/>
          </a:xfrm>
        </p:grpSpPr>
        <p:sp>
          <p:nvSpPr>
            <p:cNvPr id="195" name="Google Shape;195;p17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7"/>
          <p:cNvGrpSpPr/>
          <p:nvPr/>
        </p:nvGrpSpPr>
        <p:grpSpPr>
          <a:xfrm>
            <a:off x="973" y="-8375"/>
            <a:ext cx="9143739" cy="5152800"/>
            <a:chOff x="973" y="-8375"/>
            <a:chExt cx="9143739" cy="5152800"/>
          </a:xfrm>
        </p:grpSpPr>
        <p:cxnSp>
          <p:nvCxnSpPr>
            <p:cNvPr id="198" name="Google Shape;198;p17"/>
            <p:cNvCxnSpPr/>
            <p:nvPr/>
          </p:nvCxnSpPr>
          <p:spPr>
            <a:xfrm rot="10800000">
              <a:off x="700912" y="4890750"/>
              <a:ext cx="8443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" name="Google Shape;199;p17"/>
            <p:cNvCxnSpPr/>
            <p:nvPr/>
          </p:nvCxnSpPr>
          <p:spPr>
            <a:xfrm rot="10800000">
              <a:off x="973" y="4890750"/>
              <a:ext cx="717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0" name="Google Shape;200;p17"/>
            <p:cNvCxnSpPr/>
            <p:nvPr/>
          </p:nvCxnSpPr>
          <p:spPr>
            <a:xfrm rot="10800000">
              <a:off x="8800950" y="-8375"/>
              <a:ext cx="0" cy="515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5" name="Google Shape;205;p18"/>
          <p:cNvSpPr txBox="1"/>
          <p:nvPr>
            <p:ph idx="2" type="subTitle"/>
          </p:nvPr>
        </p:nvSpPr>
        <p:spPr>
          <a:xfrm>
            <a:off x="715100" y="2135050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18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" name="Google Shape;208;p18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209" name="Google Shape;209;p18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212" name="Google Shape;212;p18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" name="Google Shape;213;p18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4" name="Google Shape;214;p18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19"/>
          <p:cNvSpPr txBox="1"/>
          <p:nvPr>
            <p:ph idx="1" type="subTitle"/>
          </p:nvPr>
        </p:nvSpPr>
        <p:spPr>
          <a:xfrm>
            <a:off x="824075" y="2421750"/>
            <a:ext cx="2243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2" type="subTitle"/>
          </p:nvPr>
        </p:nvSpPr>
        <p:spPr>
          <a:xfrm>
            <a:off x="3450365" y="2421750"/>
            <a:ext cx="2243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3" type="subTitle"/>
          </p:nvPr>
        </p:nvSpPr>
        <p:spPr>
          <a:xfrm>
            <a:off x="6076661" y="2421750"/>
            <a:ext cx="2243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19"/>
          <p:cNvSpPr txBox="1"/>
          <p:nvPr>
            <p:ph idx="4" type="subTitle"/>
          </p:nvPr>
        </p:nvSpPr>
        <p:spPr>
          <a:xfrm>
            <a:off x="824075" y="1806675"/>
            <a:ext cx="2243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5" type="subTitle"/>
          </p:nvPr>
        </p:nvSpPr>
        <p:spPr>
          <a:xfrm>
            <a:off x="3450368" y="1806676"/>
            <a:ext cx="2243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6" type="subTitle"/>
          </p:nvPr>
        </p:nvSpPr>
        <p:spPr>
          <a:xfrm>
            <a:off x="6076661" y="1806675"/>
            <a:ext cx="2243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19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5" name="Google Shape;225;p19"/>
          <p:cNvGrpSpPr/>
          <p:nvPr/>
        </p:nvGrpSpPr>
        <p:grpSpPr>
          <a:xfrm>
            <a:off x="4374800" y="123825"/>
            <a:ext cx="394125" cy="271800"/>
            <a:chOff x="215225" y="4734875"/>
            <a:chExt cx="394125" cy="271800"/>
          </a:xfrm>
        </p:grpSpPr>
        <p:sp>
          <p:nvSpPr>
            <p:cNvPr id="226" name="Google Shape;226;p19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9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9"/>
          <p:cNvGrpSpPr/>
          <p:nvPr/>
        </p:nvGrpSpPr>
        <p:grpSpPr>
          <a:xfrm>
            <a:off x="0" y="-11550"/>
            <a:ext cx="9151800" cy="5156975"/>
            <a:chOff x="0" y="-11550"/>
            <a:chExt cx="9151800" cy="5156975"/>
          </a:xfrm>
        </p:grpSpPr>
        <p:cxnSp>
          <p:nvCxnSpPr>
            <p:cNvPr id="229" name="Google Shape;229;p19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30" name="Google Shape;230;p19"/>
            <p:cNvGrpSpPr/>
            <p:nvPr/>
          </p:nvGrpSpPr>
          <p:grpSpPr>
            <a:xfrm>
              <a:off x="343300" y="-11550"/>
              <a:ext cx="0" cy="5156975"/>
              <a:chOff x="343300" y="-11550"/>
              <a:chExt cx="0" cy="5156975"/>
            </a:xfrm>
          </p:grpSpPr>
          <p:cxnSp>
            <p:nvCxnSpPr>
              <p:cNvPr id="231" name="Google Shape;231;p19"/>
              <p:cNvCxnSpPr/>
              <p:nvPr/>
            </p:nvCxnSpPr>
            <p:spPr>
              <a:xfrm rot="10800000">
                <a:off x="343300" y="533225"/>
                <a:ext cx="0" cy="46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2" name="Google Shape;232;p19"/>
              <p:cNvCxnSpPr/>
              <p:nvPr/>
            </p:nvCxnSpPr>
            <p:spPr>
              <a:xfrm rot="10800000">
                <a:off x="343300" y="-11550"/>
                <a:ext cx="0" cy="54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1" type="subTitle"/>
          </p:nvPr>
        </p:nvSpPr>
        <p:spPr>
          <a:xfrm>
            <a:off x="1163725" y="12302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2" type="subTitle"/>
          </p:nvPr>
        </p:nvSpPr>
        <p:spPr>
          <a:xfrm>
            <a:off x="1163726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3" type="subTitle"/>
          </p:nvPr>
        </p:nvSpPr>
        <p:spPr>
          <a:xfrm>
            <a:off x="5013252" y="175617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4" type="subTitle"/>
          </p:nvPr>
        </p:nvSpPr>
        <p:spPr>
          <a:xfrm>
            <a:off x="1163726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0"/>
          <p:cNvSpPr txBox="1"/>
          <p:nvPr>
            <p:ph idx="5" type="subTitle"/>
          </p:nvPr>
        </p:nvSpPr>
        <p:spPr>
          <a:xfrm>
            <a:off x="5013252" y="350450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0"/>
          <p:cNvSpPr txBox="1"/>
          <p:nvPr>
            <p:ph idx="6" type="subTitle"/>
          </p:nvPr>
        </p:nvSpPr>
        <p:spPr>
          <a:xfrm>
            <a:off x="1163725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7" type="subTitle"/>
          </p:nvPr>
        </p:nvSpPr>
        <p:spPr>
          <a:xfrm>
            <a:off x="5013250" y="123027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8" type="subTitle"/>
          </p:nvPr>
        </p:nvSpPr>
        <p:spPr>
          <a:xfrm>
            <a:off x="5013250" y="297860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4" name="Google Shape;244;p20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5" name="Google Shape;245;p20"/>
          <p:cNvGrpSpPr/>
          <p:nvPr/>
        </p:nvGrpSpPr>
        <p:grpSpPr>
          <a:xfrm rot="5400000">
            <a:off x="8589425" y="202025"/>
            <a:ext cx="394125" cy="271800"/>
            <a:chOff x="215225" y="4734875"/>
            <a:chExt cx="394125" cy="271800"/>
          </a:xfrm>
        </p:grpSpPr>
        <p:sp>
          <p:nvSpPr>
            <p:cNvPr id="246" name="Google Shape;246;p20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0"/>
          <p:cNvGrpSpPr/>
          <p:nvPr/>
        </p:nvGrpSpPr>
        <p:grpSpPr>
          <a:xfrm>
            <a:off x="0" y="-8275"/>
            <a:ext cx="9201825" cy="5153700"/>
            <a:chOff x="0" y="-8275"/>
            <a:chExt cx="9201825" cy="5153700"/>
          </a:xfrm>
        </p:grpSpPr>
        <p:grpSp>
          <p:nvGrpSpPr>
            <p:cNvPr id="249" name="Google Shape;249;p20"/>
            <p:cNvGrpSpPr/>
            <p:nvPr/>
          </p:nvGrpSpPr>
          <p:grpSpPr>
            <a:xfrm>
              <a:off x="0" y="4897525"/>
              <a:ext cx="9201825" cy="0"/>
              <a:chOff x="0" y="4897525"/>
              <a:chExt cx="9201825" cy="0"/>
            </a:xfrm>
          </p:grpSpPr>
          <p:cxnSp>
            <p:nvCxnSpPr>
              <p:cNvPr id="250" name="Google Shape;250;p20"/>
              <p:cNvCxnSpPr/>
              <p:nvPr/>
            </p:nvCxnSpPr>
            <p:spPr>
              <a:xfrm>
                <a:off x="0" y="4897525"/>
                <a:ext cx="8445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1" name="Google Shape;251;p20"/>
              <p:cNvCxnSpPr/>
              <p:nvPr/>
            </p:nvCxnSpPr>
            <p:spPr>
              <a:xfrm>
                <a:off x="8428125" y="4897525"/>
                <a:ext cx="7737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52" name="Google Shape;252;p20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/>
          <p:nvPr/>
        </p:nvSpPr>
        <p:spPr>
          <a:xfrm>
            <a:off x="0" y="1478750"/>
            <a:ext cx="9144000" cy="366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3"/>
          <p:cNvGrpSpPr/>
          <p:nvPr/>
        </p:nvGrpSpPr>
        <p:grpSpPr>
          <a:xfrm>
            <a:off x="320975" y="4739233"/>
            <a:ext cx="394125" cy="271800"/>
            <a:chOff x="215225" y="4734875"/>
            <a:chExt cx="394125" cy="271800"/>
          </a:xfrm>
        </p:grpSpPr>
        <p:sp>
          <p:nvSpPr>
            <p:cNvPr id="23" name="Google Shape;23;p3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3"/>
          <p:cNvGrpSpPr/>
          <p:nvPr/>
        </p:nvGrpSpPr>
        <p:grpSpPr>
          <a:xfrm>
            <a:off x="8800950" y="-75"/>
            <a:ext cx="0" cy="5152275"/>
            <a:chOff x="8804325" y="-75"/>
            <a:chExt cx="0" cy="5152275"/>
          </a:xfrm>
        </p:grpSpPr>
        <p:cxnSp>
          <p:nvCxnSpPr>
            <p:cNvPr id="26" name="Google Shape;26;p3"/>
            <p:cNvCxnSpPr/>
            <p:nvPr/>
          </p:nvCxnSpPr>
          <p:spPr>
            <a:xfrm rot="10800000">
              <a:off x="8804325" y="1477500"/>
              <a:ext cx="0" cy="36747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3"/>
            <p:cNvCxnSpPr/>
            <p:nvPr/>
          </p:nvCxnSpPr>
          <p:spPr>
            <a:xfrm rot="10800000">
              <a:off x="8804325" y="-75"/>
              <a:ext cx="0" cy="1479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4485400" y="1809175"/>
            <a:ext cx="39435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" name="Google Shape;29;p3"/>
          <p:cNvSpPr txBox="1"/>
          <p:nvPr>
            <p:ph hasCustomPrompt="1" idx="2" type="title"/>
          </p:nvPr>
        </p:nvSpPr>
        <p:spPr>
          <a:xfrm>
            <a:off x="715100" y="535000"/>
            <a:ext cx="1117500" cy="943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6" name="Google Shape;256;p21"/>
          <p:cNvSpPr txBox="1"/>
          <p:nvPr>
            <p:ph idx="1" type="subTitle"/>
          </p:nvPr>
        </p:nvSpPr>
        <p:spPr>
          <a:xfrm>
            <a:off x="720000" y="175618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2" type="subTitle"/>
          </p:nvPr>
        </p:nvSpPr>
        <p:spPr>
          <a:xfrm>
            <a:off x="3579000" y="175618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1"/>
          <p:cNvSpPr txBox="1"/>
          <p:nvPr>
            <p:ph idx="3" type="subTitle"/>
          </p:nvPr>
        </p:nvSpPr>
        <p:spPr>
          <a:xfrm>
            <a:off x="720000" y="3504500"/>
            <a:ext cx="19938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4" type="subTitle"/>
          </p:nvPr>
        </p:nvSpPr>
        <p:spPr>
          <a:xfrm>
            <a:off x="3579000" y="3504500"/>
            <a:ext cx="19782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5" type="subTitle"/>
          </p:nvPr>
        </p:nvSpPr>
        <p:spPr>
          <a:xfrm>
            <a:off x="6437997" y="1756186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6" type="subTitle"/>
          </p:nvPr>
        </p:nvSpPr>
        <p:spPr>
          <a:xfrm>
            <a:off x="6438000" y="35045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7" type="subTitle"/>
          </p:nvPr>
        </p:nvSpPr>
        <p:spPr>
          <a:xfrm>
            <a:off x="723900" y="1230275"/>
            <a:ext cx="1986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3" name="Google Shape;263;p21"/>
          <p:cNvSpPr txBox="1"/>
          <p:nvPr>
            <p:ph idx="8" type="subTitle"/>
          </p:nvPr>
        </p:nvSpPr>
        <p:spPr>
          <a:xfrm>
            <a:off x="3582900" y="1230275"/>
            <a:ext cx="1986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9" type="subTitle"/>
          </p:nvPr>
        </p:nvSpPr>
        <p:spPr>
          <a:xfrm>
            <a:off x="6441900" y="1230275"/>
            <a:ext cx="1986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5" name="Google Shape;265;p21"/>
          <p:cNvSpPr txBox="1"/>
          <p:nvPr>
            <p:ph idx="13" type="subTitle"/>
          </p:nvPr>
        </p:nvSpPr>
        <p:spPr>
          <a:xfrm>
            <a:off x="723900" y="2978600"/>
            <a:ext cx="1986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6" name="Google Shape;266;p21"/>
          <p:cNvSpPr txBox="1"/>
          <p:nvPr>
            <p:ph idx="14" type="subTitle"/>
          </p:nvPr>
        </p:nvSpPr>
        <p:spPr>
          <a:xfrm>
            <a:off x="3582900" y="2978600"/>
            <a:ext cx="1986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7" name="Google Shape;267;p21"/>
          <p:cNvSpPr txBox="1"/>
          <p:nvPr>
            <p:ph idx="15" type="subTitle"/>
          </p:nvPr>
        </p:nvSpPr>
        <p:spPr>
          <a:xfrm>
            <a:off x="6441900" y="2978600"/>
            <a:ext cx="1986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68" name="Google Shape;268;p21"/>
          <p:cNvSpPr/>
          <p:nvPr/>
        </p:nvSpPr>
        <p:spPr>
          <a:xfrm>
            <a:off x="0" y="460850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9" name="Google Shape;269;p21"/>
          <p:cNvGrpSpPr/>
          <p:nvPr/>
        </p:nvGrpSpPr>
        <p:grpSpPr>
          <a:xfrm>
            <a:off x="4374925" y="4740200"/>
            <a:ext cx="394125" cy="271800"/>
            <a:chOff x="215225" y="4734875"/>
            <a:chExt cx="394125" cy="271800"/>
          </a:xfrm>
        </p:grpSpPr>
        <p:sp>
          <p:nvSpPr>
            <p:cNvPr id="270" name="Google Shape;270;p21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21"/>
          <p:cNvGrpSpPr/>
          <p:nvPr/>
        </p:nvGrpSpPr>
        <p:grpSpPr>
          <a:xfrm>
            <a:off x="-6303" y="-673"/>
            <a:ext cx="9170700" cy="5161600"/>
            <a:chOff x="-6303" y="-673"/>
            <a:chExt cx="9170700" cy="5161600"/>
          </a:xfrm>
        </p:grpSpPr>
        <p:grpSp>
          <p:nvGrpSpPr>
            <p:cNvPr id="273" name="Google Shape;273;p21"/>
            <p:cNvGrpSpPr/>
            <p:nvPr/>
          </p:nvGrpSpPr>
          <p:grpSpPr>
            <a:xfrm>
              <a:off x="8800938" y="-673"/>
              <a:ext cx="13" cy="5161600"/>
              <a:chOff x="8800938" y="-18025"/>
              <a:chExt cx="13" cy="5161600"/>
            </a:xfrm>
          </p:grpSpPr>
          <p:cxnSp>
            <p:nvCxnSpPr>
              <p:cNvPr id="274" name="Google Shape;274;p21"/>
              <p:cNvCxnSpPr/>
              <p:nvPr/>
            </p:nvCxnSpPr>
            <p:spPr>
              <a:xfrm rot="10800000">
                <a:off x="8800950" y="-18025"/>
                <a:ext cx="0" cy="46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21"/>
              <p:cNvCxnSpPr/>
              <p:nvPr/>
            </p:nvCxnSpPr>
            <p:spPr>
              <a:xfrm rot="10800000">
                <a:off x="8800938" y="4590975"/>
                <a:ext cx="0" cy="55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76" name="Google Shape;276;p21"/>
            <p:cNvCxnSpPr/>
            <p:nvPr/>
          </p:nvCxnSpPr>
          <p:spPr>
            <a:xfrm>
              <a:off x="-6303" y="251525"/>
              <a:ext cx="917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0" name="Google Shape;280;p22"/>
          <p:cNvSpPr/>
          <p:nvPr/>
        </p:nvSpPr>
        <p:spPr>
          <a:xfrm>
            <a:off x="0" y="460850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" name="Google Shape;281;p22"/>
          <p:cNvGrpSpPr/>
          <p:nvPr/>
        </p:nvGrpSpPr>
        <p:grpSpPr>
          <a:xfrm>
            <a:off x="4374925" y="4740200"/>
            <a:ext cx="394125" cy="271800"/>
            <a:chOff x="215225" y="4734875"/>
            <a:chExt cx="394125" cy="271800"/>
          </a:xfrm>
        </p:grpSpPr>
        <p:sp>
          <p:nvSpPr>
            <p:cNvPr id="282" name="Google Shape;282;p22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22"/>
          <p:cNvGrpSpPr/>
          <p:nvPr/>
        </p:nvGrpSpPr>
        <p:grpSpPr>
          <a:xfrm>
            <a:off x="-6303" y="-673"/>
            <a:ext cx="9170700" cy="5161600"/>
            <a:chOff x="-6303" y="-673"/>
            <a:chExt cx="9170700" cy="5161600"/>
          </a:xfrm>
        </p:grpSpPr>
        <p:grpSp>
          <p:nvGrpSpPr>
            <p:cNvPr id="285" name="Google Shape;285;p22"/>
            <p:cNvGrpSpPr/>
            <p:nvPr/>
          </p:nvGrpSpPr>
          <p:grpSpPr>
            <a:xfrm>
              <a:off x="8800938" y="-673"/>
              <a:ext cx="13" cy="5161600"/>
              <a:chOff x="8800938" y="-18025"/>
              <a:chExt cx="13" cy="5161600"/>
            </a:xfrm>
          </p:grpSpPr>
          <p:cxnSp>
            <p:nvCxnSpPr>
              <p:cNvPr id="286" name="Google Shape;286;p22"/>
              <p:cNvCxnSpPr/>
              <p:nvPr/>
            </p:nvCxnSpPr>
            <p:spPr>
              <a:xfrm rot="10800000">
                <a:off x="8800950" y="-18025"/>
                <a:ext cx="0" cy="46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7" name="Google Shape;287;p22"/>
              <p:cNvCxnSpPr/>
              <p:nvPr/>
            </p:nvCxnSpPr>
            <p:spPr>
              <a:xfrm rot="10800000">
                <a:off x="8800938" y="4590975"/>
                <a:ext cx="0" cy="55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88" name="Google Shape;288;p22"/>
            <p:cNvCxnSpPr/>
            <p:nvPr/>
          </p:nvCxnSpPr>
          <p:spPr>
            <a:xfrm>
              <a:off x="-6303" y="251525"/>
              <a:ext cx="917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2" name="Google Shape;292;p23"/>
          <p:cNvSpPr/>
          <p:nvPr/>
        </p:nvSpPr>
        <p:spPr>
          <a:xfrm flipH="1">
            <a:off x="1926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 flipH="1" rot="-5400000">
            <a:off x="162316" y="2435865"/>
            <a:ext cx="394125" cy="271746"/>
            <a:chOff x="215225" y="4734875"/>
            <a:chExt cx="394125" cy="271800"/>
          </a:xfrm>
        </p:grpSpPr>
        <p:sp>
          <p:nvSpPr>
            <p:cNvPr id="294" name="Google Shape;294;p23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3"/>
          <p:cNvGrpSpPr/>
          <p:nvPr/>
        </p:nvGrpSpPr>
        <p:grpSpPr>
          <a:xfrm>
            <a:off x="973" y="-8375"/>
            <a:ext cx="9143739" cy="5152800"/>
            <a:chOff x="973" y="-8375"/>
            <a:chExt cx="9143739" cy="5152800"/>
          </a:xfrm>
        </p:grpSpPr>
        <p:cxnSp>
          <p:nvCxnSpPr>
            <p:cNvPr id="297" name="Google Shape;297;p23"/>
            <p:cNvCxnSpPr/>
            <p:nvPr/>
          </p:nvCxnSpPr>
          <p:spPr>
            <a:xfrm rot="10800000">
              <a:off x="700912" y="4890750"/>
              <a:ext cx="8443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23"/>
            <p:cNvCxnSpPr/>
            <p:nvPr/>
          </p:nvCxnSpPr>
          <p:spPr>
            <a:xfrm rot="10800000">
              <a:off x="973" y="4890750"/>
              <a:ext cx="717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p23"/>
            <p:cNvCxnSpPr/>
            <p:nvPr/>
          </p:nvCxnSpPr>
          <p:spPr>
            <a:xfrm rot="10800000">
              <a:off x="8800950" y="-8375"/>
              <a:ext cx="0" cy="515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4"/>
          <p:cNvSpPr/>
          <p:nvPr/>
        </p:nvSpPr>
        <p:spPr>
          <a:xfrm>
            <a:off x="0" y="0"/>
            <a:ext cx="4153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3" name="Google Shape;303;p24"/>
          <p:cNvGrpSpPr/>
          <p:nvPr/>
        </p:nvGrpSpPr>
        <p:grpSpPr>
          <a:xfrm>
            <a:off x="-44825" y="535513"/>
            <a:ext cx="9247000" cy="13"/>
            <a:chOff x="-44825" y="535513"/>
            <a:chExt cx="9247000" cy="13"/>
          </a:xfrm>
        </p:grpSpPr>
        <p:cxnSp>
          <p:nvCxnSpPr>
            <p:cNvPr id="304" name="Google Shape;304;p24"/>
            <p:cNvCxnSpPr/>
            <p:nvPr/>
          </p:nvCxnSpPr>
          <p:spPr>
            <a:xfrm>
              <a:off x="-44825" y="535513"/>
              <a:ext cx="41985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5" name="Google Shape;305;p24"/>
            <p:cNvCxnSpPr/>
            <p:nvPr/>
          </p:nvCxnSpPr>
          <p:spPr>
            <a:xfrm>
              <a:off x="4153775" y="535525"/>
              <a:ext cx="5048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06" name="Google Shape;306;p24"/>
          <p:cNvSpPr txBox="1"/>
          <p:nvPr>
            <p:ph type="ctrTitle"/>
          </p:nvPr>
        </p:nvSpPr>
        <p:spPr>
          <a:xfrm>
            <a:off x="4915200" y="86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7" name="Google Shape;307;p24"/>
          <p:cNvSpPr txBox="1"/>
          <p:nvPr>
            <p:ph idx="1" type="subTitle"/>
          </p:nvPr>
        </p:nvSpPr>
        <p:spPr>
          <a:xfrm>
            <a:off x="4915275" y="1820675"/>
            <a:ext cx="3513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8" name="Google Shape;308;p24"/>
          <p:cNvSpPr txBox="1"/>
          <p:nvPr/>
        </p:nvSpPr>
        <p:spPr>
          <a:xfrm>
            <a:off x="4915263" y="3329950"/>
            <a:ext cx="351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5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25"/>
          <p:cNvGrpSpPr/>
          <p:nvPr/>
        </p:nvGrpSpPr>
        <p:grpSpPr>
          <a:xfrm>
            <a:off x="0" y="-14925"/>
            <a:ext cx="9151800" cy="5158500"/>
            <a:chOff x="0" y="-14925"/>
            <a:chExt cx="9151800" cy="5158500"/>
          </a:xfrm>
        </p:grpSpPr>
        <p:cxnSp>
          <p:nvCxnSpPr>
            <p:cNvPr id="313" name="Google Shape;313;p25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5"/>
            <p:cNvCxnSpPr/>
            <p:nvPr/>
          </p:nvCxnSpPr>
          <p:spPr>
            <a:xfrm rot="10800000">
              <a:off x="343050" y="533475"/>
              <a:ext cx="0" cy="461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5"/>
            <p:cNvCxnSpPr/>
            <p:nvPr/>
          </p:nvCxnSpPr>
          <p:spPr>
            <a:xfrm rot="10800000">
              <a:off x="343050" y="-14925"/>
              <a:ext cx="0" cy="54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16" name="Google Shape;316;p25"/>
          <p:cNvGrpSpPr/>
          <p:nvPr/>
        </p:nvGrpSpPr>
        <p:grpSpPr>
          <a:xfrm>
            <a:off x="8603888" y="123825"/>
            <a:ext cx="394125" cy="271800"/>
            <a:chOff x="215225" y="4734875"/>
            <a:chExt cx="394125" cy="271800"/>
          </a:xfrm>
        </p:grpSpPr>
        <p:sp>
          <p:nvSpPr>
            <p:cNvPr id="317" name="Google Shape;317;p25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5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6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2" name="Google Shape;322;p26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323" name="Google Shape;323;p26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5" name="Google Shape;325;p26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326" name="Google Shape;326;p26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7" name="Google Shape;327;p26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26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" name="Google Shape;34;p4"/>
          <p:cNvSpPr/>
          <p:nvPr/>
        </p:nvSpPr>
        <p:spPr>
          <a:xfrm>
            <a:off x="8428900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4"/>
          <p:cNvGrpSpPr/>
          <p:nvPr/>
        </p:nvGrpSpPr>
        <p:grpSpPr>
          <a:xfrm rot="5400000">
            <a:off x="8589425" y="4564550"/>
            <a:ext cx="394125" cy="271800"/>
            <a:chOff x="215225" y="4734875"/>
            <a:chExt cx="394125" cy="271800"/>
          </a:xfrm>
        </p:grpSpPr>
        <p:sp>
          <p:nvSpPr>
            <p:cNvPr id="36" name="Google Shape;36;p4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4"/>
          <p:cNvGrpSpPr/>
          <p:nvPr/>
        </p:nvGrpSpPr>
        <p:grpSpPr>
          <a:xfrm>
            <a:off x="0" y="-8275"/>
            <a:ext cx="9152325" cy="5153700"/>
            <a:chOff x="0" y="-8275"/>
            <a:chExt cx="9152325" cy="5153700"/>
          </a:xfrm>
        </p:grpSpPr>
        <p:cxnSp>
          <p:nvCxnSpPr>
            <p:cNvPr id="39" name="Google Shape;39;p4"/>
            <p:cNvCxnSpPr/>
            <p:nvPr/>
          </p:nvCxnSpPr>
          <p:spPr>
            <a:xfrm>
              <a:off x="0" y="251525"/>
              <a:ext cx="8445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" name="Google Shape;40;p4"/>
            <p:cNvCxnSpPr/>
            <p:nvPr/>
          </p:nvCxnSpPr>
          <p:spPr>
            <a:xfrm>
              <a:off x="8428125" y="251525"/>
              <a:ext cx="724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" name="Google Shape;41;p4"/>
            <p:cNvCxnSpPr/>
            <p:nvPr/>
          </p:nvCxnSpPr>
          <p:spPr>
            <a:xfrm rot="10800000">
              <a:off x="343300" y="-8275"/>
              <a:ext cx="0" cy="5153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5"/>
          <p:cNvSpPr/>
          <p:nvPr/>
        </p:nvSpPr>
        <p:spPr>
          <a:xfrm flipH="1">
            <a:off x="1926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 flipH="1" rot="-5400000">
            <a:off x="162316" y="2435865"/>
            <a:ext cx="394125" cy="271746"/>
            <a:chOff x="215225" y="4734875"/>
            <a:chExt cx="394125" cy="271800"/>
          </a:xfrm>
        </p:grpSpPr>
        <p:sp>
          <p:nvSpPr>
            <p:cNvPr id="46" name="Google Shape;46;p5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973" y="-8375"/>
            <a:ext cx="9143739" cy="5152800"/>
            <a:chOff x="973" y="-8375"/>
            <a:chExt cx="9143739" cy="5152800"/>
          </a:xfrm>
        </p:grpSpPr>
        <p:cxnSp>
          <p:nvCxnSpPr>
            <p:cNvPr id="49" name="Google Shape;49;p5"/>
            <p:cNvCxnSpPr/>
            <p:nvPr/>
          </p:nvCxnSpPr>
          <p:spPr>
            <a:xfrm rot="10800000">
              <a:off x="700912" y="4890750"/>
              <a:ext cx="8443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" name="Google Shape;50;p5"/>
            <p:cNvCxnSpPr/>
            <p:nvPr/>
          </p:nvCxnSpPr>
          <p:spPr>
            <a:xfrm rot="10800000">
              <a:off x="973" y="4890750"/>
              <a:ext cx="717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" name="Google Shape;51;p5"/>
            <p:cNvCxnSpPr/>
            <p:nvPr/>
          </p:nvCxnSpPr>
          <p:spPr>
            <a:xfrm rot="10800000">
              <a:off x="8800950" y="-8375"/>
              <a:ext cx="0" cy="515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4923250" y="2421751"/>
            <a:ext cx="25056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1715375" y="2421750"/>
            <a:ext cx="25056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715375" y="17718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23250" y="177190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6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" name="Google Shape;60;p6"/>
          <p:cNvGrpSpPr/>
          <p:nvPr/>
        </p:nvGrpSpPr>
        <p:grpSpPr>
          <a:xfrm>
            <a:off x="0" y="-14925"/>
            <a:ext cx="9151800" cy="5158500"/>
            <a:chOff x="0" y="-14925"/>
            <a:chExt cx="9151800" cy="5158500"/>
          </a:xfrm>
        </p:grpSpPr>
        <p:cxnSp>
          <p:nvCxnSpPr>
            <p:cNvPr id="61" name="Google Shape;61;p6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6"/>
            <p:cNvCxnSpPr/>
            <p:nvPr/>
          </p:nvCxnSpPr>
          <p:spPr>
            <a:xfrm rot="10800000">
              <a:off x="343050" y="533475"/>
              <a:ext cx="0" cy="4610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6"/>
            <p:cNvCxnSpPr/>
            <p:nvPr/>
          </p:nvCxnSpPr>
          <p:spPr>
            <a:xfrm rot="10800000">
              <a:off x="343050" y="-14925"/>
              <a:ext cx="0" cy="5493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4" name="Google Shape;64;p6"/>
          <p:cNvGrpSpPr/>
          <p:nvPr/>
        </p:nvGrpSpPr>
        <p:grpSpPr>
          <a:xfrm>
            <a:off x="8603888" y="123825"/>
            <a:ext cx="394125" cy="271800"/>
            <a:chOff x="215225" y="4734875"/>
            <a:chExt cx="394125" cy="271800"/>
          </a:xfrm>
        </p:grpSpPr>
        <p:sp>
          <p:nvSpPr>
            <p:cNvPr id="65" name="Google Shape;65;p6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 txBox="1"/>
          <p:nvPr>
            <p:ph type="title"/>
          </p:nvPr>
        </p:nvSpPr>
        <p:spPr>
          <a:xfrm>
            <a:off x="720000" y="1042800"/>
            <a:ext cx="3852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720000" y="1615500"/>
            <a:ext cx="38520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5304925" y="681375"/>
            <a:ext cx="3123900" cy="3780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7"/>
          <p:cNvSpPr/>
          <p:nvPr/>
        </p:nvSpPr>
        <p:spPr>
          <a:xfrm>
            <a:off x="0" y="4608500"/>
            <a:ext cx="9144000" cy="53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4374925" y="4740200"/>
            <a:ext cx="394125" cy="271800"/>
            <a:chOff x="215225" y="4734875"/>
            <a:chExt cx="394125" cy="271800"/>
          </a:xfrm>
        </p:grpSpPr>
        <p:sp>
          <p:nvSpPr>
            <p:cNvPr id="75" name="Google Shape;75;p7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7"/>
          <p:cNvGrpSpPr/>
          <p:nvPr/>
        </p:nvGrpSpPr>
        <p:grpSpPr>
          <a:xfrm>
            <a:off x="-6303" y="-673"/>
            <a:ext cx="9170700" cy="5161600"/>
            <a:chOff x="-6303" y="-673"/>
            <a:chExt cx="9170700" cy="5161600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8800938" y="-673"/>
              <a:ext cx="13" cy="5161600"/>
              <a:chOff x="8800938" y="-18025"/>
              <a:chExt cx="13" cy="5161600"/>
            </a:xfrm>
          </p:grpSpPr>
          <p:cxnSp>
            <p:nvCxnSpPr>
              <p:cNvPr id="79" name="Google Shape;79;p7"/>
              <p:cNvCxnSpPr/>
              <p:nvPr/>
            </p:nvCxnSpPr>
            <p:spPr>
              <a:xfrm rot="10800000">
                <a:off x="8800950" y="-18025"/>
                <a:ext cx="0" cy="461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" name="Google Shape;80;p7"/>
              <p:cNvCxnSpPr/>
              <p:nvPr/>
            </p:nvCxnSpPr>
            <p:spPr>
              <a:xfrm rot="10800000">
                <a:off x="8800938" y="4590975"/>
                <a:ext cx="0" cy="5526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81" name="Google Shape;81;p7"/>
            <p:cNvCxnSpPr/>
            <p:nvPr/>
          </p:nvCxnSpPr>
          <p:spPr>
            <a:xfrm>
              <a:off x="-6303" y="251525"/>
              <a:ext cx="91707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 flipH="1">
            <a:off x="1926" y="75"/>
            <a:ext cx="7152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" name="Google Shape;86;p8"/>
          <p:cNvGrpSpPr/>
          <p:nvPr/>
        </p:nvGrpSpPr>
        <p:grpSpPr>
          <a:xfrm flipH="1" rot="-5400000">
            <a:off x="162316" y="2435865"/>
            <a:ext cx="394125" cy="271746"/>
            <a:chOff x="215225" y="4734875"/>
            <a:chExt cx="394125" cy="271800"/>
          </a:xfrm>
        </p:grpSpPr>
        <p:sp>
          <p:nvSpPr>
            <p:cNvPr id="87" name="Google Shape;87;p8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973" y="-8375"/>
            <a:ext cx="9143739" cy="5152800"/>
            <a:chOff x="973" y="-8375"/>
            <a:chExt cx="9143739" cy="5152800"/>
          </a:xfrm>
        </p:grpSpPr>
        <p:cxnSp>
          <p:nvCxnSpPr>
            <p:cNvPr id="90" name="Google Shape;90;p8"/>
            <p:cNvCxnSpPr/>
            <p:nvPr/>
          </p:nvCxnSpPr>
          <p:spPr>
            <a:xfrm rot="10800000">
              <a:off x="700912" y="4890750"/>
              <a:ext cx="8443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1" name="Google Shape;91;p8"/>
            <p:cNvCxnSpPr/>
            <p:nvPr/>
          </p:nvCxnSpPr>
          <p:spPr>
            <a:xfrm rot="10800000">
              <a:off x="973" y="4890750"/>
              <a:ext cx="7173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8800950" y="-8375"/>
              <a:ext cx="0" cy="5152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9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9"/>
          <p:cNvSpPr/>
          <p:nvPr/>
        </p:nvSpPr>
        <p:spPr>
          <a:xfrm>
            <a:off x="-125" y="-11925"/>
            <a:ext cx="9144000" cy="54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9"/>
          <p:cNvGrpSpPr/>
          <p:nvPr/>
        </p:nvGrpSpPr>
        <p:grpSpPr>
          <a:xfrm>
            <a:off x="4374800" y="123825"/>
            <a:ext cx="394125" cy="271800"/>
            <a:chOff x="215225" y="4734875"/>
            <a:chExt cx="394125" cy="271800"/>
          </a:xfrm>
        </p:grpSpPr>
        <p:sp>
          <p:nvSpPr>
            <p:cNvPr id="99" name="Google Shape;99;p9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" name="Google Shape;101;p9"/>
          <p:cNvGrpSpPr/>
          <p:nvPr/>
        </p:nvGrpSpPr>
        <p:grpSpPr>
          <a:xfrm>
            <a:off x="0" y="-11550"/>
            <a:ext cx="9151800" cy="5156975"/>
            <a:chOff x="0" y="-11550"/>
            <a:chExt cx="9151800" cy="5156975"/>
          </a:xfrm>
        </p:grpSpPr>
        <p:cxnSp>
          <p:nvCxnSpPr>
            <p:cNvPr id="102" name="Google Shape;102;p9"/>
            <p:cNvCxnSpPr/>
            <p:nvPr/>
          </p:nvCxnSpPr>
          <p:spPr>
            <a:xfrm>
              <a:off x="0" y="4897525"/>
              <a:ext cx="9151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3" name="Google Shape;103;p9"/>
            <p:cNvGrpSpPr/>
            <p:nvPr/>
          </p:nvGrpSpPr>
          <p:grpSpPr>
            <a:xfrm>
              <a:off x="343300" y="-11550"/>
              <a:ext cx="0" cy="5156975"/>
              <a:chOff x="343300" y="-11550"/>
              <a:chExt cx="0" cy="5156975"/>
            </a:xfrm>
          </p:grpSpPr>
          <p:cxnSp>
            <p:nvCxnSpPr>
              <p:cNvPr id="104" name="Google Shape;104;p9"/>
              <p:cNvCxnSpPr/>
              <p:nvPr/>
            </p:nvCxnSpPr>
            <p:spPr>
              <a:xfrm rot="10800000">
                <a:off x="343300" y="533225"/>
                <a:ext cx="0" cy="4612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9"/>
              <p:cNvCxnSpPr/>
              <p:nvPr/>
            </p:nvCxnSpPr>
            <p:spPr>
              <a:xfrm rot="10800000">
                <a:off x="343300" y="-11550"/>
                <a:ext cx="0" cy="54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erif Text"/>
              <a:buNone/>
              <a:defRPr sz="30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erif Text"/>
              <a:buNone/>
              <a:defRPr sz="35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3" name="Google Shape;333;p27"/>
          <p:cNvCxnSpPr/>
          <p:nvPr/>
        </p:nvCxnSpPr>
        <p:spPr>
          <a:xfrm>
            <a:off x="-286075" y="3152400"/>
            <a:ext cx="9896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4" name="Google Shape;334;p27"/>
          <p:cNvSpPr txBox="1"/>
          <p:nvPr>
            <p:ph type="ctrTitle"/>
          </p:nvPr>
        </p:nvSpPr>
        <p:spPr>
          <a:xfrm>
            <a:off x="715100" y="1012450"/>
            <a:ext cx="73893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Monthly Game Releases on Steam </a:t>
            </a:r>
            <a:endParaRPr/>
          </a:p>
        </p:txBody>
      </p:sp>
      <p:sp>
        <p:nvSpPr>
          <p:cNvPr id="335" name="Google Shape;335;p27"/>
          <p:cNvSpPr txBox="1"/>
          <p:nvPr>
            <p:ph idx="1" type="subTitle"/>
          </p:nvPr>
        </p:nvSpPr>
        <p:spPr>
          <a:xfrm>
            <a:off x="4572000" y="3721563"/>
            <a:ext cx="38568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Model: ARIMA</a:t>
            </a:r>
            <a:endParaRPr/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00" y="1080675"/>
            <a:ext cx="70566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ARIMA</a:t>
            </a:r>
            <a:endParaRPr/>
          </a:p>
        </p:txBody>
      </p:sp>
      <p:sp>
        <p:nvSpPr>
          <p:cNvPr id="399" name="Google Shape;399;p37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ARIMA </a:t>
            </a:r>
            <a:r>
              <a:rPr lang="en"/>
              <a:t>stands for: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AutoRegression (AR)</a:t>
            </a:r>
            <a:r>
              <a:rPr lang="en"/>
              <a:t>: Predicts future values based on a</a:t>
            </a:r>
            <a:r>
              <a:rPr lang="en"/>
              <a:t> linear </a:t>
            </a:r>
            <a:r>
              <a:rPr lang="en"/>
              <a:t>combination of past values.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Integration (I):</a:t>
            </a:r>
            <a:r>
              <a:rPr lang="en"/>
              <a:t> Differencing is applied to make the data “stationary”, removing trends and stabilizing the mean over time.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Moving Average (MA)</a:t>
            </a:r>
            <a:r>
              <a:rPr lang="en"/>
              <a:t>: Corrects predictions by modeling the relationship between past forecast errors and future values.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Issue:</a:t>
            </a:r>
            <a:endParaRPr/>
          </a:p>
        </p:txBody>
      </p:sp>
      <p:sp>
        <p:nvSpPr>
          <p:cNvPr id="405" name="Google Shape;405;p38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ARIMA assumes that the data is </a:t>
            </a:r>
            <a:r>
              <a:rPr b="1" lang="en"/>
              <a:t>stationary</a:t>
            </a:r>
            <a:r>
              <a:rPr lang="en"/>
              <a:t>, meaning that there is </a:t>
            </a:r>
            <a:r>
              <a:rPr b="1" lang="en"/>
              <a:t>not a </a:t>
            </a:r>
            <a:r>
              <a:rPr b="1" lang="en"/>
              <a:t>consistent</a:t>
            </a:r>
            <a:r>
              <a:rPr b="1" lang="en"/>
              <a:t> trend in the data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ARIMA requires the data's </a:t>
            </a:r>
            <a:r>
              <a:rPr b="1" lang="en"/>
              <a:t>mean</a:t>
            </a:r>
            <a:r>
              <a:rPr lang="en"/>
              <a:t> and </a:t>
            </a:r>
            <a:r>
              <a:rPr b="1" lang="en"/>
              <a:t>variance </a:t>
            </a:r>
            <a:r>
              <a:rPr lang="en"/>
              <a:t>to r</a:t>
            </a:r>
            <a:r>
              <a:rPr b="1" lang="en"/>
              <a:t>emain constant</a:t>
            </a:r>
            <a:r>
              <a:rPr lang="en"/>
              <a:t> over time.</a:t>
            </a:r>
            <a:r>
              <a:rPr lang="en"/>
              <a:t> 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yearly Steam game </a:t>
            </a:r>
            <a:r>
              <a:rPr lang="en"/>
              <a:t>releases clearly show </a:t>
            </a:r>
            <a:r>
              <a:rPr b="1" lang="en"/>
              <a:t>consistent growth over time</a:t>
            </a:r>
            <a:r>
              <a:rPr lang="en"/>
              <a:t>, so the data is </a:t>
            </a:r>
            <a:r>
              <a:rPr b="1" lang="en"/>
              <a:t>not stationary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Model: ETS</a:t>
            </a:r>
            <a:endParaRPr/>
          </a:p>
        </p:txBody>
      </p:sp>
      <p:pic>
        <p:nvPicPr>
          <p:cNvPr id="411" name="Google Shape;41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3700" y="1089625"/>
            <a:ext cx="705661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0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</a:t>
            </a:r>
            <a:endParaRPr/>
          </a:p>
        </p:txBody>
      </p:sp>
      <p:sp>
        <p:nvSpPr>
          <p:cNvPr id="417" name="Google Shape;417;p40"/>
          <p:cNvSpPr txBox="1"/>
          <p:nvPr>
            <p:ph idx="1" type="body"/>
          </p:nvPr>
        </p:nvSpPr>
        <p:spPr>
          <a:xfrm>
            <a:off x="720000" y="1615500"/>
            <a:ext cx="55059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ETS stands for </a:t>
            </a:r>
            <a:r>
              <a:rPr b="1" lang="en"/>
              <a:t>Error,</a:t>
            </a:r>
            <a:r>
              <a:rPr b="1" lang="en"/>
              <a:t> T</a:t>
            </a:r>
            <a:r>
              <a:rPr b="1" lang="en"/>
              <a:t>rend, Seasonality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predicts future values by breaking down a time series those three parts. 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Error (E): </a:t>
            </a:r>
            <a:r>
              <a:rPr lang="en"/>
              <a:t>This represents the random variation or noise in the data that can’t be predicted.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Trend (T):</a:t>
            </a:r>
            <a:r>
              <a:rPr lang="en"/>
              <a:t> This captures the overall direction of the data over time, whether it’s going up, down, or staying flat.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Seasonality (S): </a:t>
            </a:r>
            <a:r>
              <a:rPr lang="en"/>
              <a:t>This identifies repeating patterns or cycles, such as increases during certain months or seasons.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Issue:</a:t>
            </a:r>
            <a:endParaRPr/>
          </a:p>
        </p:txBody>
      </p:sp>
      <p:sp>
        <p:nvSpPr>
          <p:cNvPr id="423" name="Google Shape;423;p41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ETS assumes that trends are either </a:t>
            </a:r>
            <a:r>
              <a:rPr b="1" lang="en"/>
              <a:t>additive </a:t>
            </a:r>
            <a:r>
              <a:rPr lang="en"/>
              <a:t>or </a:t>
            </a:r>
            <a:r>
              <a:rPr b="1" lang="en"/>
              <a:t>multiplicative.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Because of the sudden surge of game </a:t>
            </a:r>
            <a:r>
              <a:rPr lang="en"/>
              <a:t>releases between 2010 and 2013, it either underestimated the growth, or way overshot it (not depicted)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Yearly data provides very few observations, making it harder for ETS to detect subtle changes in </a:t>
            </a:r>
            <a:r>
              <a:rPr b="1" lang="en"/>
              <a:t>trends or seasonality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2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Overarching Problems </a:t>
            </a:r>
            <a:endParaRPr/>
          </a:p>
        </p:txBody>
      </p:sp>
      <p:sp>
        <p:nvSpPr>
          <p:cNvPr id="429" name="Google Shape;429;p42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Measuring </a:t>
            </a:r>
            <a:r>
              <a:rPr lang="en"/>
              <a:t>yearly releases</a:t>
            </a:r>
            <a:r>
              <a:rPr lang="en"/>
              <a:t> does </a:t>
            </a:r>
            <a:r>
              <a:rPr b="1" lang="en"/>
              <a:t>not provide enough data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series models rely on </a:t>
            </a:r>
            <a:r>
              <a:rPr b="1" lang="en"/>
              <a:t>patterns over many periods</a:t>
            </a:r>
            <a:r>
              <a:rPr lang="en"/>
              <a:t>, so they were not very effective at forecasting future years.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Time series models use </a:t>
            </a:r>
            <a:r>
              <a:rPr b="1" lang="en"/>
              <a:t>seasonal patterns</a:t>
            </a:r>
            <a:r>
              <a:rPr lang="en"/>
              <a:t> to recognize trends; the lack of data makes this difficult.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almost </a:t>
            </a:r>
            <a:r>
              <a:rPr b="1" lang="en"/>
              <a:t>exponential growth</a:t>
            </a:r>
            <a:r>
              <a:rPr lang="en"/>
              <a:t> from 2012-2013 onwards is difficult to capture with such little data points.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 of these factors, both time series models we tested ended up predicting </a:t>
            </a:r>
            <a:r>
              <a:rPr b="1" lang="en"/>
              <a:t>linear growth, </a:t>
            </a:r>
            <a:r>
              <a:rPr lang="en"/>
              <a:t>which is not what we want.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3"/>
          <p:cNvSpPr txBox="1"/>
          <p:nvPr>
            <p:ph type="title"/>
          </p:nvPr>
        </p:nvSpPr>
        <p:spPr>
          <a:xfrm>
            <a:off x="535350" y="613400"/>
            <a:ext cx="8073300" cy="26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TLDR: There was not enough data to create an accurate prediction/forecast.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4"/>
          <p:cNvSpPr txBox="1"/>
          <p:nvPr>
            <p:ph type="title"/>
          </p:nvPr>
        </p:nvSpPr>
        <p:spPr>
          <a:xfrm>
            <a:off x="518825" y="1809175"/>
            <a:ext cx="79101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Approach: Monthly</a:t>
            </a:r>
            <a:endParaRPr/>
          </a:p>
        </p:txBody>
      </p:sp>
      <p:sp>
        <p:nvSpPr>
          <p:cNvPr id="440" name="Google Shape;440;p44"/>
          <p:cNvSpPr txBox="1"/>
          <p:nvPr>
            <p:ph idx="2" type="title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441" name="Google Shape;441;p44"/>
          <p:cNvCxnSpPr/>
          <p:nvPr/>
        </p:nvCxnSpPr>
        <p:spPr>
          <a:xfrm>
            <a:off x="-286075" y="3152400"/>
            <a:ext cx="989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Game Releases by Month (1997-2018)</a:t>
            </a:r>
            <a:endParaRPr/>
          </a:p>
        </p:txBody>
      </p:sp>
      <p:pic>
        <p:nvPicPr>
          <p:cNvPr id="447" name="Google Shape;44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63" y="1089625"/>
            <a:ext cx="69102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 Steam Dataset?</a:t>
            </a:r>
            <a:endParaRPr/>
          </a:p>
        </p:txBody>
      </p:sp>
      <p:sp>
        <p:nvSpPr>
          <p:cNvPr id="341" name="Google Shape;341;p28"/>
          <p:cNvSpPr txBox="1"/>
          <p:nvPr>
            <p:ph idx="1" type="body"/>
          </p:nvPr>
        </p:nvSpPr>
        <p:spPr>
          <a:xfrm>
            <a:off x="720000" y="1615500"/>
            <a:ext cx="38520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I have always loved video games, and Steam is considered the </a:t>
            </a:r>
            <a:r>
              <a:rPr b="1" lang="en"/>
              <a:t>golden standard</a:t>
            </a:r>
            <a:r>
              <a:rPr lang="en"/>
              <a:t> of game launchers.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/>
              <a:t>Understanding trends overtime</a:t>
            </a:r>
            <a:r>
              <a:rPr lang="en"/>
              <a:t> on the platform can provide insights into industry growth as a whole.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particular, this dataset was fairly large, with over </a:t>
            </a:r>
            <a:r>
              <a:rPr b="1" lang="en"/>
              <a:t>27,000 games</a:t>
            </a:r>
            <a:r>
              <a:rPr lang="en"/>
              <a:t> and it was fairly well preprocessed.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5250" y="1042801"/>
            <a:ext cx="2852803" cy="2850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6"/>
          <p:cNvSpPr txBox="1"/>
          <p:nvPr>
            <p:ph type="title"/>
          </p:nvPr>
        </p:nvSpPr>
        <p:spPr>
          <a:xfrm>
            <a:off x="720000" y="1042800"/>
            <a:ext cx="6159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Solution: Monthly Data</a:t>
            </a:r>
            <a:endParaRPr/>
          </a:p>
        </p:txBody>
      </p:sp>
      <p:sp>
        <p:nvSpPr>
          <p:cNvPr id="453" name="Google Shape;453;p46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monthly data as data points provided numerous benefits:</a:t>
            </a: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There were almost </a:t>
            </a:r>
            <a:r>
              <a:rPr b="1" lang="en"/>
              <a:t>12x more data points</a:t>
            </a:r>
            <a:r>
              <a:rPr lang="en"/>
              <a:t> compared to the yearly data, fixing our biggest issue.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Monthly data </a:t>
            </a:r>
            <a:r>
              <a:rPr b="1" lang="en"/>
              <a:t>highlights short-term fluctuations</a:t>
            </a:r>
            <a:r>
              <a:rPr lang="en"/>
              <a:t>, like spikes in game releases during holidays or specific months, or </a:t>
            </a:r>
            <a:r>
              <a:rPr b="1" lang="en"/>
              <a:t>seasonality</a:t>
            </a:r>
            <a:r>
              <a:rPr lang="en"/>
              <a:t>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Seasonality is a very important factor for the models we are using.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7"/>
          <p:cNvSpPr txBox="1"/>
          <p:nvPr>
            <p:ph idx="4" type="subTitle"/>
          </p:nvPr>
        </p:nvSpPr>
        <p:spPr>
          <a:xfrm>
            <a:off x="4923250" y="177190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459" name="Google Shape;459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</a:t>
            </a:r>
            <a:endParaRPr/>
          </a:p>
        </p:txBody>
      </p:sp>
      <p:sp>
        <p:nvSpPr>
          <p:cNvPr id="460" name="Google Shape;460;p47"/>
          <p:cNvSpPr txBox="1"/>
          <p:nvPr>
            <p:ph idx="1" type="subTitle"/>
          </p:nvPr>
        </p:nvSpPr>
        <p:spPr>
          <a:xfrm>
            <a:off x="4923250" y="2421751"/>
            <a:ext cx="2505600" cy="15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a greater understanding of which factors are </a:t>
            </a:r>
            <a:r>
              <a:rPr lang="en"/>
              <a:t>important</a:t>
            </a:r>
            <a:r>
              <a:rPr lang="en"/>
              <a:t> for which models, I adjusted the models I would use for prediction accordingly, utilizing </a:t>
            </a:r>
            <a:r>
              <a:rPr b="1" lang="en"/>
              <a:t>variations of the first two models</a:t>
            </a:r>
            <a:r>
              <a:rPr lang="en"/>
              <a:t> and a </a:t>
            </a:r>
            <a:r>
              <a:rPr b="1" lang="en"/>
              <a:t>completely</a:t>
            </a:r>
            <a:r>
              <a:rPr b="1" lang="en"/>
              <a:t> new model</a:t>
            </a:r>
            <a:r>
              <a:rPr lang="en"/>
              <a:t> for the third.</a:t>
            </a:r>
            <a:endParaRPr/>
          </a:p>
        </p:txBody>
      </p:sp>
      <p:sp>
        <p:nvSpPr>
          <p:cNvPr id="461" name="Google Shape;461;p47"/>
          <p:cNvSpPr txBox="1"/>
          <p:nvPr>
            <p:ph idx="2" type="subTitle"/>
          </p:nvPr>
        </p:nvSpPr>
        <p:spPr>
          <a:xfrm>
            <a:off x="1715375" y="2421750"/>
            <a:ext cx="2505600" cy="21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Switching to monthly data allowed for better trend analysis and improved model accuracy, but I had to </a:t>
            </a:r>
            <a:r>
              <a:rPr b="1" lang="en"/>
              <a:t>adjust the data I was comparing the prediction to accordingly</a:t>
            </a:r>
            <a:r>
              <a:rPr lang="en"/>
              <a:t>. This data was much harder to find than expected, and I ended up having to </a:t>
            </a:r>
            <a:r>
              <a:rPr lang="en"/>
              <a:t>hard code</a:t>
            </a:r>
            <a:r>
              <a:rPr lang="en"/>
              <a:t> the values into an array.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7"/>
          <p:cNvSpPr txBox="1"/>
          <p:nvPr>
            <p:ph idx="3" type="subTitle"/>
          </p:nvPr>
        </p:nvSpPr>
        <p:spPr>
          <a:xfrm>
            <a:off x="1715375" y="1771900"/>
            <a:ext cx="2678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Release Numbers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Model: SARIMA</a:t>
            </a:r>
            <a:endParaRPr/>
          </a:p>
        </p:txBody>
      </p:sp>
      <p:pic>
        <p:nvPicPr>
          <p:cNvPr id="468" name="Google Shape;4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38" y="1062300"/>
            <a:ext cx="70831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9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</a:t>
            </a:r>
            <a:endParaRPr/>
          </a:p>
        </p:txBody>
      </p:sp>
      <p:sp>
        <p:nvSpPr>
          <p:cNvPr id="474" name="Google Shape;474;p49"/>
          <p:cNvSpPr txBox="1"/>
          <p:nvPr>
            <p:ph idx="1" type="body"/>
          </p:nvPr>
        </p:nvSpPr>
        <p:spPr>
          <a:xfrm>
            <a:off x="720000" y="1615500"/>
            <a:ext cx="55059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Very similar to</a:t>
            </a:r>
            <a:r>
              <a:rPr lang="en"/>
              <a:t> ARIMA, but now takes into account </a:t>
            </a:r>
            <a:r>
              <a:rPr b="1" lang="en"/>
              <a:t>seasonal patterns</a:t>
            </a:r>
            <a:r>
              <a:rPr lang="en"/>
              <a:t> (e.g., annual or monthly cycles).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pairs well with our </a:t>
            </a:r>
            <a:r>
              <a:rPr lang="en"/>
              <a:t>monthly</a:t>
            </a:r>
            <a:r>
              <a:rPr lang="en"/>
              <a:t> data, </a:t>
            </a:r>
            <a:r>
              <a:rPr lang="en"/>
              <a:t>where</a:t>
            </a:r>
            <a:r>
              <a:rPr lang="en"/>
              <a:t> there is clearly a </a:t>
            </a:r>
            <a:r>
              <a:rPr b="1" lang="en"/>
              <a:t>recurring pattern of ups and downs.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0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Issue:</a:t>
            </a:r>
            <a:endParaRPr/>
          </a:p>
        </p:txBody>
      </p:sp>
      <p:sp>
        <p:nvSpPr>
          <p:cNvPr id="480" name="Google Shape;480;p50"/>
          <p:cNvSpPr txBox="1"/>
          <p:nvPr>
            <p:ph idx="1" type="body"/>
          </p:nvPr>
        </p:nvSpPr>
        <p:spPr>
          <a:xfrm>
            <a:off x="720000" y="1615500"/>
            <a:ext cx="64506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Exponential Growth: </a:t>
            </a:r>
            <a:r>
              <a:rPr lang="en"/>
              <a:t>Similarly to the original ARIMA, it struggled with accounting for the rapid, nonlinear increase in game releases over time.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Parameter Fine Tuning:</a:t>
            </a:r>
            <a:r>
              <a:rPr lang="en"/>
              <a:t> Out of all the models, SARIMA requires the most overhead in regards to </a:t>
            </a:r>
            <a:r>
              <a:rPr b="1" lang="en"/>
              <a:t>fine-tuning</a:t>
            </a:r>
            <a:r>
              <a:rPr lang="en"/>
              <a:t>; this is very time consuming, and I did not have enough time or expertise regarding the inner workings of the model to achieve a desired level of performance.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Model: ETS</a:t>
            </a:r>
            <a:endParaRPr/>
          </a:p>
        </p:txBody>
      </p:sp>
      <p:pic>
        <p:nvPicPr>
          <p:cNvPr id="486" name="Google Shape;4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38" y="1071275"/>
            <a:ext cx="708312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52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</a:t>
            </a:r>
            <a:endParaRPr/>
          </a:p>
        </p:txBody>
      </p:sp>
      <p:sp>
        <p:nvSpPr>
          <p:cNvPr id="492" name="Google Shape;492;p52"/>
          <p:cNvSpPr txBox="1"/>
          <p:nvPr>
            <p:ph idx="1" type="body"/>
          </p:nvPr>
        </p:nvSpPr>
        <p:spPr>
          <a:xfrm>
            <a:off x="720000" y="1615500"/>
            <a:ext cx="61992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used this model before on our yearly data; however, I was able to achieve </a:t>
            </a:r>
            <a:r>
              <a:rPr b="1" lang="en"/>
              <a:t>much better performance</a:t>
            </a:r>
            <a:r>
              <a:rPr lang="en"/>
              <a:t> using the monthly data.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Here, I </a:t>
            </a:r>
            <a:r>
              <a:rPr lang="en"/>
              <a:t>used</a:t>
            </a:r>
            <a:r>
              <a:rPr lang="en"/>
              <a:t> an </a:t>
            </a:r>
            <a:r>
              <a:rPr b="1" lang="en"/>
              <a:t>additive trend</a:t>
            </a:r>
            <a:r>
              <a:rPr lang="en"/>
              <a:t> and </a:t>
            </a:r>
            <a:r>
              <a:rPr b="1" lang="en"/>
              <a:t>seasonality</a:t>
            </a:r>
            <a:r>
              <a:rPr lang="en"/>
              <a:t>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Because of the </a:t>
            </a:r>
            <a:r>
              <a:rPr b="1" lang="en"/>
              <a:t>increased number of data points</a:t>
            </a:r>
            <a:r>
              <a:rPr lang="en"/>
              <a:t>, ETS did a very good job at predicting the trend in </a:t>
            </a:r>
            <a:r>
              <a:rPr lang="en"/>
              <a:t>releases from </a:t>
            </a:r>
            <a:r>
              <a:rPr b="1" lang="en"/>
              <a:t>2019 to 2022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However, due to the </a:t>
            </a:r>
            <a:r>
              <a:rPr b="1" lang="en"/>
              <a:t>additive trend</a:t>
            </a:r>
            <a:r>
              <a:rPr lang="en"/>
              <a:t>, the number of releases </a:t>
            </a:r>
            <a:r>
              <a:rPr b="1" lang="en"/>
              <a:t>increased at a slightly higher rate</a:t>
            </a:r>
            <a:r>
              <a:rPr lang="en"/>
              <a:t> and began outscaling the predictions.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The further the model forecasts into the future, the further the gap. 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Model: Prophet</a:t>
            </a:r>
            <a:endParaRPr/>
          </a:p>
        </p:txBody>
      </p:sp>
      <p:pic>
        <p:nvPicPr>
          <p:cNvPr id="498" name="Google Shape;49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2900" y="1322525"/>
            <a:ext cx="715820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4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</p:txBody>
      </p:sp>
      <p:sp>
        <p:nvSpPr>
          <p:cNvPr id="504" name="Google Shape;504;p54"/>
          <p:cNvSpPr txBox="1"/>
          <p:nvPr>
            <p:ph idx="1" type="body"/>
          </p:nvPr>
        </p:nvSpPr>
        <p:spPr>
          <a:xfrm>
            <a:off x="720000" y="1615500"/>
            <a:ext cx="57678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Similarly to ETS, </a:t>
            </a:r>
            <a:r>
              <a:rPr lang="en"/>
              <a:t>Prophet</a:t>
            </a:r>
            <a:r>
              <a:rPr b="1" lang="en"/>
              <a:t> achieved high </a:t>
            </a:r>
            <a:r>
              <a:rPr b="1" lang="en"/>
              <a:t>performance</a:t>
            </a:r>
            <a:r>
              <a:rPr lang="en"/>
              <a:t> using the monthly data; however, it overestimated the growth as opposed to underestimating it.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Prophet is </a:t>
            </a:r>
            <a:r>
              <a:rPr b="1" lang="en"/>
              <a:t>designed to handle data with trends</a:t>
            </a:r>
            <a:r>
              <a:rPr lang="en"/>
              <a:t>, as opposed to models like ARIMA.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This </a:t>
            </a:r>
            <a:r>
              <a:rPr b="1" lang="en" sz="1400"/>
              <a:t>complemented</a:t>
            </a:r>
            <a:r>
              <a:rPr lang="en" sz="1400"/>
              <a:t> our dataset very well, which exhibited consistent growth.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Similarly to ETS and SARIMA, Prophet automatically identifies and adjusts for</a:t>
            </a:r>
            <a:r>
              <a:rPr b="1" lang="en"/>
              <a:t> seasonal patterns.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</a:t>
            </a:r>
            <a:endParaRPr/>
          </a:p>
        </p:txBody>
      </p:sp>
      <p:sp>
        <p:nvSpPr>
          <p:cNvPr id="510" name="Google Shape;510;p55"/>
          <p:cNvSpPr txBox="1"/>
          <p:nvPr>
            <p:ph idx="4" type="subTitle"/>
          </p:nvPr>
        </p:nvSpPr>
        <p:spPr>
          <a:xfrm>
            <a:off x="824075" y="1806675"/>
            <a:ext cx="2243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ETS</a:t>
            </a:r>
            <a:endParaRPr/>
          </a:p>
        </p:txBody>
      </p:sp>
      <p:sp>
        <p:nvSpPr>
          <p:cNvPr id="511" name="Google Shape;511;p55"/>
          <p:cNvSpPr txBox="1"/>
          <p:nvPr>
            <p:ph idx="5" type="subTitle"/>
          </p:nvPr>
        </p:nvSpPr>
        <p:spPr>
          <a:xfrm>
            <a:off x="3450368" y="1806676"/>
            <a:ext cx="2243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SARIMA</a:t>
            </a:r>
            <a:endParaRPr/>
          </a:p>
        </p:txBody>
      </p:sp>
      <p:sp>
        <p:nvSpPr>
          <p:cNvPr id="512" name="Google Shape;512;p55"/>
          <p:cNvSpPr txBox="1"/>
          <p:nvPr>
            <p:ph idx="1" type="subTitle"/>
          </p:nvPr>
        </p:nvSpPr>
        <p:spPr>
          <a:xfrm>
            <a:off x="824075" y="2421750"/>
            <a:ext cx="2243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Accurately modeled stable growth and seasonality but underestimated sharp increases.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good performance.</a:t>
            </a:r>
            <a:endParaRPr b="1"/>
          </a:p>
        </p:txBody>
      </p:sp>
      <p:sp>
        <p:nvSpPr>
          <p:cNvPr id="513" name="Google Shape;513;p55"/>
          <p:cNvSpPr txBox="1"/>
          <p:nvPr>
            <p:ph idx="2" type="subTitle"/>
          </p:nvPr>
        </p:nvSpPr>
        <p:spPr>
          <a:xfrm>
            <a:off x="3450365" y="2421750"/>
            <a:ext cx="2243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Captured very short-term trends well but struggled with non-linear growth.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poor performance.</a:t>
            </a:r>
            <a:endParaRPr b="1"/>
          </a:p>
        </p:txBody>
      </p:sp>
      <p:sp>
        <p:nvSpPr>
          <p:cNvPr id="514" name="Google Shape;514;p55"/>
          <p:cNvSpPr txBox="1"/>
          <p:nvPr>
            <p:ph idx="3" type="subTitle"/>
          </p:nvPr>
        </p:nvSpPr>
        <p:spPr>
          <a:xfrm>
            <a:off x="6076661" y="2421750"/>
            <a:ext cx="22434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Handled </a:t>
            </a:r>
            <a:r>
              <a:rPr lang="en"/>
              <a:t>long-term trends and seasonal patterns while adapting to irregularities.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Overall best performance.</a:t>
            </a:r>
            <a:endParaRPr b="1"/>
          </a:p>
        </p:txBody>
      </p:sp>
      <p:sp>
        <p:nvSpPr>
          <p:cNvPr id="515" name="Google Shape;515;p55"/>
          <p:cNvSpPr txBox="1"/>
          <p:nvPr>
            <p:ph idx="6" type="subTitle"/>
          </p:nvPr>
        </p:nvSpPr>
        <p:spPr>
          <a:xfrm>
            <a:off x="6076661" y="1806675"/>
            <a:ext cx="2243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Prophet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Time Series?</a:t>
            </a:r>
            <a:endParaRPr/>
          </a:p>
        </p:txBody>
      </p:sp>
      <p:sp>
        <p:nvSpPr>
          <p:cNvPr id="348" name="Google Shape;348;p29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I have an </a:t>
            </a:r>
            <a:r>
              <a:rPr lang="en"/>
              <a:t>understanding</a:t>
            </a:r>
            <a:r>
              <a:rPr lang="en"/>
              <a:t> of basic statistical models like </a:t>
            </a:r>
            <a:r>
              <a:rPr b="1" lang="en"/>
              <a:t>linear regression, logistic regression, decision trees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wanted </a:t>
            </a:r>
            <a:r>
              <a:rPr lang="en"/>
              <a:t>wanted to expand my knowledge by </a:t>
            </a:r>
            <a:r>
              <a:rPr b="1" lang="en"/>
              <a:t>learning time series modeling.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Struggles</a:t>
            </a:r>
            <a:endParaRPr/>
          </a:p>
        </p:txBody>
      </p:sp>
      <p:sp>
        <p:nvSpPr>
          <p:cNvPr id="521" name="Google Shape;521;p56"/>
          <p:cNvSpPr txBox="1"/>
          <p:nvPr>
            <p:ph idx="1" type="body"/>
          </p:nvPr>
        </p:nvSpPr>
        <p:spPr>
          <a:xfrm>
            <a:off x="720000" y="1615500"/>
            <a:ext cx="5767800" cy="29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did this entire </a:t>
            </a:r>
            <a:r>
              <a:rPr lang="en"/>
              <a:t>project in a </a:t>
            </a:r>
            <a:r>
              <a:rPr b="1" lang="en"/>
              <a:t>short period of time</a:t>
            </a:r>
            <a:r>
              <a:rPr lang="en"/>
              <a:t>; I set out to challenge myself and learn something new, but I had to cut corners so I could have some sort of insight by the deadline.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had to constantly </a:t>
            </a:r>
            <a:r>
              <a:rPr b="1" lang="en"/>
              <a:t>reference external tools </a:t>
            </a:r>
            <a:r>
              <a:rPr lang="en"/>
              <a:t>and </a:t>
            </a:r>
            <a:r>
              <a:rPr b="1" lang="en"/>
              <a:t>resources</a:t>
            </a:r>
            <a:r>
              <a:rPr lang="en"/>
              <a:t> constantly because working with time-series models was a new domain of interest.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While I was able to get the models running, </a:t>
            </a:r>
            <a:r>
              <a:rPr b="1" lang="en"/>
              <a:t>my actual code was very messy</a:t>
            </a:r>
            <a:r>
              <a:rPr lang="en"/>
              <a:t> because I was constantly experimenting and debugging my code; I had to clean up my workspace after I finished everything.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57"/>
          <p:cNvSpPr txBox="1"/>
          <p:nvPr>
            <p:ph idx="2" type="subTitle"/>
          </p:nvPr>
        </p:nvSpPr>
        <p:spPr>
          <a:xfrm>
            <a:off x="1163726" y="175617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many other time series models out there that may perform better at predicting game releases. </a:t>
            </a:r>
            <a:endParaRPr/>
          </a:p>
        </p:txBody>
      </p:sp>
      <p:sp>
        <p:nvSpPr>
          <p:cNvPr id="527" name="Google Shape;527;p57"/>
          <p:cNvSpPr txBox="1"/>
          <p:nvPr>
            <p:ph idx="3" type="subTitle"/>
          </p:nvPr>
        </p:nvSpPr>
        <p:spPr>
          <a:xfrm>
            <a:off x="5013252" y="1756175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like ARIMA and SARIMA overall did not perform as well as their counterparts, but part of that was due to my lack of time to fine-tune. </a:t>
            </a:r>
            <a:endParaRPr/>
          </a:p>
        </p:txBody>
      </p:sp>
      <p:sp>
        <p:nvSpPr>
          <p:cNvPr id="528" name="Google Shape;528;p57"/>
          <p:cNvSpPr txBox="1"/>
          <p:nvPr>
            <p:ph idx="4" type="subTitle"/>
          </p:nvPr>
        </p:nvSpPr>
        <p:spPr>
          <a:xfrm>
            <a:off x="1163726" y="350450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wanted to initially explore trends for released </a:t>
            </a:r>
            <a:r>
              <a:rPr lang="en"/>
              <a:t>games</a:t>
            </a:r>
            <a:r>
              <a:rPr lang="en"/>
              <a:t> overall, and then released games by genre, to see </a:t>
            </a:r>
            <a:r>
              <a:rPr lang="en"/>
              <a:t>which</a:t>
            </a:r>
            <a:r>
              <a:rPr lang="en"/>
              <a:t> genres grew the most. However, just exploring the overall trends was much harder than I expected.</a:t>
            </a:r>
            <a:endParaRPr/>
          </a:p>
        </p:txBody>
      </p:sp>
      <p:sp>
        <p:nvSpPr>
          <p:cNvPr id="529" name="Google Shape;529;p57"/>
          <p:cNvSpPr txBox="1"/>
          <p:nvPr>
            <p:ph idx="5" type="subTitle"/>
          </p:nvPr>
        </p:nvSpPr>
        <p:spPr>
          <a:xfrm>
            <a:off x="5013252" y="3504500"/>
            <a:ext cx="29670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data regarding Steam game releases from a smaller </a:t>
            </a:r>
            <a:r>
              <a:rPr lang="en"/>
              <a:t>time frame</a:t>
            </a:r>
            <a:r>
              <a:rPr lang="en"/>
              <a:t>, </a:t>
            </a:r>
            <a:r>
              <a:rPr lang="en"/>
              <a:t>for example, </a:t>
            </a:r>
            <a:r>
              <a:rPr lang="en"/>
              <a:t>2012 onwards, may help the models predict; earlier data is very sparse, and may make be skewing the data. </a:t>
            </a:r>
            <a:endParaRPr/>
          </a:p>
        </p:txBody>
      </p:sp>
      <p:sp>
        <p:nvSpPr>
          <p:cNvPr id="530" name="Google Shape;530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531" name="Google Shape;531;p57"/>
          <p:cNvSpPr txBox="1"/>
          <p:nvPr>
            <p:ph idx="1" type="subTitle"/>
          </p:nvPr>
        </p:nvSpPr>
        <p:spPr>
          <a:xfrm>
            <a:off x="1163737" y="123027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Different Models</a:t>
            </a:r>
            <a:endParaRPr/>
          </a:p>
        </p:txBody>
      </p:sp>
      <p:sp>
        <p:nvSpPr>
          <p:cNvPr id="532" name="Google Shape;532;p57"/>
          <p:cNvSpPr txBox="1"/>
          <p:nvPr>
            <p:ph idx="6" type="subTitle"/>
          </p:nvPr>
        </p:nvSpPr>
        <p:spPr>
          <a:xfrm>
            <a:off x="1163737" y="29786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Trends</a:t>
            </a:r>
            <a:endParaRPr/>
          </a:p>
        </p:txBody>
      </p:sp>
      <p:sp>
        <p:nvSpPr>
          <p:cNvPr id="533" name="Google Shape;533;p57"/>
          <p:cNvSpPr txBox="1"/>
          <p:nvPr>
            <p:ph idx="7" type="subTitle"/>
          </p:nvPr>
        </p:nvSpPr>
        <p:spPr>
          <a:xfrm>
            <a:off x="5013263" y="1230275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Fine Tune Parameters</a:t>
            </a:r>
            <a:endParaRPr/>
          </a:p>
        </p:txBody>
      </p:sp>
      <p:sp>
        <p:nvSpPr>
          <p:cNvPr id="534" name="Google Shape;534;p57"/>
          <p:cNvSpPr txBox="1"/>
          <p:nvPr>
            <p:ph idx="8" type="subTitle"/>
          </p:nvPr>
        </p:nvSpPr>
        <p:spPr>
          <a:xfrm>
            <a:off x="5013263" y="2978600"/>
            <a:ext cx="2967000" cy="52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Different Timeframes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58"/>
          <p:cNvSpPr txBox="1"/>
          <p:nvPr>
            <p:ph idx="1" type="subTitle"/>
          </p:nvPr>
        </p:nvSpPr>
        <p:spPr>
          <a:xfrm>
            <a:off x="4915275" y="1820675"/>
            <a:ext cx="3513600" cy="9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 you have any questions?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danieljson15@gmail.com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+1  571 666 2464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58"/>
          <p:cNvSpPr txBox="1"/>
          <p:nvPr>
            <p:ph type="ctrTitle"/>
          </p:nvPr>
        </p:nvSpPr>
        <p:spPr>
          <a:xfrm>
            <a:off x="4915200" y="862150"/>
            <a:ext cx="3513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41" name="Google Shape;541;p58"/>
          <p:cNvSpPr txBox="1"/>
          <p:nvPr/>
        </p:nvSpPr>
        <p:spPr>
          <a:xfrm>
            <a:off x="4915289" y="4005353"/>
            <a:ext cx="35136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Please keep this slide for attribution</a:t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542" name="Google Shape;542;p58"/>
          <p:cNvGrpSpPr/>
          <p:nvPr/>
        </p:nvGrpSpPr>
        <p:grpSpPr>
          <a:xfrm>
            <a:off x="6017616" y="2839634"/>
            <a:ext cx="337286" cy="337243"/>
            <a:chOff x="3368074" y="3882537"/>
            <a:chExt cx="215298" cy="215298"/>
          </a:xfrm>
        </p:grpSpPr>
        <p:sp>
          <p:nvSpPr>
            <p:cNvPr id="543" name="Google Shape;543;p58"/>
            <p:cNvSpPr/>
            <p:nvPr/>
          </p:nvSpPr>
          <p:spPr>
            <a:xfrm>
              <a:off x="3368074" y="3882537"/>
              <a:ext cx="215298" cy="215298"/>
            </a:xfrm>
            <a:custGeom>
              <a:rect b="b" l="l" r="r" t="t"/>
              <a:pathLst>
                <a:path extrusionOk="0" h="6764" w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58"/>
            <p:cNvSpPr/>
            <p:nvPr/>
          </p:nvSpPr>
          <p:spPr>
            <a:xfrm>
              <a:off x="3418143" y="3933656"/>
              <a:ext cx="114811" cy="112742"/>
            </a:xfrm>
            <a:custGeom>
              <a:rect b="b" l="l" r="r" t="t"/>
              <a:pathLst>
                <a:path extrusionOk="0" h="3542" w="3607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58"/>
            <p:cNvSpPr/>
            <p:nvPr/>
          </p:nvSpPr>
          <p:spPr>
            <a:xfrm>
              <a:off x="3519298" y="3910197"/>
              <a:ext cx="29570" cy="29220"/>
            </a:xfrm>
            <a:custGeom>
              <a:rect b="b" l="l" r="r" t="t"/>
              <a:pathLst>
                <a:path extrusionOk="0" h="918" w="929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58"/>
          <p:cNvGrpSpPr/>
          <p:nvPr/>
        </p:nvGrpSpPr>
        <p:grpSpPr>
          <a:xfrm>
            <a:off x="6488309" y="2862494"/>
            <a:ext cx="326017" cy="291523"/>
            <a:chOff x="3824739" y="3890112"/>
            <a:chExt cx="208105" cy="186110"/>
          </a:xfrm>
        </p:grpSpPr>
        <p:sp>
          <p:nvSpPr>
            <p:cNvPr id="547" name="Google Shape;547;p58"/>
            <p:cNvSpPr/>
            <p:nvPr/>
          </p:nvSpPr>
          <p:spPr>
            <a:xfrm>
              <a:off x="3831933" y="3955682"/>
              <a:ext cx="47809" cy="120540"/>
            </a:xfrm>
            <a:custGeom>
              <a:rect b="b" l="l" r="r" t="t"/>
              <a:pathLst>
                <a:path extrusionOk="0" h="3787" w="1502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58"/>
            <p:cNvSpPr/>
            <p:nvPr/>
          </p:nvSpPr>
          <p:spPr>
            <a:xfrm>
              <a:off x="3824739" y="3890112"/>
              <a:ext cx="55002" cy="55002"/>
            </a:xfrm>
            <a:custGeom>
              <a:rect b="b" l="l" r="r" t="t"/>
              <a:pathLst>
                <a:path extrusionOk="0" h="1728" w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58"/>
            <p:cNvSpPr/>
            <p:nvPr/>
          </p:nvSpPr>
          <p:spPr>
            <a:xfrm>
              <a:off x="3904696" y="3955682"/>
              <a:ext cx="128148" cy="120540"/>
            </a:xfrm>
            <a:custGeom>
              <a:rect b="b" l="l" r="r" t="t"/>
              <a:pathLst>
                <a:path extrusionOk="0" h="3787" w="4026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58"/>
          <p:cNvSpPr/>
          <p:nvPr/>
        </p:nvSpPr>
        <p:spPr>
          <a:xfrm>
            <a:off x="6970166" y="2862913"/>
            <a:ext cx="356218" cy="290948"/>
          </a:xfrm>
          <a:custGeom>
            <a:rect b="b" l="l" r="r" t="t"/>
            <a:pathLst>
              <a:path extrusionOk="0" h="5835" w="7144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58"/>
          <p:cNvCxnSpPr/>
          <p:nvPr/>
        </p:nvCxnSpPr>
        <p:spPr>
          <a:xfrm rot="10800000">
            <a:off x="1972225" y="-37800"/>
            <a:ext cx="0" cy="5219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2" name="Google Shape;552;p58"/>
          <p:cNvGrpSpPr/>
          <p:nvPr/>
        </p:nvGrpSpPr>
        <p:grpSpPr>
          <a:xfrm flipH="1">
            <a:off x="2034866" y="4275565"/>
            <a:ext cx="394125" cy="271746"/>
            <a:chOff x="215225" y="4734875"/>
            <a:chExt cx="394125" cy="271800"/>
          </a:xfrm>
        </p:grpSpPr>
        <p:sp>
          <p:nvSpPr>
            <p:cNvPr id="553" name="Google Shape;553;p58"/>
            <p:cNvSpPr/>
            <p:nvPr/>
          </p:nvSpPr>
          <p:spPr>
            <a:xfrm>
              <a:off x="215225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58"/>
            <p:cNvSpPr/>
            <p:nvPr/>
          </p:nvSpPr>
          <p:spPr>
            <a:xfrm>
              <a:off x="337550" y="4734875"/>
              <a:ext cx="271800" cy="271800"/>
            </a:xfrm>
            <a:prstGeom prst="ellipse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535350" y="1305300"/>
            <a:ext cx="8073300" cy="26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Use time series forecasting to predict how many games would be released between 2019 to 2024, and compare to actual data from that time period.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Questions:</a:t>
            </a:r>
            <a:endParaRPr/>
          </a:p>
        </p:txBody>
      </p:sp>
      <p:sp>
        <p:nvSpPr>
          <p:cNvPr id="359" name="Google Shape;359;p31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How have game releases on Steam </a:t>
            </a:r>
            <a:r>
              <a:rPr b="1" lang="en"/>
              <a:t>changed over time</a:t>
            </a:r>
            <a:r>
              <a:rPr lang="en"/>
              <a:t>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Can we predict </a:t>
            </a:r>
            <a:r>
              <a:rPr b="1" lang="en"/>
              <a:t>future trends</a:t>
            </a:r>
            <a:r>
              <a:rPr lang="en"/>
              <a:t> in game releases?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</a:t>
            </a:r>
            <a:r>
              <a:rPr b="1" lang="en"/>
              <a:t>forecasting model</a:t>
            </a:r>
            <a:r>
              <a:rPr lang="en"/>
              <a:t> works best for this type of data?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2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Data</a:t>
            </a:r>
            <a:endParaRPr/>
          </a:p>
        </p:txBody>
      </p:sp>
      <p:sp>
        <p:nvSpPr>
          <p:cNvPr id="365" name="Google Shape;365;p32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ended up using only two out of the 18 columns of the dataset: </a:t>
            </a:r>
            <a:r>
              <a:rPr b="1" lang="en">
                <a:solidFill>
                  <a:srgbClr val="38761D"/>
                </a:solidFill>
              </a:rPr>
              <a:t>release_date</a:t>
            </a:r>
            <a:r>
              <a:rPr lang="en"/>
              <a:t> and </a:t>
            </a:r>
            <a:r>
              <a:rPr b="1" lang="en">
                <a:solidFill>
                  <a:srgbClr val="38761D"/>
                </a:solidFill>
              </a:rPr>
              <a:t>appid</a:t>
            </a:r>
            <a:r>
              <a:rPr lang="en"/>
              <a:t>. 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38761D"/>
                </a:solidFill>
              </a:rPr>
              <a:t>r</a:t>
            </a:r>
            <a:r>
              <a:rPr b="1" lang="en">
                <a:solidFill>
                  <a:srgbClr val="38761D"/>
                </a:solidFill>
              </a:rPr>
              <a:t>elease_date</a:t>
            </a:r>
            <a:r>
              <a:rPr lang="en"/>
              <a:t>: used to aggregate monthly game releases.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solidFill>
                  <a:srgbClr val="38761D"/>
                </a:solidFill>
              </a:rPr>
              <a:t>appid</a:t>
            </a:r>
            <a:r>
              <a:rPr lang="en"/>
              <a:t>: used to count the number of unique games released per month.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converted all dates to the proper </a:t>
            </a:r>
            <a:r>
              <a:rPr b="1" lang="en"/>
              <a:t>datetime format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dataset was created May 2019, so I filtered to only include games released before 2019-01-01. 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This was so yearly data would not be skewed for 2019, which would only have four months worth of data.</a:t>
            </a:r>
            <a:endParaRPr/>
          </a:p>
        </p:txBody>
      </p:sp>
      <p:pic>
        <p:nvPicPr>
          <p:cNvPr id="366" name="Google Shape;36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6050" y="1042796"/>
            <a:ext cx="2210975" cy="317683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6226050" y="667975"/>
            <a:ext cx="38955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Updated csv example: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"/>
          <p:cNvSpPr txBox="1"/>
          <p:nvPr>
            <p:ph type="title"/>
          </p:nvPr>
        </p:nvSpPr>
        <p:spPr>
          <a:xfrm>
            <a:off x="1180775" y="1809175"/>
            <a:ext cx="7248000" cy="9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Approach: Yearly</a:t>
            </a:r>
            <a:endParaRPr/>
          </a:p>
        </p:txBody>
      </p:sp>
      <p:sp>
        <p:nvSpPr>
          <p:cNvPr id="373" name="Google Shape;373;p33"/>
          <p:cNvSpPr txBox="1"/>
          <p:nvPr>
            <p:ph idx="2" type="title"/>
          </p:nvPr>
        </p:nvSpPr>
        <p:spPr>
          <a:xfrm>
            <a:off x="715100" y="535000"/>
            <a:ext cx="1117500" cy="94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374" name="Google Shape;374;p33"/>
          <p:cNvCxnSpPr/>
          <p:nvPr/>
        </p:nvCxnSpPr>
        <p:spPr>
          <a:xfrm>
            <a:off x="-286075" y="3152400"/>
            <a:ext cx="9896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Steam Game Releases by Year </a:t>
            </a:r>
            <a:r>
              <a:rPr lang="en"/>
              <a:t>(1997-2018)</a:t>
            </a:r>
            <a:endParaRPr/>
          </a:p>
        </p:txBody>
      </p:sp>
      <p:pic>
        <p:nvPicPr>
          <p:cNvPr id="380" name="Google Shape;3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275" y="1080675"/>
            <a:ext cx="69834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/>
          <p:nvPr>
            <p:ph type="title"/>
          </p:nvPr>
        </p:nvSpPr>
        <p:spPr>
          <a:xfrm>
            <a:off x="720000" y="1042800"/>
            <a:ext cx="4656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Thoughts:</a:t>
            </a:r>
            <a:endParaRPr/>
          </a:p>
        </p:txBody>
      </p:sp>
      <p:sp>
        <p:nvSpPr>
          <p:cNvPr id="386" name="Google Shape;386;p35"/>
          <p:cNvSpPr txBox="1"/>
          <p:nvPr>
            <p:ph idx="1" type="body"/>
          </p:nvPr>
        </p:nvSpPr>
        <p:spPr>
          <a:xfrm>
            <a:off x="720000" y="1615500"/>
            <a:ext cx="5380800" cy="24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graph exhibits a clear </a:t>
            </a:r>
            <a:r>
              <a:rPr b="1" lang="en"/>
              <a:t>upwards trend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 initially thought that this </a:t>
            </a:r>
            <a:r>
              <a:rPr lang="en"/>
              <a:t>may be exponential growth, as there is a massive spike from</a:t>
            </a:r>
            <a:r>
              <a:rPr b="1" lang="en"/>
              <a:t> 2013 onwards</a:t>
            </a:r>
            <a:r>
              <a:rPr lang="en"/>
              <a:t>. </a:t>
            </a:r>
            <a:endParaRPr/>
          </a:p>
        </p:txBody>
      </p:sp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225" y="1615500"/>
            <a:ext cx="2738400" cy="2080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and Clean Case Report by Slidesgo">
  <a:themeElements>
    <a:clrScheme name="Simple Light">
      <a:dk1>
        <a:srgbClr val="092F53"/>
      </a:dk1>
      <a:lt1>
        <a:srgbClr val="EBEBEB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F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