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79" r:id="rId3"/>
    <p:sldId id="568" r:id="rId4"/>
    <p:sldId id="569" r:id="rId5"/>
    <p:sldId id="565" r:id="rId6"/>
    <p:sldId id="540" r:id="rId7"/>
    <p:sldId id="541" r:id="rId8"/>
    <p:sldId id="506" r:id="rId9"/>
    <p:sldId id="502" r:id="rId10"/>
    <p:sldId id="507" r:id="rId11"/>
    <p:sldId id="508" r:id="rId12"/>
    <p:sldId id="580" r:id="rId13"/>
    <p:sldId id="570" r:id="rId14"/>
    <p:sldId id="573" r:id="rId15"/>
    <p:sldId id="578" r:id="rId16"/>
    <p:sldId id="58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29D546"/>
    <a:srgbClr val="4D4D4D"/>
    <a:srgbClr val="1937B9"/>
    <a:srgbClr val="DDDDDD"/>
    <a:srgbClr val="EAEAEA"/>
    <a:srgbClr val="969696"/>
    <a:srgbClr val="B2B2B2"/>
    <a:srgbClr val="C0C0C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8372" autoAdjust="0"/>
  </p:normalViewPr>
  <p:slideViewPr>
    <p:cSldViewPr snapToGrid="0">
      <p:cViewPr varScale="1">
        <p:scale>
          <a:sx n="78" d="100"/>
          <a:sy n="78" d="100"/>
        </p:scale>
        <p:origin x="158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50940D-2D8E-4B06-8A03-1A281FFFDA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0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698B0-E1B9-4FB5-B7AB-CD1D9523FBA8}" type="slidenum">
              <a:rPr lang="en-US"/>
              <a:pPr/>
              <a:t>5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67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940D-2D8E-4B06-8A03-1A281FFFDA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 </a:t>
            </a:r>
            <a:r>
              <a:rPr lang="de-CH" dirty="0" err="1" smtClean="0"/>
              <a:t>modeling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on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few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generic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assumptions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think</a:t>
            </a:r>
            <a:r>
              <a:rPr lang="de-CH" baseline="0" dirty="0" smtClean="0"/>
              <a:t> of </a:t>
            </a:r>
            <a:r>
              <a:rPr lang="de-CH" baseline="0" dirty="0" err="1" smtClean="0"/>
              <a:t>recall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selection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from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set</a:t>
            </a:r>
            <a:r>
              <a:rPr lang="de-CH" baseline="0" dirty="0" smtClean="0"/>
              <a:t> of </a:t>
            </a:r>
            <a:r>
              <a:rPr lang="de-CH" baseline="0" dirty="0" err="1" smtClean="0"/>
              <a:t>candidates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driven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evidence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from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representations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memory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Evidence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candidate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arises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from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two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sources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One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context-independent</a:t>
            </a:r>
            <a:r>
              <a:rPr lang="de-CH" baseline="0" dirty="0" smtClean="0"/>
              <a:t> item </a:t>
            </a:r>
            <a:r>
              <a:rPr lang="de-CH" baseline="0" dirty="0" err="1" smtClean="0"/>
              <a:t>information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simply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information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about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items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encoded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recently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memory</a:t>
            </a:r>
            <a:r>
              <a:rPr lang="de-CH" baseline="0" dirty="0" smtClean="0"/>
              <a:t>. The </a:t>
            </a:r>
            <a:r>
              <a:rPr lang="de-CH" baseline="0" dirty="0" err="1" smtClean="0"/>
              <a:t>other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relational </a:t>
            </a:r>
            <a:r>
              <a:rPr lang="de-CH" baseline="0" dirty="0" err="1" smtClean="0"/>
              <a:t>information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information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about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relation</a:t>
            </a:r>
            <a:r>
              <a:rPr lang="de-CH" baseline="0" dirty="0" smtClean="0"/>
              <a:t> of </a:t>
            </a:r>
            <a:r>
              <a:rPr lang="de-CH" baseline="0" dirty="0" err="1" smtClean="0"/>
              <a:t>items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their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context</a:t>
            </a:r>
            <a:r>
              <a:rPr lang="de-CH" baseline="0" dirty="0" smtClean="0"/>
              <a:t>, such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…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940D-2D8E-4B06-8A03-1A281FFFDA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Squared</a:t>
            </a:r>
            <a:r>
              <a:rPr lang="de-CH" baseline="0" dirty="0" smtClean="0"/>
              <a:t> = discrete, Circles = continuous</a:t>
            </a:r>
          </a:p>
          <a:p>
            <a:r>
              <a:rPr lang="de-CH" baseline="0" dirty="0" smtClean="0"/>
              <a:t>Grey = observed, white = estimated</a:t>
            </a:r>
          </a:p>
          <a:p>
            <a:r>
              <a:rPr lang="de-CH" baseline="0" dirty="0" smtClean="0"/>
              <a:t>Double-lined boundary = deterministic; single-line: stochastic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0940D-2D8E-4B06-8A03-1A281FFFDA6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5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F3B4F-3024-45C0-8A86-055DCEEC4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7F1B-2572-4A2E-852E-8310E78662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3924A-8906-491F-BCFC-C620D015AD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67A9B6-FD0E-4E1E-8D92-BEE86A289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6081D9C-9503-44F0-AC21-C0C7D39706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38196-5EAF-48D9-ACA4-CFA026218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4AA54-8FAC-49C5-9E45-E126FC68A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EE698-9B00-4FCA-AF35-3BC76E98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F6C65-C196-4DE5-A2D2-3301BE7EF1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0AB6-50D8-4776-B91F-E4FC9B2E2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8A7B3-73E4-406F-97F6-C29FACB76D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4584F-2522-481F-8FE3-8E723B9D20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0DF17-8686-4C6F-A8C3-9662076BB0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688831-76AA-4625-B3C1-18B8789DB3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2844" y="732649"/>
            <a:ext cx="8105423" cy="1780505"/>
          </a:xfrm>
        </p:spPr>
        <p:txBody>
          <a:bodyPr/>
          <a:lstStyle/>
          <a:p>
            <a:r>
              <a:rPr lang="en-GB" dirty="0" smtClean="0"/>
              <a:t>Simple Measurement Models for Complex Working Memory Tasks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654" y="3870439"/>
            <a:ext cx="784860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KO, 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Summer School </a:t>
            </a:r>
            <a:r>
              <a:rPr lang="en-GB" sz="2800" dirty="0" smtClean="0"/>
              <a:t>2018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840" y="274638"/>
            <a:ext cx="8717280" cy="921984"/>
          </a:xfrm>
        </p:spPr>
        <p:txBody>
          <a:bodyPr/>
          <a:lstStyle/>
          <a:p>
            <a:r>
              <a:rPr lang="de-CH" dirty="0" smtClean="0"/>
              <a:t>Basic Model Equations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5911" y="1346144"/>
            <a:ext cx="8229600" cy="4918470"/>
          </a:xfrm>
        </p:spPr>
        <p:txBody>
          <a:bodyPr/>
          <a:lstStyle/>
          <a:p>
            <a:r>
              <a:rPr lang="de-CH" sz="2800" dirty="0" smtClean="0"/>
              <a:t>A(correct) = 	 b + a + c</a:t>
            </a:r>
          </a:p>
          <a:p>
            <a:r>
              <a:rPr lang="de-CH" sz="2800" dirty="0" smtClean="0"/>
              <a:t>A(other item) =	 b + a</a:t>
            </a:r>
          </a:p>
          <a:p>
            <a:r>
              <a:rPr lang="de-CH" sz="2800" dirty="0" smtClean="0"/>
              <a:t>A(distractor in position) = </a:t>
            </a:r>
            <a:r>
              <a:rPr lang="de-CH" sz="2800" dirty="0"/>
              <a:t>	</a:t>
            </a:r>
            <a:r>
              <a:rPr lang="de-CH" sz="2800" dirty="0" smtClean="0"/>
              <a:t>b + F*(a + c)</a:t>
            </a:r>
          </a:p>
          <a:p>
            <a:r>
              <a:rPr lang="de-CH" sz="2800" dirty="0" smtClean="0"/>
              <a:t>A(other distractor) = </a:t>
            </a:r>
            <a:r>
              <a:rPr lang="de-CH" sz="2800" dirty="0"/>
              <a:t>	</a:t>
            </a:r>
            <a:r>
              <a:rPr lang="de-CH" sz="2800" dirty="0" smtClean="0"/>
              <a:t>	b + F*a</a:t>
            </a:r>
            <a:endParaRPr lang="de-CH" sz="2800" baseline="-25000" dirty="0" smtClean="0"/>
          </a:p>
          <a:p>
            <a:r>
              <a:rPr lang="de-CH" sz="2800" dirty="0" smtClean="0"/>
              <a:t>A(NPL) = b</a:t>
            </a:r>
          </a:p>
          <a:p>
            <a:pPr>
              <a:buNone/>
            </a:pPr>
            <a:endParaRPr lang="de-CH" sz="2400" dirty="0" smtClean="0"/>
          </a:p>
          <a:p>
            <a:pPr>
              <a:buNone/>
            </a:pPr>
            <a:r>
              <a:rPr lang="de-CH" sz="2400" dirty="0" smtClean="0"/>
              <a:t>c = Cueing: Strength of item-position binding </a:t>
            </a:r>
          </a:p>
          <a:p>
            <a:pPr>
              <a:buNone/>
            </a:pPr>
            <a:r>
              <a:rPr lang="de-CH" sz="2400" dirty="0" smtClean="0"/>
              <a:t>a = Activation: Strength of individual stimuli </a:t>
            </a:r>
          </a:p>
          <a:p>
            <a:pPr>
              <a:buNone/>
            </a:pPr>
            <a:r>
              <a:rPr lang="de-CH" sz="2400" dirty="0" smtClean="0"/>
              <a:t>b = Baseline (scaling parameter fixed to 0.1)</a:t>
            </a:r>
          </a:p>
          <a:p>
            <a:pPr>
              <a:buNone/>
            </a:pPr>
            <a:r>
              <a:rPr lang="de-CH" sz="2400" dirty="0" smtClean="0"/>
              <a:t>F </a:t>
            </a:r>
            <a:r>
              <a:rPr lang="de-CH" sz="2400" dirty="0"/>
              <a:t>= </a:t>
            </a:r>
            <a:r>
              <a:rPr lang="de-CH" sz="2400" dirty="0" smtClean="0"/>
              <a:t>Filtering of distractors</a:t>
            </a:r>
            <a:endParaRPr lang="de-CH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3511" y="274637"/>
            <a:ext cx="8602133" cy="1403437"/>
          </a:xfrm>
        </p:spPr>
        <p:txBody>
          <a:bodyPr/>
          <a:lstStyle/>
          <a:p>
            <a:r>
              <a:rPr lang="de-CH" dirty="0" smtClean="0"/>
              <a:t>From Activation to Selection Probability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777" y="2043078"/>
            <a:ext cx="8229600" cy="1547446"/>
          </a:xfrm>
        </p:spPr>
        <p:txBody>
          <a:bodyPr/>
          <a:lstStyle/>
          <a:p>
            <a:r>
              <a:rPr lang="de-CH" dirty="0" err="1" smtClean="0"/>
              <a:t>Luce‘s</a:t>
            </a:r>
            <a:r>
              <a:rPr lang="de-CH" dirty="0" smtClean="0"/>
              <a:t> </a:t>
            </a:r>
            <a:r>
              <a:rPr lang="de-CH" dirty="0" err="1" smtClean="0"/>
              <a:t>choice</a:t>
            </a:r>
            <a:r>
              <a:rPr lang="de-CH" dirty="0" smtClean="0"/>
              <a:t> </a:t>
            </a:r>
            <a:r>
              <a:rPr lang="de-CH" dirty="0" err="1" smtClean="0"/>
              <a:t>rule</a:t>
            </a:r>
            <a:r>
              <a:rPr lang="de-CH" dirty="0" smtClean="0"/>
              <a:t>: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11807"/>
              </p:ext>
            </p:extLst>
          </p:nvPr>
        </p:nvGraphicFramePr>
        <p:xfrm>
          <a:off x="4792304" y="1958061"/>
          <a:ext cx="20351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8" name="Equation" r:id="rId3" imgW="952200" imgH="634680" progId="Equation.3">
                  <p:embed/>
                </p:oleObj>
              </mc:Choice>
              <mc:Fallback>
                <p:oleObj name="Equation" r:id="rId3" imgW="95220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304" y="1958061"/>
                        <a:ext cx="2035175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35879" y="3457020"/>
            <a:ext cx="8114042" cy="2924730"/>
            <a:chOff x="635879" y="3457020"/>
            <a:chExt cx="8114042" cy="2924730"/>
          </a:xfrm>
        </p:grpSpPr>
        <p:sp>
          <p:nvSpPr>
            <p:cNvPr id="5" name="TextBox 4"/>
            <p:cNvSpPr txBox="1"/>
            <p:nvPr/>
          </p:nvSpPr>
          <p:spPr>
            <a:xfrm>
              <a:off x="635879" y="3457020"/>
              <a:ext cx="81140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 smtClean="0">
                  <a:solidFill>
                    <a:srgbClr val="FF0000"/>
                  </a:solidFill>
                </a:rPr>
                <a:t>Note of caution: </a:t>
              </a:r>
            </a:p>
            <a:p>
              <a:r>
                <a:rPr lang="de-CH" sz="2400" dirty="0" smtClean="0"/>
                <a:t>Activation is distributed over all 15 response candidates</a:t>
              </a:r>
            </a:p>
            <a:p>
              <a:r>
                <a:rPr lang="de-CH" sz="2400" smtClean="0">
                  <a:sym typeface="Wingdings" panose="05000000000000000000" pitchFamily="2" charset="2"/>
                </a:rPr>
                <a:t></a:t>
              </a:r>
              <a:r>
                <a:rPr lang="de-CH" sz="2400" smtClean="0"/>
                <a:t> </a:t>
              </a:r>
              <a:r>
                <a:rPr lang="de-CH" sz="2400" dirty="0" smtClean="0"/>
                <a:t>A(i) for each category = A(i) for candidates * number of candidates in the category</a:t>
              </a:r>
              <a:endParaRPr lang="de-CH" sz="2400" dirty="0"/>
            </a:p>
          </p:txBody>
        </p:sp>
        <p:graphicFrame>
          <p:nvGraphicFramePr>
            <p:cNvPr id="6" name="Objek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9880867"/>
                </p:ext>
              </p:extLst>
            </p:nvPr>
          </p:nvGraphicFramePr>
          <p:xfrm>
            <a:off x="4605338" y="5026025"/>
            <a:ext cx="2606675" cy="1355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9" name="Equation" r:id="rId5" imgW="1218960" imgH="634680" progId="Equation.3">
                    <p:embed/>
                  </p:oleObj>
                </mc:Choice>
                <mc:Fallback>
                  <p:oleObj name="Equation" r:id="rId5" imgW="1218960" imgH="634680" progId="Equation.3">
                    <p:embed/>
                    <p:pic>
                      <p:nvPicPr>
                        <p:cNvPr id="4" name="Objek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338" y="5026025"/>
                          <a:ext cx="2606675" cy="1355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43464"/>
            <a:ext cx="8229600" cy="1143000"/>
          </a:xfrm>
        </p:spPr>
        <p:txBody>
          <a:bodyPr/>
          <a:lstStyle/>
          <a:p>
            <a:r>
              <a:rPr lang="de-CH" dirty="0" smtClean="0"/>
              <a:t>Multinomial Likelihood</a:t>
            </a:r>
            <a:endParaRPr lang="de-CH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3823701"/>
              </p:ext>
            </p:extLst>
          </p:nvPr>
        </p:nvGraphicFramePr>
        <p:xfrm>
          <a:off x="877888" y="1686745"/>
          <a:ext cx="7197725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3" imgW="3429000" imgH="1396800" progId="Equation.3">
                  <p:embed/>
                </p:oleObj>
              </mc:Choice>
              <mc:Fallback>
                <p:oleObj name="Equation" r:id="rId3" imgW="3429000" imgH="13968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686745"/>
                        <a:ext cx="7197725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7888" y="5241925"/>
            <a:ext cx="5876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k</a:t>
            </a:r>
            <a:r>
              <a:rPr lang="de-CH" sz="2400" baseline="-25000" dirty="0" smtClean="0"/>
              <a:t>j</a:t>
            </a:r>
            <a:r>
              <a:rPr lang="de-CH" sz="2400" dirty="0" smtClean="0"/>
              <a:t> = frequency of responses in category j</a:t>
            </a:r>
          </a:p>
          <a:p>
            <a:r>
              <a:rPr lang="de-CH" sz="2400" dirty="0" smtClean="0"/>
              <a:t>p</a:t>
            </a:r>
            <a:r>
              <a:rPr lang="de-CH" sz="2400" baseline="-25000" dirty="0" smtClean="0"/>
              <a:t>j</a:t>
            </a:r>
            <a:r>
              <a:rPr lang="de-CH" sz="2400" dirty="0" smtClean="0"/>
              <a:t> = probability of a response in category j</a:t>
            </a:r>
          </a:p>
          <a:p>
            <a:r>
              <a:rPr lang="de-CH" sz="2400" dirty="0" smtClean="0"/>
              <a:t>n = number of trials 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4917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2409"/>
          </a:xfrm>
        </p:spPr>
        <p:txBody>
          <a:bodyPr/>
          <a:lstStyle/>
          <a:p>
            <a:r>
              <a:rPr lang="de-CH" dirty="0" smtClean="0"/>
              <a:t>Generative Model Equations</a:t>
            </a:r>
            <a:endParaRPr lang="de-CH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67674"/>
              </p:ext>
            </p:extLst>
          </p:nvPr>
        </p:nvGraphicFramePr>
        <p:xfrm>
          <a:off x="1939771" y="2003988"/>
          <a:ext cx="4646612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3" imgW="2070000" imgH="2133360" progId="Equation.3">
                  <p:embed/>
                </p:oleObj>
              </mc:Choice>
              <mc:Fallback>
                <p:oleObj name="Equation" r:id="rId3" imgW="2070000" imgH="2133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9771" y="2003988"/>
                        <a:ext cx="4646612" cy="468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75189"/>
              </p:ext>
            </p:extLst>
          </p:nvPr>
        </p:nvGraphicFramePr>
        <p:xfrm>
          <a:off x="1247878" y="1404063"/>
          <a:ext cx="32496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5" imgW="1447560" imgH="241200" progId="Equation.3">
                  <p:embed/>
                </p:oleObj>
              </mc:Choice>
              <mc:Fallback>
                <p:oleObj name="Equation" r:id="rId5" imgW="1447560" imgH="241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7878" y="1404063"/>
                        <a:ext cx="3249613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8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Generative Model, continued</a:t>
            </a:r>
            <a:endParaRPr lang="de-CH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406762"/>
              </p:ext>
            </p:extLst>
          </p:nvPr>
        </p:nvGraphicFramePr>
        <p:xfrm>
          <a:off x="658813" y="2250409"/>
          <a:ext cx="30622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9" name="Equation" r:id="rId3" imgW="1130040" imgH="736560" progId="Equation.3">
                  <p:embed/>
                </p:oleObj>
              </mc:Choice>
              <mc:Fallback>
                <p:oleObj name="Equation" r:id="rId3" imgW="1130040" imgH="73656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3" y="2250409"/>
                        <a:ext cx="3062287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033946"/>
              </p:ext>
            </p:extLst>
          </p:nvPr>
        </p:nvGraphicFramePr>
        <p:xfrm>
          <a:off x="4834160" y="2122822"/>
          <a:ext cx="2984853" cy="384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0" name="Equation" r:id="rId5" imgW="1104840" imgH="1422360" progId="Equation.3">
                  <p:embed/>
                </p:oleObj>
              </mc:Choice>
              <mc:Fallback>
                <p:oleObj name="Equation" r:id="rId5" imgW="1104840" imgH="142236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4160" y="2122822"/>
                        <a:ext cx="2984853" cy="3842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947" y="1425662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Individual-level parameters</a:t>
            </a:r>
          </a:p>
          <a:p>
            <a:r>
              <a:rPr lang="de-CH" dirty="0" smtClean="0"/>
              <a:t>~ group distribution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4834160" y="1397835"/>
            <a:ext cx="385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(Hyper-) Priors for group-level parameters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5679734" y="613532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Gamma(Shape, Rate)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20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0948"/>
            <a:ext cx="2866103" cy="600433"/>
          </a:xfrm>
        </p:spPr>
        <p:txBody>
          <a:bodyPr/>
          <a:lstStyle/>
          <a:p>
            <a:r>
              <a:rPr lang="de-CH" dirty="0" smtClean="0"/>
              <a:t>Graphical Model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46" y="191561"/>
            <a:ext cx="6214279" cy="64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Exercise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CspanGMM.R</a:t>
            </a:r>
          </a:p>
          <a:p>
            <a:r>
              <a:rPr lang="de-CH" dirty="0" smtClean="0"/>
              <a:t>Build the JAGS model: CspanR.txt</a:t>
            </a:r>
          </a:p>
          <a:p>
            <a:r>
              <a:rPr lang="de-CH" dirty="0" smtClean="0"/>
              <a:t>Some help:</a:t>
            </a:r>
          </a:p>
          <a:p>
            <a:pPr lvl="1"/>
            <a:r>
              <a:rPr lang="de-CH" dirty="0" smtClean="0"/>
              <a:t>Multinomial in JAGS: </a:t>
            </a:r>
            <a:r>
              <a:rPr lang="de-CH" i="1" dirty="0" smtClean="0"/>
              <a:t>dmulti</a:t>
            </a:r>
            <a:r>
              <a:rPr lang="de-CH" dirty="0" smtClean="0"/>
              <a:t>(</a:t>
            </a:r>
            <a:r>
              <a:rPr lang="de-CH" b="1" dirty="0" smtClean="0"/>
              <a:t>p</a:t>
            </a:r>
            <a:r>
              <a:rPr lang="de-CH" dirty="0" smtClean="0"/>
              <a:t>, N)</a:t>
            </a:r>
          </a:p>
          <a:p>
            <a:pPr lvl="1"/>
            <a:r>
              <a:rPr lang="de-CH" dirty="0" smtClean="0"/>
              <a:t>Truncated Normal: dnorm(1,0.1) T(0,)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55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Measurement Models vs. Explanatory Models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987"/>
            <a:ext cx="8229600" cy="4484176"/>
          </a:xfrm>
        </p:spPr>
        <p:txBody>
          <a:bodyPr/>
          <a:lstStyle/>
          <a:p>
            <a:r>
              <a:rPr lang="de-CH" dirty="0" smtClean="0"/>
              <a:t>Explanatory Models: </a:t>
            </a:r>
          </a:p>
          <a:p>
            <a:pPr lvl="1"/>
            <a:r>
              <a:rPr lang="de-CH" dirty="0" smtClean="0"/>
              <a:t>Goal: explain experimental effects</a:t>
            </a:r>
          </a:p>
          <a:p>
            <a:pPr lvl="1"/>
            <a:r>
              <a:rPr lang="de-CH" dirty="0" smtClean="0"/>
              <a:t>Fit all conditions with common parameters</a:t>
            </a:r>
          </a:p>
          <a:p>
            <a:pPr lvl="1"/>
            <a:r>
              <a:rPr lang="de-CH" dirty="0" smtClean="0"/>
              <a:t>Examples: GCM, SIMPLE, TBRS*</a:t>
            </a:r>
          </a:p>
          <a:p>
            <a:r>
              <a:rPr lang="de-CH" dirty="0" smtClean="0"/>
              <a:t>Measurement Models:</a:t>
            </a:r>
          </a:p>
          <a:p>
            <a:pPr lvl="1"/>
            <a:r>
              <a:rPr lang="de-CH" dirty="0" smtClean="0"/>
              <a:t>Goal: measure interpretable latent variables</a:t>
            </a:r>
          </a:p>
          <a:p>
            <a:pPr lvl="1"/>
            <a:r>
              <a:rPr lang="de-CH" dirty="0" smtClean="0"/>
              <a:t>Fit each condition separately</a:t>
            </a:r>
          </a:p>
          <a:p>
            <a:pPr lvl="1"/>
            <a:r>
              <a:rPr lang="de-CH" dirty="0" smtClean="0"/>
              <a:t>Examples: SDT, diffusion model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77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Measurement model for WM tasks:</a:t>
            </a:r>
          </a:p>
          <a:p>
            <a:pPr lvl="1"/>
            <a:r>
              <a:rPr lang="de-CH" dirty="0" smtClean="0"/>
              <a:t>Estimate theoretically interpretable parameters</a:t>
            </a:r>
          </a:p>
          <a:p>
            <a:pPr lvl="1"/>
            <a:r>
              <a:rPr lang="de-CH" dirty="0" smtClean="0"/>
              <a:t>Correlate them with other variables</a:t>
            </a:r>
            <a:endParaRPr lang="de-CH" dirty="0"/>
          </a:p>
          <a:p>
            <a:pPr lvl="1"/>
            <a:r>
              <a:rPr lang="de-CH" dirty="0" smtClean="0"/>
              <a:t>Study experimental effects on them</a:t>
            </a:r>
          </a:p>
          <a:p>
            <a:r>
              <a:rPr lang="de-CH" dirty="0" smtClean="0"/>
              <a:t>Hierarchical Bayesian Framework</a:t>
            </a:r>
          </a:p>
          <a:p>
            <a:pPr lvl="1"/>
            <a:r>
              <a:rPr lang="de-CH" dirty="0" smtClean="0"/>
              <a:t>Simple, closed-form likelihood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878"/>
            <a:ext cx="8229600" cy="1143000"/>
          </a:xfrm>
        </p:spPr>
        <p:txBody>
          <a:bodyPr/>
          <a:lstStyle/>
          <a:p>
            <a:r>
              <a:rPr lang="de-CH" dirty="0" smtClean="0"/>
              <a:t>The Experiment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4211"/>
            <a:ext cx="8229600" cy="3595456"/>
          </a:xfrm>
        </p:spPr>
        <p:txBody>
          <a:bodyPr/>
          <a:lstStyle/>
          <a:p>
            <a:r>
              <a:rPr lang="de-CH" dirty="0" smtClean="0"/>
              <a:t>Complex Span</a:t>
            </a:r>
          </a:p>
          <a:p>
            <a:pPr lvl="1"/>
            <a:r>
              <a:rPr lang="de-CH" dirty="0" smtClean="0"/>
              <a:t>Alternating Memory Items and Distractors</a:t>
            </a:r>
          </a:p>
          <a:p>
            <a:r>
              <a:rPr lang="de-CH" dirty="0" smtClean="0"/>
              <a:t>Concrete Nouns</a:t>
            </a:r>
          </a:p>
          <a:p>
            <a:r>
              <a:rPr lang="de-CH" dirty="0" smtClean="0"/>
              <a:t>Size Judgment: </a:t>
            </a:r>
          </a:p>
          <a:p>
            <a:pPr lvl="1"/>
            <a:r>
              <a:rPr lang="de-CH" dirty="0" smtClean="0"/>
              <a:t>"larger or smaller than a soccer ball?"</a:t>
            </a:r>
          </a:p>
          <a:p>
            <a:r>
              <a:rPr lang="de-CH" dirty="0" smtClean="0"/>
              <a:t>Free Time after Distractors (0.2 vs. 1.5 s)</a:t>
            </a:r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4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272562"/>
            <a:ext cx="8686800" cy="1027600"/>
          </a:xfrm>
        </p:spPr>
        <p:txBody>
          <a:bodyPr/>
          <a:lstStyle/>
          <a:p>
            <a:r>
              <a:rPr lang="de-CH" sz="4000" dirty="0" smtClean="0"/>
              <a:t>Complex Span</a:t>
            </a:r>
            <a:endParaRPr lang="de-CH" sz="24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16" y="1444979"/>
            <a:ext cx="8473044" cy="1463634"/>
          </a:xfrm>
        </p:spPr>
        <p:txBody>
          <a:bodyPr/>
          <a:lstStyle/>
          <a:p>
            <a:r>
              <a:rPr lang="de-CH" sz="2800" dirty="0" smtClean="0"/>
              <a:t>Encode 5 red words for serial recall</a:t>
            </a:r>
            <a:endParaRPr lang="de-CH" sz="2800" dirty="0"/>
          </a:p>
          <a:p>
            <a:r>
              <a:rPr lang="de-CH" sz="2800" dirty="0" smtClean="0"/>
              <a:t>Distractors (black words) to be processed</a:t>
            </a:r>
          </a:p>
          <a:p>
            <a:pPr lvl="1"/>
            <a:r>
              <a:rPr lang="de-CH" sz="2400" dirty="0" smtClean="0"/>
              <a:t>Decide for all words: Larger / small than a soccer ball?</a:t>
            </a:r>
            <a:endParaRPr lang="de-CH" sz="2400" dirty="0"/>
          </a:p>
        </p:txBody>
      </p:sp>
      <p:sp>
        <p:nvSpPr>
          <p:cNvPr id="15" name="Textfeld 15"/>
          <p:cNvSpPr txBox="1"/>
          <p:nvPr/>
        </p:nvSpPr>
        <p:spPr>
          <a:xfrm>
            <a:off x="5934081" y="3773040"/>
            <a:ext cx="72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</a:rPr>
              <a:t>FLY</a:t>
            </a:r>
            <a:endParaRPr lang="en-US" sz="2400" dirty="0"/>
          </a:p>
        </p:txBody>
      </p:sp>
      <p:sp>
        <p:nvSpPr>
          <p:cNvPr id="16" name="Textfeld 22"/>
          <p:cNvSpPr txBox="1"/>
          <p:nvPr/>
        </p:nvSpPr>
        <p:spPr>
          <a:xfrm>
            <a:off x="1927029" y="377304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HORSE</a:t>
            </a:r>
            <a:endParaRPr lang="en-US" sz="2400" dirty="0"/>
          </a:p>
        </p:txBody>
      </p:sp>
      <p:sp>
        <p:nvSpPr>
          <p:cNvPr id="17" name="Textfeld 24"/>
          <p:cNvSpPr txBox="1"/>
          <p:nvPr/>
        </p:nvSpPr>
        <p:spPr>
          <a:xfrm>
            <a:off x="6846477" y="3788362"/>
            <a:ext cx="137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FOOT ...</a:t>
            </a:r>
            <a:endParaRPr lang="en-US" sz="2400" dirty="0"/>
          </a:p>
        </p:txBody>
      </p:sp>
      <p:sp>
        <p:nvSpPr>
          <p:cNvPr id="18" name="Textfeld 26"/>
          <p:cNvSpPr txBox="1"/>
          <p:nvPr/>
        </p:nvSpPr>
        <p:spPr>
          <a:xfrm>
            <a:off x="650687" y="377304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</a:rPr>
              <a:t>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feld 28"/>
          <p:cNvSpPr txBox="1"/>
          <p:nvPr/>
        </p:nvSpPr>
        <p:spPr>
          <a:xfrm>
            <a:off x="3453806" y="3773040"/>
            <a:ext cx="78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</a:rPr>
              <a:t>FAN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feld 30"/>
          <p:cNvSpPr txBox="1"/>
          <p:nvPr/>
        </p:nvSpPr>
        <p:spPr>
          <a:xfrm>
            <a:off x="4433494" y="377304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PHONE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62000" y="4413624"/>
            <a:ext cx="7739090" cy="8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78588" y="453913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1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Recall: </a:t>
            </a:r>
            <a:br>
              <a:rPr lang="de-CH" dirty="0" smtClean="0"/>
            </a:br>
            <a:r>
              <a:rPr lang="de-CH" dirty="0" smtClean="0"/>
              <a:t>Select from Candidate Set</a:t>
            </a:r>
            <a:endParaRPr lang="en-US" dirty="0"/>
          </a:p>
        </p:txBody>
      </p:sp>
      <p:sp>
        <p:nvSpPr>
          <p:cNvPr id="22" name="Pfeil nach oben 21"/>
          <p:cNvSpPr/>
          <p:nvPr/>
        </p:nvSpPr>
        <p:spPr>
          <a:xfrm rot="18954175">
            <a:off x="1497407" y="5215803"/>
            <a:ext cx="419998" cy="727965"/>
          </a:xfrm>
          <a:prstGeom prst="upArrow">
            <a:avLst>
              <a:gd name="adj1" fmla="val 353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4025" y="2323956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600" dirty="0" smtClean="0">
                <a:solidFill>
                  <a:srgbClr val="FF0000"/>
                </a:solidFill>
              </a:rPr>
              <a:t>?</a:t>
            </a:r>
            <a:endParaRPr lang="de-CH" sz="6600" dirty="0">
              <a:solidFill>
                <a:srgbClr val="FF0000"/>
              </a:solidFill>
            </a:endParaRPr>
          </a:p>
        </p:txBody>
      </p:sp>
      <p:sp>
        <p:nvSpPr>
          <p:cNvPr id="17" name="Textfeld 9"/>
          <p:cNvSpPr txBox="1"/>
          <p:nvPr/>
        </p:nvSpPr>
        <p:spPr>
          <a:xfrm>
            <a:off x="4237450" y="574539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CAR</a:t>
            </a:r>
            <a:endParaRPr lang="en-US" sz="2400" dirty="0"/>
          </a:p>
        </p:txBody>
      </p:sp>
      <p:sp>
        <p:nvSpPr>
          <p:cNvPr id="20" name="Textfeld 11"/>
          <p:cNvSpPr txBox="1"/>
          <p:nvPr/>
        </p:nvSpPr>
        <p:spPr>
          <a:xfrm>
            <a:off x="5664168" y="5745397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HORSE</a:t>
            </a:r>
            <a:endParaRPr lang="en-US" sz="2400" dirty="0"/>
          </a:p>
        </p:txBody>
      </p:sp>
      <p:sp>
        <p:nvSpPr>
          <p:cNvPr id="24" name="Textfeld 13"/>
          <p:cNvSpPr txBox="1"/>
          <p:nvPr/>
        </p:nvSpPr>
        <p:spPr>
          <a:xfrm>
            <a:off x="882008" y="574539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DOG</a:t>
            </a:r>
            <a:endParaRPr lang="en-US" sz="2400" dirty="0"/>
          </a:p>
        </p:txBody>
      </p:sp>
      <p:sp>
        <p:nvSpPr>
          <p:cNvPr id="26" name="Textfeld 15"/>
          <p:cNvSpPr txBox="1"/>
          <p:nvPr/>
        </p:nvSpPr>
        <p:spPr>
          <a:xfrm>
            <a:off x="5834324" y="4338270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COW</a:t>
            </a:r>
            <a:endParaRPr lang="en-US" sz="2400" dirty="0"/>
          </a:p>
        </p:txBody>
      </p:sp>
      <p:sp>
        <p:nvSpPr>
          <p:cNvPr id="28" name="Textfeld 17"/>
          <p:cNvSpPr txBox="1"/>
          <p:nvPr/>
        </p:nvSpPr>
        <p:spPr>
          <a:xfrm>
            <a:off x="5736472" y="506623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LEMON</a:t>
            </a:r>
            <a:endParaRPr lang="en-US" sz="2400" dirty="0"/>
          </a:p>
        </p:txBody>
      </p:sp>
      <p:sp>
        <p:nvSpPr>
          <p:cNvPr id="30" name="Textfeld 20"/>
          <p:cNvSpPr txBox="1"/>
          <p:nvPr/>
        </p:nvSpPr>
        <p:spPr>
          <a:xfrm>
            <a:off x="954513" y="433827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PIN</a:t>
            </a:r>
            <a:endParaRPr lang="en-US" sz="2400" dirty="0"/>
          </a:p>
        </p:txBody>
      </p:sp>
      <p:sp>
        <p:nvSpPr>
          <p:cNvPr id="32" name="Textfeld 22"/>
          <p:cNvSpPr txBox="1"/>
          <p:nvPr/>
        </p:nvSpPr>
        <p:spPr>
          <a:xfrm>
            <a:off x="2333374" y="5745397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PHONE</a:t>
            </a:r>
            <a:endParaRPr lang="en-US" sz="2400" dirty="0"/>
          </a:p>
        </p:txBody>
      </p:sp>
      <p:sp>
        <p:nvSpPr>
          <p:cNvPr id="33" name="Textfeld 24"/>
          <p:cNvSpPr txBox="1"/>
          <p:nvPr/>
        </p:nvSpPr>
        <p:spPr>
          <a:xfrm>
            <a:off x="4159031" y="5066238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FOOT</a:t>
            </a:r>
            <a:endParaRPr lang="en-US" sz="2400" dirty="0"/>
          </a:p>
        </p:txBody>
      </p:sp>
      <p:sp>
        <p:nvSpPr>
          <p:cNvPr id="34" name="Textfeld 26"/>
          <p:cNvSpPr txBox="1"/>
          <p:nvPr/>
        </p:nvSpPr>
        <p:spPr>
          <a:xfrm>
            <a:off x="830225" y="506623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RING</a:t>
            </a:r>
            <a:endParaRPr lang="en-US" sz="2400" dirty="0"/>
          </a:p>
        </p:txBody>
      </p:sp>
      <p:sp>
        <p:nvSpPr>
          <p:cNvPr id="35" name="Textfeld 28"/>
          <p:cNvSpPr txBox="1"/>
          <p:nvPr/>
        </p:nvSpPr>
        <p:spPr>
          <a:xfrm>
            <a:off x="2581950" y="4338270"/>
            <a:ext cx="78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FAN</a:t>
            </a:r>
            <a:endParaRPr lang="en-US" sz="2400" dirty="0"/>
          </a:p>
        </p:txBody>
      </p:sp>
      <p:sp>
        <p:nvSpPr>
          <p:cNvPr id="36" name="Textfeld 30"/>
          <p:cNvSpPr txBox="1"/>
          <p:nvPr/>
        </p:nvSpPr>
        <p:spPr>
          <a:xfrm>
            <a:off x="4167908" y="4338270"/>
            <a:ext cx="72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FLY</a:t>
            </a:r>
            <a:endParaRPr lang="en-US" sz="2400" dirty="0"/>
          </a:p>
        </p:txBody>
      </p:sp>
      <p:sp>
        <p:nvSpPr>
          <p:cNvPr id="37" name="Textfeld 18"/>
          <p:cNvSpPr txBox="1"/>
          <p:nvPr/>
        </p:nvSpPr>
        <p:spPr>
          <a:xfrm>
            <a:off x="2339294" y="506623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BENCH</a:t>
            </a:r>
            <a:endParaRPr lang="en-US" sz="2400" dirty="0"/>
          </a:p>
        </p:txBody>
      </p:sp>
      <p:sp>
        <p:nvSpPr>
          <p:cNvPr id="38" name="Textfeld 11"/>
          <p:cNvSpPr txBox="1"/>
          <p:nvPr/>
        </p:nvSpPr>
        <p:spPr>
          <a:xfrm>
            <a:off x="7360982" y="573566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RIVER</a:t>
            </a:r>
            <a:endParaRPr lang="en-US" sz="2400" dirty="0"/>
          </a:p>
        </p:txBody>
      </p:sp>
      <p:sp>
        <p:nvSpPr>
          <p:cNvPr id="39" name="Textfeld 15"/>
          <p:cNvSpPr txBox="1"/>
          <p:nvPr/>
        </p:nvSpPr>
        <p:spPr>
          <a:xfrm>
            <a:off x="7443586" y="433827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TYRE</a:t>
            </a:r>
            <a:endParaRPr lang="en-US" sz="2400" dirty="0"/>
          </a:p>
        </p:txBody>
      </p:sp>
      <p:sp>
        <p:nvSpPr>
          <p:cNvPr id="40" name="Textfeld 17"/>
          <p:cNvSpPr txBox="1"/>
          <p:nvPr/>
        </p:nvSpPr>
        <p:spPr>
          <a:xfrm>
            <a:off x="7345734" y="506623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HOUSE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14844 -0.105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Structure</a:t>
            </a:r>
            <a:r>
              <a:rPr lang="de-CH" dirty="0" smtClean="0"/>
              <a:t> of </a:t>
            </a:r>
            <a:r>
              <a:rPr lang="de-CH" dirty="0" err="1" smtClean="0"/>
              <a:t>Candidate</a:t>
            </a:r>
            <a:r>
              <a:rPr lang="de-CH" dirty="0" smtClean="0"/>
              <a:t> Set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237450" y="574539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29D546"/>
                </a:solidFill>
              </a:rPr>
              <a:t>CAR</a:t>
            </a:r>
            <a:endParaRPr lang="en-US" sz="2400" dirty="0">
              <a:solidFill>
                <a:srgbClr val="29D546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664168" y="5745397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HORSE</a:t>
            </a:r>
            <a:endParaRPr lang="en-US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882008" y="574539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29D546"/>
                </a:solidFill>
              </a:rPr>
              <a:t>DOG</a:t>
            </a:r>
            <a:endParaRPr lang="en-US" sz="2400" dirty="0">
              <a:solidFill>
                <a:srgbClr val="29D54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834324" y="4338270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29D546"/>
                </a:solidFill>
              </a:rPr>
              <a:t>COW</a:t>
            </a:r>
            <a:endParaRPr lang="en-US" sz="2400" dirty="0">
              <a:solidFill>
                <a:srgbClr val="29D546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736472" y="506623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</a:rPr>
              <a:t>LEMON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54513" y="433827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PIN</a:t>
            </a:r>
            <a:endParaRPr lang="en-US" sz="2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333374" y="5745397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PHONE</a:t>
            </a:r>
            <a:endParaRPr lang="en-US" sz="2400" dirty="0"/>
          </a:p>
        </p:txBody>
      </p:sp>
      <p:sp>
        <p:nvSpPr>
          <p:cNvPr id="25" name="Textfeld 24"/>
          <p:cNvSpPr txBox="1"/>
          <p:nvPr/>
        </p:nvSpPr>
        <p:spPr>
          <a:xfrm>
            <a:off x="4159031" y="5066238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FOOT</a:t>
            </a:r>
            <a:endParaRPr lang="en-US" sz="2400" dirty="0"/>
          </a:p>
        </p:txBody>
      </p:sp>
      <p:sp>
        <p:nvSpPr>
          <p:cNvPr id="27" name="Textfeld 26"/>
          <p:cNvSpPr txBox="1"/>
          <p:nvPr/>
        </p:nvSpPr>
        <p:spPr>
          <a:xfrm>
            <a:off x="830225" y="506623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</a:rPr>
              <a:t>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1950" y="4338270"/>
            <a:ext cx="78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</a:rPr>
              <a:t>FAN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167908" y="4338270"/>
            <a:ext cx="72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</a:rPr>
              <a:t>FLY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339294" y="506623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29D546"/>
                </a:solidFill>
              </a:rPr>
              <a:t>BENCH</a:t>
            </a:r>
            <a:endParaRPr lang="en-US" sz="2400" dirty="0">
              <a:solidFill>
                <a:srgbClr val="29D546"/>
              </a:solidFill>
            </a:endParaRPr>
          </a:p>
        </p:txBody>
      </p:sp>
      <p:sp>
        <p:nvSpPr>
          <p:cNvPr id="15" name="Textfeld 11"/>
          <p:cNvSpPr txBox="1"/>
          <p:nvPr/>
        </p:nvSpPr>
        <p:spPr>
          <a:xfrm>
            <a:off x="7360982" y="573566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</a:rPr>
              <a:t>RIVER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feld 15"/>
          <p:cNvSpPr txBox="1"/>
          <p:nvPr/>
        </p:nvSpPr>
        <p:spPr>
          <a:xfrm>
            <a:off x="7443586" y="433827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29D546"/>
                </a:solidFill>
              </a:rPr>
              <a:t>TYRE</a:t>
            </a:r>
            <a:endParaRPr lang="en-US" sz="2400" dirty="0">
              <a:solidFill>
                <a:srgbClr val="29D546"/>
              </a:solidFill>
            </a:endParaRPr>
          </a:p>
        </p:txBody>
      </p:sp>
      <p:sp>
        <p:nvSpPr>
          <p:cNvPr id="20" name="Textfeld 17"/>
          <p:cNvSpPr txBox="1"/>
          <p:nvPr/>
        </p:nvSpPr>
        <p:spPr>
          <a:xfrm>
            <a:off x="7345734" y="506623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HOUSE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Multinomial Data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96557"/>
            <a:ext cx="8229600" cy="331156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Frequencies of 5 response </a:t>
            </a:r>
            <a:r>
              <a:rPr lang="de-CH" dirty="0" smtClean="0"/>
              <a:t>categories</a:t>
            </a:r>
          </a:p>
          <a:p>
            <a:pPr lvl="1"/>
            <a:r>
              <a:rPr lang="de-CH" dirty="0" smtClean="0">
                <a:solidFill>
                  <a:srgbClr val="FF0000"/>
                </a:solidFill>
              </a:rPr>
              <a:t>correct </a:t>
            </a:r>
            <a:r>
              <a:rPr lang="de-CH" dirty="0">
                <a:solidFill>
                  <a:srgbClr val="FF0000"/>
                </a:solidFill>
              </a:rPr>
              <a:t>item</a:t>
            </a:r>
          </a:p>
          <a:p>
            <a:pPr lvl="1"/>
            <a:r>
              <a:rPr lang="de-CH" dirty="0">
                <a:solidFill>
                  <a:srgbClr val="FF7C80"/>
                </a:solidFill>
              </a:rPr>
              <a:t>other </a:t>
            </a:r>
            <a:r>
              <a:rPr lang="de-CH" dirty="0" smtClean="0">
                <a:solidFill>
                  <a:srgbClr val="FF7C80"/>
                </a:solidFill>
              </a:rPr>
              <a:t>list </a:t>
            </a:r>
            <a:r>
              <a:rPr lang="de-CH" dirty="0">
                <a:solidFill>
                  <a:srgbClr val="FF7C80"/>
                </a:solidFill>
              </a:rPr>
              <a:t>item</a:t>
            </a:r>
          </a:p>
          <a:p>
            <a:pPr lvl="1"/>
            <a:r>
              <a:rPr lang="de-CH" dirty="0" smtClean="0"/>
              <a:t>distractor in </a:t>
            </a:r>
            <a:r>
              <a:rPr lang="de-CH" dirty="0"/>
              <a:t>probed </a:t>
            </a:r>
            <a:r>
              <a:rPr lang="de-CH" dirty="0" smtClean="0"/>
              <a:t>position</a:t>
            </a:r>
            <a:endParaRPr lang="de-CH" dirty="0"/>
          </a:p>
          <a:p>
            <a:pPr lvl="1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distractor in 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other 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position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CH" dirty="0">
                <a:solidFill>
                  <a:srgbClr val="00B050"/>
                </a:solidFill>
              </a:rPr>
              <a:t>not-presented lure</a:t>
            </a:r>
            <a:endParaRPr lang="en-US" dirty="0">
              <a:solidFill>
                <a:srgbClr val="00B050"/>
              </a:solidFill>
            </a:endParaRPr>
          </a:p>
          <a:p>
            <a:endParaRPr lang="de-CH" dirty="0"/>
          </a:p>
        </p:txBody>
      </p:sp>
      <p:sp>
        <p:nvSpPr>
          <p:cNvPr id="11" name="Textfeld 15"/>
          <p:cNvSpPr txBox="1"/>
          <p:nvPr/>
        </p:nvSpPr>
        <p:spPr>
          <a:xfrm>
            <a:off x="6031736" y="5468672"/>
            <a:ext cx="72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7C80"/>
                </a:solidFill>
              </a:rPr>
              <a:t>FLY</a:t>
            </a:r>
            <a:endParaRPr lang="en-US" sz="2400" dirty="0">
              <a:solidFill>
                <a:srgbClr val="FF7C80"/>
              </a:solidFill>
            </a:endParaRPr>
          </a:p>
        </p:txBody>
      </p:sp>
      <p:sp>
        <p:nvSpPr>
          <p:cNvPr id="12" name="Textfeld 22"/>
          <p:cNvSpPr txBox="1"/>
          <p:nvPr/>
        </p:nvSpPr>
        <p:spPr>
          <a:xfrm>
            <a:off x="2024684" y="546867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HORSE</a:t>
            </a:r>
            <a:endParaRPr lang="en-US" sz="2400" dirty="0"/>
          </a:p>
        </p:txBody>
      </p:sp>
      <p:sp>
        <p:nvSpPr>
          <p:cNvPr id="13" name="Textfeld 24"/>
          <p:cNvSpPr txBox="1"/>
          <p:nvPr/>
        </p:nvSpPr>
        <p:spPr>
          <a:xfrm>
            <a:off x="6944132" y="5483994"/>
            <a:ext cx="137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chemeClr val="bg1">
                    <a:lumMod val="50000"/>
                  </a:schemeClr>
                </a:solidFill>
              </a:rPr>
              <a:t>FOOT ...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feld 26"/>
          <p:cNvSpPr txBox="1"/>
          <p:nvPr/>
        </p:nvSpPr>
        <p:spPr>
          <a:xfrm>
            <a:off x="748342" y="546867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0000"/>
                </a:solidFill>
              </a:rPr>
              <a:t>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feld 28"/>
          <p:cNvSpPr txBox="1"/>
          <p:nvPr/>
        </p:nvSpPr>
        <p:spPr>
          <a:xfrm>
            <a:off x="3551461" y="5468672"/>
            <a:ext cx="78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rgbClr val="FF7C80"/>
                </a:solidFill>
              </a:rPr>
              <a:t>FAN</a:t>
            </a:r>
            <a:endParaRPr lang="en-US" sz="2400" dirty="0">
              <a:solidFill>
                <a:srgbClr val="FF7C80"/>
              </a:solidFill>
            </a:endParaRPr>
          </a:p>
        </p:txBody>
      </p:sp>
      <p:sp>
        <p:nvSpPr>
          <p:cNvPr id="16" name="Textfeld 30"/>
          <p:cNvSpPr txBox="1"/>
          <p:nvPr/>
        </p:nvSpPr>
        <p:spPr>
          <a:xfrm>
            <a:off x="4531149" y="5468672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solidFill>
                  <a:schemeClr val="bg1">
                    <a:lumMod val="50000"/>
                  </a:schemeClr>
                </a:solidFill>
              </a:rPr>
              <a:t>PHONE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59655" y="6109256"/>
            <a:ext cx="7739090" cy="8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6243" y="623476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</a:t>
            </a:r>
            <a:endParaRPr lang="de-DE" dirty="0"/>
          </a:p>
        </p:txBody>
      </p:sp>
      <p:sp>
        <p:nvSpPr>
          <p:cNvPr id="19" name="Up Arrow 18"/>
          <p:cNvSpPr/>
          <p:nvPr/>
        </p:nvSpPr>
        <p:spPr>
          <a:xfrm>
            <a:off x="1089611" y="6154614"/>
            <a:ext cx="286428" cy="492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9115"/>
          </a:xfrm>
        </p:spPr>
        <p:txBody>
          <a:bodyPr/>
          <a:lstStyle/>
          <a:p>
            <a:r>
              <a:rPr lang="de-CH" dirty="0" smtClean="0"/>
              <a:t>Model Assumptions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034"/>
            <a:ext cx="8229600" cy="4834467"/>
          </a:xfrm>
        </p:spPr>
        <p:txBody>
          <a:bodyPr/>
          <a:lstStyle/>
          <a:p>
            <a:r>
              <a:rPr lang="de-CH" dirty="0" smtClean="0"/>
              <a:t>Recall = </a:t>
            </a:r>
            <a:r>
              <a:rPr lang="de-CH" dirty="0" err="1" smtClean="0"/>
              <a:t>selection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a </a:t>
            </a:r>
            <a:r>
              <a:rPr lang="de-CH" dirty="0" err="1" smtClean="0"/>
              <a:t>candidate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endParaRPr lang="de-CH" dirty="0" smtClean="0"/>
          </a:p>
          <a:p>
            <a:r>
              <a:rPr lang="de-CH" dirty="0" smtClean="0"/>
              <a:t>P(selection of </a:t>
            </a:r>
            <a:r>
              <a:rPr lang="de-CH" i="1" dirty="0" smtClean="0"/>
              <a:t>i</a:t>
            </a:r>
            <a:r>
              <a:rPr lang="de-CH" dirty="0" smtClean="0"/>
              <a:t>) = </a:t>
            </a:r>
            <a:r>
              <a:rPr lang="de-CH" i="1" dirty="0" smtClean="0"/>
              <a:t>f</a:t>
            </a:r>
            <a:r>
              <a:rPr lang="de-CH" dirty="0" smtClean="0"/>
              <a:t>(activation of </a:t>
            </a:r>
            <a:r>
              <a:rPr lang="de-CH" i="1" dirty="0" smtClean="0"/>
              <a:t>i</a:t>
            </a:r>
            <a:r>
              <a:rPr lang="de-CH" dirty="0" smtClean="0"/>
              <a:t>)</a:t>
            </a:r>
          </a:p>
          <a:p>
            <a:r>
              <a:rPr lang="de-CH" dirty="0" smtClean="0"/>
              <a:t>Two sources of activation</a:t>
            </a:r>
          </a:p>
          <a:p>
            <a:pPr lvl="1"/>
            <a:r>
              <a:rPr lang="de-CH" dirty="0" smtClean="0"/>
              <a:t>persistent activation: </a:t>
            </a:r>
            <a:r>
              <a:rPr lang="de-CH" dirty="0" smtClean="0">
                <a:solidFill>
                  <a:srgbClr val="FF0000"/>
                </a:solidFill>
              </a:rPr>
              <a:t>a</a:t>
            </a:r>
          </a:p>
          <a:p>
            <a:pPr lvl="1"/>
            <a:r>
              <a:rPr lang="de-CH" dirty="0" smtClean="0"/>
              <a:t>re-activation through cue-based retrieval: </a:t>
            </a:r>
            <a:r>
              <a:rPr lang="de-CH" dirty="0" smtClean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8342" y="4573723"/>
            <a:ext cx="7273970" cy="2073425"/>
            <a:chOff x="748342" y="4573723"/>
            <a:chExt cx="7273970" cy="2073425"/>
          </a:xfrm>
        </p:grpSpPr>
        <p:sp>
          <p:nvSpPr>
            <p:cNvPr id="4" name="Textfeld 15"/>
            <p:cNvSpPr txBox="1"/>
            <p:nvPr/>
          </p:nvSpPr>
          <p:spPr>
            <a:xfrm>
              <a:off x="6031736" y="4573723"/>
              <a:ext cx="726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 smtClean="0"/>
                <a:t>FLY</a:t>
              </a:r>
              <a:endParaRPr lang="en-US" sz="2400" dirty="0"/>
            </a:p>
          </p:txBody>
        </p:sp>
        <p:sp>
          <p:nvSpPr>
            <p:cNvPr id="5" name="Textfeld 22"/>
            <p:cNvSpPr txBox="1"/>
            <p:nvPr/>
          </p:nvSpPr>
          <p:spPr>
            <a:xfrm>
              <a:off x="2024684" y="45737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HORSE</a:t>
              </a:r>
              <a:endParaRPr lang="en-US" dirty="0"/>
            </a:p>
          </p:txBody>
        </p:sp>
        <p:sp>
          <p:nvSpPr>
            <p:cNvPr id="6" name="Textfeld 24"/>
            <p:cNvSpPr txBox="1"/>
            <p:nvPr/>
          </p:nvSpPr>
          <p:spPr>
            <a:xfrm>
              <a:off x="6944132" y="4589045"/>
              <a:ext cx="1078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FOOT ...</a:t>
              </a:r>
              <a:endParaRPr lang="en-US" dirty="0"/>
            </a:p>
          </p:txBody>
        </p:sp>
        <p:sp>
          <p:nvSpPr>
            <p:cNvPr id="7" name="Textfeld 26"/>
            <p:cNvSpPr txBox="1"/>
            <p:nvPr/>
          </p:nvSpPr>
          <p:spPr>
            <a:xfrm>
              <a:off x="748342" y="457372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 smtClean="0"/>
                <a:t>RING</a:t>
              </a:r>
              <a:endParaRPr lang="en-US" sz="2400" dirty="0"/>
            </a:p>
          </p:txBody>
        </p:sp>
        <p:sp>
          <p:nvSpPr>
            <p:cNvPr id="8" name="Textfeld 28"/>
            <p:cNvSpPr txBox="1"/>
            <p:nvPr/>
          </p:nvSpPr>
          <p:spPr>
            <a:xfrm>
              <a:off x="3551461" y="4573723"/>
              <a:ext cx="783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 smtClean="0"/>
                <a:t>FAN</a:t>
              </a:r>
              <a:endParaRPr lang="en-US" sz="2400" dirty="0"/>
            </a:p>
          </p:txBody>
        </p:sp>
        <p:sp>
          <p:nvSpPr>
            <p:cNvPr id="9" name="Textfeld 30"/>
            <p:cNvSpPr txBox="1"/>
            <p:nvPr/>
          </p:nvSpPr>
          <p:spPr>
            <a:xfrm>
              <a:off x="4531149" y="45737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PHONE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1089611" y="6154614"/>
              <a:ext cx="286428" cy="49253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Oval 12"/>
            <p:cNvSpPr/>
            <p:nvPr/>
          </p:nvSpPr>
          <p:spPr>
            <a:xfrm>
              <a:off x="768195" y="5514674"/>
              <a:ext cx="914400" cy="5836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P1</a:t>
              </a:r>
              <a:endParaRPr lang="de-CH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02930" y="5570955"/>
              <a:ext cx="914400" cy="5836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P2</a:t>
              </a:r>
              <a:r>
                <a:rPr lang="de-CH" dirty="0" smtClean="0"/>
                <a:t>1</a:t>
              </a:r>
              <a:endParaRPr lang="de-CH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937584" y="5514673"/>
              <a:ext cx="914400" cy="5836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P3</a:t>
              </a:r>
              <a:r>
                <a:rPr lang="de-CH" dirty="0" smtClean="0"/>
                <a:t>1</a:t>
              </a:r>
              <a:endParaRPr lang="de-CH" dirty="0"/>
            </a:p>
          </p:txBody>
        </p:sp>
        <p:cxnSp>
          <p:nvCxnSpPr>
            <p:cNvPr id="17" name="Straight Connector 16"/>
            <p:cNvCxnSpPr>
              <a:endCxn id="13" idx="0"/>
            </p:cNvCxnSpPr>
            <p:nvPr/>
          </p:nvCxnSpPr>
          <p:spPr>
            <a:xfrm flipH="1">
              <a:off x="1225395" y="4979108"/>
              <a:ext cx="7432" cy="535566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14" idx="0"/>
            </p:cNvCxnSpPr>
            <p:nvPr/>
          </p:nvCxnSpPr>
          <p:spPr>
            <a:xfrm>
              <a:off x="3943075" y="5035388"/>
              <a:ext cx="17055" cy="535567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15" idx="0"/>
            </p:cNvCxnSpPr>
            <p:nvPr/>
          </p:nvCxnSpPr>
          <p:spPr>
            <a:xfrm>
              <a:off x="6394784" y="5035388"/>
              <a:ext cx="0" cy="479285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347107" y="4235169"/>
            <a:ext cx="5488357" cy="1245192"/>
            <a:chOff x="1347107" y="4235169"/>
            <a:chExt cx="5488357" cy="1245192"/>
          </a:xfrm>
        </p:grpSpPr>
        <p:sp>
          <p:nvSpPr>
            <p:cNvPr id="21" name="TextBox 20"/>
            <p:cNvSpPr txBox="1"/>
            <p:nvPr/>
          </p:nvSpPr>
          <p:spPr>
            <a:xfrm>
              <a:off x="1347107" y="4957141"/>
              <a:ext cx="285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 smtClean="0">
                  <a:solidFill>
                    <a:srgbClr val="FF0000"/>
                  </a:solidFill>
                </a:rPr>
                <a:t>c</a:t>
              </a:r>
              <a:endParaRPr lang="de-CH" sz="28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39984" y="4294957"/>
              <a:ext cx="285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 smtClean="0">
                  <a:solidFill>
                    <a:srgbClr val="FF0000"/>
                  </a:solidFill>
                </a:rPr>
                <a:t>a</a:t>
              </a:r>
              <a:endParaRPr lang="de-CH" sz="28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5113" y="4235169"/>
              <a:ext cx="285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 smtClean="0">
                  <a:solidFill>
                    <a:srgbClr val="FF0000"/>
                  </a:solidFill>
                </a:rPr>
                <a:t>a</a:t>
              </a:r>
              <a:endParaRPr lang="de-CH" sz="28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50242" y="4235169"/>
              <a:ext cx="285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 smtClean="0">
                  <a:solidFill>
                    <a:srgbClr val="FF0000"/>
                  </a:solidFill>
                </a:rPr>
                <a:t>a</a:t>
              </a:r>
              <a:endParaRPr lang="de-CH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15112" y="4143260"/>
            <a:ext cx="5694418" cy="1245192"/>
            <a:chOff x="1347106" y="4235169"/>
            <a:chExt cx="5694418" cy="1245192"/>
          </a:xfrm>
        </p:grpSpPr>
        <p:sp>
          <p:nvSpPr>
            <p:cNvPr id="29" name="TextBox 28"/>
            <p:cNvSpPr txBox="1"/>
            <p:nvPr/>
          </p:nvSpPr>
          <p:spPr>
            <a:xfrm>
              <a:off x="1347106" y="4957141"/>
              <a:ext cx="786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>
                  <a:solidFill>
                    <a:srgbClr val="FF7C80"/>
                  </a:solidFill>
                </a:rPr>
                <a:t>F*</a:t>
              </a:r>
              <a:r>
                <a:rPr lang="de-CH" sz="2800" dirty="0" smtClean="0">
                  <a:solidFill>
                    <a:srgbClr val="FF7C80"/>
                  </a:solidFill>
                </a:rPr>
                <a:t>c</a:t>
              </a:r>
              <a:endParaRPr lang="de-CH" sz="2800" dirty="0">
                <a:solidFill>
                  <a:srgbClr val="FF7C8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39983" y="4294957"/>
              <a:ext cx="751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 smtClean="0">
                  <a:solidFill>
                    <a:srgbClr val="FF7C80"/>
                  </a:solidFill>
                </a:rPr>
                <a:t>F*a</a:t>
              </a:r>
              <a:endParaRPr lang="de-CH" sz="2800" dirty="0">
                <a:solidFill>
                  <a:srgbClr val="FF7C8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45113" y="4235169"/>
              <a:ext cx="745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 smtClean="0">
                  <a:solidFill>
                    <a:srgbClr val="FF7C80"/>
                  </a:solidFill>
                </a:rPr>
                <a:t>F*a</a:t>
              </a:r>
              <a:endParaRPr lang="de-CH" sz="2800" dirty="0">
                <a:solidFill>
                  <a:srgbClr val="FF7C8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05966" y="4235169"/>
              <a:ext cx="835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>
                  <a:solidFill>
                    <a:srgbClr val="FF7C80"/>
                  </a:solidFill>
                </a:rPr>
                <a:t>F*</a:t>
              </a:r>
              <a:r>
                <a:rPr lang="de-CH" sz="2800" dirty="0" smtClean="0">
                  <a:solidFill>
                    <a:srgbClr val="FF7C80"/>
                  </a:solidFill>
                </a:rPr>
                <a:t>a</a:t>
              </a:r>
              <a:endParaRPr lang="de-CH" sz="2800" dirty="0">
                <a:solidFill>
                  <a:srgbClr val="FF7C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48684" y="4875627"/>
            <a:ext cx="6034480" cy="780803"/>
            <a:chOff x="1548684" y="4875627"/>
            <a:chExt cx="6034480" cy="780803"/>
          </a:xfrm>
        </p:grpSpPr>
        <p:cxnSp>
          <p:nvCxnSpPr>
            <p:cNvPr id="33" name="Straight Connector 32"/>
            <p:cNvCxnSpPr>
              <a:stCxn id="5" idx="2"/>
              <a:endCxn id="13" idx="7"/>
            </p:cNvCxnSpPr>
            <p:nvPr/>
          </p:nvCxnSpPr>
          <p:spPr>
            <a:xfrm flipH="1">
              <a:off x="1548684" y="4943055"/>
              <a:ext cx="978702" cy="657094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4" idx="7"/>
            </p:cNvCxnSpPr>
            <p:nvPr/>
          </p:nvCxnSpPr>
          <p:spPr>
            <a:xfrm flipH="1">
              <a:off x="4283419" y="4918344"/>
              <a:ext cx="934780" cy="738086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604462" y="4875627"/>
              <a:ext cx="978702" cy="657094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(4:3)</PresentationFormat>
  <Paragraphs>149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Default Design</vt:lpstr>
      <vt:lpstr>Equation</vt:lpstr>
      <vt:lpstr>Simple Measurement Models for Complex Working Memory Tasks</vt:lpstr>
      <vt:lpstr>Measurement Models vs. Explanatory Models</vt:lpstr>
      <vt:lpstr>Goal</vt:lpstr>
      <vt:lpstr>The Experiment</vt:lpstr>
      <vt:lpstr>Complex Span</vt:lpstr>
      <vt:lpstr>Recall:  Select from Candidate Set</vt:lpstr>
      <vt:lpstr>Structure of Candidate Set</vt:lpstr>
      <vt:lpstr>Multinomial Data Structure</vt:lpstr>
      <vt:lpstr>Model Assumptions</vt:lpstr>
      <vt:lpstr>Basic Model Equations</vt:lpstr>
      <vt:lpstr>From Activation to Selection Probability</vt:lpstr>
      <vt:lpstr>Multinomial Likelihood</vt:lpstr>
      <vt:lpstr>Generative Model Equations</vt:lpstr>
      <vt:lpstr>Generative Model, continued</vt:lpstr>
      <vt:lpstr>Graphical Model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the Complex Span Task</dc:title>
  <dc:creator>klaus</dc:creator>
  <cp:lastModifiedBy>Klaus Oberauer</cp:lastModifiedBy>
  <cp:revision>1127</cp:revision>
  <dcterms:created xsi:type="dcterms:W3CDTF">2008-06-24T10:58:59Z</dcterms:created>
  <dcterms:modified xsi:type="dcterms:W3CDTF">2018-07-14T08:31:13Z</dcterms:modified>
</cp:coreProperties>
</file>