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5" r:id="rId2"/>
    <p:sldId id="327" r:id="rId3"/>
    <p:sldId id="328" r:id="rId4"/>
    <p:sldId id="326" r:id="rId5"/>
    <p:sldId id="329" r:id="rId6"/>
    <p:sldId id="330" r:id="rId7"/>
    <p:sldId id="333" r:id="rId8"/>
    <p:sldId id="331" r:id="rId9"/>
    <p:sldId id="334" r:id="rId10"/>
    <p:sldId id="332" r:id="rId11"/>
    <p:sldId id="289" r:id="rId12"/>
    <p:sldId id="290" r:id="rId13"/>
    <p:sldId id="335" r:id="rId14"/>
    <p:sldId id="266" r:id="rId15"/>
    <p:sldId id="344" r:id="rId16"/>
    <p:sldId id="336" r:id="rId17"/>
    <p:sldId id="348" r:id="rId18"/>
    <p:sldId id="346" r:id="rId19"/>
    <p:sldId id="337" r:id="rId20"/>
    <p:sldId id="345" r:id="rId21"/>
    <p:sldId id="347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4567" autoAdjust="0"/>
  </p:normalViewPr>
  <p:slideViewPr>
    <p:cSldViewPr snapToGrid="0" snapToObjects="1">
      <p:cViewPr varScale="1">
        <p:scale>
          <a:sx n="96" d="100"/>
          <a:sy n="96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82161-4B3D-2549-B5BA-888C16F8F992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1152D-EC8F-F442-A512-C54340EB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Blue:</a:t>
            </a:r>
            <a:r>
              <a:rPr lang="en-US" baseline="0" dirty="0"/>
              <a:t> r = lambda = .1</a:t>
            </a:r>
          </a:p>
          <a:p>
            <a:r>
              <a:rPr lang="en-US" baseline="0" dirty="0"/>
              <a:t>Red: r = lambda = 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19357-01FC-FC41-9531-E6813903E1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f_i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dirty="0"/>
              <a:t>the area from d/2+c to inf. Because of symmetry around 0, this is the same as the area from –</a:t>
            </a:r>
            <a:r>
              <a:rPr lang="en-US" dirty="0" err="1"/>
              <a:t>inf</a:t>
            </a:r>
            <a:r>
              <a:rPr lang="en-US" dirty="0"/>
              <a:t> to -(d/2+c),</a:t>
            </a:r>
            <a:r>
              <a:rPr lang="en-US" baseline="0" dirty="0"/>
              <a:t> which is given by the CDF</a:t>
            </a:r>
          </a:p>
          <a:p>
            <a:endParaRPr lang="en-US" baseline="0" dirty="0"/>
          </a:p>
          <a:p>
            <a:r>
              <a:rPr lang="en-US" baseline="0" dirty="0" err="1"/>
              <a:t>h_i</a:t>
            </a:r>
            <a:r>
              <a:rPr lang="en-US" baseline="0" dirty="0"/>
              <a:t>: first shift the distribution to have mean 0 by subtracting d. Then, </a:t>
            </a:r>
            <a:r>
              <a:rPr lang="en-US" baseline="0" dirty="0" err="1"/>
              <a:t>h_i</a:t>
            </a:r>
            <a:r>
              <a:rPr lang="en-US" baseline="0" dirty="0"/>
              <a:t> is the area from (d/2+c) –d to </a:t>
            </a:r>
            <a:r>
              <a:rPr lang="en-US" baseline="0" dirty="0" err="1"/>
              <a:t>inf</a:t>
            </a:r>
            <a:r>
              <a:rPr lang="en-US" baseline="0" dirty="0"/>
              <a:t> (i.e., -d/2+c). Because of symmetry around 0, this is the same as the area from –</a:t>
            </a:r>
            <a:r>
              <a:rPr lang="en-US" baseline="0" dirty="0" err="1"/>
              <a:t>inf</a:t>
            </a:r>
            <a:r>
              <a:rPr lang="en-US" baseline="0" dirty="0"/>
              <a:t> to –(-d/2+c), which is –</a:t>
            </a:r>
            <a:r>
              <a:rPr lang="en-US" baseline="0" dirty="0" err="1"/>
              <a:t>inf</a:t>
            </a:r>
            <a:r>
              <a:rPr lang="en-US" baseline="0" dirty="0"/>
              <a:t> to d/2-c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19357-01FC-FC41-9531-E6813903E1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7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7296-4670-1742-9FEC-D975F2150BF3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7531-9077-3947-8D19-F6289755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17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Hierarchical</a:t>
            </a:r>
            <a:r>
              <a:rPr lang="en-US" b="1" dirty="0"/>
              <a:t> Bayesian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50066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Solution: Side </a:t>
            </a:r>
            <a:r>
              <a:rPr lang="en-US" b="1" dirty="0"/>
              <a:t>by Side Comparison of Code</a:t>
            </a:r>
          </a:p>
        </p:txBody>
      </p:sp>
    </p:spTree>
    <p:extLst>
      <p:ext uri="{BB962C8B-B14F-4D97-AF65-F5344CB8AC3E}">
        <p14:creationId xmlns:p14="http://schemas.microsoft.com/office/powerpoint/2010/main" val="200896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about Participant 4?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weakness of the full individual differences model is evident in its predictions for Subject 4</a:t>
            </a:r>
          </a:p>
          <a:p>
            <a:r>
              <a:rPr lang="en-US" dirty="0"/>
              <a:t>Because each subject is assumed to have their own parameters, the only information the model has about the new subject are the priors for alpha and beta</a:t>
            </a:r>
          </a:p>
          <a:p>
            <a:r>
              <a:rPr lang="en-US" dirty="0"/>
              <a:t>Intuitively, we might predict that Subject 4 will have parameters represented by some sort of average of Subjects 1-3</a:t>
            </a:r>
          </a:p>
        </p:txBody>
      </p:sp>
    </p:spTree>
    <p:extLst>
      <p:ext uri="{BB962C8B-B14F-4D97-AF65-F5344CB8AC3E}">
        <p14:creationId xmlns:p14="http://schemas.microsoft.com/office/powerpoint/2010/main" val="16049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86" y="188845"/>
            <a:ext cx="8229600" cy="1143000"/>
          </a:xfrm>
        </p:spPr>
        <p:txBody>
          <a:bodyPr/>
          <a:lstStyle/>
          <a:p>
            <a:r>
              <a:rPr lang="en-US" b="1" dirty="0"/>
              <a:t>Hierarchical Modeling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695312" y="2028364"/>
            <a:ext cx="5435799" cy="3229045"/>
            <a:chOff x="1765036" y="1351312"/>
            <a:chExt cx="5435799" cy="3229045"/>
          </a:xfrm>
        </p:grpSpPr>
        <p:grpSp>
          <p:nvGrpSpPr>
            <p:cNvPr id="49" name="Group 48"/>
            <p:cNvGrpSpPr/>
            <p:nvPr/>
          </p:nvGrpSpPr>
          <p:grpSpPr>
            <a:xfrm>
              <a:off x="2294591" y="2249877"/>
              <a:ext cx="4289005" cy="2330480"/>
              <a:chOff x="2317158" y="1978862"/>
              <a:chExt cx="4289005" cy="233048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>
                <a:off x="2654012" y="2793178"/>
                <a:ext cx="1518519" cy="5586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485317" y="2793178"/>
                <a:ext cx="0" cy="5586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792227" y="2793178"/>
                <a:ext cx="1600591" cy="5586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2317158" y="3415117"/>
                <a:ext cx="426690" cy="894225"/>
                <a:chOff x="1111750" y="2224608"/>
                <a:chExt cx="426690" cy="894225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11750" y="2475678"/>
                  <a:ext cx="426690" cy="643155"/>
                </a:xfrm>
                <a:prstGeom prst="rect">
                  <a:avLst/>
                </a:prstGeom>
              </p:spPr>
            </p:pic>
            <p:pic>
              <p:nvPicPr>
                <p:cNvPr id="33" name="Picture 32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5557" y="2224608"/>
                  <a:ext cx="139374" cy="25107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3478319" y="1978862"/>
                <a:ext cx="2087858" cy="757614"/>
                <a:chOff x="3478319" y="1718064"/>
                <a:chExt cx="2087858" cy="757614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8319" y="1718064"/>
                  <a:ext cx="2087858" cy="757614"/>
                </a:xfrm>
                <a:prstGeom prst="rect">
                  <a:avLst/>
                </a:prstGeom>
              </p:spPr>
            </p:pic>
            <p:pic>
              <p:nvPicPr>
                <p:cNvPr id="5" name="Picture 4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2531" y="2047558"/>
                  <a:ext cx="674340" cy="222773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34"/>
              <p:cNvGrpSpPr/>
              <p:nvPr/>
            </p:nvGrpSpPr>
            <p:grpSpPr>
              <a:xfrm>
                <a:off x="4271972" y="3415117"/>
                <a:ext cx="426690" cy="894225"/>
                <a:chOff x="1111750" y="2224608"/>
                <a:chExt cx="426690" cy="894225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11750" y="2475678"/>
                  <a:ext cx="426690" cy="643155"/>
                </a:xfrm>
                <a:prstGeom prst="rect">
                  <a:avLst/>
                </a:prstGeom>
              </p:spPr>
            </p:pic>
            <p:pic>
              <p:nvPicPr>
                <p:cNvPr id="38" name="Picture 37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5557" y="2224608"/>
                  <a:ext cx="139374" cy="25107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6179473" y="3415117"/>
                <a:ext cx="426690" cy="894225"/>
                <a:chOff x="1111750" y="2224608"/>
                <a:chExt cx="426690" cy="894225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11750" y="2475678"/>
                  <a:ext cx="426690" cy="643155"/>
                </a:xfrm>
                <a:prstGeom prst="rect">
                  <a:avLst/>
                </a:prstGeom>
              </p:spPr>
            </p:pic>
            <p:pic>
              <p:nvPicPr>
                <p:cNvPr id="42" name="Picture 41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5557" y="2224608"/>
                  <a:ext cx="139374" cy="2510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oup 16"/>
            <p:cNvGrpSpPr/>
            <p:nvPr/>
          </p:nvGrpSpPr>
          <p:grpSpPr>
            <a:xfrm>
              <a:off x="1765036" y="1351312"/>
              <a:ext cx="2087858" cy="757614"/>
              <a:chOff x="1757574" y="1112850"/>
              <a:chExt cx="2087858" cy="75761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574" y="1112850"/>
                <a:ext cx="2087858" cy="757614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2410372" y="1295586"/>
                <a:ext cx="647680" cy="369332"/>
                <a:chOff x="2410372" y="1295586"/>
                <a:chExt cx="647680" cy="369332"/>
              </a:xfrm>
            </p:grpSpPr>
            <p:pic>
              <p:nvPicPr>
                <p:cNvPr id="14" name="Picture 13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387" y="1480252"/>
                  <a:ext cx="177665" cy="130636"/>
                </a:xfrm>
                <a:prstGeom prst="rect">
                  <a:avLst/>
                </a:prstGeom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2410372" y="1295586"/>
                  <a:ext cx="603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Prior</a:t>
                  </a:r>
                  <a:r>
                    <a:rPr lang="en-US" dirty="0"/>
                    <a:t> 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5112977" y="1351312"/>
              <a:ext cx="2087858" cy="757614"/>
              <a:chOff x="5081549" y="1101445"/>
              <a:chExt cx="2087858" cy="75761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081549" y="1101445"/>
                <a:ext cx="2087858" cy="757614"/>
                <a:chOff x="1757574" y="1112850"/>
                <a:chExt cx="2087858" cy="757614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57574" y="1112850"/>
                  <a:ext cx="2087858" cy="757614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2410372" y="1295586"/>
                  <a:ext cx="603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Prior</a:t>
                  </a:r>
                  <a:r>
                    <a:rPr lang="en-US" dirty="0"/>
                    <a:t> </a:t>
                  </a:r>
                </a:p>
              </p:txBody>
            </p:sp>
          </p:grpSp>
          <p:pic>
            <p:nvPicPr>
              <p:cNvPr id="19" name="Picture 18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5194" y="1456132"/>
                <a:ext cx="177624" cy="118416"/>
              </a:xfrm>
              <a:prstGeom prst="rect">
                <a:avLst/>
              </a:prstGeom>
            </p:spPr>
          </p:pic>
        </p:grpSp>
        <p:cxnSp>
          <p:nvCxnSpPr>
            <p:cNvPr id="50" name="Straight Arrow Connector 49"/>
            <p:cNvCxnSpPr/>
            <p:nvPr/>
          </p:nvCxnSpPr>
          <p:spPr>
            <a:xfrm>
              <a:off x="2791671" y="2110635"/>
              <a:ext cx="1224239" cy="3938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909911" y="2130210"/>
              <a:ext cx="1246995" cy="374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07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Graphical Model (Structured Individual Differences)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13" y="2016696"/>
            <a:ext cx="6429687" cy="4749769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7" idx="3"/>
          </p:cNvCxnSpPr>
          <p:nvPr/>
        </p:nvCxnSpPr>
        <p:spPr>
          <a:xfrm>
            <a:off x="1562425" y="2798762"/>
            <a:ext cx="645635" cy="315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1562425" y="2798762"/>
            <a:ext cx="1412164" cy="264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849" y="2060098"/>
            <a:ext cx="1436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 decay rate and baseline for each person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0637" y="1579111"/>
            <a:ext cx="245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Group level rates and baselines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8151" y="1796381"/>
            <a:ext cx="91526" cy="284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52837" y="1796381"/>
            <a:ext cx="476840" cy="2637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54953" y="1796381"/>
            <a:ext cx="1174724" cy="284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9640" y="1796381"/>
            <a:ext cx="1760037" cy="2733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Priors on Standard Deviations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JAGS parameterizes the Gaussian distribution in terms of the mean and </a:t>
            </a:r>
            <a:r>
              <a:rPr lang="en-US" dirty="0">
                <a:solidFill>
                  <a:srgbClr val="FF0000"/>
                </a:solidFill>
              </a:rPr>
              <a:t>precision</a:t>
            </a:r>
            <a:r>
              <a:rPr lang="en-US" dirty="0"/>
              <a:t>, not the mean and variance</a:t>
            </a:r>
          </a:p>
          <a:p>
            <a:r>
              <a:rPr lang="en-US" dirty="0"/>
              <a:t>Precision: </a:t>
            </a:r>
            <a:r>
              <a:rPr lang="en-US" dirty="0" err="1"/>
              <a:t>λ</a:t>
            </a:r>
            <a:r>
              <a:rPr lang="en-US" dirty="0"/>
              <a:t> = 1/σ</a:t>
            </a:r>
            <a:r>
              <a:rPr lang="en-US" baseline="30000" dirty="0"/>
              <a:t>2</a:t>
            </a:r>
          </a:p>
          <a:p>
            <a:r>
              <a:rPr lang="en-US" dirty="0"/>
              <a:t>Setting priors on standard deviations is tricky</a:t>
            </a:r>
          </a:p>
          <a:p>
            <a:r>
              <a:rPr lang="en-US" dirty="0"/>
              <a:t>Two ways:</a:t>
            </a:r>
          </a:p>
          <a:p>
            <a:pPr lvl="1"/>
            <a:r>
              <a:rPr lang="en-US" dirty="0"/>
              <a:t>Set a uniform prior on </a:t>
            </a:r>
            <a:r>
              <a:rPr lang="en-US" dirty="0" err="1"/>
              <a:t>σ</a:t>
            </a:r>
            <a:r>
              <a:rPr lang="en-US" dirty="0"/>
              <a:t> and then calculate </a:t>
            </a:r>
            <a:r>
              <a:rPr lang="en-US" dirty="0" err="1"/>
              <a:t>λ</a:t>
            </a:r>
            <a:endParaRPr lang="en-US" dirty="0"/>
          </a:p>
          <a:p>
            <a:pPr lvl="1"/>
            <a:r>
              <a:rPr lang="en-US" dirty="0"/>
              <a:t>Set the prior directly on </a:t>
            </a:r>
            <a:r>
              <a:rPr lang="en-US" dirty="0" err="1"/>
              <a:t>λ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4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Comments on the Gamma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Gamma: </a:t>
            </a:r>
            <a:r>
              <a:rPr lang="en-US" dirty="0" err="1"/>
              <a:t>dgamma</a:t>
            </a:r>
            <a:r>
              <a:rPr lang="en-US" dirty="0"/>
              <a:t>(r, lambda)</a:t>
            </a:r>
          </a:p>
          <a:p>
            <a:r>
              <a:rPr lang="en-US" dirty="0"/>
              <a:t>r = shape, lambda =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 is dependent on change of scale</a:t>
            </a:r>
          </a:p>
          <a:p>
            <a:r>
              <a:rPr lang="en-US" dirty="0"/>
              <a:t>Gamma(0.001, 0.001) prior on precision parameters is motivated by scale invariance arguments (i.e., changing the measurement scale of the data does not affect inference)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untitle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1" y="1417638"/>
            <a:ext cx="2915478" cy="2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by Side Comparison of Code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582" y="1621415"/>
            <a:ext cx="4058216" cy="4975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model{</a:t>
            </a:r>
          </a:p>
          <a:p>
            <a:pPr marL="0" indent="0">
              <a:buNone/>
            </a:pPr>
            <a:r>
              <a:rPr lang="en-US" dirty="0"/>
              <a:t>  # Observed and Predicted Data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in 1:ns){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for</a:t>
            </a:r>
            <a:r>
              <a:rPr lang="nl-NL" dirty="0"/>
              <a:t> (j in 1:nt){</a:t>
            </a:r>
          </a:p>
          <a:p>
            <a:pPr marL="0" indent="0">
              <a:buNone/>
            </a:pPr>
            <a:r>
              <a:rPr lang="en-US" dirty="0"/>
              <a:t>      k[</a:t>
            </a:r>
            <a:r>
              <a:rPr lang="en-US" dirty="0" err="1"/>
              <a:t>i,j</a:t>
            </a:r>
            <a:r>
              <a:rPr lang="en-US" dirty="0"/>
              <a:t>] ~ </a:t>
            </a:r>
            <a:r>
              <a:rPr lang="en-US" dirty="0" err="1"/>
              <a:t>dbin</a:t>
            </a:r>
            <a:r>
              <a:rPr lang="en-US" dirty="0"/>
              <a:t>(theta[</a:t>
            </a:r>
            <a:r>
              <a:rPr lang="en-US" dirty="0" err="1"/>
              <a:t>i,j</a:t>
            </a:r>
            <a:r>
              <a:rPr lang="en-US" dirty="0"/>
              <a:t>],n)</a:t>
            </a:r>
          </a:p>
          <a:p>
            <a:pPr marL="0" indent="0">
              <a:buNone/>
            </a:pPr>
            <a:r>
              <a:rPr lang="nb-NO" dirty="0"/>
              <a:t>      </a:t>
            </a:r>
            <a:r>
              <a:rPr lang="nb-NO" dirty="0" err="1"/>
              <a:t>predk</a:t>
            </a:r>
            <a:r>
              <a:rPr lang="nb-NO" dirty="0"/>
              <a:t>[</a:t>
            </a:r>
            <a:r>
              <a:rPr lang="nb-NO" dirty="0" err="1"/>
              <a:t>i,j</a:t>
            </a:r>
            <a:r>
              <a:rPr lang="nb-NO" dirty="0"/>
              <a:t>] ~ </a:t>
            </a:r>
            <a:r>
              <a:rPr lang="nb-NO" dirty="0" err="1"/>
              <a:t>dbin</a:t>
            </a:r>
            <a:r>
              <a:rPr lang="nb-NO" dirty="0"/>
              <a:t>(theta[</a:t>
            </a:r>
            <a:r>
              <a:rPr lang="nb-NO" dirty="0" err="1"/>
              <a:t>i,j</a:t>
            </a:r>
            <a:r>
              <a:rPr lang="nb-NO" dirty="0"/>
              <a:t>],n)</a:t>
            </a:r>
          </a:p>
          <a:p>
            <a:pPr marL="0" indent="0">
              <a:buNone/>
            </a:pPr>
            <a:r>
              <a:rPr lang="nb-NO" dirty="0"/>
              <a:t>    }</a:t>
            </a:r>
          </a:p>
          <a:p>
            <a:pPr marL="0" indent="0">
              <a:buNone/>
            </a:pPr>
            <a:r>
              <a:rPr lang="nb-NO" dirty="0"/>
              <a:t>  }</a:t>
            </a:r>
          </a:p>
          <a:p>
            <a:pPr marL="0" indent="0">
              <a:buNone/>
            </a:pPr>
            <a:r>
              <a:rPr lang="nb-NO" dirty="0"/>
              <a:t>  # </a:t>
            </a:r>
            <a:r>
              <a:rPr lang="nb-NO" dirty="0" err="1"/>
              <a:t>Retention</a:t>
            </a:r>
            <a:r>
              <a:rPr lang="nb-NO" dirty="0"/>
              <a:t> Rate At </a:t>
            </a:r>
            <a:r>
              <a:rPr lang="nb-NO" dirty="0" err="1"/>
              <a:t>Each</a:t>
            </a:r>
            <a:r>
              <a:rPr lang="nb-NO" dirty="0"/>
              <a:t> Lag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Subject</a:t>
            </a:r>
            <a:r>
              <a:rPr lang="nb-NO" dirty="0"/>
              <a:t> </a:t>
            </a:r>
            <a:r>
              <a:rPr lang="nb-NO" dirty="0" err="1"/>
              <a:t>Decays</a:t>
            </a:r>
            <a:r>
              <a:rPr lang="nb-NO" dirty="0"/>
              <a:t> </a:t>
            </a:r>
            <a:r>
              <a:rPr lang="nb-NO" dirty="0" err="1"/>
              <a:t>Exponentially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in 1:ns){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for</a:t>
            </a:r>
            <a:r>
              <a:rPr lang="nl-NL" dirty="0"/>
              <a:t> (j in 1:nt){</a:t>
            </a:r>
          </a:p>
          <a:p>
            <a:pPr marL="0" indent="0">
              <a:buNone/>
            </a:pPr>
            <a:r>
              <a:rPr lang="en-US" dirty="0"/>
              <a:t>      theta[</a:t>
            </a:r>
            <a:r>
              <a:rPr lang="en-US" dirty="0" err="1"/>
              <a:t>i,j</a:t>
            </a:r>
            <a:r>
              <a:rPr lang="en-US" dirty="0"/>
              <a:t>] &lt;- min(1,exp(-alpha[</a:t>
            </a:r>
            <a:r>
              <a:rPr lang="en-US" dirty="0" err="1"/>
              <a:t>i</a:t>
            </a:r>
            <a:r>
              <a:rPr lang="en-US" dirty="0"/>
              <a:t>]*t[j])+beta[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# Priors For Each Subject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in 1:ns){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alpha</a:t>
            </a:r>
            <a:r>
              <a:rPr lang="sv-SE" dirty="0"/>
              <a:t>[i] ~ </a:t>
            </a:r>
            <a:r>
              <a:rPr lang="sv-SE" dirty="0" err="1"/>
              <a:t>dbeta</a:t>
            </a:r>
            <a:r>
              <a:rPr lang="sv-SE" dirty="0"/>
              <a:t>(1,1)</a:t>
            </a:r>
          </a:p>
          <a:p>
            <a:pPr marL="0" indent="0">
              <a:buNone/>
            </a:pPr>
            <a:r>
              <a:rPr lang="sv-SE" dirty="0"/>
              <a:t>    beta[i] ~ </a:t>
            </a:r>
            <a:r>
              <a:rPr lang="sv-SE" dirty="0" err="1"/>
              <a:t>dbeta</a:t>
            </a:r>
            <a:r>
              <a:rPr lang="sv-SE" dirty="0"/>
              <a:t>(1,1)</a:t>
            </a:r>
          </a:p>
          <a:p>
            <a:pPr marL="0" indent="0">
              <a:buNone/>
            </a:pPr>
            <a:r>
              <a:rPr lang="sv-SE" dirty="0"/>
              <a:t>  }   </a:t>
            </a:r>
          </a:p>
          <a:p>
            <a:pPr marL="0" indent="0">
              <a:buNone/>
            </a:pPr>
            <a:r>
              <a:rPr lang="sv-SE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9842" y="5249695"/>
            <a:ext cx="1783979" cy="89768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82" y="1277301"/>
            <a:ext cx="278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Full Differences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81798" y="1533535"/>
            <a:ext cx="4058216" cy="4975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0272" y="1533535"/>
            <a:ext cx="4633494" cy="553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model{</a:t>
            </a:r>
          </a:p>
          <a:p>
            <a:r>
              <a:rPr lang="en-US" sz="1200" dirty="0"/>
              <a:t>  # Observed and Predicted Data</a:t>
            </a:r>
          </a:p>
          <a:p>
            <a:r>
              <a:rPr lang="en-US" sz="1200" dirty="0"/>
              <a:t>  for (</a:t>
            </a:r>
            <a:r>
              <a:rPr lang="en-US" sz="1200" dirty="0" err="1"/>
              <a:t>i</a:t>
            </a:r>
            <a:r>
              <a:rPr lang="en-US" sz="1200" dirty="0"/>
              <a:t> in 1:ns){</a:t>
            </a:r>
          </a:p>
          <a:p>
            <a:r>
              <a:rPr lang="nl-NL" sz="1200" dirty="0"/>
              <a:t>    </a:t>
            </a:r>
            <a:r>
              <a:rPr lang="nl-NL" sz="1200" dirty="0" err="1"/>
              <a:t>for</a:t>
            </a:r>
            <a:r>
              <a:rPr lang="nl-NL" sz="1200" dirty="0"/>
              <a:t> (j in 1:nt){</a:t>
            </a:r>
          </a:p>
          <a:p>
            <a:r>
              <a:rPr lang="en-US" sz="1200" dirty="0"/>
              <a:t>      k[</a:t>
            </a:r>
            <a:r>
              <a:rPr lang="en-US" sz="1200" dirty="0" err="1"/>
              <a:t>i,j</a:t>
            </a:r>
            <a:r>
              <a:rPr lang="en-US" sz="1200" dirty="0"/>
              <a:t>] ~ </a:t>
            </a:r>
            <a:r>
              <a:rPr lang="en-US" sz="1200" dirty="0" err="1"/>
              <a:t>dbin</a:t>
            </a:r>
            <a:r>
              <a:rPr lang="en-US" sz="1200" dirty="0"/>
              <a:t>(theta[</a:t>
            </a:r>
            <a:r>
              <a:rPr lang="en-US" sz="1200" dirty="0" err="1"/>
              <a:t>i,j</a:t>
            </a:r>
            <a:r>
              <a:rPr lang="en-US" sz="1200" dirty="0"/>
              <a:t>],n)</a:t>
            </a:r>
          </a:p>
          <a:p>
            <a:r>
              <a:rPr lang="nb-NO" sz="1200" dirty="0"/>
              <a:t>      </a:t>
            </a:r>
            <a:r>
              <a:rPr lang="nb-NO" sz="1200" dirty="0" err="1"/>
              <a:t>predk</a:t>
            </a:r>
            <a:r>
              <a:rPr lang="nb-NO" sz="1200" dirty="0"/>
              <a:t>[</a:t>
            </a:r>
            <a:r>
              <a:rPr lang="nb-NO" sz="1200" dirty="0" err="1"/>
              <a:t>i,j</a:t>
            </a:r>
            <a:r>
              <a:rPr lang="nb-NO" sz="1200" dirty="0"/>
              <a:t>] ~ </a:t>
            </a:r>
            <a:r>
              <a:rPr lang="nb-NO" sz="1200" dirty="0" err="1"/>
              <a:t>dbin</a:t>
            </a:r>
            <a:r>
              <a:rPr lang="nb-NO" sz="1200" dirty="0"/>
              <a:t>(theta[</a:t>
            </a:r>
            <a:r>
              <a:rPr lang="nb-NO" sz="1200" dirty="0" err="1"/>
              <a:t>i,j</a:t>
            </a:r>
            <a:r>
              <a:rPr lang="nb-NO" sz="1200" dirty="0"/>
              <a:t>],n)</a:t>
            </a:r>
          </a:p>
          <a:p>
            <a:r>
              <a:rPr lang="nb-NO" sz="1200" dirty="0"/>
              <a:t>    }</a:t>
            </a:r>
          </a:p>
          <a:p>
            <a:r>
              <a:rPr lang="nb-NO" sz="1200" dirty="0"/>
              <a:t>  }</a:t>
            </a:r>
          </a:p>
          <a:p>
            <a:r>
              <a:rPr lang="nb-NO" sz="1200" dirty="0"/>
              <a:t>  # </a:t>
            </a:r>
            <a:r>
              <a:rPr lang="nb-NO" sz="1200" dirty="0" err="1"/>
              <a:t>Retention</a:t>
            </a:r>
            <a:r>
              <a:rPr lang="nb-NO" sz="1200" dirty="0"/>
              <a:t> Rate At </a:t>
            </a:r>
            <a:r>
              <a:rPr lang="nb-NO" sz="1200" dirty="0" err="1"/>
              <a:t>Each</a:t>
            </a:r>
            <a:r>
              <a:rPr lang="nb-NO" sz="1200" dirty="0"/>
              <a:t> Lag For </a:t>
            </a:r>
            <a:r>
              <a:rPr lang="nb-NO" sz="1200" dirty="0" err="1"/>
              <a:t>Each</a:t>
            </a:r>
            <a:r>
              <a:rPr lang="nb-NO" sz="1200" dirty="0"/>
              <a:t> </a:t>
            </a:r>
            <a:r>
              <a:rPr lang="nb-NO" sz="1200" dirty="0" err="1"/>
              <a:t>Subject</a:t>
            </a:r>
            <a:r>
              <a:rPr lang="nb-NO" sz="1200" dirty="0"/>
              <a:t> </a:t>
            </a:r>
            <a:r>
              <a:rPr lang="nb-NO" sz="1200" dirty="0" err="1"/>
              <a:t>Decays</a:t>
            </a:r>
            <a:r>
              <a:rPr lang="nb-NO" sz="1200" dirty="0"/>
              <a:t> </a:t>
            </a:r>
            <a:r>
              <a:rPr lang="nb-NO" sz="1200" dirty="0" err="1"/>
              <a:t>Exponentially</a:t>
            </a:r>
            <a:endParaRPr lang="nb-NO" sz="1200" dirty="0"/>
          </a:p>
          <a:p>
            <a:r>
              <a:rPr lang="en-US" sz="1200" dirty="0"/>
              <a:t>  for (</a:t>
            </a:r>
            <a:r>
              <a:rPr lang="en-US" sz="1200" dirty="0" err="1"/>
              <a:t>i</a:t>
            </a:r>
            <a:r>
              <a:rPr lang="en-US" sz="1200" dirty="0"/>
              <a:t> in 1:ns){</a:t>
            </a:r>
          </a:p>
          <a:p>
            <a:r>
              <a:rPr lang="nl-NL" sz="1200" dirty="0"/>
              <a:t>    </a:t>
            </a:r>
            <a:r>
              <a:rPr lang="nl-NL" sz="1200" dirty="0" err="1"/>
              <a:t>for</a:t>
            </a:r>
            <a:r>
              <a:rPr lang="nl-NL" sz="1200" dirty="0"/>
              <a:t> (j in 1:nt){</a:t>
            </a:r>
          </a:p>
          <a:p>
            <a:r>
              <a:rPr lang="en-US" sz="1200" dirty="0"/>
              <a:t>      theta[</a:t>
            </a:r>
            <a:r>
              <a:rPr lang="en-US" sz="1200" dirty="0" err="1"/>
              <a:t>i,j</a:t>
            </a:r>
            <a:r>
              <a:rPr lang="en-US" sz="1200" dirty="0"/>
              <a:t>] &lt;- min(1,exp(-alpha[</a:t>
            </a:r>
            <a:r>
              <a:rPr lang="en-US" sz="1200" dirty="0" err="1"/>
              <a:t>i</a:t>
            </a:r>
            <a:r>
              <a:rPr lang="en-US" sz="1200" dirty="0"/>
              <a:t>]*t[j])+beta[</a:t>
            </a:r>
            <a:r>
              <a:rPr lang="en-US" sz="1200" dirty="0" err="1"/>
              <a:t>i</a:t>
            </a:r>
            <a:r>
              <a:rPr lang="en-US" sz="1200" dirty="0"/>
              <a:t>])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# Parameters For Each Subject Drawn From Gaussian Group Distributions</a:t>
            </a:r>
          </a:p>
          <a:p>
            <a:r>
              <a:rPr lang="en-US" sz="1200" dirty="0"/>
              <a:t>  for (</a:t>
            </a:r>
            <a:r>
              <a:rPr lang="en-US" sz="1200" dirty="0" err="1"/>
              <a:t>i</a:t>
            </a:r>
            <a:r>
              <a:rPr lang="en-US" sz="1200" dirty="0"/>
              <a:t> in 1:ns){</a:t>
            </a:r>
          </a:p>
          <a:p>
            <a:r>
              <a:rPr lang="en-US" sz="1200" dirty="0"/>
              <a:t>    alpha[</a:t>
            </a:r>
            <a:r>
              <a:rPr lang="en-US" sz="1200" dirty="0" err="1"/>
              <a:t>i</a:t>
            </a:r>
            <a:r>
              <a:rPr lang="en-US" sz="1200" dirty="0"/>
              <a:t>] ~ </a:t>
            </a:r>
            <a:r>
              <a:rPr lang="en-US" sz="1200" dirty="0" err="1"/>
              <a:t>dnorm</a:t>
            </a:r>
            <a:r>
              <a:rPr lang="en-US" sz="1200" dirty="0"/>
              <a:t>(</a:t>
            </a:r>
            <a:r>
              <a:rPr lang="en-US" sz="1200" dirty="0" err="1"/>
              <a:t>alphamu,alphalambda</a:t>
            </a:r>
            <a:r>
              <a:rPr lang="en-US" sz="1200" dirty="0"/>
              <a:t>)T(</a:t>
            </a:r>
            <a:r>
              <a:rPr lang="en-US" sz="1200"/>
              <a:t>0,)</a:t>
            </a:r>
            <a:endParaRPr lang="en-US" sz="1200" dirty="0"/>
          </a:p>
          <a:p>
            <a:r>
              <a:rPr lang="en-US" sz="1200" dirty="0"/>
              <a:t>    beta[</a:t>
            </a:r>
            <a:r>
              <a:rPr lang="en-US" sz="1200" dirty="0" err="1"/>
              <a:t>i</a:t>
            </a:r>
            <a:r>
              <a:rPr lang="en-US" sz="1200" dirty="0"/>
              <a:t>] ~ </a:t>
            </a:r>
            <a:r>
              <a:rPr lang="en-US" sz="1200" dirty="0" err="1"/>
              <a:t>dnorm</a:t>
            </a:r>
            <a:r>
              <a:rPr lang="en-US" sz="1200" dirty="0"/>
              <a:t>(</a:t>
            </a:r>
            <a:r>
              <a:rPr lang="en-US" sz="1200" dirty="0" err="1"/>
              <a:t>betamu,betalambda</a:t>
            </a:r>
            <a:r>
              <a:rPr lang="en-US" sz="1200" dirty="0"/>
              <a:t>)T(0,)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# Priors For Group Distributions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alphamu</a:t>
            </a:r>
            <a:r>
              <a:rPr lang="en-US" sz="1200" dirty="0"/>
              <a:t> ~ </a:t>
            </a:r>
            <a:r>
              <a:rPr lang="en-US" sz="1200" dirty="0" err="1"/>
              <a:t>dbeta</a:t>
            </a:r>
            <a:r>
              <a:rPr lang="en-US" sz="1200" dirty="0"/>
              <a:t>(1,1)</a:t>
            </a:r>
          </a:p>
          <a:p>
            <a:r>
              <a:rPr lang="sv-SE" sz="1200" dirty="0"/>
              <a:t>  </a:t>
            </a:r>
            <a:r>
              <a:rPr lang="sv-SE" sz="1200" dirty="0" err="1"/>
              <a:t>alphalambda</a:t>
            </a:r>
            <a:r>
              <a:rPr lang="sv-SE" sz="1200" dirty="0"/>
              <a:t> ~ </a:t>
            </a:r>
            <a:r>
              <a:rPr lang="sv-SE" sz="1200" dirty="0" err="1"/>
              <a:t>dgamma</a:t>
            </a:r>
            <a:r>
              <a:rPr lang="sv-SE" sz="1200" dirty="0"/>
              <a:t>(.001,.001)T(.001,)</a:t>
            </a:r>
          </a:p>
          <a:p>
            <a:r>
              <a:rPr lang="sv-SE" sz="1200" dirty="0"/>
              <a:t>  </a:t>
            </a:r>
            <a:r>
              <a:rPr lang="sv-SE" sz="1200" dirty="0" err="1"/>
              <a:t>alphasigma</a:t>
            </a:r>
            <a:r>
              <a:rPr lang="sv-SE" sz="1200" dirty="0"/>
              <a:t> &lt;- 1/</a:t>
            </a:r>
            <a:r>
              <a:rPr lang="sv-SE" sz="1200" dirty="0" err="1"/>
              <a:t>sqrt</a:t>
            </a:r>
            <a:r>
              <a:rPr lang="sv-SE" sz="1200" dirty="0"/>
              <a:t>(</a:t>
            </a:r>
            <a:r>
              <a:rPr lang="sv-SE" sz="1200" dirty="0" err="1"/>
              <a:t>alphalambda</a:t>
            </a:r>
            <a:r>
              <a:rPr lang="sv-SE" sz="1200" dirty="0"/>
              <a:t>)</a:t>
            </a:r>
          </a:p>
          <a:p>
            <a:r>
              <a:rPr lang="sv-SE" sz="1200" dirty="0"/>
              <a:t>  </a:t>
            </a:r>
            <a:r>
              <a:rPr lang="sv-SE" sz="1200" dirty="0" err="1"/>
              <a:t>betamu</a:t>
            </a:r>
            <a:r>
              <a:rPr lang="sv-SE" sz="1200" dirty="0"/>
              <a:t> ~ </a:t>
            </a:r>
            <a:r>
              <a:rPr lang="sv-SE" sz="1200" dirty="0" err="1"/>
              <a:t>dbeta</a:t>
            </a:r>
            <a:r>
              <a:rPr lang="sv-SE" sz="1200" dirty="0"/>
              <a:t>(1,1)</a:t>
            </a:r>
          </a:p>
          <a:p>
            <a:r>
              <a:rPr lang="sv-SE" sz="1200" dirty="0"/>
              <a:t>  betalambda ~ </a:t>
            </a:r>
            <a:r>
              <a:rPr lang="sv-SE" sz="1200" dirty="0" err="1"/>
              <a:t>dgamma</a:t>
            </a:r>
            <a:r>
              <a:rPr lang="sv-SE" sz="1200" dirty="0"/>
              <a:t>(.001,.001)T(.001,)</a:t>
            </a:r>
          </a:p>
          <a:p>
            <a:r>
              <a:rPr lang="sv-SE" sz="1200" dirty="0"/>
              <a:t>  betasigma &lt;- 1/</a:t>
            </a:r>
            <a:r>
              <a:rPr lang="sv-SE" sz="1200" dirty="0" err="1"/>
              <a:t>sqrt</a:t>
            </a:r>
            <a:r>
              <a:rPr lang="sv-SE" sz="1200" dirty="0"/>
              <a:t>(betalambda)</a:t>
            </a:r>
          </a:p>
          <a:p>
            <a:r>
              <a:rPr lang="sv-SE" sz="1200" dirty="0"/>
              <a:t>}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81798" y="4462348"/>
            <a:ext cx="3237725" cy="213431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90272" y="1299025"/>
            <a:ext cx="385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Individual Differences</a:t>
            </a:r>
          </a:p>
        </p:txBody>
      </p:sp>
    </p:spTree>
    <p:extLst>
      <p:ext uri="{BB962C8B-B14F-4D97-AF65-F5344CB8AC3E}">
        <p14:creationId xmlns:p14="http://schemas.microsoft.com/office/powerpoint/2010/main" val="14142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1143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Revisiting Signal Detection Theory</a:t>
            </a:r>
          </a:p>
        </p:txBody>
      </p:sp>
    </p:spTree>
    <p:extLst>
      <p:ext uri="{BB962C8B-B14F-4D97-AF65-F5344CB8AC3E}">
        <p14:creationId xmlns:p14="http://schemas.microsoft.com/office/powerpoint/2010/main" val="104008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Equal-variance Gaussian Signal Detection Theory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883"/>
            <a:ext cx="5626806" cy="45350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6806" y="1880395"/>
            <a:ext cx="3287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noise = 0</a:t>
            </a:r>
          </a:p>
          <a:p>
            <a:endParaRPr lang="en-US" dirty="0"/>
          </a:p>
          <a:p>
            <a:r>
              <a:rPr lang="en-US" dirty="0"/>
              <a:t>d = discriminability (the distance between the means of the signal and noise distributions)</a:t>
            </a:r>
          </a:p>
          <a:p>
            <a:endParaRPr lang="en-US" dirty="0"/>
          </a:p>
          <a:p>
            <a:r>
              <a:rPr lang="en-US" dirty="0"/>
              <a:t>d/2 = criterion value at which both signal and noise  distributions are equally likely</a:t>
            </a:r>
          </a:p>
          <a:p>
            <a:endParaRPr lang="en-US" dirty="0"/>
          </a:p>
          <a:p>
            <a:r>
              <a:rPr lang="en-US" dirty="0"/>
              <a:t>k = actual criterion used for responding</a:t>
            </a:r>
          </a:p>
          <a:p>
            <a:endParaRPr lang="en-US" dirty="0"/>
          </a:p>
          <a:p>
            <a:r>
              <a:rPr lang="en-US" dirty="0"/>
              <a:t>c = distance between k and d/2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2857" y="5850713"/>
            <a:ext cx="366002" cy="3444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16990" y="5850713"/>
            <a:ext cx="366002" cy="3444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9603" y="5850713"/>
            <a:ext cx="366002" cy="3444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39012" y="5850713"/>
            <a:ext cx="366002" cy="3444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2603" y="5315711"/>
            <a:ext cx="473381" cy="3444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06415" y="3438321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Hit rate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8815" y="4266472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 rate</a:t>
            </a:r>
          </a:p>
        </p:txBody>
      </p:sp>
    </p:spTree>
    <p:extLst>
      <p:ext uri="{BB962C8B-B14F-4D97-AF65-F5344CB8AC3E}">
        <p14:creationId xmlns:p14="http://schemas.microsoft.com/office/powerpoint/2010/main" val="35250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3" y="1685608"/>
            <a:ext cx="5350445" cy="4104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5042"/>
            <a:ext cx="3430683" cy="27650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30683" y="5790488"/>
            <a:ext cx="609261" cy="535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1605" y="5790489"/>
            <a:ext cx="803064" cy="535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0456" y="6396207"/>
            <a:ext cx="257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signal trials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5450" y="6397019"/>
            <a:ext cx="257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noise trials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78452" y="4696244"/>
            <a:ext cx="609261" cy="535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954005" y="4696244"/>
            <a:ext cx="803064" cy="535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5986" y="5256424"/>
            <a:ext cx="166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hits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7676" y="5269013"/>
            <a:ext cx="257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false alarms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085801" y="3790292"/>
            <a:ext cx="1411875" cy="7535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954005" y="3567047"/>
            <a:ext cx="650664" cy="382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22893" y="4500738"/>
            <a:ext cx="166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Hit rate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2893" y="3949649"/>
            <a:ext cx="257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alarm rate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075834" y="1685608"/>
            <a:ext cx="1247059" cy="555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801606" y="1875792"/>
            <a:ext cx="696070" cy="365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97676" y="1685608"/>
            <a:ext cx="257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SDT discriminability parameter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22893" y="1362169"/>
            <a:ext cx="257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SDT bias parameter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09192" y="3143008"/>
            <a:ext cx="1673550" cy="64728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56683" y="1561218"/>
            <a:ext cx="978778" cy="314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3460" y="1229461"/>
            <a:ext cx="230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datasets (e.g., different groups of people)</a:t>
            </a:r>
          </a:p>
        </p:txBody>
      </p:sp>
    </p:spTree>
    <p:extLst>
      <p:ext uri="{BB962C8B-B14F-4D97-AF65-F5344CB8AC3E}">
        <p14:creationId xmlns:p14="http://schemas.microsoft.com/office/powerpoint/2010/main" val="16705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23" grpId="0"/>
      <p:bldP spid="24" grpId="0"/>
      <p:bldP spid="32" grpId="0"/>
      <p:bldP spid="33" grpId="0"/>
      <p:bldP spid="35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1143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Memory Retention</a:t>
            </a:r>
          </a:p>
        </p:txBody>
      </p:sp>
    </p:spTree>
    <p:extLst>
      <p:ext uri="{BB962C8B-B14F-4D97-AF65-F5344CB8AC3E}">
        <p14:creationId xmlns:p14="http://schemas.microsoft.com/office/powerpoint/2010/main" val="122830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Hierarchical SDT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modeled group data</a:t>
            </a:r>
          </a:p>
          <a:p>
            <a:r>
              <a:rPr lang="en-US" dirty="0"/>
              <a:t>A hierarchical extension of the basic STD model will allow us to model individual differences</a:t>
            </a:r>
          </a:p>
          <a:p>
            <a:r>
              <a:rPr lang="en-US" dirty="0"/>
              <a:t>The idea is that different subjects have different </a:t>
            </a:r>
            <a:r>
              <a:rPr lang="en-US" dirty="0" err="1"/>
              <a:t>discriminabilities</a:t>
            </a:r>
            <a:r>
              <a:rPr lang="en-US" dirty="0"/>
              <a:t> and biases that are drawn from group-level Gaussian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108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D1DC-647A-1A4A-A864-C8E87DCC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E422-13F3-C74E-A13A-13B569FD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graphical model for the hierarchical extension of SDT</a:t>
            </a:r>
          </a:p>
        </p:txBody>
      </p:sp>
    </p:spTree>
    <p:extLst>
      <p:ext uri="{BB962C8B-B14F-4D97-AF65-F5344CB8AC3E}">
        <p14:creationId xmlns:p14="http://schemas.microsoft.com/office/powerpoint/2010/main" val="417243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Solution: Graphical Model</a:t>
            </a:r>
          </a:p>
        </p:txBody>
      </p:sp>
    </p:spTree>
    <p:extLst>
      <p:ext uri="{BB962C8B-B14F-4D97-AF65-F5344CB8AC3E}">
        <p14:creationId xmlns:p14="http://schemas.microsoft.com/office/powerpoint/2010/main" val="274165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84"/>
            <a:ext cx="8229600" cy="3159638"/>
          </a:xfrm>
        </p:spPr>
        <p:txBody>
          <a:bodyPr/>
          <a:lstStyle/>
          <a:p>
            <a:r>
              <a:rPr lang="en-US" dirty="0"/>
              <a:t>Typical task: </a:t>
            </a:r>
          </a:p>
          <a:p>
            <a:pPr lvl="1"/>
            <a:r>
              <a:rPr lang="en-US" dirty="0"/>
              <a:t>study a list of items</a:t>
            </a:r>
          </a:p>
          <a:p>
            <a:pPr lvl="1"/>
            <a:r>
              <a:rPr lang="en-US" dirty="0"/>
              <a:t>Recall as many items as you can (tested at different times)</a:t>
            </a:r>
          </a:p>
          <a:p>
            <a:r>
              <a:rPr lang="en-US" dirty="0"/>
              <a:t>Data from Rubin et al. (1999)</a:t>
            </a:r>
          </a:p>
          <a:p>
            <a:pPr lvl="1"/>
            <a:r>
              <a:rPr lang="en-US" dirty="0"/>
              <a:t>Tested on 18 items at 10 time intervals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97" y="4444983"/>
            <a:ext cx="5801433" cy="21087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045229" y="5856792"/>
            <a:ext cx="482768" cy="327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5930" y="6184396"/>
            <a:ext cx="22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220912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Decay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that an item will be remembered after a period of time t has elapsed is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07" y="3488766"/>
            <a:ext cx="2679700" cy="482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710207" y="3971366"/>
            <a:ext cx="539763" cy="616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75865" y="3776854"/>
            <a:ext cx="405382" cy="696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2282" y="4740818"/>
            <a:ext cx="297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Baseline level of remembering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1071" y="4417652"/>
            <a:ext cx="22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Rate of decay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931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Graphical Model (No Individual Differences)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62" y="1781483"/>
            <a:ext cx="6978842" cy="4432989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1"/>
          </p:cNvCxnSpPr>
          <p:nvPr/>
        </p:nvCxnSpPr>
        <p:spPr>
          <a:xfrm flipV="1">
            <a:off x="972462" y="3428386"/>
            <a:ext cx="588433" cy="569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6101" y="4094486"/>
            <a:ext cx="146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 interval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77708" y="2471454"/>
            <a:ext cx="643494" cy="606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0633" y="2009789"/>
            <a:ext cx="302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 rate for each time interval, but same for all people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66954" y="4313069"/>
            <a:ext cx="1343521" cy="10417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4882661"/>
            <a:ext cx="146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items recalled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3058103" y="5354818"/>
            <a:ext cx="1174967" cy="4576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8967" y="5440834"/>
            <a:ext cx="177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items (i.e., 18)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65941" y="1601869"/>
            <a:ext cx="547628" cy="407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65941" y="1601869"/>
            <a:ext cx="1592162" cy="356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6875" y="955538"/>
            <a:ext cx="231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decay rate and baseline for all people</a:t>
            </a:r>
          </a:p>
        </p:txBody>
      </p:sp>
    </p:spTree>
    <p:extLst>
      <p:ext uri="{BB962C8B-B14F-4D97-AF65-F5344CB8AC3E}">
        <p14:creationId xmlns:p14="http://schemas.microsoft.com/office/powerpoint/2010/main" val="264278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9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model{</a:t>
            </a:r>
          </a:p>
          <a:p>
            <a:pPr marL="0" indent="0">
              <a:buNone/>
            </a:pPr>
            <a:r>
              <a:rPr lang="en-US" dirty="0"/>
              <a:t>  # Observed and Predicted Data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in 1:ns){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for</a:t>
            </a:r>
            <a:r>
              <a:rPr lang="nl-NL" dirty="0"/>
              <a:t> (j in 1:nt){</a:t>
            </a:r>
          </a:p>
          <a:p>
            <a:pPr marL="0" indent="0">
              <a:buNone/>
            </a:pPr>
            <a:r>
              <a:rPr lang="en-US" dirty="0"/>
              <a:t>      k[</a:t>
            </a:r>
            <a:r>
              <a:rPr lang="en-US" dirty="0" err="1"/>
              <a:t>i,j</a:t>
            </a:r>
            <a:r>
              <a:rPr lang="en-US" dirty="0"/>
              <a:t>] ~ </a:t>
            </a:r>
            <a:r>
              <a:rPr lang="en-US" dirty="0" err="1"/>
              <a:t>dbin</a:t>
            </a:r>
            <a:r>
              <a:rPr lang="en-US" dirty="0"/>
              <a:t>(theta[</a:t>
            </a:r>
            <a:r>
              <a:rPr lang="en-US" dirty="0" err="1"/>
              <a:t>i,j</a:t>
            </a:r>
            <a:r>
              <a:rPr lang="en-US" dirty="0"/>
              <a:t>],n)</a:t>
            </a:r>
          </a:p>
          <a:p>
            <a:pPr marL="0" indent="0">
              <a:buNone/>
            </a:pPr>
            <a:r>
              <a:rPr lang="nb-NO" dirty="0"/>
              <a:t>      </a:t>
            </a:r>
            <a:r>
              <a:rPr lang="nb-NO" dirty="0" err="1"/>
              <a:t>predk</a:t>
            </a:r>
            <a:r>
              <a:rPr lang="nb-NO" dirty="0"/>
              <a:t>[</a:t>
            </a:r>
            <a:r>
              <a:rPr lang="nb-NO" dirty="0" err="1"/>
              <a:t>i,j</a:t>
            </a:r>
            <a:r>
              <a:rPr lang="nb-NO" dirty="0"/>
              <a:t>] ~ </a:t>
            </a:r>
            <a:r>
              <a:rPr lang="nb-NO" dirty="0" err="1"/>
              <a:t>dbin</a:t>
            </a:r>
            <a:r>
              <a:rPr lang="nb-NO" dirty="0"/>
              <a:t>(theta[</a:t>
            </a:r>
            <a:r>
              <a:rPr lang="nb-NO" dirty="0" err="1"/>
              <a:t>i,j</a:t>
            </a:r>
            <a:r>
              <a:rPr lang="nb-NO" dirty="0"/>
              <a:t>],n)</a:t>
            </a:r>
          </a:p>
          <a:p>
            <a:pPr marL="0" indent="0">
              <a:buNone/>
            </a:pPr>
            <a:r>
              <a:rPr lang="nb-NO" dirty="0"/>
              <a:t>    }</a:t>
            </a:r>
          </a:p>
          <a:p>
            <a:pPr marL="0" indent="0">
              <a:buNone/>
            </a:pPr>
            <a:r>
              <a:rPr lang="nb-NO" dirty="0"/>
              <a:t>  }</a:t>
            </a:r>
          </a:p>
          <a:p>
            <a:pPr marL="0" indent="0">
              <a:buNone/>
            </a:pPr>
            <a:r>
              <a:rPr lang="nb-NO" dirty="0"/>
              <a:t>  # </a:t>
            </a:r>
            <a:r>
              <a:rPr lang="nb-NO" dirty="0" err="1"/>
              <a:t>Retention</a:t>
            </a:r>
            <a:r>
              <a:rPr lang="nb-NO" dirty="0"/>
              <a:t> Rate At </a:t>
            </a:r>
            <a:r>
              <a:rPr lang="nb-NO" dirty="0" err="1"/>
              <a:t>Each</a:t>
            </a:r>
            <a:r>
              <a:rPr lang="nb-NO" dirty="0"/>
              <a:t> Lag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Subject</a:t>
            </a:r>
            <a:r>
              <a:rPr lang="nb-NO" dirty="0"/>
              <a:t> </a:t>
            </a:r>
            <a:r>
              <a:rPr lang="nb-NO" dirty="0" err="1"/>
              <a:t>Decays</a:t>
            </a:r>
            <a:r>
              <a:rPr lang="nb-NO" dirty="0"/>
              <a:t> </a:t>
            </a:r>
            <a:r>
              <a:rPr lang="nb-NO" dirty="0" err="1"/>
              <a:t>Exponentially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in 1:ns){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for</a:t>
            </a:r>
            <a:r>
              <a:rPr lang="nl-NL" dirty="0"/>
              <a:t> (j in 1:nt){</a:t>
            </a:r>
          </a:p>
          <a:p>
            <a:pPr marL="0" indent="0">
              <a:buNone/>
            </a:pPr>
            <a:r>
              <a:rPr lang="en-US" dirty="0"/>
              <a:t>      theta[</a:t>
            </a:r>
            <a:r>
              <a:rPr lang="en-US" dirty="0" err="1"/>
              <a:t>i,j</a:t>
            </a:r>
            <a:r>
              <a:rPr lang="en-US" dirty="0"/>
              <a:t>] &lt;- min(1,exp(-alpha*t[j])+beta)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# Priors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alpha</a:t>
            </a:r>
            <a:r>
              <a:rPr lang="sv-SE" dirty="0"/>
              <a:t> ~ </a:t>
            </a:r>
            <a:r>
              <a:rPr lang="sv-SE" dirty="0" err="1"/>
              <a:t>dbeta</a:t>
            </a:r>
            <a:r>
              <a:rPr lang="sv-SE" dirty="0"/>
              <a:t>(1,1)</a:t>
            </a:r>
          </a:p>
          <a:p>
            <a:pPr marL="0" indent="0">
              <a:buNone/>
            </a:pPr>
            <a:r>
              <a:rPr lang="sv-SE" dirty="0"/>
              <a:t>  beta ~ </a:t>
            </a:r>
            <a:r>
              <a:rPr lang="sv-SE" dirty="0" err="1"/>
              <a:t>dbeta</a:t>
            </a:r>
            <a:r>
              <a:rPr lang="sv-SE" dirty="0"/>
              <a:t>(1,1)  </a:t>
            </a:r>
          </a:p>
          <a:p>
            <a:pPr marL="0" indent="0">
              <a:buNone/>
            </a:pPr>
            <a:r>
              <a:rPr lang="sv-SE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2191" y="2551071"/>
            <a:ext cx="2348246" cy="45815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78047" y="2447523"/>
            <a:ext cx="1041106" cy="207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010532" y="2876242"/>
            <a:ext cx="902196" cy="213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2728" y="2262857"/>
            <a:ext cx="297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Fits to observations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2728" y="2904653"/>
            <a:ext cx="297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 predictive</a:t>
            </a:r>
          </a:p>
        </p:txBody>
      </p:sp>
    </p:spTree>
    <p:extLst>
      <p:ext uri="{BB962C8B-B14F-4D97-AF65-F5344CB8AC3E}">
        <p14:creationId xmlns:p14="http://schemas.microsoft.com/office/powerpoint/2010/main" val="18838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9EBB-369F-E74E-9326-4BCF62DB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67FF-6A5B-4547-B039-DFDD9D0F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graphical model assuming full individual differences</a:t>
            </a:r>
          </a:p>
        </p:txBody>
      </p:sp>
    </p:spTree>
    <p:extLst>
      <p:ext uri="{BB962C8B-B14F-4D97-AF65-F5344CB8AC3E}">
        <p14:creationId xmlns:p14="http://schemas.microsoft.com/office/powerpoint/2010/main" val="109461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Solution: Full Individual Differences</a:t>
            </a:r>
          </a:p>
        </p:txBody>
      </p:sp>
    </p:spTree>
    <p:extLst>
      <p:ext uri="{BB962C8B-B14F-4D97-AF65-F5344CB8AC3E}">
        <p14:creationId xmlns:p14="http://schemas.microsoft.com/office/powerpoint/2010/main" val="225864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7A89-39B4-8346-9757-517DAF0E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9E26-0987-0343-9EE1-9843BDEE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full individual differences model</a:t>
            </a:r>
          </a:p>
        </p:txBody>
      </p:sp>
    </p:spTree>
    <p:extLst>
      <p:ext uri="{BB962C8B-B14F-4D97-AF65-F5344CB8AC3E}">
        <p14:creationId xmlns:p14="http://schemas.microsoft.com/office/powerpoint/2010/main" val="335172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1229</Words>
  <Application>Microsoft Macintosh PowerPoint</Application>
  <PresentationFormat>On-screen Show (4:3)</PresentationFormat>
  <Paragraphs>158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Hierarchical Bayesian Parameter Estimation</vt:lpstr>
      <vt:lpstr>Memory Retention</vt:lpstr>
      <vt:lpstr>Memory Retention</vt:lpstr>
      <vt:lpstr>Exponential Decay Model</vt:lpstr>
      <vt:lpstr>Graphical Model (No Individual Differences)</vt:lpstr>
      <vt:lpstr>Code</vt:lpstr>
      <vt:lpstr>Exercise</vt:lpstr>
      <vt:lpstr>Solution: Full Individual Differences</vt:lpstr>
      <vt:lpstr>Exercise</vt:lpstr>
      <vt:lpstr>Solution: Side by Side Comparison of Code</vt:lpstr>
      <vt:lpstr>What about Participant 4?</vt:lpstr>
      <vt:lpstr>Hierarchical Modeling</vt:lpstr>
      <vt:lpstr>Graphical Model (Structured Individual Differences)</vt:lpstr>
      <vt:lpstr>Priors on Standard Deviations</vt:lpstr>
      <vt:lpstr>Comments on the Gamma Distribution</vt:lpstr>
      <vt:lpstr>Side by Side Comparison of Code</vt:lpstr>
      <vt:lpstr>Revisiting Signal Detection Theory</vt:lpstr>
      <vt:lpstr>Equal-variance Gaussian Signal Detection Theory Framework</vt:lpstr>
      <vt:lpstr>Graphical Model</vt:lpstr>
      <vt:lpstr>Hierarchical SDT</vt:lpstr>
      <vt:lpstr>Exercise</vt:lpstr>
      <vt:lpstr>Solution: Graphical Model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Trueblood</dc:creator>
  <cp:lastModifiedBy>Microsoft Office User</cp:lastModifiedBy>
  <cp:revision>147</cp:revision>
  <dcterms:created xsi:type="dcterms:W3CDTF">2016-08-29T16:12:22Z</dcterms:created>
  <dcterms:modified xsi:type="dcterms:W3CDTF">2018-07-13T23:39:22Z</dcterms:modified>
</cp:coreProperties>
</file>