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71"/>
  </p:notesMasterIdLst>
  <p:sldIdLst>
    <p:sldId id="256" r:id="rId2"/>
    <p:sldId id="257" r:id="rId3"/>
    <p:sldId id="296" r:id="rId4"/>
    <p:sldId id="258" r:id="rId5"/>
    <p:sldId id="259" r:id="rId6"/>
    <p:sldId id="263" r:id="rId7"/>
    <p:sldId id="297" r:id="rId8"/>
    <p:sldId id="260" r:id="rId9"/>
    <p:sldId id="261" r:id="rId10"/>
    <p:sldId id="262" r:id="rId11"/>
    <p:sldId id="264" r:id="rId12"/>
    <p:sldId id="269" r:id="rId13"/>
    <p:sldId id="267" r:id="rId14"/>
    <p:sldId id="265" r:id="rId15"/>
    <p:sldId id="266" r:id="rId16"/>
    <p:sldId id="270" r:id="rId17"/>
    <p:sldId id="268" r:id="rId18"/>
    <p:sldId id="272" r:id="rId19"/>
    <p:sldId id="271" r:id="rId20"/>
    <p:sldId id="273" r:id="rId21"/>
    <p:sldId id="274" r:id="rId22"/>
    <p:sldId id="275" r:id="rId23"/>
    <p:sldId id="277" r:id="rId24"/>
    <p:sldId id="276" r:id="rId25"/>
    <p:sldId id="295" r:id="rId26"/>
    <p:sldId id="298" r:id="rId27"/>
    <p:sldId id="278" r:id="rId28"/>
    <p:sldId id="279" r:id="rId29"/>
    <p:sldId id="281" r:id="rId30"/>
    <p:sldId id="280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87" r:id="rId42"/>
    <p:sldId id="293" r:id="rId43"/>
    <p:sldId id="294" r:id="rId44"/>
    <p:sldId id="299" r:id="rId45"/>
    <p:sldId id="300" r:id="rId46"/>
    <p:sldId id="301" r:id="rId47"/>
    <p:sldId id="302" r:id="rId48"/>
    <p:sldId id="304" r:id="rId49"/>
    <p:sldId id="303" r:id="rId50"/>
    <p:sldId id="305" r:id="rId51"/>
    <p:sldId id="306" r:id="rId52"/>
    <p:sldId id="311" r:id="rId53"/>
    <p:sldId id="308" r:id="rId54"/>
    <p:sldId id="312" r:id="rId55"/>
    <p:sldId id="310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0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 autoAdjust="0"/>
    <p:restoredTop sz="91552"/>
  </p:normalViewPr>
  <p:slideViewPr>
    <p:cSldViewPr snapToGrid="0">
      <p:cViewPr varScale="1">
        <p:scale>
          <a:sx n="115" d="100"/>
          <a:sy n="115" d="100"/>
        </p:scale>
        <p:origin x="1088" y="208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DD5A-0984-4EB5-945E-FEAFF294A161}" type="datetimeFigureOut">
              <a:rPr lang="en-AU" smtClean="0"/>
              <a:t>19/7/18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653C-6B27-4354-BC30-3756622A05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44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is better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Our</a:t>
            </a:r>
            <a:r>
              <a:rPr lang="en-US" baseline="0" dirty="0" smtClean="0"/>
              <a:t> measurements are a way of getting at a latent ‘thing’ that we care about</a:t>
            </a:r>
            <a:r>
              <a:rPr lang="mr-IN" baseline="0" dirty="0" smtClean="0"/>
              <a:t>…</a:t>
            </a:r>
            <a:r>
              <a:rPr lang="en-US" baseline="0" dirty="0" smtClean="0"/>
              <a:t>.we make that link through a model</a:t>
            </a:r>
          </a:p>
          <a:p>
            <a:endParaRPr lang="en-US" baseline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653C-6B27-4354-BC30-3756622A05F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29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6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2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0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0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3" Type="http://schemas.openxmlformats.org/officeDocument/2006/relationships/image" Target="../media/image64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Choice Response Time Models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2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“Full” Diffusion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Ratcliff &amp; </a:t>
            </a:r>
            <a:r>
              <a:rPr lang="en-US" dirty="0" err="1" smtClean="0"/>
              <a:t>Tuerlinckx</a:t>
            </a:r>
            <a:r>
              <a:rPr lang="en-US" dirty="0" smtClean="0"/>
              <a:t> (2002) proposed variability in non-decision time</a:t>
            </a:r>
          </a:p>
          <a:p>
            <a:pPr lvl="1"/>
            <a:r>
              <a:rPr lang="en-US" dirty="0" smtClean="0"/>
              <a:t>Allows the model to predict that the fastest responses can differ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19" y="3091763"/>
            <a:ext cx="4932698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Revisit </a:t>
            </a:r>
            <a:r>
              <a:rPr lang="en-US" dirty="0"/>
              <a:t>c</a:t>
            </a:r>
            <a:r>
              <a:rPr lang="en-US" dirty="0" smtClean="0"/>
              <a:t>ode for </a:t>
            </a:r>
            <a:br>
              <a:rPr lang="en-US" dirty="0" smtClean="0"/>
            </a:br>
            <a:r>
              <a:rPr lang="en-US" dirty="0" smtClean="0"/>
              <a:t>choice response time 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diff.r</a:t>
            </a:r>
            <a:endParaRPr lang="en-US" dirty="0"/>
          </a:p>
          <a:p>
            <a:r>
              <a:rPr lang="en-US" dirty="0" smtClean="0"/>
              <a:t>Familiarize yourself with this code</a:t>
            </a:r>
          </a:p>
          <a:p>
            <a:pPr lvl="1"/>
            <a:r>
              <a:rPr lang="en-US" dirty="0" smtClean="0"/>
              <a:t>Find the differences between </a:t>
            </a:r>
            <a:r>
              <a:rPr lang="en-US" dirty="0" err="1" smtClean="0"/>
              <a:t>rw.r</a:t>
            </a:r>
            <a:r>
              <a:rPr lang="en-US" dirty="0" smtClean="0"/>
              <a:t> and </a:t>
            </a:r>
            <a:r>
              <a:rPr lang="en-US" dirty="0" err="1" smtClean="0"/>
              <a:t>diff.r</a:t>
            </a:r>
            <a:endParaRPr lang="en-US" dirty="0" smtClean="0"/>
          </a:p>
          <a:p>
            <a:r>
              <a:rPr lang="en-US" dirty="0" smtClean="0"/>
              <a:t>Implement between-trial variability</a:t>
            </a:r>
            <a:r>
              <a:rPr lang="en-AU" dirty="0" smtClean="0"/>
              <a:t> in</a:t>
            </a:r>
          </a:p>
          <a:p>
            <a:pPr lvl="1"/>
            <a:r>
              <a:rPr lang="en-US" dirty="0" smtClean="0"/>
              <a:t>Start-point</a:t>
            </a:r>
          </a:p>
          <a:p>
            <a:pPr lvl="1"/>
            <a:r>
              <a:rPr lang="en-US" dirty="0" smtClean="0"/>
              <a:t>Drift-rate</a:t>
            </a:r>
          </a:p>
          <a:p>
            <a:pPr lvl="1"/>
            <a:r>
              <a:rPr lang="en-US" dirty="0" smtClean="0"/>
              <a:t>Non-decision time</a:t>
            </a:r>
          </a:p>
        </p:txBody>
      </p:sp>
    </p:spTree>
    <p:extLst>
      <p:ext uri="{BB962C8B-B14F-4D97-AF65-F5344CB8AC3E}">
        <p14:creationId xmlns:p14="http://schemas.microsoft.com/office/powerpoint/2010/main" val="40965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Theoretical Models </a:t>
            </a:r>
            <a:br>
              <a:rPr lang="en-US" dirty="0" smtClean="0"/>
            </a:br>
            <a:r>
              <a:rPr lang="en-US" dirty="0" smtClean="0"/>
              <a:t>of Decision Making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Diffusion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29" y="1813537"/>
            <a:ext cx="5496955" cy="38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Competing Accumulator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Usher &amp; McClelland (2001)</a:t>
            </a:r>
          </a:p>
          <a:p>
            <a:pPr lvl="1"/>
            <a:r>
              <a:rPr lang="en-US" dirty="0" smtClean="0"/>
              <a:t>Accumulator for each response</a:t>
            </a:r>
          </a:p>
          <a:p>
            <a:pPr lvl="1"/>
            <a:r>
              <a:rPr lang="en-US" dirty="0" smtClean="0"/>
              <a:t>Decay in accumulation</a:t>
            </a:r>
          </a:p>
          <a:p>
            <a:pPr lvl="1"/>
            <a:r>
              <a:rPr lang="en-US" dirty="0" smtClean="0"/>
              <a:t>Inhibition between accumulators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12" y="2218336"/>
            <a:ext cx="2983634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Collapsing Bounds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for responding decreases over time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 </a:t>
            </a:r>
            <a:r>
              <a:rPr lang="en-US" dirty="0" err="1" smtClean="0"/>
              <a:t>diff.r</a:t>
            </a:r>
            <a:r>
              <a:rPr lang="en-US" dirty="0" smtClean="0"/>
              <a:t> to implement collapsing bounds (linear)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1" y="2391975"/>
            <a:ext cx="3794305" cy="27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3437" y="1732450"/>
            <a:ext cx="8028121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Threshold for responding decreases over time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 </a:t>
            </a:r>
            <a:r>
              <a:rPr lang="en-US" dirty="0" err="1" smtClean="0"/>
              <a:t>diff.r</a:t>
            </a:r>
            <a:r>
              <a:rPr lang="en-US" dirty="0" smtClean="0"/>
              <a:t> to implement non-stationary drift rates (one switch point)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Drift Rates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63" y="2330131"/>
            <a:ext cx="3758932" cy="27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these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7" y="2205851"/>
            <a:ext cx="8489300" cy="33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Decisions in </a:t>
            </a:r>
            <a:br>
              <a:rPr lang="en-US" dirty="0" smtClean="0"/>
            </a:br>
            <a:r>
              <a:rPr lang="en-US" dirty="0" smtClean="0"/>
              <a:t>Other Models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1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Probability of Response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models of cognitive tasks predict the probability of responses</a:t>
            </a:r>
          </a:p>
          <a:p>
            <a:r>
              <a:rPr lang="en-US" dirty="0" smtClean="0"/>
              <a:t>Often model the observed proportion of correct responses as Binomial or Bernoulli </a:t>
            </a:r>
          </a:p>
          <a:p>
            <a:endParaRPr lang="en-US" dirty="0"/>
          </a:p>
          <a:p>
            <a:r>
              <a:rPr lang="en-US" dirty="0" smtClean="0"/>
              <a:t>Can think of diffusion models as providing an alternative method for generating a response</a:t>
            </a:r>
          </a:p>
          <a:p>
            <a:r>
              <a:rPr lang="en-US" dirty="0" smtClean="0"/>
              <a:t>Also allows us to model response time!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2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</a:p>
          <a:p>
            <a:r>
              <a:rPr lang="en-US" dirty="0" smtClean="0"/>
              <a:t>Brief History of Response Time</a:t>
            </a:r>
          </a:p>
          <a:p>
            <a:r>
              <a:rPr lang="en-US" dirty="0" smtClean="0"/>
              <a:t>Uses of Choice Response Time Models</a:t>
            </a:r>
          </a:p>
          <a:p>
            <a:pPr lvl="1"/>
            <a:r>
              <a:rPr lang="en-US" dirty="0" smtClean="0"/>
              <a:t>Theoretical Models of Decision Making</a:t>
            </a:r>
          </a:p>
          <a:p>
            <a:pPr lvl="1"/>
            <a:r>
              <a:rPr lang="en-US" dirty="0" smtClean="0"/>
              <a:t>Decision Component of Other Theoretical Models</a:t>
            </a:r>
          </a:p>
          <a:p>
            <a:pPr lvl="1"/>
            <a:r>
              <a:rPr lang="en-US" dirty="0" smtClean="0"/>
              <a:t>Measurement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33" y="2228764"/>
            <a:ext cx="3406320" cy="3303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06" y="2398538"/>
            <a:ext cx="2696703" cy="601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65" y="3296882"/>
            <a:ext cx="2113670" cy="444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070" y="4038437"/>
            <a:ext cx="1228004" cy="363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511" y="4699493"/>
            <a:ext cx="2467391" cy="6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 + Random Walk (EBRW)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531" y="5340494"/>
            <a:ext cx="2156664" cy="511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9" y="2178568"/>
            <a:ext cx="2696703" cy="601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38" y="3076912"/>
            <a:ext cx="2113670" cy="444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43" y="3818467"/>
            <a:ext cx="1228004" cy="36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43" y="4479524"/>
            <a:ext cx="1228004" cy="563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820" y="2433996"/>
            <a:ext cx="4572065" cy="31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These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Brown, Marley, Donkin &amp; Heathcote (2008)</a:t>
            </a:r>
          </a:p>
          <a:p>
            <a:pPr lvl="1"/>
            <a:r>
              <a:rPr lang="en-US" dirty="0"/>
              <a:t>Donkin, </a:t>
            </a:r>
            <a:r>
              <a:rPr lang="en-US" dirty="0" err="1"/>
              <a:t>Nosofsky</a:t>
            </a:r>
            <a:r>
              <a:rPr lang="en-US" dirty="0"/>
              <a:t>, Gold &amp; Shiffrin (2013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Kent &amp; Lamberts (2005)</a:t>
            </a:r>
          </a:p>
          <a:p>
            <a:pPr lvl="1"/>
            <a:r>
              <a:rPr lang="en-US" dirty="0" err="1" smtClean="0"/>
              <a:t>Fific</a:t>
            </a:r>
            <a:r>
              <a:rPr lang="en-US" dirty="0" smtClean="0"/>
              <a:t>, Little &amp; </a:t>
            </a:r>
            <a:r>
              <a:rPr lang="en-US" dirty="0" err="1" smtClean="0"/>
              <a:t>Nosofsky</a:t>
            </a:r>
            <a:r>
              <a:rPr lang="en-US" dirty="0" smtClean="0"/>
              <a:t> (2010)</a:t>
            </a:r>
          </a:p>
          <a:p>
            <a:pPr lvl="1"/>
            <a:r>
              <a:rPr lang="en-US" dirty="0" smtClean="0"/>
              <a:t>Hockley &amp; Murdock (1987)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4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as measurement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4053922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Bob </a:t>
            </a:r>
          </a:p>
          <a:p>
            <a:pPr lvl="1"/>
            <a:r>
              <a:rPr lang="en-US" dirty="0" smtClean="0"/>
              <a:t>correctly detects signal on 75% of trials  (h=0.75)</a:t>
            </a:r>
            <a:endParaRPr lang="en-US" dirty="0"/>
          </a:p>
          <a:p>
            <a:pPr lvl="1"/>
            <a:r>
              <a:rPr lang="en-US" dirty="0" smtClean="0"/>
              <a:t>Incorrectly detects signal on 30% of trials  (f=0.3)</a:t>
            </a:r>
          </a:p>
          <a:p>
            <a:r>
              <a:rPr lang="en-US" dirty="0" smtClean="0"/>
              <a:t>Joe</a:t>
            </a:r>
          </a:p>
          <a:p>
            <a:pPr lvl="1"/>
            <a:r>
              <a:rPr lang="en-US" dirty="0" smtClean="0"/>
              <a:t>h = 0.65, f = 0.2</a:t>
            </a:r>
          </a:p>
          <a:p>
            <a:r>
              <a:rPr lang="en-US" dirty="0"/>
              <a:t>Signal Detection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Bob d’ of 1.199</a:t>
            </a:r>
          </a:p>
          <a:p>
            <a:r>
              <a:rPr lang="en-US" dirty="0" smtClean="0"/>
              <a:t>Joe d’ of 1.227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7" y="1732450"/>
            <a:ext cx="3522951" cy="39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 RT Models </a:t>
            </a:r>
            <a:br>
              <a:rPr lang="en-US" dirty="0" smtClean="0"/>
            </a:br>
            <a:r>
              <a:rPr lang="en-US" dirty="0" smtClean="0"/>
              <a:t>as measurement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1 takes 1,000 </a:t>
            </a:r>
            <a:r>
              <a:rPr lang="en-US" dirty="0" err="1" smtClean="0"/>
              <a:t>ms</a:t>
            </a:r>
            <a:r>
              <a:rPr lang="en-US" dirty="0" smtClean="0"/>
              <a:t> to do a task (on average)</a:t>
            </a:r>
          </a:p>
          <a:p>
            <a:r>
              <a:rPr lang="en-US" dirty="0" smtClean="0"/>
              <a:t>Group 2 takes 500 </a:t>
            </a:r>
            <a:r>
              <a:rPr lang="en-US" dirty="0" err="1" smtClean="0"/>
              <a:t>ms</a:t>
            </a:r>
            <a:r>
              <a:rPr lang="en-US" dirty="0" smtClean="0"/>
              <a:t> to do a task (on average)</a:t>
            </a:r>
          </a:p>
          <a:p>
            <a:endParaRPr lang="en-US" dirty="0"/>
          </a:p>
          <a:p>
            <a:r>
              <a:rPr lang="en-US" dirty="0" smtClean="0"/>
              <a:t>Group 1 makes errors on 5% of trials</a:t>
            </a:r>
          </a:p>
          <a:p>
            <a:r>
              <a:rPr lang="en-US" dirty="0" smtClean="0"/>
              <a:t>Group 2 makes errors on 15% of trials</a:t>
            </a:r>
          </a:p>
          <a:p>
            <a:endParaRPr lang="en-US" dirty="0"/>
          </a:p>
          <a:p>
            <a:r>
              <a:rPr lang="en-US" dirty="0" smtClean="0"/>
              <a:t>Which group is better?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7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Speed-Accuracy Trade-off</a:t>
            </a:r>
            <a:endParaRPr lang="en-AU" dirty="0"/>
          </a:p>
        </p:txBody>
      </p:sp>
      <p:pic>
        <p:nvPicPr>
          <p:cNvPr id="4" name="Picture 2" descr="http://www.acrwebsite.org/volumes/v05/05583f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47" y="1985589"/>
            <a:ext cx="3742734" cy="23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346" y="1985589"/>
            <a:ext cx="4053922" cy="4058751"/>
          </a:xfrm>
        </p:spPr>
        <p:txBody>
          <a:bodyPr/>
          <a:lstStyle/>
          <a:p>
            <a:r>
              <a:rPr lang="en-US" dirty="0"/>
              <a:t>Accuracy and RT both measures of ‘latent’ ability</a:t>
            </a:r>
          </a:p>
          <a:p>
            <a:r>
              <a:rPr lang="en-US" dirty="0" smtClean="0"/>
              <a:t>But they trade-off</a:t>
            </a:r>
            <a:endParaRPr lang="en-US" dirty="0"/>
          </a:p>
          <a:p>
            <a:r>
              <a:rPr lang="en-US" dirty="0"/>
              <a:t>Need some way of measuring ability, taking into account </a:t>
            </a:r>
            <a:r>
              <a:rPr lang="en-US" dirty="0" smtClean="0"/>
              <a:t>caution (and bias)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Models as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3624600" cy="4058751"/>
          </a:xfrm>
        </p:spPr>
        <p:txBody>
          <a:bodyPr/>
          <a:lstStyle/>
          <a:p>
            <a:r>
              <a:rPr lang="en-US" dirty="0" smtClean="0"/>
              <a:t>Drift rate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Caution</a:t>
            </a:r>
          </a:p>
          <a:p>
            <a:r>
              <a:rPr lang="en-US" dirty="0" smtClean="0"/>
              <a:t>Start-point</a:t>
            </a:r>
          </a:p>
          <a:p>
            <a:pPr lvl="1"/>
            <a:r>
              <a:rPr lang="en-US" dirty="0" smtClean="0"/>
              <a:t>Bias</a:t>
            </a:r>
          </a:p>
          <a:p>
            <a:r>
              <a:rPr lang="en-US" dirty="0" smtClean="0"/>
              <a:t>Non-Decision Time</a:t>
            </a:r>
          </a:p>
          <a:p>
            <a:pPr lvl="1"/>
            <a:r>
              <a:rPr lang="en-US" dirty="0" smtClean="0"/>
              <a:t>Other Stuff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14" y="2164801"/>
            <a:ext cx="4222021" cy="29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Ratcliff, </a:t>
            </a:r>
            <a:r>
              <a:rPr lang="en-US" dirty="0" err="1" smtClean="0"/>
              <a:t>Thapar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McKoon</a:t>
            </a:r>
            <a:r>
              <a:rPr lang="en-US" dirty="0" smtClean="0"/>
              <a:t> (2004)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general slowing in RT with age</a:t>
            </a:r>
          </a:p>
          <a:p>
            <a:r>
              <a:rPr lang="en-US" dirty="0"/>
              <a:t>Is this because older people are ‘worse’? (</a:t>
            </a:r>
            <a:r>
              <a:rPr lang="en-US" dirty="0" err="1"/>
              <a:t>Salthouse</a:t>
            </a:r>
            <a:r>
              <a:rPr lang="en-US" dirty="0"/>
              <a:t> general slowing)</a:t>
            </a:r>
          </a:p>
          <a:p>
            <a:r>
              <a:rPr lang="en-US" dirty="0"/>
              <a:t>Have younger and older participants do the same task</a:t>
            </a:r>
          </a:p>
          <a:p>
            <a:pPr lvl="1"/>
            <a:r>
              <a:rPr lang="en-US" dirty="0"/>
              <a:t>e.g., Recognition memory</a:t>
            </a:r>
          </a:p>
          <a:p>
            <a:r>
              <a:rPr lang="en-US" dirty="0"/>
              <a:t>Fit RT distributions with diffusion model</a:t>
            </a:r>
          </a:p>
          <a:p>
            <a:r>
              <a:rPr lang="en-US" dirty="0"/>
              <a:t>What parameters differ between older and younger participants?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02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Ratcliff, </a:t>
            </a:r>
            <a:r>
              <a:rPr lang="en-US" dirty="0" err="1" smtClean="0"/>
              <a:t>Thapar</a:t>
            </a:r>
            <a:r>
              <a:rPr lang="en-US" dirty="0" smtClean="0"/>
              <a:t> &amp; </a:t>
            </a:r>
            <a:r>
              <a:rPr lang="en-US" dirty="0" err="1" smtClean="0"/>
              <a:t>McKoon</a:t>
            </a:r>
            <a:r>
              <a:rPr lang="en-US" dirty="0" smtClean="0"/>
              <a:t> (2004)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53" y="1851316"/>
            <a:ext cx="3784806" cy="3902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5" y="1851315"/>
            <a:ext cx="3831025" cy="39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0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Ratcliff, </a:t>
            </a:r>
            <a:r>
              <a:rPr lang="en-US" dirty="0" err="1" smtClean="0"/>
              <a:t>Thapar</a:t>
            </a:r>
            <a:r>
              <a:rPr lang="en-US" dirty="0" smtClean="0"/>
              <a:t> &amp; </a:t>
            </a:r>
            <a:r>
              <a:rPr lang="en-US" dirty="0" err="1" smtClean="0"/>
              <a:t>McKoon</a:t>
            </a:r>
            <a:r>
              <a:rPr lang="en-US" dirty="0" smtClean="0"/>
              <a:t> (2004)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4" y="2030727"/>
            <a:ext cx="3875503" cy="419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02" y="2030727"/>
            <a:ext cx="3995022" cy="41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Ratcliff, </a:t>
            </a:r>
            <a:r>
              <a:rPr lang="en-US" dirty="0" err="1" smtClean="0"/>
              <a:t>Thapar</a:t>
            </a:r>
            <a:r>
              <a:rPr lang="en-US" dirty="0" smtClean="0"/>
              <a:t> &amp; </a:t>
            </a:r>
            <a:r>
              <a:rPr lang="en-US" dirty="0" err="1" smtClean="0"/>
              <a:t>McKoon</a:t>
            </a:r>
            <a:r>
              <a:rPr lang="en-US" dirty="0" smtClean="0"/>
              <a:t> (2004)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6" y="2632600"/>
            <a:ext cx="3840177" cy="25643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47" y="2289791"/>
            <a:ext cx="4472381" cy="31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Models as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Decision task</a:t>
            </a:r>
          </a:p>
          <a:p>
            <a:r>
              <a:rPr lang="en-US" dirty="0"/>
              <a:t>Effects of </a:t>
            </a:r>
            <a:r>
              <a:rPr lang="en-US" dirty="0" smtClean="0"/>
              <a:t>fatigue and practice</a:t>
            </a:r>
            <a:endParaRPr lang="en-US" dirty="0"/>
          </a:p>
          <a:p>
            <a:r>
              <a:rPr lang="en-US" dirty="0"/>
              <a:t>Effects of alcohol</a:t>
            </a:r>
          </a:p>
          <a:p>
            <a:r>
              <a:rPr lang="en-US" dirty="0"/>
              <a:t>IQ</a:t>
            </a:r>
          </a:p>
          <a:p>
            <a:r>
              <a:rPr lang="en-US" dirty="0"/>
              <a:t>Anxiety/Depression</a:t>
            </a:r>
          </a:p>
          <a:p>
            <a:r>
              <a:rPr lang="en-US" dirty="0"/>
              <a:t>Parameters can be correlated with brain signals</a:t>
            </a:r>
          </a:p>
          <a:p>
            <a:pPr lvl="1"/>
            <a:r>
              <a:rPr lang="en-US" dirty="0"/>
              <a:t>e.g., locate area of brain associated with setting response </a:t>
            </a:r>
            <a:r>
              <a:rPr lang="en-US" dirty="0" smtClean="0"/>
              <a:t>caution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82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Measurement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LBA</a:t>
            </a:r>
          </a:p>
          <a:p>
            <a:r>
              <a:rPr lang="en-US" dirty="0" smtClean="0"/>
              <a:t>EZ diffusion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40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Ballistic Accumulator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6866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188" y="379337"/>
            <a:ext cx="7765322" cy="970450"/>
          </a:xfrm>
        </p:spPr>
        <p:txBody>
          <a:bodyPr/>
          <a:lstStyle/>
          <a:p>
            <a:r>
              <a:rPr lang="en-US" dirty="0" smtClean="0"/>
              <a:t>Primary Parameters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9430" y="1580050"/>
            <a:ext cx="4648200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models have </a:t>
            </a:r>
          </a:p>
          <a:p>
            <a:pPr lvl="1"/>
            <a:r>
              <a:rPr lang="en-US" sz="2400" dirty="0" smtClean="0"/>
              <a:t>Rate of information accumulation</a:t>
            </a:r>
          </a:p>
          <a:p>
            <a:pPr lvl="1"/>
            <a:r>
              <a:rPr lang="en-US" sz="2400" dirty="0" smtClean="0"/>
              <a:t>Response Caution</a:t>
            </a:r>
          </a:p>
          <a:p>
            <a:pPr lvl="1"/>
            <a:r>
              <a:rPr lang="en-US" sz="2400" dirty="0" smtClean="0"/>
              <a:t>Non-Decision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600200"/>
            <a:ext cx="172835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Diffusion</a:t>
            </a:r>
          </a:p>
          <a:p>
            <a:pPr algn="ctr"/>
            <a:r>
              <a:rPr lang="en-US" sz="2800" i="1" dirty="0" smtClean="0"/>
              <a:t>v</a:t>
            </a:r>
          </a:p>
          <a:p>
            <a:pPr algn="ctr"/>
            <a:r>
              <a:rPr lang="en-US" sz="2800" i="1" dirty="0" smtClean="0"/>
              <a:t>a</a:t>
            </a:r>
          </a:p>
          <a:p>
            <a:pPr marL="0" lvl="1" algn="ctr"/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er</a:t>
            </a:r>
            <a:endParaRPr lang="en-US" sz="2800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3" y="3956926"/>
            <a:ext cx="3962400" cy="254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99" y="3858435"/>
            <a:ext cx="3593871" cy="280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138356" y="4462899"/>
            <a:ext cx="381000" cy="335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03530" y="4393792"/>
            <a:ext cx="381000" cy="335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Up-Down Arrow 9"/>
          <p:cNvSpPr/>
          <p:nvPr/>
        </p:nvSpPr>
        <p:spPr>
          <a:xfrm>
            <a:off x="417730" y="4033126"/>
            <a:ext cx="228600" cy="99060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160090" y="4033126"/>
            <a:ext cx="228600" cy="152400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0452" y="6177336"/>
            <a:ext cx="914400" cy="26239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4081359" y="6144979"/>
            <a:ext cx="318361" cy="26239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978979" y="6374125"/>
            <a:ext cx="914400" cy="26239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8588330" y="6387643"/>
            <a:ext cx="318361" cy="26239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21196" y="1627531"/>
            <a:ext cx="109803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LBA</a:t>
            </a:r>
          </a:p>
          <a:p>
            <a:pPr algn="ctr"/>
            <a:r>
              <a:rPr lang="en-US" sz="2800" i="1" dirty="0" smtClean="0"/>
              <a:t>v</a:t>
            </a:r>
          </a:p>
          <a:p>
            <a:pPr algn="ctr"/>
            <a:r>
              <a:rPr lang="en-US" sz="2800" i="1" dirty="0" smtClean="0"/>
              <a:t>b-A/2</a:t>
            </a:r>
          </a:p>
          <a:p>
            <a:pPr marL="0" lvl="1" algn="ctr"/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er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483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Fitting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data from one model and fit with the other model.</a:t>
            </a:r>
          </a:p>
          <a:p>
            <a:pPr lvl="1"/>
            <a:r>
              <a:rPr lang="en-US" dirty="0" smtClean="0"/>
              <a:t>Choose one model. </a:t>
            </a:r>
          </a:p>
          <a:p>
            <a:pPr lvl="1"/>
            <a:r>
              <a:rPr lang="en-US" dirty="0" smtClean="0"/>
              <a:t>Set all parameters at default values. </a:t>
            </a:r>
          </a:p>
          <a:p>
            <a:pPr lvl="1"/>
            <a:r>
              <a:rPr lang="en-US" dirty="0" smtClean="0"/>
              <a:t>Choose one parameter and</a:t>
            </a:r>
          </a:p>
          <a:p>
            <a:pPr lvl="2"/>
            <a:r>
              <a:rPr lang="en-US" dirty="0" smtClean="0"/>
              <a:t>Identify 250 values which span observed range.</a:t>
            </a:r>
          </a:p>
          <a:p>
            <a:pPr lvl="2"/>
            <a:r>
              <a:rPr lang="en-US" dirty="0" smtClean="0"/>
              <a:t>Simulate a data set for each value.</a:t>
            </a:r>
          </a:p>
          <a:p>
            <a:pPr lvl="1"/>
            <a:r>
              <a:rPr lang="en-US" dirty="0" smtClean="0"/>
              <a:t>Fit each of those 250 data sets with the other model. </a:t>
            </a:r>
          </a:p>
          <a:p>
            <a:pPr lvl="1"/>
            <a:r>
              <a:rPr lang="en-US" dirty="0" smtClean="0"/>
              <a:t>Repeat for all parameters and for both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52963"/>
            <a:ext cx="7765322" cy="970450"/>
          </a:xfrm>
        </p:spPr>
        <p:txBody>
          <a:bodyPr/>
          <a:lstStyle/>
          <a:p>
            <a:r>
              <a:rPr lang="en-US" dirty="0" smtClean="0"/>
              <a:t>Selective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429843"/>
            <a:ext cx="7765322" cy="4058751"/>
          </a:xfrm>
        </p:spPr>
        <p:txBody>
          <a:bodyPr/>
          <a:lstStyle/>
          <a:p>
            <a:r>
              <a:rPr lang="en-US" sz="2400" dirty="0" smtClean="0"/>
              <a:t>If parameters in our models map appropriately to each other then changing a parameter in one model will cause a comparable change in </a:t>
            </a:r>
            <a:r>
              <a:rPr lang="en-US" sz="2400" i="1" dirty="0" smtClean="0"/>
              <a:t>only </a:t>
            </a:r>
            <a:r>
              <a:rPr lang="en-US" sz="2400" dirty="0" smtClean="0"/>
              <a:t>the same parameter of the other model.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23" y="3000951"/>
            <a:ext cx="4204790" cy="333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36" y="2962304"/>
            <a:ext cx="4104308" cy="33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44" y="3046506"/>
            <a:ext cx="4320731" cy="32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35" y="3000951"/>
            <a:ext cx="4073391" cy="333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23" y="3084002"/>
            <a:ext cx="4081120" cy="321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142532"/>
            <a:ext cx="7765322" cy="970450"/>
          </a:xfrm>
        </p:spPr>
        <p:txBody>
          <a:bodyPr/>
          <a:lstStyle/>
          <a:p>
            <a:r>
              <a:rPr lang="en-US" dirty="0" smtClean="0"/>
              <a:t>LBA fits to Diffusion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58570"/>
            <a:ext cx="4953000" cy="558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410200" y="1258570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0200" y="125857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1258570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10200" y="655320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8600" y="1258570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38600" y="125857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1258570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655320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0" y="1258570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125857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8600" y="1258570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7000" y="6553200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1" y="116219"/>
            <a:ext cx="7765322" cy="970450"/>
          </a:xfrm>
        </p:spPr>
        <p:txBody>
          <a:bodyPr/>
          <a:lstStyle/>
          <a:p>
            <a:r>
              <a:rPr lang="en-US" dirty="0" smtClean="0"/>
              <a:t>Diffusion fits to LBA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375954"/>
            <a:ext cx="5285237" cy="525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656006" y="1288108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638800" y="128810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03026" y="1288108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658273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4158" y="1288108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46952" y="128810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11178" y="1288108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6952" y="658273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4206" y="1288108"/>
            <a:ext cx="0" cy="529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0" y="128810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1226" y="1288108"/>
            <a:ext cx="0" cy="52946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6582738"/>
            <a:ext cx="1371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Speeded Choice Tasks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52" y="2431822"/>
            <a:ext cx="1812925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32" y="2431822"/>
            <a:ext cx="1395412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02" y="2425472"/>
            <a:ext cx="13938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64774" y="4657153"/>
            <a:ext cx="5871055" cy="568712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Every trial, we observe a choice and a response time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67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Caution </a:t>
            </a:r>
            <a:r>
              <a:rPr lang="en-US" dirty="0" err="1" smtClean="0"/>
              <a:t>Mis</a:t>
            </a:r>
            <a:r>
              <a:rPr lang="en-US" dirty="0" smtClean="0"/>
              <a:t>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11" y="1856758"/>
            <a:ext cx="4191000" cy="4724400"/>
          </a:xfrm>
        </p:spPr>
        <p:txBody>
          <a:bodyPr>
            <a:normAutofit/>
          </a:bodyPr>
          <a:lstStyle/>
          <a:p>
            <a:r>
              <a:rPr lang="en-US" dirty="0"/>
              <a:t>Increasing response caution in LBA causes increase in non-decision time in diffusion.</a:t>
            </a:r>
          </a:p>
          <a:p>
            <a:r>
              <a:rPr lang="en-US" dirty="0" smtClean="0"/>
              <a:t>Increasing response caution in diffusion model causes increase in drift rate in LBA.</a:t>
            </a:r>
          </a:p>
          <a:p>
            <a:r>
              <a:rPr lang="en-US" dirty="0" smtClean="0"/>
              <a:t>Might be because of differences in assumptions about within-trial variability in evidence accumulation.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59" y="1888552"/>
            <a:ext cx="21050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84" y="1888552"/>
            <a:ext cx="18764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009466" y="2879153"/>
            <a:ext cx="18288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51009" y="3969765"/>
            <a:ext cx="17526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Diffusion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5176024" cy="4058751"/>
          </a:xfrm>
        </p:spPr>
        <p:txBody>
          <a:bodyPr/>
          <a:lstStyle/>
          <a:p>
            <a:r>
              <a:rPr lang="en-US" dirty="0" smtClean="0"/>
              <a:t>Just a fitting method for simple diffusion</a:t>
            </a:r>
          </a:p>
          <a:p>
            <a:r>
              <a:rPr lang="en-US" dirty="0" smtClean="0"/>
              <a:t>Simple diffusion model</a:t>
            </a:r>
          </a:p>
          <a:p>
            <a:pPr lvl="1"/>
            <a:r>
              <a:rPr lang="en-US" dirty="0" smtClean="0"/>
              <a:t>No between-trial variability in non-decision time</a:t>
            </a:r>
          </a:p>
          <a:p>
            <a:pPr lvl="1"/>
            <a:r>
              <a:rPr lang="en-US" dirty="0" smtClean="0"/>
              <a:t>No between-trial variability in start-point</a:t>
            </a:r>
          </a:p>
          <a:p>
            <a:pPr lvl="1"/>
            <a:r>
              <a:rPr lang="en-US" dirty="0" smtClean="0"/>
              <a:t>No between-trial variability in drift rate</a:t>
            </a:r>
          </a:p>
          <a:p>
            <a:pPr lvl="1"/>
            <a:r>
              <a:rPr lang="en-US" dirty="0" smtClean="0"/>
              <a:t>No bias</a:t>
            </a:r>
          </a:p>
          <a:p>
            <a:r>
              <a:rPr lang="en-US" dirty="0" smtClean="0"/>
              <a:t>Method of Moments for fitting</a:t>
            </a:r>
          </a:p>
          <a:p>
            <a:pPr lvl="1"/>
            <a:r>
              <a:rPr lang="en-US" dirty="0" smtClean="0"/>
              <a:t>Mean RT, </a:t>
            </a:r>
            <a:r>
              <a:rPr lang="en-US" dirty="0" err="1" smtClean="0"/>
              <a:t>Var</a:t>
            </a:r>
            <a:r>
              <a:rPr lang="en-US" dirty="0" smtClean="0"/>
              <a:t> RT, Proportion Correct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79" y="2622639"/>
            <a:ext cx="3051464" cy="19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Diffusion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03" y="1986946"/>
            <a:ext cx="2663213" cy="389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85" y="3258325"/>
            <a:ext cx="1443764" cy="614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08" y="2074118"/>
            <a:ext cx="4003918" cy="84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866" y="4966161"/>
            <a:ext cx="1966506" cy="587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185" y="4212036"/>
            <a:ext cx="1304279" cy="411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841" y="5895806"/>
            <a:ext cx="1187308" cy="2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LBA or EZ?!?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worse theoretical models of decision-making</a:t>
            </a:r>
          </a:p>
          <a:p>
            <a:pPr lvl="1"/>
            <a:r>
              <a:rPr lang="en-US" dirty="0" smtClean="0"/>
              <a:t>Exclude very realistic and sensible assumptions</a:t>
            </a:r>
          </a:p>
        </p:txBody>
      </p:sp>
    </p:spTree>
    <p:extLst>
      <p:ext uri="{BB962C8B-B14F-4D97-AF65-F5344CB8AC3E}">
        <p14:creationId xmlns:p14="http://schemas.microsoft.com/office/powerpoint/2010/main" val="4205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data from full diffusion model</a:t>
            </a:r>
          </a:p>
          <a:p>
            <a:pPr lvl="1"/>
            <a:r>
              <a:rPr lang="en-US" dirty="0" smtClean="0"/>
              <a:t>Two conditions – between subjects</a:t>
            </a:r>
          </a:p>
          <a:p>
            <a:pPr lvl="1"/>
            <a:r>
              <a:rPr lang="en-US" dirty="0" smtClean="0"/>
              <a:t>Vary drift rates between conditions</a:t>
            </a:r>
          </a:p>
          <a:p>
            <a:pPr lvl="2"/>
            <a:r>
              <a:rPr lang="en-US" dirty="0" smtClean="0"/>
              <a:t>Three effect sizes (0.5, 0.8, or 1.2 times sigma)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vary </a:t>
            </a:r>
          </a:p>
          <a:p>
            <a:pPr lvl="2"/>
            <a:r>
              <a:rPr lang="en-US" dirty="0" smtClean="0"/>
              <a:t>Number of participants: 10, 20, 30, 40, 50</a:t>
            </a:r>
          </a:p>
          <a:p>
            <a:pPr lvl="2"/>
            <a:r>
              <a:rPr lang="en-US" dirty="0" smtClean="0"/>
              <a:t>Number of trials per participant: 50, 100, 200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25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data from full diffusion model</a:t>
            </a:r>
          </a:p>
          <a:p>
            <a:pPr lvl="1"/>
            <a:r>
              <a:rPr lang="en-US" dirty="0" smtClean="0"/>
              <a:t>Two conditions – between subjects</a:t>
            </a:r>
          </a:p>
          <a:p>
            <a:pPr lvl="2"/>
            <a:r>
              <a:rPr lang="en-US" dirty="0" smtClean="0"/>
              <a:t>Drift rate differs between two conditions</a:t>
            </a:r>
          </a:p>
          <a:p>
            <a:pPr lvl="1"/>
            <a:r>
              <a:rPr lang="en-US" dirty="0" smtClean="0"/>
              <a:t>Fit both Full and EZ diffusion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Ask both models whether drift rate differs</a:t>
            </a:r>
            <a:endParaRPr lang="en-US" dirty="0"/>
          </a:p>
          <a:p>
            <a:pPr lvl="2"/>
            <a:r>
              <a:rPr lang="en-US" dirty="0" smtClean="0"/>
              <a:t>Perform t-test on drift rates for each model</a:t>
            </a:r>
          </a:p>
          <a:p>
            <a:pPr lvl="2"/>
            <a:r>
              <a:rPr lang="en-US" dirty="0" smtClean="0"/>
              <a:t>Count up correct rejections of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0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68" y="2234596"/>
            <a:ext cx="5993744" cy="2813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99" y="4854487"/>
            <a:ext cx="5692813" cy="1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76" y="230778"/>
            <a:ext cx="4260558" cy="63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is powerful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is powerful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Bias/Variance trade-off</a:t>
            </a:r>
          </a:p>
          <a:p>
            <a:r>
              <a:rPr lang="en-US" dirty="0" smtClean="0"/>
              <a:t>Parameters in EZ </a:t>
            </a:r>
          </a:p>
          <a:p>
            <a:pPr lvl="1"/>
            <a:r>
              <a:rPr lang="en-US" dirty="0" smtClean="0"/>
              <a:t>biased when estimating data from Full diffusion</a:t>
            </a:r>
          </a:p>
          <a:p>
            <a:pPr lvl="1"/>
            <a:r>
              <a:rPr lang="en-US" dirty="0" smtClean="0"/>
              <a:t>Estimated with less variance</a:t>
            </a:r>
          </a:p>
          <a:p>
            <a:r>
              <a:rPr lang="en-US" dirty="0" smtClean="0"/>
              <a:t>Parameters in Full diffusion</a:t>
            </a:r>
          </a:p>
          <a:p>
            <a:pPr lvl="1"/>
            <a:r>
              <a:rPr lang="en-US" dirty="0" smtClean="0"/>
              <a:t>No bias</a:t>
            </a:r>
          </a:p>
          <a:p>
            <a:pPr lvl="1"/>
            <a:r>
              <a:rPr lang="en-US" dirty="0" smtClean="0"/>
              <a:t>More variance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Should we worry about bias?</a:t>
            </a:r>
          </a:p>
        </p:txBody>
      </p:sp>
    </p:spTree>
    <p:extLst>
      <p:ext uri="{BB962C8B-B14F-4D97-AF65-F5344CB8AC3E}">
        <p14:creationId xmlns:p14="http://schemas.microsoft.com/office/powerpoint/2010/main" val="1061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model every response time and every choice</a:t>
            </a:r>
          </a:p>
          <a:p>
            <a:r>
              <a:rPr lang="en-US" dirty="0" smtClean="0"/>
              <a:t>Care about</a:t>
            </a:r>
          </a:p>
          <a:p>
            <a:pPr lvl="1"/>
            <a:r>
              <a:rPr lang="en-US" dirty="0" smtClean="0"/>
              <a:t>Distribution of response times</a:t>
            </a:r>
          </a:p>
          <a:p>
            <a:pPr lvl="1"/>
            <a:r>
              <a:rPr lang="en-US" dirty="0" smtClean="0"/>
              <a:t>Proportion of correct and incorrect responses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87" y="3761825"/>
            <a:ext cx="3023280" cy="1518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88" y="3761825"/>
            <a:ext cx="3320788" cy="15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with two conditions</a:t>
            </a:r>
          </a:p>
          <a:p>
            <a:endParaRPr lang="en-US" dirty="0" smtClean="0"/>
          </a:p>
          <a:p>
            <a:r>
              <a:rPr lang="en-US" dirty="0" smtClean="0"/>
              <a:t>What changes across these conditions?</a:t>
            </a:r>
          </a:p>
          <a:p>
            <a:pPr lvl="1"/>
            <a:r>
              <a:rPr lang="en-US" dirty="0" smtClean="0"/>
              <a:t>Drift rate</a:t>
            </a:r>
          </a:p>
          <a:p>
            <a:pPr lvl="1"/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Non-decision time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11" y="1945599"/>
            <a:ext cx="3035456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Use EZ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the EZ diffusion model to compare the two conditions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i="1" dirty="0" smtClean="0"/>
              <a:t>v</a:t>
            </a:r>
            <a:r>
              <a:rPr lang="en-US" dirty="0" smtClean="0"/>
              <a:t>,</a:t>
            </a:r>
            <a:r>
              <a:rPr lang="en-US" i="1" dirty="0" smtClean="0"/>
              <a:t> 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Ter</a:t>
            </a:r>
            <a:r>
              <a:rPr lang="en-US" i="1" dirty="0" smtClean="0"/>
              <a:t> </a:t>
            </a:r>
            <a:r>
              <a:rPr lang="en-US" dirty="0" smtClean="0"/>
              <a:t>parameters for each participants in each condition</a:t>
            </a:r>
          </a:p>
          <a:p>
            <a:r>
              <a:rPr lang="en-US" dirty="0" smtClean="0"/>
              <a:t>Are there differences in the parameters across conditions?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9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28" y="1928626"/>
            <a:ext cx="3848298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: Use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11523"/>
          </a:xfrm>
        </p:spPr>
        <p:txBody>
          <a:bodyPr>
            <a:normAutofit/>
          </a:bodyPr>
          <a:lstStyle/>
          <a:p>
            <a:r>
              <a:rPr lang="en-US" dirty="0" smtClean="0"/>
              <a:t>Now let’s implement some Bayesian versions of the Simple Diffusion Model</a:t>
            </a:r>
          </a:p>
          <a:p>
            <a:r>
              <a:rPr lang="en-US" dirty="0" err="1" smtClean="0"/>
              <a:t>dwiener</a:t>
            </a:r>
            <a:r>
              <a:rPr lang="en-US" dirty="0" smtClean="0"/>
              <a:t>(</a:t>
            </a:r>
            <a:r>
              <a:rPr lang="en-US" dirty="0" err="1" smtClean="0"/>
              <a:t>alpha,tau,beta,drift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lpha = boundary separation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au = non-decision time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eta = bias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elta = drift rate</a:t>
            </a:r>
            <a:endParaRPr lang="en-AU" dirty="0" smtClean="0"/>
          </a:p>
          <a:p>
            <a:endParaRPr lang="en-US" dirty="0" smtClean="0"/>
          </a:p>
          <a:p>
            <a:r>
              <a:rPr lang="en-US" dirty="0" smtClean="0"/>
              <a:t>response times for one response are positive</a:t>
            </a:r>
          </a:p>
          <a:p>
            <a:r>
              <a:rPr lang="en-US" dirty="0" smtClean="0"/>
              <a:t>response times for other response are negative</a:t>
            </a:r>
          </a:p>
        </p:txBody>
      </p:sp>
    </p:spTree>
    <p:extLst>
      <p:ext uri="{BB962C8B-B14F-4D97-AF65-F5344CB8AC3E}">
        <p14:creationId xmlns:p14="http://schemas.microsoft.com/office/powerpoint/2010/main" val="7138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42" y="2333433"/>
            <a:ext cx="6426530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is also better with real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across a lot of data sets (validation study)</a:t>
            </a:r>
          </a:p>
          <a:p>
            <a:r>
              <a:rPr lang="en-US" dirty="0" smtClean="0"/>
              <a:t>Use EZ2 if you suspect bias</a:t>
            </a:r>
          </a:p>
          <a:p>
            <a:endParaRPr lang="en-US" dirty="0"/>
          </a:p>
          <a:p>
            <a:r>
              <a:rPr lang="en-US" dirty="0" smtClean="0"/>
              <a:t>May not hold for more complex experiments.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sz="3200" dirty="0" smtClean="0"/>
              <a:t>ANY-LABS </a:t>
            </a:r>
            <a:r>
              <a:rPr lang="en-US" dirty="0" smtClean="0"/>
              <a:t>S</a:t>
            </a:r>
            <a:r>
              <a:rPr lang="en-US" sz="3200" dirty="0" smtClean="0"/>
              <a:t>TUDY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17 TEAMS OF RESEARCHERS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GIVEN 14 DATA SETS </a:t>
            </a:r>
          </a:p>
          <a:p>
            <a:pPr marL="0" indent="0" algn="ctr">
              <a:buNone/>
            </a:pPr>
            <a:r>
              <a:rPr lang="en-US" dirty="0" smtClean="0"/>
              <a:t>ALWAYS TWO GROUPS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BLIND</a:t>
            </a:r>
          </a:p>
          <a:p>
            <a:pPr marL="0" indent="0" algn="ctr">
              <a:buNone/>
            </a:pPr>
            <a:r>
              <a:rPr lang="en-US" dirty="0"/>
              <a:t>I</a:t>
            </a:r>
            <a:r>
              <a:rPr lang="en-US" dirty="0" smtClean="0"/>
              <a:t>NFER WHICH DIFFER</a:t>
            </a:r>
          </a:p>
          <a:p>
            <a:pPr marL="0" indent="0" algn="ctr">
              <a:buNone/>
            </a:pPr>
            <a:r>
              <a:rPr lang="en-US" dirty="0" smtClean="0"/>
              <a:t>EASE, CAUTION, BIAS, NON-DECISION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38" y="1887406"/>
            <a:ext cx="5955323" cy="426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sz="3200" dirty="0" smtClean="0"/>
              <a:t>SEUDO </a:t>
            </a:r>
            <a:r>
              <a:rPr lang="en-US" dirty="0" smtClean="0"/>
              <a:t>E</a:t>
            </a:r>
            <a:r>
              <a:rPr lang="en-US" sz="3200" dirty="0" smtClean="0"/>
              <a:t>XPERIMENTS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3200" dirty="0" smtClean="0"/>
              <a:t>EAL </a:t>
            </a:r>
            <a:r>
              <a:rPr lang="en-US" dirty="0" smtClean="0"/>
              <a:t>E</a:t>
            </a:r>
            <a:r>
              <a:rPr lang="en-US" sz="3200" dirty="0" smtClean="0"/>
              <a:t>XPERIMENT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20 PARTICIPANTS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DOT MOTION TASK</a:t>
            </a:r>
            <a:endParaRPr lang="en-AU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 (DIFFICULTY) x 2 (EMPHASIS) x 2 (BIAS)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400 TRIALS OF PRACTICE</a:t>
            </a: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3200" dirty="0" smtClean="0"/>
              <a:t>EAL </a:t>
            </a:r>
            <a:r>
              <a:rPr lang="en-US" dirty="0" smtClean="0"/>
              <a:t>E</a:t>
            </a:r>
            <a:r>
              <a:rPr lang="en-US" sz="3200" dirty="0" smtClean="0"/>
              <a:t>XPERIMENT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6" y="2566452"/>
            <a:ext cx="2608867" cy="2599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62" y="2566452"/>
            <a:ext cx="2607364" cy="2597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95" y="2566452"/>
            <a:ext cx="2873325" cy="25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2" y="2175311"/>
            <a:ext cx="7701509" cy="3499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46" y="2054661"/>
            <a:ext cx="5821120" cy="37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44" y="1785806"/>
            <a:ext cx="4114312" cy="2945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sz="3200" dirty="0" smtClean="0"/>
              <a:t>SEUDO </a:t>
            </a:r>
            <a:r>
              <a:rPr lang="en-US" dirty="0" smtClean="0"/>
              <a:t>E</a:t>
            </a:r>
            <a:r>
              <a:rPr lang="en-US" sz="3200" dirty="0" smtClean="0"/>
              <a:t>XPERIMENTS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0" y="5223760"/>
            <a:ext cx="5772960" cy="8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73" y="1185548"/>
            <a:ext cx="31440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SIMPLE DIFFUSION</a:t>
            </a:r>
          </a:p>
          <a:p>
            <a:r>
              <a:rPr lang="en-US" sz="1600" dirty="0" smtClean="0"/>
              <a:t>FULL DIFFUSION</a:t>
            </a:r>
          </a:p>
          <a:p>
            <a:r>
              <a:rPr lang="en-US" sz="1600" dirty="0" smtClean="0"/>
              <a:t>LBA</a:t>
            </a:r>
          </a:p>
          <a:p>
            <a:r>
              <a:rPr lang="en-US" sz="1600" dirty="0" smtClean="0"/>
              <a:t>NO MODEL</a:t>
            </a:r>
          </a:p>
          <a:p>
            <a:endParaRPr lang="en-US" sz="1600" dirty="0"/>
          </a:p>
          <a:p>
            <a:r>
              <a:rPr lang="en-US" sz="1600" dirty="0" smtClean="0"/>
              <a:t>HIERARCHICAL BAYES</a:t>
            </a:r>
          </a:p>
          <a:p>
            <a:r>
              <a:rPr lang="en-US" sz="1600" dirty="0" smtClean="0"/>
              <a:t>MAXIMUM LIKELIHOOD</a:t>
            </a:r>
            <a:br>
              <a:rPr lang="en-US" sz="1600" dirty="0" smtClean="0"/>
            </a:br>
            <a:r>
              <a:rPr lang="en-US" sz="1600" dirty="0" smtClean="0"/>
              <a:t>CHI-SQUARE</a:t>
            </a:r>
          </a:p>
          <a:p>
            <a:r>
              <a:rPr lang="en-US" sz="1600" dirty="0" smtClean="0"/>
              <a:t>KOLMOGOROV-SMIRNOV</a:t>
            </a:r>
          </a:p>
          <a:p>
            <a:r>
              <a:rPr lang="en-US" sz="1600" dirty="0" smtClean="0"/>
              <a:t>MOMENTS</a:t>
            </a:r>
          </a:p>
          <a:p>
            <a:endParaRPr lang="en-US" sz="1600" dirty="0"/>
          </a:p>
          <a:p>
            <a:r>
              <a:rPr lang="en-US" sz="1600" u="sng" dirty="0" smtClean="0"/>
              <a:t>ESTIMATES</a:t>
            </a:r>
          </a:p>
          <a:p>
            <a:r>
              <a:rPr lang="en-US" sz="1600" dirty="0" smtClean="0"/>
              <a:t>NHST</a:t>
            </a:r>
          </a:p>
          <a:p>
            <a:r>
              <a:rPr lang="en-US" sz="1600" dirty="0" smtClean="0"/>
              <a:t>POSTERIORS</a:t>
            </a:r>
          </a:p>
          <a:p>
            <a:r>
              <a:rPr lang="en-US" sz="1600" u="sng" dirty="0" smtClean="0"/>
              <a:t>MODEL SELECTION</a:t>
            </a:r>
          </a:p>
          <a:p>
            <a:r>
              <a:rPr lang="en-US" sz="1600" dirty="0" smtClean="0"/>
              <a:t>AIC OR BIC</a:t>
            </a:r>
          </a:p>
          <a:p>
            <a:r>
              <a:rPr lang="en-US" sz="1600" dirty="0" smtClean="0"/>
              <a:t>BAYES FACTORS</a:t>
            </a:r>
            <a:endParaRPr lang="en-A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91" y="827124"/>
            <a:ext cx="6037925" cy="49949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35660" y="827124"/>
            <a:ext cx="1244279" cy="4994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879939" y="827124"/>
            <a:ext cx="841094" cy="4994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721032" y="827124"/>
            <a:ext cx="2194783" cy="4994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0" y="166049"/>
            <a:ext cx="7147250" cy="6471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5350" y="1770870"/>
            <a:ext cx="7147250" cy="8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955350" y="2578100"/>
            <a:ext cx="7147250" cy="2406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55350" y="4984750"/>
            <a:ext cx="7147250" cy="165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955350" y="1358790"/>
            <a:ext cx="7147250" cy="42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6435524" y="1741990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6425879" y="3263756"/>
            <a:ext cx="353028" cy="8741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6425879" y="5739391"/>
            <a:ext cx="353028" cy="8741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6425879" y="4984750"/>
            <a:ext cx="353028" cy="3914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5866436" y="4512117"/>
            <a:ext cx="353028" cy="3914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5866436" y="5347892"/>
            <a:ext cx="353028" cy="3914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6435524" y="2541336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4943998" y="3389927"/>
            <a:ext cx="353028" cy="412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4943998" y="4979547"/>
            <a:ext cx="353028" cy="412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>
            <a:off x="4955412" y="6219077"/>
            <a:ext cx="353028" cy="412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ounded Rectangle 33"/>
          <p:cNvSpPr/>
          <p:nvPr/>
        </p:nvSpPr>
        <p:spPr>
          <a:xfrm>
            <a:off x="2846408" y="1754209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2824443" y="3345775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2281982" y="4592422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ounded Rectangle 39"/>
          <p:cNvSpPr/>
          <p:nvPr/>
        </p:nvSpPr>
        <p:spPr>
          <a:xfrm>
            <a:off x="2563969" y="3785661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ounded Rectangle 40"/>
          <p:cNvSpPr/>
          <p:nvPr/>
        </p:nvSpPr>
        <p:spPr>
          <a:xfrm>
            <a:off x="2561703" y="5001519"/>
            <a:ext cx="353028" cy="81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7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 animBg="1"/>
      <p:bldP spid="26" grpId="0" animBg="1"/>
      <p:bldP spid="27" grpId="0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IFFUSION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05" y="1602619"/>
            <a:ext cx="4937390" cy="49523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09144" y="2482770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6609144" y="3188825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6609144" y="3833440"/>
            <a:ext cx="353028" cy="645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6049701" y="4851721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6609144" y="5180815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6049701" y="5511478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6609144" y="5828997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6609144" y="6171594"/>
            <a:ext cx="353028" cy="289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3271777" y="2482770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3271777" y="3188825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3271777" y="3843658"/>
            <a:ext cx="353028" cy="6357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3267240" y="4862942"/>
            <a:ext cx="353028" cy="1598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5099460" y="3843658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5094923" y="5141088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5094923" y="6171594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ounded Rectangle 23"/>
          <p:cNvSpPr/>
          <p:nvPr/>
        </p:nvSpPr>
        <p:spPr>
          <a:xfrm>
            <a:off x="3267240" y="3843658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3267240" y="5141088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3267240" y="6183852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>
            <a:off x="4491882" y="3843658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ounded Rectangle 27"/>
          <p:cNvSpPr/>
          <p:nvPr/>
        </p:nvSpPr>
        <p:spPr>
          <a:xfrm>
            <a:off x="4486804" y="5141087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ounded Rectangle 28"/>
          <p:cNvSpPr/>
          <p:nvPr/>
        </p:nvSpPr>
        <p:spPr>
          <a:xfrm>
            <a:off x="4491882" y="6154231"/>
            <a:ext cx="353028" cy="32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LBA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65" y="1269240"/>
            <a:ext cx="5417070" cy="537299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71173" y="2251921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2781784" y="3681394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157714" y="4757840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2469265" y="4050006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2458657" y="5161336"/>
            <a:ext cx="363636" cy="7301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3212066" y="2248698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3212066" y="3681394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3212066" y="4792724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3212066" y="4050006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3212066" y="5161336"/>
            <a:ext cx="353028" cy="7301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3812112" y="2271607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3812112" y="3681393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3812112" y="4746903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3812112" y="5812413"/>
            <a:ext cx="353028" cy="767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1881941" y="4050006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1881941" y="5161336"/>
            <a:ext cx="353028" cy="7301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2771173" y="2271605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2781784" y="3681393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ounded Rectangle 27"/>
          <p:cNvSpPr/>
          <p:nvPr/>
        </p:nvSpPr>
        <p:spPr>
          <a:xfrm>
            <a:off x="2164513" y="4757840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ounded Rectangle 28"/>
          <p:cNvSpPr/>
          <p:nvPr/>
        </p:nvSpPr>
        <p:spPr>
          <a:xfrm>
            <a:off x="2771656" y="5838531"/>
            <a:ext cx="353028" cy="749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/>
          <p:cNvSpPr/>
          <p:nvPr/>
        </p:nvSpPr>
        <p:spPr>
          <a:xfrm>
            <a:off x="5141179" y="3681393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/>
          <p:cNvSpPr/>
          <p:nvPr/>
        </p:nvSpPr>
        <p:spPr>
          <a:xfrm>
            <a:off x="5141179" y="4792724"/>
            <a:ext cx="353028" cy="7226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ounded Rectangle 33"/>
          <p:cNvSpPr/>
          <p:nvPr/>
        </p:nvSpPr>
        <p:spPr>
          <a:xfrm>
            <a:off x="5141179" y="6196310"/>
            <a:ext cx="353028" cy="414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6485771" y="1555260"/>
            <a:ext cx="353028" cy="5086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sz="3200" dirty="0" smtClean="0"/>
              <a:t>IERARCHICAL </a:t>
            </a:r>
            <a:r>
              <a:rPr lang="en-US" dirty="0" smtClean="0"/>
              <a:t>B</a:t>
            </a:r>
            <a:r>
              <a:rPr lang="en-US" sz="3200" dirty="0" smtClean="0"/>
              <a:t>AYES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56" y="1486121"/>
            <a:ext cx="5025288" cy="50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sz="3200" dirty="0" smtClean="0"/>
              <a:t>NDIVIDUAL </a:t>
            </a:r>
            <a:r>
              <a:rPr lang="en-US" dirty="0" smtClean="0"/>
              <a:t>E</a:t>
            </a:r>
            <a:r>
              <a:rPr lang="en-US" sz="3200" dirty="0" smtClean="0"/>
              <a:t>STIMATES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68" y="1452412"/>
            <a:ext cx="5145464" cy="5168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8163" y="1539433"/>
            <a:ext cx="358815" cy="51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sz="3200" dirty="0" smtClean="0"/>
              <a:t>STIMATION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97" y="1385942"/>
            <a:ext cx="5304206" cy="5335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94340" y="1533646"/>
            <a:ext cx="358815" cy="51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70967" y="1533646"/>
            <a:ext cx="358815" cy="51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sz="3200" dirty="0" smtClean="0"/>
              <a:t>ODEL-</a:t>
            </a:r>
            <a:r>
              <a:rPr lang="en-US" dirty="0" smtClean="0"/>
              <a:t>S</a:t>
            </a:r>
            <a:r>
              <a:rPr lang="en-US" sz="3200" dirty="0" smtClean="0"/>
              <a:t>ELECTION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60" y="1490184"/>
            <a:ext cx="5137879" cy="5164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5525" y="1533646"/>
            <a:ext cx="358815" cy="51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141087" y="1533646"/>
            <a:ext cx="358815" cy="51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rtdists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Steve and Simon’s book for details and instructions</a:t>
            </a:r>
          </a:p>
          <a:p>
            <a:r>
              <a:rPr lang="en-US" dirty="0" smtClean="0"/>
              <a:t>I’m not too keen on maximum likelihood, because it has all the bad bits of Bayes, with none of the good stuff</a:t>
            </a:r>
          </a:p>
          <a:p>
            <a:r>
              <a:rPr lang="en-US" dirty="0" smtClean="0"/>
              <a:t>Are other fitting methods that are more robust to ‘outliers’, such as KS and QMP estimation methods</a:t>
            </a:r>
          </a:p>
          <a:p>
            <a:r>
              <a:rPr lang="en-US" dirty="0" smtClean="0"/>
              <a:t>If you need to fit the full diffusion model, then </a:t>
            </a:r>
            <a:r>
              <a:rPr lang="en-US" dirty="0" err="1" smtClean="0"/>
              <a:t>rtdists</a:t>
            </a:r>
            <a:r>
              <a:rPr lang="en-US" dirty="0" smtClean="0"/>
              <a:t> can be useful</a:t>
            </a:r>
          </a:p>
          <a:p>
            <a:pPr lvl="1"/>
            <a:r>
              <a:rPr lang="en-US" dirty="0" smtClean="0"/>
              <a:t>Also try </a:t>
            </a:r>
            <a:r>
              <a:rPr lang="en-US" dirty="0" err="1" smtClean="0"/>
              <a:t>fastDM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However, it does generate random data from the models, which can be useful.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31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Diffusion Models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5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Stone (1960) proposed random walk model</a:t>
            </a:r>
          </a:p>
          <a:p>
            <a:pPr lvl="1"/>
            <a:r>
              <a:rPr lang="en-US" dirty="0" smtClean="0"/>
              <a:t>Produces positively-skewed distribution of response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Laming </a:t>
            </a:r>
            <a:r>
              <a:rPr lang="en-US" dirty="0"/>
              <a:t>(1968) </a:t>
            </a:r>
            <a:r>
              <a:rPr lang="en-US" dirty="0" smtClean="0"/>
              <a:t>and Link &amp; Heath (1975) proposed that start-point of evidence changes from trial-to-trial</a:t>
            </a:r>
          </a:p>
          <a:p>
            <a:pPr lvl="1"/>
            <a:r>
              <a:rPr lang="en-US" dirty="0" smtClean="0"/>
              <a:t>Produces fast incorrect responses (relative to correct responses)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626672"/>
            <a:ext cx="4404290" cy="1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of an Empire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Ratcliff (1978) proposed that accumulation rate varies from trial-to-trial</a:t>
            </a:r>
          </a:p>
          <a:p>
            <a:pPr lvl="1"/>
            <a:r>
              <a:rPr lang="en-US" dirty="0" smtClean="0"/>
              <a:t>Captures incorrect responses that are slower than correct responses</a:t>
            </a:r>
          </a:p>
          <a:p>
            <a:r>
              <a:rPr lang="en-US" dirty="0" smtClean="0"/>
              <a:t>Ratcliff (1998) combined both start-point and drift-rate variability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81" y="3572015"/>
            <a:ext cx="6134334" cy="2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1866</TotalTime>
  <Words>1358</Words>
  <Application>Microsoft Macintosh PowerPoint</Application>
  <PresentationFormat>On-screen Show (4:3)</PresentationFormat>
  <Paragraphs>295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Calibri</vt:lpstr>
      <vt:lpstr>Calisto MT</vt:lpstr>
      <vt:lpstr>Mangal</vt:lpstr>
      <vt:lpstr>Trebuchet MS</vt:lpstr>
      <vt:lpstr>Wingdings 2</vt:lpstr>
      <vt:lpstr>Slate</vt:lpstr>
      <vt:lpstr>Choice Response Time Models</vt:lpstr>
      <vt:lpstr>Overview</vt:lpstr>
      <vt:lpstr>Preliminaries</vt:lpstr>
      <vt:lpstr>Speeded Choice Tasks</vt:lpstr>
      <vt:lpstr>Data</vt:lpstr>
      <vt:lpstr>Plotting Data</vt:lpstr>
      <vt:lpstr>History of Diffusion Models</vt:lpstr>
      <vt:lpstr>Early Work</vt:lpstr>
      <vt:lpstr>The Beginning of an Empire</vt:lpstr>
      <vt:lpstr>The “Full” Diffusion Model</vt:lpstr>
      <vt:lpstr>Revisit code for  choice response time  models</vt:lpstr>
      <vt:lpstr>Theoretical Models  of Decision Making</vt:lpstr>
      <vt:lpstr>Full Diffusion</vt:lpstr>
      <vt:lpstr>Leaky Competing Accumulator</vt:lpstr>
      <vt:lpstr>Collapsing Bounds</vt:lpstr>
      <vt:lpstr>Time-Varying Drift Rates</vt:lpstr>
      <vt:lpstr>Lots of these</vt:lpstr>
      <vt:lpstr>Decisions in  Other Models</vt:lpstr>
      <vt:lpstr>Predicted Probability of Response</vt:lpstr>
      <vt:lpstr>GCM</vt:lpstr>
      <vt:lpstr>GCM + Random Walk (EBRW)</vt:lpstr>
      <vt:lpstr>Lots of These</vt:lpstr>
      <vt:lpstr>Measurement</vt:lpstr>
      <vt:lpstr>Models as measurement tools</vt:lpstr>
      <vt:lpstr>Choice RT Models  as measurement tools</vt:lpstr>
      <vt:lpstr>Speed-Accuracy Trade-off</vt:lpstr>
      <vt:lpstr>Diffusion Models as Measurement</vt:lpstr>
      <vt:lpstr>Ratcliff, Thapar &amp; McKoon (2004)</vt:lpstr>
      <vt:lpstr>Ratcliff, Thapar &amp; McKoon (2004)</vt:lpstr>
      <vt:lpstr>Ratcliff, Thapar &amp; McKoon (2004)</vt:lpstr>
      <vt:lpstr>Ratcliff, Thapar &amp; McKoon (2004)</vt:lpstr>
      <vt:lpstr>Diffusion Models as Measurement</vt:lpstr>
      <vt:lpstr>Other Measurement Models</vt:lpstr>
      <vt:lpstr>Linear Ballistic Accumulator</vt:lpstr>
      <vt:lpstr>Primary Parameters</vt:lpstr>
      <vt:lpstr>Cross Fitting Study</vt:lpstr>
      <vt:lpstr>Selective Influence</vt:lpstr>
      <vt:lpstr>LBA fits to Diffusion data</vt:lpstr>
      <vt:lpstr>Diffusion fits to LBA data</vt:lpstr>
      <vt:lpstr>Response Caution Mis-map</vt:lpstr>
      <vt:lpstr>EZ Diffusion</vt:lpstr>
      <vt:lpstr>EZ Diffusion</vt:lpstr>
      <vt:lpstr>Why Use LBA or EZ?!?</vt:lpstr>
      <vt:lpstr>Power Analysis</vt:lpstr>
      <vt:lpstr>Power Analysis</vt:lpstr>
      <vt:lpstr>Power Analysis</vt:lpstr>
      <vt:lpstr>PowerPoint Presentation</vt:lpstr>
      <vt:lpstr>EZ is powerful</vt:lpstr>
      <vt:lpstr>EZ is powerful</vt:lpstr>
      <vt:lpstr>Real Data</vt:lpstr>
      <vt:lpstr>Exercise 1: Use EZ</vt:lpstr>
      <vt:lpstr>EZ</vt:lpstr>
      <vt:lpstr>Exercise 2 : Use JAGS</vt:lpstr>
      <vt:lpstr>JAGS</vt:lpstr>
      <vt:lpstr>EZ is also better with real data</vt:lpstr>
      <vt:lpstr>MANY-LABS STUDY</vt:lpstr>
      <vt:lpstr>PSEUDO EXPERIMENTS</vt:lpstr>
      <vt:lpstr>REAL EXPERIMENT</vt:lpstr>
      <vt:lpstr>REAL EXPERIMENT</vt:lpstr>
      <vt:lpstr>PSEUDO EXPERIMENTS</vt:lpstr>
      <vt:lpstr>PowerPoint Presentation</vt:lpstr>
      <vt:lpstr>PowerPoint Presentation</vt:lpstr>
      <vt:lpstr>DIFFUSION</vt:lpstr>
      <vt:lpstr>LBA</vt:lpstr>
      <vt:lpstr>HIERARCHICAL BAYES</vt:lpstr>
      <vt:lpstr>INDIVIDUAL ESTIMATES</vt:lpstr>
      <vt:lpstr>ESTIMATION</vt:lpstr>
      <vt:lpstr>MODEL-SELECTION</vt:lpstr>
      <vt:lpstr>rtdists</vt:lpstr>
    </vt:vector>
  </TitlesOfParts>
  <Company>University of New South Wales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Daniel Wilson</cp:lastModifiedBy>
  <cp:revision>184</cp:revision>
  <dcterms:created xsi:type="dcterms:W3CDTF">2016-07-20T14:34:32Z</dcterms:created>
  <dcterms:modified xsi:type="dcterms:W3CDTF">2018-07-19T08:25:39Z</dcterms:modified>
</cp:coreProperties>
</file>