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73" r:id="rId3"/>
    <p:sldId id="269" r:id="rId4"/>
    <p:sldId id="270" r:id="rId5"/>
    <p:sldId id="271" r:id="rId6"/>
    <p:sldId id="256" r:id="rId7"/>
    <p:sldId id="257" r:id="rId8"/>
    <p:sldId id="258" r:id="rId9"/>
    <p:sldId id="265" r:id="rId10"/>
    <p:sldId id="268" r:id="rId11"/>
    <p:sldId id="267" r:id="rId12"/>
    <p:sldId id="266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A7D4-2594-A24F-8BE8-E296BA134B7F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EDB8-53EB-F74B-AB23-FECD1C0E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study these questions, I’ve been developing computer mouse-tracking methods </a:t>
            </a:r>
            <a:r>
              <a:rPr lang="en-US" baseline="0" dirty="0" smtClean="0"/>
              <a:t>that yield a continuous indicator of value and choice over time. These methods have significantly better temporal resolution than fMRI, and have a clearer relationship to choice behavior than EEG signals.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7 female</a:t>
            </a:r>
            <a:r>
              <a:rPr lang="en-US" baseline="0" dirty="0" smtClean="0"/>
              <a:t> 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C6-B3E4-3B4D-92DF-D65664CCC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one difficulty here is that different participants and different trials take different amounts</a:t>
            </a:r>
            <a:r>
              <a:rPr lang="en-US" baseline="0" dirty="0" smtClean="0"/>
              <a:t> of time. So what we’ve done is normalize time so that each mouse trace consists of 101 time points – this allows us to compare timing on a common scale.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C6-B3E4-3B4D-92DF-D65664CCC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D524-DBC4-124E-BEC8-42C1FC396295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C2C11-58AE-1A49-BEE5-B2FB1BE5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Conflicting views on effects of regulation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Hare et al. (2011) suggest that vmPFC value signals can be deliberated to modulated representations of taste, and correlate with choice regardless of regulation instruction</a:t>
            </a:r>
          </a:p>
          <a:p>
            <a:endParaRPr lang="en-US" dirty="0"/>
          </a:p>
          <a:p>
            <a:r>
              <a:rPr lang="en-US" dirty="0" smtClean="0"/>
              <a:t>Hutcherson et al. (2012) find little evidence of ability to down-regulate value signals in vmPFC, and find evidence that vmPFC value signals no longer correlate with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8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Dynamics: Health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" y="2428405"/>
            <a:ext cx="4572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873" y="1969288"/>
            <a:ext cx="186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 DESIRE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8405"/>
            <a:ext cx="45720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5331" y="1969288"/>
            <a:ext cx="197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9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Dynamics: Health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" y="2428405"/>
            <a:ext cx="4572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873" y="1969288"/>
            <a:ext cx="186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 DESIRE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8405"/>
            <a:ext cx="45720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5331" y="1969288"/>
            <a:ext cx="197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Dynamics: Regulatory Success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054" y="1959108"/>
            <a:ext cx="5400444" cy="4243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5095" y="1435888"/>
            <a:ext cx="285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TASTE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936"/>
          <a:stretch/>
        </p:blipFill>
        <p:spPr>
          <a:xfrm>
            <a:off x="4878025" y="1959108"/>
            <a:ext cx="4377407" cy="4242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798" y="1588288"/>
            <a:ext cx="285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HEALTH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9231" y="6257549"/>
            <a:ext cx="220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Decrease Desire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4268" y="6349574"/>
            <a:ext cx="312930" cy="3129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12206" y="6271141"/>
            <a:ext cx="21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Health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907243" y="6363166"/>
            <a:ext cx="312930" cy="31293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correlates: Natural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taste influence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Fiber, veg consumption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ore health influence  Fiber, veg consumption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No correlates during regulation</a:t>
            </a: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1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correlates: Natural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Emotional eating </a:t>
            </a:r>
            <a:r>
              <a:rPr lang="en-US" dirty="0" smtClean="0">
                <a:sym typeface="Wingdings"/>
              </a:rPr>
              <a:t> less health influence</a:t>
            </a:r>
          </a:p>
          <a:p>
            <a:r>
              <a:rPr lang="en-US" dirty="0" smtClean="0">
                <a:sym typeface="Wingdings"/>
              </a:rPr>
              <a:t>Cognitive restraint  more health influence</a:t>
            </a:r>
          </a:p>
          <a:p>
            <a:r>
              <a:rPr lang="en-US" dirty="0" smtClean="0">
                <a:sym typeface="Wingdings"/>
              </a:rPr>
              <a:t>Cognitive restraint  less taste influence (.06)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No correlates during regulation</a:t>
            </a: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Hare et al. (2011) ask participants to focus explicitly on healthy eating</a:t>
            </a:r>
          </a:p>
          <a:p>
            <a:endParaRPr lang="en-US" dirty="0"/>
          </a:p>
          <a:p>
            <a:r>
              <a:rPr lang="en-US" dirty="0" smtClean="0"/>
              <a:t>Hutcherson et al. (2012) ask participants to “decrease their cravings and distance themselves from the foods”</a:t>
            </a:r>
          </a:p>
          <a:p>
            <a:endParaRPr lang="en-US" dirty="0"/>
          </a:p>
          <a:p>
            <a:r>
              <a:rPr lang="en-US" dirty="0" smtClean="0"/>
              <a:t>Perhaps these are different regulatory strategies with different effects and time</a:t>
            </a:r>
            <a:r>
              <a:rPr lang="en-US" smtClean="0"/>
              <a:t>-courses?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1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(N = </a:t>
            </a:r>
            <a:r>
              <a:rPr lang="en-US" dirty="0" smtClean="0"/>
              <a:t>56 </a:t>
            </a:r>
            <a:r>
              <a:rPr lang="en-US" dirty="0" smtClean="0"/>
              <a:t>Group 1, N = </a:t>
            </a:r>
            <a:r>
              <a:rPr lang="en-US" dirty="0" smtClean="0"/>
              <a:t>61 </a:t>
            </a:r>
            <a:r>
              <a:rPr lang="en-US" dirty="0" smtClean="0"/>
              <a:t>Group 2)</a:t>
            </a:r>
            <a:endParaRPr lang="en-US" sz="2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79DD-9EDC-F84A-B0F3-D011FEFC6E3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0405" y="4664040"/>
            <a:ext cx="21780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Helvetica"/>
                <a:cs typeface="Helvetica"/>
              </a:rPr>
              <a:t>Health</a:t>
            </a:r>
          </a:p>
          <a:p>
            <a:pPr algn="ctr"/>
            <a:r>
              <a:rPr lang="en-US" sz="2000" i="1" dirty="0" smtClean="0">
                <a:latin typeface="Helvetica"/>
                <a:cs typeface="Helvetica"/>
              </a:rPr>
              <a:t>Taste</a:t>
            </a:r>
          </a:p>
          <a:p>
            <a:pPr algn="ctr"/>
            <a:endParaRPr lang="en-US" sz="2000" i="1" dirty="0">
              <a:latin typeface="Helvetica"/>
              <a:cs typeface="Helvetica"/>
            </a:endParaRPr>
          </a:p>
          <a:p>
            <a:pPr algn="ctr"/>
            <a:r>
              <a:rPr lang="en-US" sz="2000" i="1" dirty="0" smtClean="0">
                <a:latin typeface="Helvetica"/>
                <a:cs typeface="Helvetica"/>
              </a:rPr>
              <a:t>Health </a:t>
            </a:r>
            <a:r>
              <a:rPr lang="en-US" sz="2000" i="1" dirty="0" err="1" smtClean="0">
                <a:latin typeface="Helvetica"/>
                <a:cs typeface="Helvetica"/>
              </a:rPr>
              <a:t>Eval</a:t>
            </a:r>
            <a:r>
              <a:rPr lang="en-US" sz="2000" i="1" dirty="0" smtClean="0">
                <a:latin typeface="Helvetica"/>
                <a:cs typeface="Helvetica"/>
              </a:rPr>
              <a:t> Time</a:t>
            </a:r>
          </a:p>
          <a:p>
            <a:pPr algn="ctr"/>
            <a:r>
              <a:rPr lang="en-US" sz="2000" i="1" dirty="0" smtClean="0">
                <a:latin typeface="Helvetica"/>
                <a:cs typeface="Helvetica"/>
              </a:rPr>
              <a:t>Taste </a:t>
            </a:r>
            <a:r>
              <a:rPr lang="en-US" sz="2000" i="1" dirty="0" err="1" smtClean="0">
                <a:latin typeface="Helvetica"/>
                <a:cs typeface="Helvetica"/>
              </a:rPr>
              <a:t>Eval</a:t>
            </a:r>
            <a:r>
              <a:rPr lang="en-US" sz="2000" i="1" dirty="0" smtClean="0">
                <a:latin typeface="Helvetica"/>
                <a:cs typeface="Helvetica"/>
              </a:rPr>
              <a:t> Time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83161" y="2182687"/>
            <a:ext cx="3084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Helvetica"/>
                <a:cs typeface="Helvetica"/>
              </a:rPr>
              <a:t>Attribute Rating Task</a:t>
            </a:r>
            <a:endParaRPr lang="en-US" sz="2400" i="1" dirty="0">
              <a:latin typeface="Helvetica"/>
              <a:cs typeface="Helvetic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25544" y="2714730"/>
            <a:ext cx="1990412" cy="1747919"/>
            <a:chOff x="1177416" y="3011437"/>
            <a:chExt cx="1990412" cy="1747919"/>
          </a:xfrm>
        </p:grpSpPr>
        <p:grpSp>
          <p:nvGrpSpPr>
            <p:cNvPr id="6" name="Group 5"/>
            <p:cNvGrpSpPr/>
            <p:nvPr/>
          </p:nvGrpSpPr>
          <p:grpSpPr>
            <a:xfrm>
              <a:off x="1177416" y="3011437"/>
              <a:ext cx="1990412" cy="1747919"/>
              <a:chOff x="4616720" y="4284921"/>
              <a:chExt cx="1292500" cy="123088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16720" y="4284921"/>
                <a:ext cx="1292500" cy="123088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b="1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16720" y="4284921"/>
                <a:ext cx="1292500" cy="26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How much ?</a:t>
                </a:r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244531">
              <a:off x="1678981" y="3365237"/>
              <a:ext cx="951443" cy="127967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71785" y="2261784"/>
            <a:ext cx="3706592" cy="2608701"/>
            <a:chOff x="4891794" y="2549773"/>
            <a:chExt cx="3706592" cy="2608701"/>
          </a:xfrm>
        </p:grpSpPr>
        <p:sp>
          <p:nvSpPr>
            <p:cNvPr id="36" name="Rectangle 35"/>
            <p:cNvSpPr/>
            <p:nvPr/>
          </p:nvSpPr>
          <p:spPr>
            <a:xfrm>
              <a:off x="4891794" y="3011438"/>
              <a:ext cx="3706592" cy="174791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b="1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1244531">
              <a:off x="6407928" y="3057123"/>
              <a:ext cx="951443" cy="127967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891794" y="2549773"/>
              <a:ext cx="3706591" cy="2608701"/>
              <a:chOff x="2662135" y="2215007"/>
              <a:chExt cx="3706591" cy="2608701"/>
            </a:xfrm>
          </p:grpSpPr>
          <p:pic>
            <p:nvPicPr>
              <p:cNvPr id="19" name="Picture 18" descr="mouse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3454" y="3666530"/>
                <a:ext cx="1171826" cy="1157178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662135" y="2215007"/>
                <a:ext cx="3706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Helvetica"/>
                    <a:cs typeface="Helvetica"/>
                  </a:rPr>
                  <a:t>Self-Control Task</a:t>
                </a:r>
                <a:endParaRPr lang="en-US" sz="2400" i="1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609615" y="4928011"/>
            <a:ext cx="2130886" cy="948904"/>
            <a:chOff x="1609615" y="4928011"/>
            <a:chExt cx="2130886" cy="948904"/>
          </a:xfrm>
        </p:grpSpPr>
        <p:sp>
          <p:nvSpPr>
            <p:cNvPr id="20" name="Oval 19"/>
            <p:cNvSpPr/>
            <p:nvPr/>
          </p:nvSpPr>
          <p:spPr>
            <a:xfrm>
              <a:off x="1609615" y="4928011"/>
              <a:ext cx="389198" cy="386194"/>
            </a:xfrm>
            <a:prstGeom prst="ellipse">
              <a:avLst/>
            </a:prstGeom>
            <a:solidFill>
              <a:srgbClr val="3F8C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8993" y="4944873"/>
              <a:ext cx="1621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Natural Focus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628046" y="5490721"/>
              <a:ext cx="389198" cy="386194"/>
            </a:xfrm>
            <a:prstGeom prst="ellipse">
              <a:avLst/>
            </a:prstGeom>
            <a:solidFill>
              <a:srgbClr val="1918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3910" y="5507583"/>
              <a:ext cx="154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Health Focus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10577" y="4939083"/>
            <a:ext cx="13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×100 trials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19582" y="5521710"/>
            <a:ext cx="13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×100 trials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27692" y="5871325"/>
            <a:ext cx="222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Or Decrease Desire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156" y="2844181"/>
            <a:ext cx="505267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8549" y="2811915"/>
            <a:ext cx="455398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6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3BE5-E828-DD47-B144-782045BA51D5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11091" y="1545148"/>
            <a:ext cx="5677084" cy="4870966"/>
            <a:chOff x="4688030" y="2069404"/>
            <a:chExt cx="4167178" cy="3575459"/>
          </a:xfrm>
        </p:grpSpPr>
        <p:pic>
          <p:nvPicPr>
            <p:cNvPr id="4" name="Picture 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8030" y="2563335"/>
              <a:ext cx="3986784" cy="308152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4726218" y="2069404"/>
              <a:ext cx="4128990" cy="474430"/>
              <a:chOff x="414136" y="1936402"/>
              <a:chExt cx="4128990" cy="47443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786243" y="1936402"/>
                <a:ext cx="756883" cy="474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Helvetica"/>
                    <a:cs typeface="Helvetica"/>
                  </a:rPr>
                  <a:t>Chosen</a:t>
                </a:r>
              </a:p>
              <a:p>
                <a:pPr algn="ctr"/>
                <a:r>
                  <a:rPr lang="en-US" b="1" dirty="0" smtClean="0">
                    <a:latin typeface="Helvetica"/>
                    <a:cs typeface="Helvetica"/>
                  </a:rPr>
                  <a:t>Food</a:t>
                </a:r>
                <a:endParaRPr lang="en-US" b="1" dirty="0">
                  <a:latin typeface="Helvetica"/>
                  <a:cs typeface="Helvetic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4136" y="1936402"/>
                <a:ext cx="954617" cy="474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>
                    <a:latin typeface="Helvetica"/>
                    <a:cs typeface="Helvetica"/>
                  </a:rPr>
                  <a:t>Unchosen</a:t>
                </a:r>
                <a:endParaRPr lang="en-US" b="1" dirty="0">
                  <a:latin typeface="Helvetica"/>
                  <a:cs typeface="Helvetica"/>
                </a:endParaRPr>
              </a:p>
              <a:p>
                <a:pPr algn="ctr"/>
                <a:r>
                  <a:rPr lang="en-US" b="1" dirty="0" smtClean="0">
                    <a:latin typeface="Helvetica"/>
                    <a:cs typeface="Helvetica"/>
                  </a:rPr>
                  <a:t>Food</a:t>
                </a:r>
                <a:endParaRPr lang="en-US" b="1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336124" y="2078461"/>
            <a:ext cx="1362306" cy="3823304"/>
            <a:chOff x="7874000" y="2078461"/>
            <a:chExt cx="1362306" cy="3823304"/>
          </a:xfrm>
        </p:grpSpPr>
        <p:sp>
          <p:nvSpPr>
            <p:cNvPr id="9" name="Rectangle 8"/>
            <p:cNvSpPr/>
            <p:nvPr/>
          </p:nvSpPr>
          <p:spPr>
            <a:xfrm flipV="1">
              <a:off x="7874000" y="2136588"/>
              <a:ext cx="194235" cy="3720353"/>
            </a:xfrm>
            <a:prstGeom prst="rect">
              <a:avLst/>
            </a:prstGeom>
            <a:gradFill flip="none" rotWithShape="1">
              <a:gsLst>
                <a:gs pos="0">
                  <a:srgbClr val="0000CF"/>
                </a:gs>
                <a:gs pos="32000">
                  <a:srgbClr val="00FF0C"/>
                </a:gs>
                <a:gs pos="66000">
                  <a:srgbClr val="FFFF00"/>
                </a:gs>
                <a:gs pos="95000">
                  <a:srgbClr val="FF0000"/>
                </a:gs>
              </a:gsLst>
              <a:lin ang="5400000" scaled="0"/>
              <a:tileRect/>
            </a:gradFill>
            <a:ln w="3175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68235" y="5532433"/>
              <a:ext cx="73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</a:t>
              </a:r>
              <a:r>
                <a:rPr lang="en-US" dirty="0" err="1" smtClean="0"/>
                <a:t>ms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68235" y="2078461"/>
              <a:ext cx="116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3500 </a:t>
              </a:r>
              <a:r>
                <a:rPr lang="en-US" dirty="0" err="1" smtClean="0"/>
                <a:t>ms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94706" y="3660589"/>
            <a:ext cx="74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0" y="147639"/>
            <a:ext cx="9144000" cy="9164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Dynamic movements reveal dynamic computation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9179" y="1030943"/>
            <a:ext cx="28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Sample Subject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18425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Tracking influence with per-time-point regressions</a:t>
            </a: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79DD-9EDC-F84A-B0F3-D011FEFC6E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42071" y="1664575"/>
            <a:ext cx="406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Angle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(t) =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α(t)</a:t>
            </a:r>
            <a:r>
              <a:rPr lang="en-US" sz="2400" b="1" dirty="0" smtClean="0"/>
              <a:t>*</a:t>
            </a:r>
            <a:r>
              <a:rPr lang="en-US" sz="2400" b="1" dirty="0" err="1" smtClean="0"/>
              <a:t>Taste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+ </a:t>
            </a:r>
            <a:r>
              <a:rPr lang="en-US" sz="2400" b="1" dirty="0" smtClean="0">
                <a:solidFill>
                  <a:srgbClr val="0000FF"/>
                </a:solidFill>
              </a:rPr>
              <a:t>β(t)</a:t>
            </a:r>
            <a:r>
              <a:rPr lang="en-US" sz="2400" b="1" dirty="0" smtClean="0"/>
              <a:t>*</a:t>
            </a:r>
            <a:r>
              <a:rPr lang="en-US" sz="2400" b="1" dirty="0" err="1" smtClean="0"/>
              <a:t>Health</a:t>
            </a:r>
            <a:r>
              <a:rPr lang="en-US" sz="2400" b="1" baseline="-25000" dirty="0" err="1" smtClean="0"/>
              <a:t>i</a:t>
            </a:r>
            <a:endParaRPr 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20893" y="1799491"/>
            <a:ext cx="3334197" cy="3458922"/>
            <a:chOff x="2755901" y="2050517"/>
            <a:chExt cx="4689322" cy="48647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2900" t="21489" r="11990" b="26078"/>
            <a:stretch/>
          </p:blipFill>
          <p:spPr>
            <a:xfrm flipH="1">
              <a:off x="3230099" y="2050517"/>
              <a:ext cx="3984860" cy="4282104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3357647" y="5190853"/>
              <a:ext cx="2321106" cy="1724404"/>
              <a:chOff x="3019031" y="4737056"/>
              <a:chExt cx="2321106" cy="172440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019031" y="4737056"/>
                <a:ext cx="2321106" cy="1724404"/>
                <a:chOff x="3019031" y="4737056"/>
                <a:chExt cx="2321106" cy="172440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695700" y="4737056"/>
                  <a:ext cx="276999" cy="1107101"/>
                  <a:chOff x="3695700" y="4737056"/>
                  <a:chExt cx="276999" cy="1107101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3849651" y="4737056"/>
                    <a:ext cx="79254" cy="8301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/>
                  <p:cNvSpPr/>
                  <p:nvPr/>
                </p:nvSpPr>
                <p:spPr>
                  <a:xfrm>
                    <a:off x="3695700" y="5567158"/>
                    <a:ext cx="276999" cy="27699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3019031" y="6092128"/>
                  <a:ext cx="2321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 smtClean="0">
                      <a:latin typeface="Helvetica"/>
                      <a:cs typeface="Helvetica"/>
                    </a:rPr>
                    <a:t>Heading at time t = 1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3771905" y="5656063"/>
                <a:ext cx="121540" cy="1215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755901" y="3981590"/>
              <a:ext cx="4689322" cy="1107101"/>
              <a:chOff x="2984500" y="4547269"/>
              <a:chExt cx="4689322" cy="110710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984500" y="4547269"/>
                <a:ext cx="4689322" cy="1107101"/>
                <a:chOff x="2984500" y="4547269"/>
                <a:chExt cx="4689322" cy="1107101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984500" y="4547269"/>
                  <a:ext cx="988199" cy="1107101"/>
                  <a:chOff x="2984500" y="4547269"/>
                  <a:chExt cx="988199" cy="1107101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 flipV="1">
                    <a:off x="2984500" y="4547269"/>
                    <a:ext cx="762000" cy="8555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/>
                  <p:cNvSpPr/>
                  <p:nvPr/>
                </p:nvSpPr>
                <p:spPr>
                  <a:xfrm>
                    <a:off x="3695700" y="5377371"/>
                    <a:ext cx="276999" cy="27699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5091063" y="5156562"/>
                  <a:ext cx="2582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 smtClean="0">
                      <a:latin typeface="Helvetica"/>
                      <a:cs typeface="Helvetica"/>
                    </a:rPr>
                    <a:t>Heading at time t = 100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71905" y="5466276"/>
                <a:ext cx="121540" cy="1215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233353" y="2658225"/>
              <a:ext cx="3319847" cy="1108342"/>
              <a:chOff x="2239222" y="4546028"/>
              <a:chExt cx="3319847" cy="110834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239222" y="4546028"/>
                <a:ext cx="3319847" cy="1108342"/>
                <a:chOff x="2239222" y="4546028"/>
                <a:chExt cx="3319847" cy="1108342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3695700" y="5128842"/>
                  <a:ext cx="1863369" cy="525528"/>
                  <a:chOff x="3695700" y="5128842"/>
                  <a:chExt cx="1863369" cy="525528"/>
                </a:xfrm>
              </p:grpSpPr>
              <p:cxnSp>
                <p:nvCxnSpPr>
                  <p:cNvPr id="54" name="Straight Arrow Connector 53"/>
                  <p:cNvCxnSpPr>
                    <a:stCxn id="55" idx="6"/>
                  </p:cNvCxnSpPr>
                  <p:nvPr/>
                </p:nvCxnSpPr>
                <p:spPr>
                  <a:xfrm flipV="1">
                    <a:off x="3972699" y="5128842"/>
                    <a:ext cx="1586370" cy="38702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Oval 54"/>
                  <p:cNvSpPr/>
                  <p:nvPr/>
                </p:nvSpPr>
                <p:spPr>
                  <a:xfrm>
                    <a:off x="3695700" y="5377371"/>
                    <a:ext cx="276999" cy="27699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2239222" y="4546028"/>
                  <a:ext cx="258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 smtClean="0">
                      <a:latin typeface="Helvetica"/>
                      <a:cs typeface="Helvetica"/>
                    </a:rPr>
                    <a:t>Heading at time t = 200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3771905" y="5466276"/>
                <a:ext cx="121540" cy="1215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201584" y="3019635"/>
            <a:ext cx="4542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Prediction 1:</a:t>
            </a:r>
          </a:p>
          <a:p>
            <a:r>
              <a:rPr lang="en-US" sz="2400" dirty="0" smtClean="0"/>
              <a:t>Later health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later influence on instantaneous angle</a:t>
            </a:r>
          </a:p>
          <a:p>
            <a:endParaRPr lang="en-US" sz="2400" dirty="0"/>
          </a:p>
          <a:p>
            <a:r>
              <a:rPr lang="en-US" sz="2400" i="1" u="sng" dirty="0" smtClean="0"/>
              <a:t>Prediction 2:</a:t>
            </a:r>
          </a:p>
          <a:p>
            <a:r>
              <a:rPr lang="en-US" sz="2400" dirty="0" smtClean="0"/>
              <a:t>Later health </a:t>
            </a:r>
            <a:r>
              <a:rPr lang="en-US" sz="2400" dirty="0" smtClean="0">
                <a:sym typeface="Wingdings"/>
              </a:rPr>
              <a:t> Less healthy choices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22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87" y="2266375"/>
            <a:ext cx="8289813" cy="3552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1989" y="5819152"/>
            <a:ext cx="319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Decrease Desire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8040" y="5827069"/>
            <a:ext cx="319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Focus on Health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2530" y="1449788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.08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80417" y="1896851"/>
            <a:ext cx="4236051" cy="7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4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of mind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399"/>
            <a:ext cx="8477357" cy="3633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2530" y="1449788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.16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80417" y="1912926"/>
            <a:ext cx="4236051" cy="7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1989" y="5819152"/>
            <a:ext cx="319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Decrease Desire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8040" y="5827069"/>
            <a:ext cx="319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Focus on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0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in taste and health influence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1799"/>
            <a:ext cx="8252307" cy="3536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5389" y="2028488"/>
            <a:ext cx="159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**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35389" y="2571799"/>
            <a:ext cx="1599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1989" y="5819152"/>
            <a:ext cx="319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Decrease Desire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8040" y="5827069"/>
            <a:ext cx="319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Focus on Health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91052" y="2180888"/>
            <a:ext cx="159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**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91052" y="2724199"/>
            <a:ext cx="1599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335237" y="1186805"/>
            <a:ext cx="4192172" cy="543311"/>
            <a:chOff x="2335237" y="1186805"/>
            <a:chExt cx="1599697" cy="543311"/>
          </a:xfrm>
        </p:grpSpPr>
        <p:sp>
          <p:nvSpPr>
            <p:cNvPr id="14" name="TextBox 13"/>
            <p:cNvSpPr txBox="1"/>
            <p:nvPr/>
          </p:nvSpPr>
          <p:spPr>
            <a:xfrm>
              <a:off x="2335237" y="1186805"/>
              <a:ext cx="1599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*</a:t>
              </a:r>
              <a:endParaRPr lang="en-US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35237" y="1730116"/>
              <a:ext cx="1599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74005" y="3024513"/>
            <a:ext cx="1599697" cy="543311"/>
            <a:chOff x="5843452" y="2333288"/>
            <a:chExt cx="1599697" cy="543311"/>
          </a:xfrm>
        </p:grpSpPr>
        <p:sp>
          <p:nvSpPr>
            <p:cNvPr id="17" name="TextBox 16"/>
            <p:cNvSpPr txBox="1"/>
            <p:nvPr/>
          </p:nvSpPr>
          <p:spPr>
            <a:xfrm>
              <a:off x="5843452" y="2333288"/>
              <a:ext cx="1599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**</a:t>
              </a:r>
              <a:endParaRPr lang="en-US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43452" y="2876599"/>
              <a:ext cx="1599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335237" y="2624055"/>
            <a:ext cx="1599697" cy="543311"/>
            <a:chOff x="5843452" y="2333288"/>
            <a:chExt cx="1599697" cy="543311"/>
          </a:xfrm>
        </p:grpSpPr>
        <p:sp>
          <p:nvSpPr>
            <p:cNvPr id="21" name="TextBox 20"/>
            <p:cNvSpPr txBox="1"/>
            <p:nvPr/>
          </p:nvSpPr>
          <p:spPr>
            <a:xfrm>
              <a:off x="5843452" y="2333288"/>
              <a:ext cx="1599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**</a:t>
              </a:r>
              <a:endParaRPr lang="en-US" sz="24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843452" y="2876599"/>
              <a:ext cx="1599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55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2" y="2294460"/>
            <a:ext cx="45720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552" y="2294460"/>
            <a:ext cx="4572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Dynamics: Taste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77585" y="1950883"/>
            <a:ext cx="186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 DESIRE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4883" y="1950883"/>
            <a:ext cx="197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2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488</Words>
  <Application>Microsoft Macintosh PowerPoint</Application>
  <PresentationFormat>On-screen Show (4:3)</PresentationFormat>
  <Paragraphs>97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Background: Conflicting views on effects of regulation</vt:lpstr>
      <vt:lpstr>A comparison</vt:lpstr>
      <vt:lpstr>Study design</vt:lpstr>
      <vt:lpstr>PowerPoint Presentation</vt:lpstr>
      <vt:lpstr>Tracking influence with per-time-point regressions</vt:lpstr>
      <vt:lpstr>Reaction time</vt:lpstr>
      <vt:lpstr>Changes of mind</vt:lpstr>
      <vt:lpstr>Changes in taste and health influence</vt:lpstr>
      <vt:lpstr>Dynamics: Taste</vt:lpstr>
      <vt:lpstr>Dynamics: Health</vt:lpstr>
      <vt:lpstr>Dynamics: Health</vt:lpstr>
      <vt:lpstr>Dynamics: Regulatory Success</vt:lpstr>
      <vt:lpstr>Real-life correlates: Natural</vt:lpstr>
      <vt:lpstr>Personality correlates: Natural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slows down choice</dc:title>
  <dc:creator>Cendri Hutcherson</dc:creator>
  <cp:lastModifiedBy>Cendri Hutcherson</cp:lastModifiedBy>
  <cp:revision>23</cp:revision>
  <dcterms:created xsi:type="dcterms:W3CDTF">2016-04-22T17:48:20Z</dcterms:created>
  <dcterms:modified xsi:type="dcterms:W3CDTF">2016-09-29T01:38:40Z</dcterms:modified>
</cp:coreProperties>
</file>