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51206400" cy="32918400"/>
  <p:notesSz cx="6858000" cy="9144000"/>
  <p:defaultTextStyle>
    <a:defPPr>
      <a:defRPr lang="en-US"/>
    </a:defPPr>
    <a:lvl1pPr marL="0" algn="l" defTabSz="2403332" rtl="0" eaLnBrk="1" latinLnBrk="0" hangingPunct="1">
      <a:defRPr sz="9600" kern="1200">
        <a:solidFill>
          <a:schemeClr val="tx1"/>
        </a:solidFill>
        <a:latin typeface="+mn-lt"/>
        <a:ea typeface="+mn-ea"/>
        <a:cs typeface="+mn-cs"/>
      </a:defRPr>
    </a:lvl1pPr>
    <a:lvl2pPr marL="2403332" algn="l" defTabSz="2403332" rtl="0" eaLnBrk="1" latinLnBrk="0" hangingPunct="1">
      <a:defRPr sz="9600" kern="1200">
        <a:solidFill>
          <a:schemeClr val="tx1"/>
        </a:solidFill>
        <a:latin typeface="+mn-lt"/>
        <a:ea typeface="+mn-ea"/>
        <a:cs typeface="+mn-cs"/>
      </a:defRPr>
    </a:lvl2pPr>
    <a:lvl3pPr marL="4806664" algn="l" defTabSz="2403332" rtl="0" eaLnBrk="1" latinLnBrk="0" hangingPunct="1">
      <a:defRPr sz="9600" kern="1200">
        <a:solidFill>
          <a:schemeClr val="tx1"/>
        </a:solidFill>
        <a:latin typeface="+mn-lt"/>
        <a:ea typeface="+mn-ea"/>
        <a:cs typeface="+mn-cs"/>
      </a:defRPr>
    </a:lvl3pPr>
    <a:lvl4pPr marL="7209997" algn="l" defTabSz="2403332" rtl="0" eaLnBrk="1" latinLnBrk="0" hangingPunct="1">
      <a:defRPr sz="9600" kern="1200">
        <a:solidFill>
          <a:schemeClr val="tx1"/>
        </a:solidFill>
        <a:latin typeface="+mn-lt"/>
        <a:ea typeface="+mn-ea"/>
        <a:cs typeface="+mn-cs"/>
      </a:defRPr>
    </a:lvl4pPr>
    <a:lvl5pPr marL="9613329" algn="l" defTabSz="2403332" rtl="0" eaLnBrk="1" latinLnBrk="0" hangingPunct="1">
      <a:defRPr sz="9600" kern="1200">
        <a:solidFill>
          <a:schemeClr val="tx1"/>
        </a:solidFill>
        <a:latin typeface="+mn-lt"/>
        <a:ea typeface="+mn-ea"/>
        <a:cs typeface="+mn-cs"/>
      </a:defRPr>
    </a:lvl5pPr>
    <a:lvl6pPr marL="12016666" algn="l" defTabSz="2403332" rtl="0" eaLnBrk="1" latinLnBrk="0" hangingPunct="1">
      <a:defRPr sz="9600" kern="1200">
        <a:solidFill>
          <a:schemeClr val="tx1"/>
        </a:solidFill>
        <a:latin typeface="+mn-lt"/>
        <a:ea typeface="+mn-ea"/>
        <a:cs typeface="+mn-cs"/>
      </a:defRPr>
    </a:lvl6pPr>
    <a:lvl7pPr marL="14419998" algn="l" defTabSz="2403332" rtl="0" eaLnBrk="1" latinLnBrk="0" hangingPunct="1">
      <a:defRPr sz="9600" kern="1200">
        <a:solidFill>
          <a:schemeClr val="tx1"/>
        </a:solidFill>
        <a:latin typeface="+mn-lt"/>
        <a:ea typeface="+mn-ea"/>
        <a:cs typeface="+mn-cs"/>
      </a:defRPr>
    </a:lvl7pPr>
    <a:lvl8pPr marL="16823330" algn="l" defTabSz="2403332" rtl="0" eaLnBrk="1" latinLnBrk="0" hangingPunct="1">
      <a:defRPr sz="9600" kern="1200">
        <a:solidFill>
          <a:schemeClr val="tx1"/>
        </a:solidFill>
        <a:latin typeface="+mn-lt"/>
        <a:ea typeface="+mn-ea"/>
        <a:cs typeface="+mn-cs"/>
      </a:defRPr>
    </a:lvl8pPr>
    <a:lvl9pPr marL="19226663" algn="l" defTabSz="2403332" rtl="0" eaLnBrk="1" latinLnBrk="0" hangingPunct="1">
      <a:defRPr sz="9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FFEFE"/>
    <a:srgbClr val="F91FFB"/>
    <a:srgbClr val="B00202"/>
    <a:srgbClr val="FD9407"/>
    <a:srgbClr val="107B34"/>
    <a:srgbClr val="120C5C"/>
    <a:srgbClr val="11FF24"/>
    <a:srgbClr val="008B46"/>
    <a:srgbClr val="10A33C"/>
    <a:srgbClr val="FF42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Objects="1">
      <p:cViewPr varScale="1">
        <p:scale>
          <a:sx n="34" d="100"/>
          <a:sy n="34" d="100"/>
        </p:scale>
        <p:origin x="-1400" y="-232"/>
      </p:cViewPr>
      <p:guideLst>
        <p:guide orient="horz" pos="10368"/>
        <p:guide pos="16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3710F-0AC1-9045-B810-35C3DD9B733F}" type="datetimeFigureOut">
              <a:rPr lang="en-US" smtClean="0"/>
              <a:pPr/>
              <a:t>9/24/14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2000" y="685800"/>
            <a:ext cx="5334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380C8-297F-764A-998A-3FD6A9FED6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40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0333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2403332" algn="l" defTabSz="240333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4806664" algn="l" defTabSz="240333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7209997" algn="l" defTabSz="240333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9613329" algn="l" defTabSz="240333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12016666" algn="l" defTabSz="240333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14419998" algn="l" defTabSz="240333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6823330" algn="l" defTabSz="240333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9226663" algn="l" defTabSz="240333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380C8-297F-764A-998A-3FD6A9FED6F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10226046"/>
            <a:ext cx="43525440" cy="70561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18653760"/>
            <a:ext cx="3584448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03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06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09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13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16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419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823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226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1B40-80DB-0248-A596-68A8AE7FDD2D}" type="datetimeFigureOut">
              <a:rPr lang="en-US" smtClean="0"/>
              <a:pPr/>
              <a:t>9/24/14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37C0-4519-D646-8DEC-C7C8DC544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1B40-80DB-0248-A596-68A8AE7FDD2D}" type="datetimeFigureOut">
              <a:rPr lang="en-US" smtClean="0"/>
              <a:pPr/>
              <a:t>9/24/14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37C0-4519-D646-8DEC-C7C8DC544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3" y="1318269"/>
            <a:ext cx="11521440" cy="280873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1" y="1318269"/>
            <a:ext cx="33710882" cy="280873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1B40-80DB-0248-A596-68A8AE7FDD2D}" type="datetimeFigureOut">
              <a:rPr lang="en-US" smtClean="0"/>
              <a:pPr/>
              <a:t>9/24/14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37C0-4519-D646-8DEC-C7C8DC544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1B40-80DB-0248-A596-68A8AE7FDD2D}" type="datetimeFigureOut">
              <a:rPr lang="en-US" smtClean="0"/>
              <a:pPr/>
              <a:t>9/24/14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37C0-4519-D646-8DEC-C7C8DC544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3" y="21153123"/>
            <a:ext cx="43525440" cy="6537960"/>
          </a:xfrm>
        </p:spPr>
        <p:txBody>
          <a:bodyPr anchor="t"/>
          <a:lstStyle>
            <a:lvl1pPr algn="l">
              <a:defRPr sz="21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3" y="13952230"/>
            <a:ext cx="43525440" cy="7200896"/>
          </a:xfrm>
        </p:spPr>
        <p:txBody>
          <a:bodyPr anchor="b"/>
          <a:lstStyle>
            <a:lvl1pPr marL="0" indent="0">
              <a:buNone/>
              <a:defRPr sz="10600">
                <a:solidFill>
                  <a:schemeClr val="tx1">
                    <a:tint val="75000"/>
                  </a:schemeClr>
                </a:solidFill>
              </a:defRPr>
            </a:lvl1pPr>
            <a:lvl2pPr marL="2403332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806664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3pPr>
            <a:lvl4pPr marL="7209997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4pPr>
            <a:lvl5pPr marL="9613329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5pPr>
            <a:lvl6pPr marL="12016666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6pPr>
            <a:lvl7pPr marL="14419998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7pPr>
            <a:lvl8pPr marL="1682333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8pPr>
            <a:lvl9pPr marL="19226663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1B40-80DB-0248-A596-68A8AE7FDD2D}" type="datetimeFigureOut">
              <a:rPr lang="en-US" smtClean="0"/>
              <a:pPr/>
              <a:t>9/24/14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37C0-4519-D646-8DEC-C7C8DC544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1" y="7680960"/>
            <a:ext cx="22616158" cy="21724623"/>
          </a:xfrm>
        </p:spPr>
        <p:txBody>
          <a:bodyPr/>
          <a:lstStyle>
            <a:lvl1pPr>
              <a:defRPr sz="14700"/>
            </a:lvl1pPr>
            <a:lvl2pPr>
              <a:defRPr sz="12600"/>
            </a:lvl2pPr>
            <a:lvl3pPr>
              <a:defRPr sz="106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3" y="7680960"/>
            <a:ext cx="22616158" cy="21724623"/>
          </a:xfrm>
        </p:spPr>
        <p:txBody>
          <a:bodyPr/>
          <a:lstStyle>
            <a:lvl1pPr>
              <a:defRPr sz="14700"/>
            </a:lvl1pPr>
            <a:lvl2pPr>
              <a:defRPr sz="12600"/>
            </a:lvl2pPr>
            <a:lvl3pPr>
              <a:defRPr sz="106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1B40-80DB-0248-A596-68A8AE7FDD2D}" type="datetimeFigureOut">
              <a:rPr lang="en-US" smtClean="0"/>
              <a:pPr/>
              <a:t>9/24/14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37C0-4519-D646-8DEC-C7C8DC544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3" y="7368546"/>
            <a:ext cx="22625052" cy="3070859"/>
          </a:xfrm>
        </p:spPr>
        <p:txBody>
          <a:bodyPr anchor="b"/>
          <a:lstStyle>
            <a:lvl1pPr marL="0" indent="0">
              <a:buNone/>
              <a:defRPr sz="12600" b="1"/>
            </a:lvl1pPr>
            <a:lvl2pPr marL="2403332" indent="0">
              <a:buNone/>
              <a:defRPr sz="10600" b="1"/>
            </a:lvl2pPr>
            <a:lvl3pPr marL="4806664" indent="0">
              <a:buNone/>
              <a:defRPr sz="9600" b="1"/>
            </a:lvl3pPr>
            <a:lvl4pPr marL="7209997" indent="0">
              <a:buNone/>
              <a:defRPr sz="8600" b="1"/>
            </a:lvl4pPr>
            <a:lvl5pPr marL="9613329" indent="0">
              <a:buNone/>
              <a:defRPr sz="8600" b="1"/>
            </a:lvl5pPr>
            <a:lvl6pPr marL="12016666" indent="0">
              <a:buNone/>
              <a:defRPr sz="8600" b="1"/>
            </a:lvl6pPr>
            <a:lvl7pPr marL="14419998" indent="0">
              <a:buNone/>
              <a:defRPr sz="8600" b="1"/>
            </a:lvl7pPr>
            <a:lvl8pPr marL="16823330" indent="0">
              <a:buNone/>
              <a:defRPr sz="8600" b="1"/>
            </a:lvl8pPr>
            <a:lvl9pPr marL="19226663" indent="0">
              <a:buNone/>
              <a:defRPr sz="8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3" y="10439404"/>
            <a:ext cx="22625052" cy="18966182"/>
          </a:xfrm>
        </p:spPr>
        <p:txBody>
          <a:bodyPr/>
          <a:lstStyle>
            <a:lvl1pPr>
              <a:defRPr sz="12600"/>
            </a:lvl1pPr>
            <a:lvl2pPr>
              <a:defRPr sz="106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3" y="7368546"/>
            <a:ext cx="22633940" cy="3070859"/>
          </a:xfrm>
        </p:spPr>
        <p:txBody>
          <a:bodyPr anchor="b"/>
          <a:lstStyle>
            <a:lvl1pPr marL="0" indent="0">
              <a:buNone/>
              <a:defRPr sz="12600" b="1"/>
            </a:lvl1pPr>
            <a:lvl2pPr marL="2403332" indent="0">
              <a:buNone/>
              <a:defRPr sz="10600" b="1"/>
            </a:lvl2pPr>
            <a:lvl3pPr marL="4806664" indent="0">
              <a:buNone/>
              <a:defRPr sz="9600" b="1"/>
            </a:lvl3pPr>
            <a:lvl4pPr marL="7209997" indent="0">
              <a:buNone/>
              <a:defRPr sz="8600" b="1"/>
            </a:lvl4pPr>
            <a:lvl5pPr marL="9613329" indent="0">
              <a:buNone/>
              <a:defRPr sz="8600" b="1"/>
            </a:lvl5pPr>
            <a:lvl6pPr marL="12016666" indent="0">
              <a:buNone/>
              <a:defRPr sz="8600" b="1"/>
            </a:lvl6pPr>
            <a:lvl7pPr marL="14419998" indent="0">
              <a:buNone/>
              <a:defRPr sz="8600" b="1"/>
            </a:lvl7pPr>
            <a:lvl8pPr marL="16823330" indent="0">
              <a:buNone/>
              <a:defRPr sz="8600" b="1"/>
            </a:lvl8pPr>
            <a:lvl9pPr marL="19226663" indent="0">
              <a:buNone/>
              <a:defRPr sz="8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3" y="10439404"/>
            <a:ext cx="22633940" cy="18966182"/>
          </a:xfrm>
        </p:spPr>
        <p:txBody>
          <a:bodyPr/>
          <a:lstStyle>
            <a:lvl1pPr>
              <a:defRPr sz="12600"/>
            </a:lvl1pPr>
            <a:lvl2pPr>
              <a:defRPr sz="106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1B40-80DB-0248-A596-68A8AE7FDD2D}" type="datetimeFigureOut">
              <a:rPr lang="en-US" smtClean="0"/>
              <a:pPr/>
              <a:t>9/24/14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37C0-4519-D646-8DEC-C7C8DC544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1B40-80DB-0248-A596-68A8AE7FDD2D}" type="datetimeFigureOut">
              <a:rPr lang="en-US" smtClean="0"/>
              <a:pPr/>
              <a:t>9/24/14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37C0-4519-D646-8DEC-C7C8DC544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1B40-80DB-0248-A596-68A8AE7FDD2D}" type="datetimeFigureOut">
              <a:rPr lang="en-US" smtClean="0"/>
              <a:pPr/>
              <a:t>9/24/14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37C0-4519-D646-8DEC-C7C8DC544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1" y="1310639"/>
            <a:ext cx="16846553" cy="5577840"/>
          </a:xfrm>
        </p:spPr>
        <p:txBody>
          <a:bodyPr anchor="b"/>
          <a:lstStyle>
            <a:lvl1pPr algn="l">
              <a:defRPr sz="10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3" y="1310646"/>
            <a:ext cx="28625800" cy="28094945"/>
          </a:xfrm>
        </p:spPr>
        <p:txBody>
          <a:bodyPr/>
          <a:lstStyle>
            <a:lvl1pPr>
              <a:defRPr sz="16700"/>
            </a:lvl1pPr>
            <a:lvl2pPr>
              <a:defRPr sz="14700"/>
            </a:lvl2pPr>
            <a:lvl3pPr>
              <a:defRPr sz="12600"/>
            </a:lvl3pPr>
            <a:lvl4pPr>
              <a:defRPr sz="10600"/>
            </a:lvl4pPr>
            <a:lvl5pPr>
              <a:defRPr sz="10600"/>
            </a:lvl5pPr>
            <a:lvl6pPr>
              <a:defRPr sz="10600"/>
            </a:lvl6pPr>
            <a:lvl7pPr>
              <a:defRPr sz="10600"/>
            </a:lvl7pPr>
            <a:lvl8pPr>
              <a:defRPr sz="10600"/>
            </a:lvl8pPr>
            <a:lvl9pPr>
              <a:defRPr sz="10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1" y="6888486"/>
            <a:ext cx="16846553" cy="22517105"/>
          </a:xfrm>
        </p:spPr>
        <p:txBody>
          <a:bodyPr/>
          <a:lstStyle>
            <a:lvl1pPr marL="0" indent="0">
              <a:buNone/>
              <a:defRPr sz="7600"/>
            </a:lvl1pPr>
            <a:lvl2pPr marL="2403332" indent="0">
              <a:buNone/>
              <a:defRPr sz="6100"/>
            </a:lvl2pPr>
            <a:lvl3pPr marL="4806664" indent="0">
              <a:buNone/>
              <a:defRPr sz="5100"/>
            </a:lvl3pPr>
            <a:lvl4pPr marL="7209997" indent="0">
              <a:buNone/>
              <a:defRPr sz="4600"/>
            </a:lvl4pPr>
            <a:lvl5pPr marL="9613329" indent="0">
              <a:buNone/>
              <a:defRPr sz="4600"/>
            </a:lvl5pPr>
            <a:lvl6pPr marL="12016666" indent="0">
              <a:buNone/>
              <a:defRPr sz="4600"/>
            </a:lvl6pPr>
            <a:lvl7pPr marL="14419998" indent="0">
              <a:buNone/>
              <a:defRPr sz="4600"/>
            </a:lvl7pPr>
            <a:lvl8pPr marL="16823330" indent="0">
              <a:buNone/>
              <a:defRPr sz="4600"/>
            </a:lvl8pPr>
            <a:lvl9pPr marL="19226663" indent="0">
              <a:buNone/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1B40-80DB-0248-A596-68A8AE7FDD2D}" type="datetimeFigureOut">
              <a:rPr lang="en-US" smtClean="0"/>
              <a:pPr/>
              <a:t>9/24/14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37C0-4519-D646-8DEC-C7C8DC544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3" y="23042883"/>
            <a:ext cx="30723840" cy="2720345"/>
          </a:xfrm>
        </p:spPr>
        <p:txBody>
          <a:bodyPr anchor="b"/>
          <a:lstStyle>
            <a:lvl1pPr algn="l">
              <a:defRPr sz="10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3" y="2941322"/>
            <a:ext cx="30723840" cy="19751040"/>
          </a:xfrm>
        </p:spPr>
        <p:txBody>
          <a:bodyPr/>
          <a:lstStyle>
            <a:lvl1pPr marL="0" indent="0">
              <a:buNone/>
              <a:defRPr sz="16700"/>
            </a:lvl1pPr>
            <a:lvl2pPr marL="2403332" indent="0">
              <a:buNone/>
              <a:defRPr sz="14700"/>
            </a:lvl2pPr>
            <a:lvl3pPr marL="4806664" indent="0">
              <a:buNone/>
              <a:defRPr sz="12600"/>
            </a:lvl3pPr>
            <a:lvl4pPr marL="7209997" indent="0">
              <a:buNone/>
              <a:defRPr sz="10600"/>
            </a:lvl4pPr>
            <a:lvl5pPr marL="9613329" indent="0">
              <a:buNone/>
              <a:defRPr sz="10600"/>
            </a:lvl5pPr>
            <a:lvl6pPr marL="12016666" indent="0">
              <a:buNone/>
              <a:defRPr sz="10600"/>
            </a:lvl6pPr>
            <a:lvl7pPr marL="14419998" indent="0">
              <a:buNone/>
              <a:defRPr sz="10600"/>
            </a:lvl7pPr>
            <a:lvl8pPr marL="16823330" indent="0">
              <a:buNone/>
              <a:defRPr sz="10600"/>
            </a:lvl8pPr>
            <a:lvl9pPr marL="19226663" indent="0">
              <a:buNone/>
              <a:defRPr sz="10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3" y="25763227"/>
            <a:ext cx="30723840" cy="3863336"/>
          </a:xfrm>
        </p:spPr>
        <p:txBody>
          <a:bodyPr/>
          <a:lstStyle>
            <a:lvl1pPr marL="0" indent="0">
              <a:buNone/>
              <a:defRPr sz="7600"/>
            </a:lvl1pPr>
            <a:lvl2pPr marL="2403332" indent="0">
              <a:buNone/>
              <a:defRPr sz="6100"/>
            </a:lvl2pPr>
            <a:lvl3pPr marL="4806664" indent="0">
              <a:buNone/>
              <a:defRPr sz="5100"/>
            </a:lvl3pPr>
            <a:lvl4pPr marL="7209997" indent="0">
              <a:buNone/>
              <a:defRPr sz="4600"/>
            </a:lvl4pPr>
            <a:lvl5pPr marL="9613329" indent="0">
              <a:buNone/>
              <a:defRPr sz="4600"/>
            </a:lvl5pPr>
            <a:lvl6pPr marL="12016666" indent="0">
              <a:buNone/>
              <a:defRPr sz="4600"/>
            </a:lvl6pPr>
            <a:lvl7pPr marL="14419998" indent="0">
              <a:buNone/>
              <a:defRPr sz="4600"/>
            </a:lvl7pPr>
            <a:lvl8pPr marL="16823330" indent="0">
              <a:buNone/>
              <a:defRPr sz="4600"/>
            </a:lvl8pPr>
            <a:lvl9pPr marL="19226663" indent="0">
              <a:buNone/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1B40-80DB-0248-A596-68A8AE7FDD2D}" type="datetimeFigureOut">
              <a:rPr lang="en-US" smtClean="0"/>
              <a:pPr/>
              <a:t>9/24/14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37C0-4519-D646-8DEC-C7C8DC544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1318262"/>
            <a:ext cx="46085760" cy="5486400"/>
          </a:xfrm>
          <a:prstGeom prst="rect">
            <a:avLst/>
          </a:prstGeom>
        </p:spPr>
        <p:txBody>
          <a:bodyPr vert="horz" lIns="480666" tIns="240336" rIns="480666" bIns="24033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7680960"/>
            <a:ext cx="46085760" cy="21724623"/>
          </a:xfrm>
          <a:prstGeom prst="rect">
            <a:avLst/>
          </a:prstGeom>
        </p:spPr>
        <p:txBody>
          <a:bodyPr vert="horz" lIns="480666" tIns="240336" rIns="480666" bIns="24033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4" y="30510484"/>
            <a:ext cx="11948162" cy="1752602"/>
          </a:xfrm>
          <a:prstGeom prst="rect">
            <a:avLst/>
          </a:prstGeom>
        </p:spPr>
        <p:txBody>
          <a:bodyPr vert="horz" lIns="480666" tIns="240336" rIns="480666" bIns="240336" rtlCol="0" anchor="ctr"/>
          <a:lstStyle>
            <a:lvl1pPr algn="l">
              <a:defRPr sz="6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71B40-80DB-0248-A596-68A8AE7FDD2D}" type="datetimeFigureOut">
              <a:rPr lang="en-US" smtClean="0"/>
              <a:pPr/>
              <a:t>9/24/14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7" y="30510484"/>
            <a:ext cx="16215358" cy="1752602"/>
          </a:xfrm>
          <a:prstGeom prst="rect">
            <a:avLst/>
          </a:prstGeom>
        </p:spPr>
        <p:txBody>
          <a:bodyPr vert="horz" lIns="480666" tIns="240336" rIns="480666" bIns="240336" rtlCol="0" anchor="ctr"/>
          <a:lstStyle>
            <a:lvl1pPr algn="ctr">
              <a:defRPr sz="6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2" y="30510484"/>
            <a:ext cx="11948162" cy="1752602"/>
          </a:xfrm>
          <a:prstGeom prst="rect">
            <a:avLst/>
          </a:prstGeom>
        </p:spPr>
        <p:txBody>
          <a:bodyPr vert="horz" lIns="480666" tIns="240336" rIns="480666" bIns="240336" rtlCol="0" anchor="ctr"/>
          <a:lstStyle>
            <a:lvl1pPr algn="r">
              <a:defRPr sz="6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A37C0-4519-D646-8DEC-C7C8DC544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03332" rtl="0" eaLnBrk="1" latinLnBrk="0" hangingPunct="1">
        <a:spcBef>
          <a:spcPct val="0"/>
        </a:spcBef>
        <a:buNone/>
        <a:defRPr sz="2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2500" indent="-1802500" algn="l" defTabSz="2403332" rtl="0" eaLnBrk="1" latinLnBrk="0" hangingPunct="1">
        <a:spcBef>
          <a:spcPct val="20000"/>
        </a:spcBef>
        <a:buFont typeface="Arial"/>
        <a:buChar char="•"/>
        <a:defRPr sz="16700" kern="1200">
          <a:solidFill>
            <a:schemeClr val="tx1"/>
          </a:solidFill>
          <a:latin typeface="+mn-lt"/>
          <a:ea typeface="+mn-ea"/>
          <a:cs typeface="+mn-cs"/>
        </a:defRPr>
      </a:lvl1pPr>
      <a:lvl2pPr marL="3905417" indent="-1502085" algn="l" defTabSz="2403332" rtl="0" eaLnBrk="1" latinLnBrk="0" hangingPunct="1">
        <a:spcBef>
          <a:spcPct val="20000"/>
        </a:spcBef>
        <a:buFont typeface="Arial"/>
        <a:buChar char="–"/>
        <a:defRPr sz="14700" kern="1200">
          <a:solidFill>
            <a:schemeClr val="tx1"/>
          </a:solidFill>
          <a:latin typeface="+mn-lt"/>
          <a:ea typeface="+mn-ea"/>
          <a:cs typeface="+mn-cs"/>
        </a:defRPr>
      </a:lvl2pPr>
      <a:lvl3pPr marL="6008333" indent="-1201669" algn="l" defTabSz="2403332" rtl="0" eaLnBrk="1" latinLnBrk="0" hangingPunct="1">
        <a:spcBef>
          <a:spcPct val="20000"/>
        </a:spcBef>
        <a:buFont typeface="Arial"/>
        <a:buChar char="•"/>
        <a:defRPr sz="12600" kern="1200">
          <a:solidFill>
            <a:schemeClr val="tx1"/>
          </a:solidFill>
          <a:latin typeface="+mn-lt"/>
          <a:ea typeface="+mn-ea"/>
          <a:cs typeface="+mn-cs"/>
        </a:defRPr>
      </a:lvl3pPr>
      <a:lvl4pPr marL="8411665" indent="-1201669" algn="l" defTabSz="2403332" rtl="0" eaLnBrk="1" latinLnBrk="0" hangingPunct="1">
        <a:spcBef>
          <a:spcPct val="20000"/>
        </a:spcBef>
        <a:buFont typeface="Arial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4pPr>
      <a:lvl5pPr marL="10814997" indent="-1201669" algn="l" defTabSz="2403332" rtl="0" eaLnBrk="1" latinLnBrk="0" hangingPunct="1">
        <a:spcBef>
          <a:spcPct val="20000"/>
        </a:spcBef>
        <a:buFont typeface="Arial"/>
        <a:buChar char="»"/>
        <a:defRPr sz="10600" kern="1200">
          <a:solidFill>
            <a:schemeClr val="tx1"/>
          </a:solidFill>
          <a:latin typeface="+mn-lt"/>
          <a:ea typeface="+mn-ea"/>
          <a:cs typeface="+mn-cs"/>
        </a:defRPr>
      </a:lvl5pPr>
      <a:lvl6pPr marL="13218330" indent="-1201669" algn="l" defTabSz="2403332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6pPr>
      <a:lvl7pPr marL="15621662" indent="-1201669" algn="l" defTabSz="2403332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7pPr>
      <a:lvl8pPr marL="18024994" indent="-1201669" algn="l" defTabSz="2403332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28331" indent="-1201669" algn="l" defTabSz="2403332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3332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1pPr>
      <a:lvl2pPr marL="2403332" algn="l" defTabSz="2403332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806664" algn="l" defTabSz="2403332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209997" algn="l" defTabSz="2403332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613329" algn="l" defTabSz="2403332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16666" algn="l" defTabSz="2403332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419998" algn="l" defTabSz="2403332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823330" algn="l" defTabSz="2403332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9226663" algn="l" defTabSz="2403332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4.emf"/><Relationship Id="rId21" Type="http://schemas.openxmlformats.org/officeDocument/2006/relationships/image" Target="../media/image15.emf"/><Relationship Id="rId22" Type="http://schemas.openxmlformats.org/officeDocument/2006/relationships/image" Target="../media/image16.emf"/><Relationship Id="rId23" Type="http://schemas.openxmlformats.org/officeDocument/2006/relationships/image" Target="../media/image17.emf"/><Relationship Id="rId24" Type="http://schemas.openxmlformats.org/officeDocument/2006/relationships/image" Target="../media/image18.emf"/><Relationship Id="rId25" Type="http://schemas.openxmlformats.org/officeDocument/2006/relationships/image" Target="../media/image19.png"/><Relationship Id="rId26" Type="http://schemas.openxmlformats.org/officeDocument/2006/relationships/image" Target="../media/image20.png"/><Relationship Id="rId27" Type="http://schemas.openxmlformats.org/officeDocument/2006/relationships/image" Target="../media/image21.png"/><Relationship Id="rId28" Type="http://schemas.openxmlformats.org/officeDocument/2006/relationships/image" Target="../media/image22.png"/><Relationship Id="rId29" Type="http://schemas.openxmlformats.org/officeDocument/2006/relationships/image" Target="../media/image2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emf"/><Relationship Id="rId5" Type="http://schemas.openxmlformats.org/officeDocument/2006/relationships/hyperlink" Target="mailto:chutcher@caltech.edu" TargetMode="External"/><Relationship Id="rId30" Type="http://schemas.openxmlformats.org/officeDocument/2006/relationships/image" Target="../media/image24.png"/><Relationship Id="rId31" Type="http://schemas.openxmlformats.org/officeDocument/2006/relationships/image" Target="../media/image25.png"/><Relationship Id="rId32" Type="http://schemas.openxmlformats.org/officeDocument/2006/relationships/image" Target="../media/image26.emf"/><Relationship Id="rId9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33" Type="http://schemas.openxmlformats.org/officeDocument/2006/relationships/image" Target="../media/image27.png"/><Relationship Id="rId34" Type="http://schemas.openxmlformats.org/officeDocument/2006/relationships/image" Target="../media/image28.emf"/><Relationship Id="rId35" Type="http://schemas.openxmlformats.org/officeDocument/2006/relationships/image" Target="../media/image29.png"/><Relationship Id="rId36" Type="http://schemas.openxmlformats.org/officeDocument/2006/relationships/image" Target="../media/image30.emf"/><Relationship Id="rId10" Type="http://schemas.openxmlformats.org/officeDocument/2006/relationships/image" Target="../media/image7.emf"/><Relationship Id="rId11" Type="http://schemas.openxmlformats.org/officeDocument/2006/relationships/image" Target="../media/image8.png"/><Relationship Id="rId12" Type="http://schemas.openxmlformats.org/officeDocument/2006/relationships/image" Target="../media/image9.emf"/><Relationship Id="rId13" Type="http://schemas.openxmlformats.org/officeDocument/2006/relationships/image" Target="../media/image10.jpeg"/><Relationship Id="rId14" Type="http://schemas.microsoft.com/office/2007/relationships/hdphoto" Target="../media/hdphoto1.wdp"/><Relationship Id="rId15" Type="http://schemas.openxmlformats.org/officeDocument/2006/relationships/oleObject" Target="../embeddings/oleObject1.bin"/><Relationship Id="rId16" Type="http://schemas.openxmlformats.org/officeDocument/2006/relationships/image" Target="../media/image1.emf"/><Relationship Id="rId17" Type="http://schemas.openxmlformats.org/officeDocument/2006/relationships/image" Target="../media/image11.png"/><Relationship Id="rId18" Type="http://schemas.openxmlformats.org/officeDocument/2006/relationships/image" Target="../media/image12.png"/><Relationship Id="rId19" Type="http://schemas.openxmlformats.org/officeDocument/2006/relationships/image" Target="../media/image13.emf"/><Relationship Id="rId37" Type="http://schemas.openxmlformats.org/officeDocument/2006/relationships/image" Target="../media/image31.png"/><Relationship Id="rId38" Type="http://schemas.openxmlformats.org/officeDocument/2006/relationships/image" Target="../media/image32.png"/><Relationship Id="rId39" Type="http://schemas.openxmlformats.org/officeDocument/2006/relationships/image" Target="../media/image33.png"/><Relationship Id="rId40" Type="http://schemas.openxmlformats.org/officeDocument/2006/relationships/image" Target="../media/image34.png"/><Relationship Id="rId41" Type="http://schemas.openxmlformats.org/officeDocument/2006/relationships/image" Target="../media/image35.emf"/><Relationship Id="rId42" Type="http://schemas.openxmlformats.org/officeDocument/2006/relationships/image" Target="../media/image36.emf"/><Relationship Id="rId43" Type="http://schemas.openxmlformats.org/officeDocument/2006/relationships/image" Target="../media/image3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Picture 503"/>
          <p:cNvPicPr>
            <a:picLocks noChangeAspect="1"/>
          </p:cNvPicPr>
          <p:nvPr/>
        </p:nvPicPr>
        <p:blipFill rotWithShape="1">
          <a:blip r:embed="rId4"/>
          <a:srcRect b="23035"/>
          <a:stretch/>
        </p:blipFill>
        <p:spPr>
          <a:xfrm>
            <a:off x="18681016" y="28196793"/>
            <a:ext cx="4026584" cy="2817321"/>
          </a:xfrm>
          <a:prstGeom prst="rect">
            <a:avLst/>
          </a:prstGeom>
        </p:spPr>
      </p:pic>
      <p:sp>
        <p:nvSpPr>
          <p:cNvPr id="503" name="TextBox 502"/>
          <p:cNvSpPr txBox="1"/>
          <p:nvPr/>
        </p:nvSpPr>
        <p:spPr>
          <a:xfrm rot="16200000">
            <a:off x="17832264" y="29519038"/>
            <a:ext cx="1737546" cy="836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Parametric</a:t>
            </a:r>
          </a:p>
          <a:p>
            <a:r>
              <a:rPr lang="en-US" sz="2400" dirty="0" smtClean="0">
                <a:latin typeface="Arial"/>
                <a:cs typeface="Arial"/>
              </a:rPr>
              <a:t>association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18717181" y="30980192"/>
            <a:ext cx="3622751" cy="49040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9560" y="208388"/>
            <a:ext cx="50627280" cy="4379745"/>
          </a:xfrm>
          <a:prstGeom prst="rect">
            <a:avLst/>
          </a:prstGeom>
          <a:gradFill flip="none" rotWithShape="1">
            <a:gsLst>
              <a:gs pos="0">
                <a:srgbClr val="B00202"/>
              </a:gs>
              <a:gs pos="100000">
                <a:srgbClr val="F6A132"/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15773400"/>
            <a:ext cx="12344400" cy="163568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b="1" dirty="0" smtClean="0">
                <a:solidFill>
                  <a:srgbClr val="000000"/>
                </a:solidFill>
              </a:rPr>
              <a:t>Participants:</a:t>
            </a:r>
            <a:r>
              <a:rPr lang="en-US" sz="3600" dirty="0" smtClean="0">
                <a:solidFill>
                  <a:srgbClr val="000000"/>
                </a:solidFill>
              </a:rPr>
              <a:t> Study </a:t>
            </a:r>
            <a:r>
              <a:rPr lang="en-US" sz="3600" dirty="0" smtClean="0">
                <a:solidFill>
                  <a:srgbClr val="000000"/>
                </a:solidFill>
              </a:rPr>
              <a:t>1: </a:t>
            </a:r>
            <a:r>
              <a:rPr lang="en-US" sz="3600" dirty="0" smtClean="0">
                <a:solidFill>
                  <a:srgbClr val="000000"/>
                </a:solidFill>
              </a:rPr>
              <a:t>51 </a:t>
            </a:r>
            <a:r>
              <a:rPr lang="en-US" sz="3600" dirty="0" err="1" smtClean="0">
                <a:solidFill>
                  <a:srgbClr val="000000"/>
                </a:solidFill>
              </a:rPr>
              <a:t>Pps</a:t>
            </a:r>
            <a:r>
              <a:rPr lang="en-US" sz="3600" dirty="0" smtClean="0">
                <a:solidFill>
                  <a:srgbClr val="000000"/>
                </a:solidFill>
              </a:rPr>
              <a:t>; Study 2: 42 </a:t>
            </a:r>
            <a:r>
              <a:rPr lang="en-US" sz="3600" dirty="0" err="1" smtClean="0">
                <a:solidFill>
                  <a:srgbClr val="000000"/>
                </a:solidFill>
              </a:rPr>
              <a:t>Pp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</a:rPr>
              <a:t>(</a:t>
            </a:r>
            <a:r>
              <a:rPr lang="en-US" sz="3600" dirty="0" smtClean="0">
                <a:solidFill>
                  <a:srgbClr val="000000"/>
                </a:solidFill>
              </a:rPr>
              <a:t> + anon. partners )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endParaRPr lang="en-US" sz="2400" b="1" dirty="0" smtClean="0">
              <a:solidFill>
                <a:srgbClr val="000000"/>
              </a:solidFill>
            </a:endParaRPr>
          </a:p>
          <a:p>
            <a:r>
              <a:rPr lang="en-US" sz="3600" b="1" dirty="0" smtClean="0">
                <a:solidFill>
                  <a:srgbClr val="000000"/>
                </a:solidFill>
              </a:rPr>
              <a:t>Scanning Task: </a:t>
            </a:r>
            <a:r>
              <a:rPr lang="en-US" sz="3600" dirty="0" smtClean="0">
                <a:solidFill>
                  <a:srgbClr val="000000"/>
                </a:solidFill>
              </a:rPr>
              <a:t>Each trial involved a choice between displayed payoffs to self and partner </a:t>
            </a:r>
            <a:r>
              <a:rPr lang="en-US" sz="3600" dirty="0" smtClean="0">
                <a:solidFill>
                  <a:srgbClr val="000000"/>
                </a:solidFill>
              </a:rPr>
              <a:t>vs. an </a:t>
            </a:r>
            <a:r>
              <a:rPr lang="en-US" sz="3600" dirty="0" smtClean="0">
                <a:solidFill>
                  <a:srgbClr val="000000"/>
                </a:solidFill>
              </a:rPr>
              <a:t>even split to both. Choice implemented probabilistically after response. One trial chosen at end determined pay for both participants.</a:t>
            </a:r>
          </a:p>
          <a:p>
            <a:endParaRPr lang="en-US" sz="3600" dirty="0" smtClean="0">
              <a:solidFill>
                <a:srgbClr val="000000"/>
              </a:solidFill>
            </a:endParaRPr>
          </a:p>
          <a:p>
            <a:endParaRPr lang="en-US" sz="3600" dirty="0" smtClean="0">
              <a:solidFill>
                <a:srgbClr val="000000"/>
              </a:solidFill>
            </a:endParaRPr>
          </a:p>
          <a:p>
            <a:endParaRPr lang="en-US" sz="3600" dirty="0" smtClean="0">
              <a:solidFill>
                <a:srgbClr val="000000"/>
              </a:solidFill>
            </a:endParaRPr>
          </a:p>
          <a:p>
            <a:endParaRPr lang="en-US" sz="3600" dirty="0" smtClean="0">
              <a:solidFill>
                <a:srgbClr val="000000"/>
              </a:solidFill>
            </a:endParaRPr>
          </a:p>
          <a:p>
            <a:endParaRPr lang="en-US" sz="3600" dirty="0" smtClean="0">
              <a:solidFill>
                <a:srgbClr val="000000"/>
              </a:solidFill>
            </a:endParaRPr>
          </a:p>
          <a:p>
            <a:endParaRPr lang="en-US" sz="3600" dirty="0" smtClean="0">
              <a:solidFill>
                <a:srgbClr val="000000"/>
              </a:solidFill>
            </a:endParaRPr>
          </a:p>
          <a:p>
            <a:endParaRPr lang="en-US" sz="3600" dirty="0" smtClean="0">
              <a:solidFill>
                <a:srgbClr val="000000"/>
              </a:solidFill>
            </a:endParaRPr>
          </a:p>
          <a:p>
            <a:endParaRPr lang="en-US" sz="3600" b="1" dirty="0" smtClean="0">
              <a:solidFill>
                <a:srgbClr val="000000"/>
              </a:solidFill>
            </a:endParaRPr>
          </a:p>
          <a:p>
            <a:r>
              <a:rPr lang="en-US" sz="3600" b="1" dirty="0" err="1" smtClean="0">
                <a:solidFill>
                  <a:srgbClr val="000000"/>
                </a:solidFill>
              </a:rPr>
              <a:t>Attentional</a:t>
            </a:r>
            <a:r>
              <a:rPr lang="en-US" sz="3600" b="1" dirty="0" smtClean="0">
                <a:solidFill>
                  <a:srgbClr val="000000"/>
                </a:solidFill>
              </a:rPr>
              <a:t> focus manipulation</a:t>
            </a:r>
            <a:r>
              <a:rPr lang="en-US" sz="3600" dirty="0" smtClean="0">
                <a:solidFill>
                  <a:srgbClr val="000000"/>
                </a:solidFill>
              </a:rPr>
              <a:t>: </a:t>
            </a:r>
          </a:p>
          <a:p>
            <a:r>
              <a:rPr lang="en-US" sz="3600" dirty="0" smtClean="0">
                <a:solidFill>
                  <a:srgbClr val="000000"/>
                </a:solidFill>
              </a:rPr>
              <a:t>Study 1: 180 trials, </a:t>
            </a:r>
            <a:r>
              <a:rPr lang="en-US" sz="3600" dirty="0" err="1" smtClean="0">
                <a:solidFill>
                  <a:srgbClr val="000000"/>
                </a:solidFill>
              </a:rPr>
              <a:t>Pps</a:t>
            </a:r>
            <a:r>
              <a:rPr lang="en-US" sz="3600" dirty="0" smtClean="0">
                <a:solidFill>
                  <a:srgbClr val="000000"/>
                </a:solidFill>
              </a:rPr>
              <a:t>. instructed to choose what they preferred</a:t>
            </a:r>
            <a:endParaRPr lang="en-US" sz="3600" dirty="0">
              <a:solidFill>
                <a:srgbClr val="000000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Study 2: 90 trials/ condition, </a:t>
            </a:r>
            <a:r>
              <a:rPr lang="en-US" sz="3600" dirty="0" err="1" smtClean="0">
                <a:solidFill>
                  <a:srgbClr val="000000"/>
                </a:solidFill>
              </a:rPr>
              <a:t>Pps</a:t>
            </a:r>
            <a:r>
              <a:rPr lang="en-US" sz="3600" dirty="0" smtClean="0">
                <a:solidFill>
                  <a:srgbClr val="000000"/>
                </a:solidFill>
              </a:rPr>
              <a:t> asked to attend in 3 ways:</a:t>
            </a:r>
          </a:p>
          <a:p>
            <a:r>
              <a:rPr lang="en-US" sz="3600" dirty="0" smtClean="0">
                <a:solidFill>
                  <a:srgbClr val="000000"/>
                </a:solidFill>
              </a:rPr>
              <a:t>    </a:t>
            </a:r>
            <a:r>
              <a:rPr lang="en-US" sz="3600" u="sng" dirty="0" smtClean="0">
                <a:solidFill>
                  <a:srgbClr val="000000"/>
                </a:solidFill>
              </a:rPr>
              <a:t>Respond Naturally:</a:t>
            </a:r>
            <a:r>
              <a:rPr lang="en-US" sz="3600" dirty="0" smtClean="0">
                <a:solidFill>
                  <a:srgbClr val="000000"/>
                </a:solidFill>
              </a:rPr>
              <a:t> </a:t>
            </a:r>
            <a:r>
              <a:rPr lang="en-US" sz="3200" dirty="0" smtClean="0">
                <a:solidFill>
                  <a:srgbClr val="000000"/>
                </a:solidFill>
              </a:rPr>
              <a:t>Allow natural thoughts and feelings.</a:t>
            </a:r>
          </a:p>
          <a:p>
            <a:r>
              <a:rPr lang="en-US" sz="3600" dirty="0" smtClean="0">
                <a:solidFill>
                  <a:srgbClr val="000000"/>
                </a:solidFill>
              </a:rPr>
              <a:t>    </a:t>
            </a:r>
            <a:r>
              <a:rPr lang="en-US" sz="3600" u="sng" dirty="0" smtClean="0">
                <a:solidFill>
                  <a:srgbClr val="000000"/>
                </a:solidFill>
              </a:rPr>
              <a:t>Focus on Ethics:</a:t>
            </a:r>
            <a:r>
              <a:rPr lang="en-US" sz="3600" dirty="0" smtClean="0">
                <a:solidFill>
                  <a:srgbClr val="000000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Justice and ethical/moral implications of choice.</a:t>
            </a:r>
            <a:endParaRPr lang="en-US" sz="3200" dirty="0">
              <a:solidFill>
                <a:srgbClr val="000000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    </a:t>
            </a:r>
            <a:r>
              <a:rPr lang="en-US" sz="3600" u="sng" dirty="0" smtClean="0">
                <a:solidFill>
                  <a:srgbClr val="000000"/>
                </a:solidFill>
              </a:rPr>
              <a:t>Focus on Partner:</a:t>
            </a:r>
            <a:r>
              <a:rPr lang="en-US" sz="3600" dirty="0" smtClean="0">
                <a:solidFill>
                  <a:srgbClr val="000000"/>
                </a:solidFill>
              </a:rPr>
              <a:t> </a:t>
            </a:r>
            <a:r>
              <a:rPr lang="en-US" sz="3200" dirty="0" smtClean="0">
                <a:solidFill>
                  <a:srgbClr val="000000"/>
                </a:solidFill>
              </a:rPr>
              <a:t>Happiness of person </a:t>
            </a:r>
            <a:r>
              <a:rPr lang="en-US" sz="3200" dirty="0">
                <a:solidFill>
                  <a:srgbClr val="000000"/>
                </a:solidFill>
              </a:rPr>
              <a:t>affected by your </a:t>
            </a:r>
            <a:r>
              <a:rPr lang="en-US" sz="3200" dirty="0" smtClean="0">
                <a:solidFill>
                  <a:srgbClr val="000000"/>
                </a:solidFill>
              </a:rPr>
              <a:t>choices</a:t>
            </a:r>
            <a:r>
              <a:rPr lang="en-US" sz="3200" dirty="0">
                <a:solidFill>
                  <a:srgbClr val="000000"/>
                </a:solidFill>
              </a:rPr>
              <a:t>.</a:t>
            </a:r>
            <a:endParaRPr lang="en-US" sz="3600" b="1" dirty="0" smtClean="0">
              <a:solidFill>
                <a:srgbClr val="000000"/>
              </a:solidFill>
            </a:endParaRPr>
          </a:p>
          <a:p>
            <a:pPr algn="ctr"/>
            <a:endParaRPr lang="en-US" sz="2800" b="1" dirty="0" smtClean="0">
              <a:solidFill>
                <a:srgbClr val="000000"/>
              </a:solidFill>
            </a:endParaRPr>
          </a:p>
          <a:p>
            <a:endParaRPr lang="en-US" sz="3600" dirty="0">
              <a:solidFill>
                <a:srgbClr val="000000"/>
              </a:solidFill>
            </a:endParaRPr>
          </a:p>
          <a:p>
            <a:endParaRPr lang="en-US" sz="3600" dirty="0">
              <a:solidFill>
                <a:srgbClr val="000000"/>
              </a:solidFill>
            </a:endParaRPr>
          </a:p>
          <a:p>
            <a:endParaRPr lang="en-US" sz="3600" dirty="0" smtClean="0">
              <a:solidFill>
                <a:srgbClr val="000000"/>
              </a:solidFill>
            </a:endParaRPr>
          </a:p>
          <a:p>
            <a:endParaRPr lang="en-US" sz="3600" dirty="0" smtClean="0">
              <a:solidFill>
                <a:srgbClr val="000000"/>
              </a:solidFill>
            </a:endParaRPr>
          </a:p>
          <a:p>
            <a:pPr>
              <a:buFont typeface="Lucida Grande"/>
              <a:buChar char="✤"/>
            </a:pPr>
            <a:endParaRPr lang="en-US" sz="3600" dirty="0">
              <a:solidFill>
                <a:srgbClr val="000000"/>
              </a:solidFill>
            </a:endParaRPr>
          </a:p>
          <a:p>
            <a:pPr>
              <a:buFont typeface="Lucida Grande"/>
              <a:buChar char="✤"/>
            </a:pP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588" name="TextBox 587"/>
          <p:cNvSpPr txBox="1"/>
          <p:nvPr/>
        </p:nvSpPr>
        <p:spPr>
          <a:xfrm>
            <a:off x="31952513" y="25478254"/>
            <a:ext cx="18973800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6938" indent="-896938">
              <a:spcAft>
                <a:spcPts val="600"/>
              </a:spcAft>
              <a:buSzPct val="100000"/>
              <a:buAutoNum type="arabicPeriod"/>
            </a:pPr>
            <a:r>
              <a:rPr lang="en-US" sz="4000" dirty="0" smtClean="0">
                <a:latin typeface="Calibri"/>
                <a:cs typeface="Calibri"/>
              </a:rPr>
              <a:t>Simple </a:t>
            </a:r>
            <a:r>
              <a:rPr lang="en-US" sz="4000" dirty="0" smtClean="0">
                <a:latin typeface="Calibri"/>
                <a:cs typeface="Calibri"/>
              </a:rPr>
              <a:t>drift diffusion model in which </a:t>
            </a:r>
            <a:r>
              <a:rPr lang="en-US" sz="4000" dirty="0" smtClean="0">
                <a:latin typeface="Calibri"/>
                <a:cs typeface="Calibri"/>
              </a:rPr>
              <a:t>weighted sum of $</a:t>
            </a:r>
            <a:r>
              <a:rPr lang="en-US" sz="4000" dirty="0" smtClean="0">
                <a:latin typeface="Calibri"/>
                <a:cs typeface="Calibri"/>
              </a:rPr>
              <a:t>Self and $Other is integrated into </a:t>
            </a:r>
            <a:r>
              <a:rPr lang="en-US" sz="4000" dirty="0" smtClean="0">
                <a:latin typeface="Calibri"/>
                <a:cs typeface="Calibri"/>
              </a:rPr>
              <a:t>overall </a:t>
            </a:r>
            <a:r>
              <a:rPr lang="en-US" sz="4000" dirty="0" smtClean="0">
                <a:latin typeface="Calibri"/>
                <a:cs typeface="Calibri"/>
              </a:rPr>
              <a:t>value fits choice, RT, and neural data across 2 studies</a:t>
            </a:r>
            <a:endParaRPr lang="en-US" sz="1800" dirty="0" smtClean="0">
              <a:latin typeface="Calibri"/>
              <a:cs typeface="Calibri"/>
            </a:endParaRPr>
          </a:p>
          <a:p>
            <a:pPr marL="914400" indent="-914400">
              <a:spcAft>
                <a:spcPts val="600"/>
              </a:spcAft>
              <a:buSzPct val="100000"/>
              <a:buAutoNum type="arabicPeriod"/>
            </a:pPr>
            <a:r>
              <a:rPr lang="en-US" sz="4000" dirty="0" smtClean="0">
                <a:latin typeface="Calibri"/>
                <a:cs typeface="Calibri"/>
              </a:rPr>
              <a:t>Neural results tie TPJ specifically to computations of others’ welfare, and </a:t>
            </a:r>
            <a:r>
              <a:rPr lang="en-US" sz="4000" dirty="0" err="1" smtClean="0">
                <a:latin typeface="Calibri"/>
                <a:cs typeface="Calibri"/>
              </a:rPr>
              <a:t>vmPFC</a:t>
            </a:r>
            <a:r>
              <a:rPr lang="en-US" sz="4000" dirty="0" smtClean="0">
                <a:latin typeface="Calibri"/>
                <a:cs typeface="Calibri"/>
              </a:rPr>
              <a:t> to integration of both.</a:t>
            </a:r>
          </a:p>
          <a:p>
            <a:pPr marL="914400" indent="-914400">
              <a:spcAft>
                <a:spcPts val="600"/>
              </a:spcAft>
              <a:buSzPct val="100000"/>
              <a:buAutoNum type="arabicPeriod"/>
            </a:pPr>
            <a:r>
              <a:rPr lang="en-US" sz="4000" dirty="0" smtClean="0">
                <a:latin typeface="Calibri"/>
                <a:cs typeface="Calibri"/>
              </a:rPr>
              <a:t>Model suggests that G vs. S choices are not rewarding or control-dependent per se, but show different patterns as a consequence of the structure of the comparator process</a:t>
            </a:r>
          </a:p>
          <a:p>
            <a:pPr marL="585216" indent="-585216">
              <a:spcAft>
                <a:spcPts val="600"/>
              </a:spcAft>
              <a:buSzPct val="60000"/>
              <a:buFont typeface="Wingdings" charset="2"/>
              <a:buChar char="u"/>
            </a:pPr>
            <a:endParaRPr lang="en-US" sz="1600" dirty="0" smtClean="0">
              <a:latin typeface="Calibri"/>
              <a:cs typeface="Calibri"/>
            </a:endParaRPr>
          </a:p>
        </p:txBody>
      </p:sp>
      <p:sp>
        <p:nvSpPr>
          <p:cNvPr id="220" name="TextBox 219"/>
          <p:cNvSpPr txBox="1"/>
          <p:nvPr/>
        </p:nvSpPr>
        <p:spPr>
          <a:xfrm flipH="1">
            <a:off x="0" y="494705"/>
            <a:ext cx="472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/>
              <a:t>A </a:t>
            </a:r>
            <a:r>
              <a:rPr lang="en-US" sz="8000" b="1" dirty="0" err="1" smtClean="0"/>
              <a:t>neurocomputational</a:t>
            </a:r>
            <a:r>
              <a:rPr lang="en-US" sz="8000" b="1" dirty="0" smtClean="0"/>
              <a:t> model of altruistic choice and its modulation by attention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7200" dirty="0" smtClean="0"/>
              <a:t>Cendri A. Hutcherson, </a:t>
            </a:r>
            <a:r>
              <a:rPr lang="en-US" sz="7200" dirty="0" smtClean="0"/>
              <a:t>Benjamin </a:t>
            </a:r>
            <a:r>
              <a:rPr lang="en-US" sz="7200" dirty="0" err="1" smtClean="0"/>
              <a:t>Bushong</a:t>
            </a:r>
            <a:r>
              <a:rPr lang="en-US" sz="7200" smtClean="0"/>
              <a:t>, </a:t>
            </a:r>
            <a:r>
              <a:rPr lang="en-US" sz="7200" dirty="0" smtClean="0"/>
              <a:t>and Antonio Rangel</a:t>
            </a:r>
            <a:endParaRPr lang="en-US" sz="7200" baseline="30000" dirty="0" smtClean="0"/>
          </a:p>
          <a:p>
            <a:pPr algn="ctr"/>
            <a:r>
              <a:rPr lang="en-US" sz="7200" dirty="0" smtClean="0"/>
              <a:t>California Institute of Technology</a:t>
            </a:r>
            <a:endParaRPr lang="en-US" sz="7200" dirty="0"/>
          </a:p>
        </p:txBody>
      </p:sp>
      <p:sp>
        <p:nvSpPr>
          <p:cNvPr id="7" name="Rectangle 6"/>
          <p:cNvSpPr/>
          <p:nvPr/>
        </p:nvSpPr>
        <p:spPr>
          <a:xfrm>
            <a:off x="228600" y="5943600"/>
            <a:ext cx="12344400" cy="5562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indent="-742950">
              <a:buAutoNum type="arabicPeriod"/>
            </a:pPr>
            <a:r>
              <a:rPr lang="en-US" sz="4000" dirty="0" smtClean="0">
                <a:solidFill>
                  <a:srgbClr val="000000"/>
                </a:solidFill>
              </a:rPr>
              <a:t>Humans often act altruistically (foregoing benefits to the self to help others) but basic mechanisms unclear</a:t>
            </a:r>
            <a:r>
              <a:rPr lang="en-US" sz="4000" i="1" dirty="0" smtClean="0">
                <a:solidFill>
                  <a:srgbClr val="000000"/>
                </a:solidFill>
              </a:rPr>
              <a:t>.</a:t>
            </a:r>
          </a:p>
          <a:p>
            <a:pPr marL="742950" indent="-742950">
              <a:buFontTx/>
              <a:buAutoNum type="arabicPeriod"/>
            </a:pPr>
            <a:r>
              <a:rPr lang="en-US" sz="4000" dirty="0">
                <a:solidFill>
                  <a:srgbClr val="000000"/>
                </a:solidFill>
              </a:rPr>
              <a:t>Multiple brain regions (e.g. TPJ, ventromedial PFC, dorsomedial PFC, DLPFC) implicated in pro-social behavior, but precise roles </a:t>
            </a:r>
            <a:r>
              <a:rPr lang="en-US" sz="4000" dirty="0" smtClean="0">
                <a:solidFill>
                  <a:srgbClr val="000000"/>
                </a:solidFill>
              </a:rPr>
              <a:t>unknown.</a:t>
            </a:r>
            <a:endParaRPr lang="en-US" sz="4000" dirty="0">
              <a:solidFill>
                <a:srgbClr val="000000"/>
              </a:solidFill>
            </a:endParaRPr>
          </a:p>
          <a:p>
            <a:pPr marL="742950" indent="-742950">
              <a:buAutoNum type="arabicPeriod"/>
            </a:pPr>
            <a:r>
              <a:rPr lang="en-US" sz="4000" dirty="0" smtClean="0">
                <a:solidFill>
                  <a:srgbClr val="000000"/>
                </a:solidFill>
              </a:rPr>
              <a:t>Unclear </a:t>
            </a:r>
            <a:r>
              <a:rPr lang="en-US" sz="4000" dirty="0" smtClean="0">
                <a:solidFill>
                  <a:srgbClr val="000000"/>
                </a:solidFill>
              </a:rPr>
              <a:t>if altruism requires self-control to inhibit </a:t>
            </a:r>
            <a:r>
              <a:rPr lang="en-US" sz="4000" dirty="0" smtClean="0">
                <a:solidFill>
                  <a:srgbClr val="000000"/>
                </a:solidFill>
              </a:rPr>
              <a:t>selfishness</a:t>
            </a:r>
            <a:r>
              <a:rPr lang="en-US" sz="4000" dirty="0" smtClean="0">
                <a:solidFill>
                  <a:srgbClr val="000000"/>
                </a:solidFill>
              </a:rPr>
              <a:t>, or if </a:t>
            </a:r>
            <a:r>
              <a:rPr lang="en-US" sz="4000" dirty="0" smtClean="0">
                <a:solidFill>
                  <a:srgbClr val="000000"/>
                </a:solidFill>
              </a:rPr>
              <a:t>acting </a:t>
            </a:r>
            <a:r>
              <a:rPr lang="en-US" sz="4000" dirty="0" smtClean="0">
                <a:solidFill>
                  <a:srgbClr val="000000"/>
                </a:solidFill>
              </a:rPr>
              <a:t>altruistically innately rewarding</a:t>
            </a:r>
          </a:p>
          <a:p>
            <a:pPr marL="742950" indent="-742950">
              <a:buAutoNum type="arabicPeriod"/>
            </a:pPr>
            <a:endParaRPr 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228600" y="5029200"/>
            <a:ext cx="12344400" cy="838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BACKGROUND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228600" y="14858788"/>
            <a:ext cx="12344400" cy="8412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METHODS</a:t>
            </a:r>
          </a:p>
        </p:txBody>
      </p:sp>
      <p:sp>
        <p:nvSpPr>
          <p:cNvPr id="604" name="Rectangle 603"/>
          <p:cNvSpPr/>
          <p:nvPr/>
        </p:nvSpPr>
        <p:spPr>
          <a:xfrm>
            <a:off x="31927800" y="30099000"/>
            <a:ext cx="18928080" cy="838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ACKNOWLEDGMENTS</a:t>
            </a:r>
          </a:p>
        </p:txBody>
      </p:sp>
      <p:sp>
        <p:nvSpPr>
          <p:cNvPr id="606" name="TextBox 605"/>
          <p:cNvSpPr txBox="1"/>
          <p:nvPr/>
        </p:nvSpPr>
        <p:spPr>
          <a:xfrm>
            <a:off x="31927800" y="30967740"/>
            <a:ext cx="1897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Financial support </a:t>
            </a:r>
            <a:r>
              <a:rPr lang="en-US" sz="3200" dirty="0" smtClean="0"/>
              <a:t>from the Gordon and Betty Moore Foundation, and from the </a:t>
            </a:r>
            <a:r>
              <a:rPr lang="en-US" sz="3200" dirty="0" smtClean="0"/>
              <a:t>NIH </a:t>
            </a:r>
            <a:r>
              <a:rPr lang="en-US" sz="3200" dirty="0" smtClean="0"/>
              <a:t>in the form of a Conte Center Grant is gratefully acknowledged.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smtClean="0">
                <a:solidFill>
                  <a:srgbClr val="000000"/>
                </a:solidFill>
              </a:rPr>
              <a:t> Address correspondence to Cendri Hutcherson (</a:t>
            </a:r>
            <a:r>
              <a:rPr lang="en-US" sz="3200" dirty="0" smtClean="0">
                <a:solidFill>
                  <a:srgbClr val="000000"/>
                </a:solidFill>
                <a:hlinkClick r:id="rId5"/>
              </a:rPr>
              <a:t>chutcher@caltech.edu</a:t>
            </a:r>
            <a:r>
              <a:rPr lang="en-US" sz="32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250239" y="10820400"/>
            <a:ext cx="12344400" cy="33510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/>
            <a:endParaRPr lang="en-US" sz="3600" dirty="0" smtClean="0">
              <a:solidFill>
                <a:srgbClr val="000000"/>
              </a:solidFill>
            </a:endParaRPr>
          </a:p>
          <a:p>
            <a:pPr marL="514350" indent="-514350">
              <a:buAutoNum type="arabicPeriod"/>
            </a:pPr>
            <a:r>
              <a:rPr lang="en-US" sz="4000" dirty="0" smtClean="0">
                <a:solidFill>
                  <a:srgbClr val="000000"/>
                </a:solidFill>
              </a:rPr>
              <a:t>Develop a computational model of altruistic choice that accounts for </a:t>
            </a:r>
            <a:r>
              <a:rPr lang="en-US" sz="4000" dirty="0" smtClean="0">
                <a:solidFill>
                  <a:srgbClr val="000000"/>
                </a:solidFill>
              </a:rPr>
              <a:t>generous (G) and selfish (S) choices, as well as reaction time (RT)</a:t>
            </a:r>
            <a:endParaRPr lang="en-US" sz="4000" dirty="0" smtClean="0">
              <a:solidFill>
                <a:srgbClr val="000000"/>
              </a:solidFill>
            </a:endParaRPr>
          </a:p>
          <a:p>
            <a:pPr marL="514350" indent="-514350">
              <a:buAutoNum type="arabicPeriod"/>
            </a:pPr>
            <a:r>
              <a:rPr lang="en-US" sz="4000" dirty="0" smtClean="0">
                <a:solidFill>
                  <a:srgbClr val="000000"/>
                </a:solidFill>
              </a:rPr>
              <a:t>Use model to derive predicted activity in regions related to reward, cognitive control, and social cognition</a:t>
            </a:r>
            <a:endParaRPr lang="en-US" sz="2800" dirty="0">
              <a:solidFill>
                <a:srgbClr val="000000"/>
              </a:solidFill>
            </a:endParaRPr>
          </a:p>
          <a:p>
            <a:pPr marL="514350" indent="-514350">
              <a:buAutoNum type="arabicPeriod"/>
            </a:pPr>
            <a:endParaRPr 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28600" y="10411505"/>
            <a:ext cx="12344400" cy="838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GOALS</a:t>
            </a:r>
          </a:p>
        </p:txBody>
      </p:sp>
      <p:grpSp>
        <p:nvGrpSpPr>
          <p:cNvPr id="417" name="Group 416"/>
          <p:cNvGrpSpPr/>
          <p:nvPr/>
        </p:nvGrpSpPr>
        <p:grpSpPr>
          <a:xfrm>
            <a:off x="762000" y="19202400"/>
            <a:ext cx="10515600" cy="4121976"/>
            <a:chOff x="344612" y="20608423"/>
            <a:chExt cx="12255447" cy="4803973"/>
          </a:xfrm>
        </p:grpSpPr>
        <p:grpSp>
          <p:nvGrpSpPr>
            <p:cNvPr id="406" name="Group 56"/>
            <p:cNvGrpSpPr/>
            <p:nvPr/>
          </p:nvGrpSpPr>
          <p:grpSpPr>
            <a:xfrm>
              <a:off x="6797442" y="21745968"/>
              <a:ext cx="2630825" cy="1651705"/>
              <a:chOff x="141081" y="645626"/>
              <a:chExt cx="1903492" cy="1195066"/>
            </a:xfrm>
          </p:grpSpPr>
          <p:sp>
            <p:nvSpPr>
              <p:cNvPr id="408" name="Rectangle 407"/>
              <p:cNvSpPr/>
              <p:nvPr/>
            </p:nvSpPr>
            <p:spPr>
              <a:xfrm>
                <a:off x="192510" y="645626"/>
                <a:ext cx="1852063" cy="1195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TextBox 408"/>
              <p:cNvSpPr txBox="1"/>
              <p:nvPr/>
            </p:nvSpPr>
            <p:spPr>
              <a:xfrm>
                <a:off x="192511" y="745990"/>
                <a:ext cx="1838196" cy="357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Helvetica"/>
                    <a:cs typeface="Helvetica"/>
                  </a:rPr>
                  <a:t> Self      Other</a:t>
                </a:r>
                <a:endParaRPr lang="en-US" sz="2000" dirty="0">
                  <a:latin typeface="Helvetica"/>
                  <a:cs typeface="Helvetica"/>
                </a:endParaRPr>
              </a:p>
            </p:txBody>
          </p:sp>
          <p:sp>
            <p:nvSpPr>
              <p:cNvPr id="410" name="TextBox 409"/>
              <p:cNvSpPr txBox="1"/>
              <p:nvPr/>
            </p:nvSpPr>
            <p:spPr>
              <a:xfrm>
                <a:off x="141081" y="1052541"/>
                <a:ext cx="830927" cy="357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Helvetica"/>
                    <a:cs typeface="Helvetica"/>
                  </a:rPr>
                  <a:t>35</a:t>
                </a:r>
                <a:endParaRPr lang="en-US" sz="2400" dirty="0">
                  <a:latin typeface="Helvetica"/>
                  <a:cs typeface="Helvetica"/>
                </a:endParaRPr>
              </a:p>
            </p:txBody>
          </p:sp>
          <p:sp>
            <p:nvSpPr>
              <p:cNvPr id="411" name="TextBox 410"/>
              <p:cNvSpPr txBox="1"/>
              <p:nvPr/>
            </p:nvSpPr>
            <p:spPr>
              <a:xfrm>
                <a:off x="1192207" y="1052541"/>
                <a:ext cx="768312" cy="357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>
                    <a:latin typeface="Helvetica"/>
                    <a:cs typeface="Helvetica"/>
                  </a:rPr>
                  <a:t>6</a:t>
                </a:r>
              </a:p>
            </p:txBody>
          </p:sp>
        </p:grpSp>
        <p:grpSp>
          <p:nvGrpSpPr>
            <p:cNvPr id="183" name="Group 57"/>
            <p:cNvGrpSpPr/>
            <p:nvPr/>
          </p:nvGrpSpPr>
          <p:grpSpPr>
            <a:xfrm>
              <a:off x="3215212" y="21095105"/>
              <a:ext cx="2559744" cy="494645"/>
              <a:chOff x="234927" y="1836597"/>
              <a:chExt cx="1852063" cy="357893"/>
            </a:xfrm>
          </p:grpSpPr>
          <p:cxnSp>
            <p:nvCxnSpPr>
              <p:cNvPr id="403" name="Straight Connector 402"/>
              <p:cNvCxnSpPr/>
              <p:nvPr/>
            </p:nvCxnSpPr>
            <p:spPr>
              <a:xfrm flipV="1">
                <a:off x="234927" y="2047000"/>
                <a:ext cx="1852063" cy="2"/>
              </a:xfrm>
              <a:prstGeom prst="line">
                <a:avLst/>
              </a:prstGeom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4" name="TextBox 403"/>
              <p:cNvSpPr txBox="1"/>
              <p:nvPr/>
            </p:nvSpPr>
            <p:spPr>
              <a:xfrm>
                <a:off x="582732" y="1836597"/>
                <a:ext cx="1156450" cy="357893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000000"/>
                    </a:solidFill>
                    <a:latin typeface="Helvetica"/>
                    <a:cs typeface="Helvetica"/>
                  </a:rPr>
                  <a:t>1-3 sec</a:t>
                </a:r>
              </a:p>
            </p:txBody>
          </p:sp>
        </p:grpSp>
        <p:grpSp>
          <p:nvGrpSpPr>
            <p:cNvPr id="184" name="Group 66"/>
            <p:cNvGrpSpPr/>
            <p:nvPr/>
          </p:nvGrpSpPr>
          <p:grpSpPr>
            <a:xfrm>
              <a:off x="6859545" y="21097300"/>
              <a:ext cx="2540579" cy="494645"/>
              <a:chOff x="224956" y="1836597"/>
              <a:chExt cx="1838196" cy="357893"/>
            </a:xfrm>
          </p:grpSpPr>
          <p:cxnSp>
            <p:nvCxnSpPr>
              <p:cNvPr id="401" name="Straight Connector 400"/>
              <p:cNvCxnSpPr/>
              <p:nvPr/>
            </p:nvCxnSpPr>
            <p:spPr>
              <a:xfrm flipV="1">
                <a:off x="224956" y="2049588"/>
                <a:ext cx="1838196" cy="2"/>
              </a:xfrm>
              <a:prstGeom prst="line">
                <a:avLst/>
              </a:prstGeom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2" name="TextBox 401"/>
              <p:cNvSpPr txBox="1"/>
              <p:nvPr/>
            </p:nvSpPr>
            <p:spPr>
              <a:xfrm>
                <a:off x="565829" y="1836597"/>
                <a:ext cx="1156450" cy="357893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000000"/>
                    </a:solidFill>
                    <a:latin typeface="Helvetica"/>
                    <a:cs typeface="Helvetica"/>
                  </a:rPr>
                  <a:t>3 sec</a:t>
                </a:r>
              </a:p>
            </p:txBody>
          </p:sp>
        </p:grpSp>
        <p:sp>
          <p:nvSpPr>
            <p:cNvPr id="185" name="Rectangle 184"/>
            <p:cNvSpPr/>
            <p:nvPr/>
          </p:nvSpPr>
          <p:spPr>
            <a:xfrm>
              <a:off x="3215212" y="22145201"/>
              <a:ext cx="2559744" cy="16517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</a:rPr>
                <a:t>+</a:t>
              </a:r>
            </a:p>
          </p:txBody>
        </p:sp>
        <p:pic>
          <p:nvPicPr>
            <p:cNvPr id="396" name="Picture 30" descr="AcceptChoice.bmp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 l="7576" t="11378" r="7197" b="10213"/>
            <a:stretch>
              <a:fillRect/>
            </a:stretch>
          </p:blipFill>
          <p:spPr>
            <a:xfrm>
              <a:off x="7804944" y="22381242"/>
              <a:ext cx="547786" cy="503962"/>
            </a:xfrm>
            <a:prstGeom prst="rect">
              <a:avLst/>
            </a:prstGeom>
          </p:spPr>
        </p:pic>
        <p:sp>
          <p:nvSpPr>
            <p:cNvPr id="188" name="TextBox 187"/>
            <p:cNvSpPr txBox="1"/>
            <p:nvPr/>
          </p:nvSpPr>
          <p:spPr>
            <a:xfrm>
              <a:off x="5873579" y="21906793"/>
              <a:ext cx="1684212" cy="494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/>
                  <a:cs typeface="Helvetica"/>
                </a:rPr>
                <a:t>60%</a:t>
              </a:r>
            </a:p>
          </p:txBody>
        </p:sp>
        <p:cxnSp>
          <p:nvCxnSpPr>
            <p:cNvPr id="193" name="Elbow Connector 192"/>
            <p:cNvCxnSpPr>
              <a:stCxn id="185" idx="3"/>
            </p:cNvCxnSpPr>
            <p:nvPr/>
          </p:nvCxnSpPr>
          <p:spPr>
            <a:xfrm>
              <a:off x="5774957" y="22971053"/>
              <a:ext cx="1408076" cy="876333"/>
            </a:xfrm>
            <a:prstGeom prst="bentConnector3">
              <a:avLst>
                <a:gd name="adj1" fmla="val 38794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873579" y="23965856"/>
              <a:ext cx="1500285" cy="494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/>
                  <a:cs typeface="Helvetica"/>
                </a:rPr>
                <a:t>40%</a:t>
              </a:r>
            </a:p>
          </p:txBody>
        </p:sp>
        <p:grpSp>
          <p:nvGrpSpPr>
            <p:cNvPr id="322" name="Group 56"/>
            <p:cNvGrpSpPr/>
            <p:nvPr/>
          </p:nvGrpSpPr>
          <p:grpSpPr>
            <a:xfrm>
              <a:off x="446654" y="21118874"/>
              <a:ext cx="2540579" cy="494645"/>
              <a:chOff x="236356" y="1836597"/>
              <a:chExt cx="1838196" cy="357893"/>
            </a:xfrm>
          </p:grpSpPr>
          <p:cxnSp>
            <p:nvCxnSpPr>
              <p:cNvPr id="368" name="Straight Connector 367"/>
              <p:cNvCxnSpPr/>
              <p:nvPr/>
            </p:nvCxnSpPr>
            <p:spPr>
              <a:xfrm flipV="1">
                <a:off x="236356" y="2041624"/>
                <a:ext cx="1838196" cy="7122"/>
              </a:xfrm>
              <a:prstGeom prst="line">
                <a:avLst/>
              </a:prstGeom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9" name="TextBox 15"/>
              <p:cNvSpPr txBox="1"/>
              <p:nvPr/>
            </p:nvSpPr>
            <p:spPr>
              <a:xfrm>
                <a:off x="577229" y="1836597"/>
                <a:ext cx="1156450" cy="357893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000000"/>
                    </a:solidFill>
                    <a:latin typeface="Helvetica"/>
                    <a:cs typeface="Helvetica"/>
                  </a:rPr>
                  <a:t>4 sec</a:t>
                </a:r>
              </a:p>
            </p:txBody>
          </p:sp>
        </p:grpSp>
        <p:grpSp>
          <p:nvGrpSpPr>
            <p:cNvPr id="325" name="Group 32"/>
            <p:cNvGrpSpPr>
              <a:grpSpLocks noChangeAspect="1"/>
            </p:cNvGrpSpPr>
            <p:nvPr/>
          </p:nvGrpSpPr>
          <p:grpSpPr>
            <a:xfrm flipH="1">
              <a:off x="776712" y="23835660"/>
              <a:ext cx="2042688" cy="1576736"/>
              <a:chOff x="5540871" y="755911"/>
              <a:chExt cx="863593" cy="666601"/>
            </a:xfrm>
          </p:grpSpPr>
          <p:pic>
            <p:nvPicPr>
              <p:cNvPr id="364" name="Picture 36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40871" y="755911"/>
                <a:ext cx="547465" cy="666601"/>
              </a:xfrm>
              <a:prstGeom prst="rect">
                <a:avLst/>
              </a:prstGeom>
            </p:spPr>
          </p:pic>
          <p:sp>
            <p:nvSpPr>
              <p:cNvPr id="365" name="Oval 10"/>
              <p:cNvSpPr>
                <a:spLocks noChangeAspect="1"/>
              </p:cNvSpPr>
              <p:nvPr/>
            </p:nvSpPr>
            <p:spPr>
              <a:xfrm>
                <a:off x="5939596" y="790460"/>
                <a:ext cx="139308" cy="137160"/>
              </a:xfrm>
              <a:prstGeom prst="ellipse">
                <a:avLst/>
              </a:prstGeom>
              <a:solidFill>
                <a:schemeClr val="bg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800"/>
              </a:p>
            </p:txBody>
          </p:sp>
          <p:sp>
            <p:nvSpPr>
              <p:cNvPr id="366" name="Oval 11"/>
              <p:cNvSpPr>
                <a:spLocks noChangeAspect="1"/>
              </p:cNvSpPr>
              <p:nvPr/>
            </p:nvSpPr>
            <p:spPr>
              <a:xfrm>
                <a:off x="6102376" y="790460"/>
                <a:ext cx="139308" cy="137160"/>
              </a:xfrm>
              <a:prstGeom prst="ellipse">
                <a:avLst/>
              </a:prstGeom>
              <a:solidFill>
                <a:schemeClr val="bg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800"/>
              </a:p>
            </p:txBody>
          </p:sp>
          <p:sp>
            <p:nvSpPr>
              <p:cNvPr id="367" name="Oval 25"/>
              <p:cNvSpPr>
                <a:spLocks noChangeAspect="1"/>
              </p:cNvSpPr>
              <p:nvPr/>
            </p:nvSpPr>
            <p:spPr>
              <a:xfrm>
                <a:off x="6265156" y="790460"/>
                <a:ext cx="139308" cy="137160"/>
              </a:xfrm>
              <a:prstGeom prst="ellipse">
                <a:avLst/>
              </a:prstGeom>
              <a:solidFill>
                <a:schemeClr val="bg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800"/>
              </a:p>
            </p:txBody>
          </p:sp>
        </p:grpSp>
        <p:grpSp>
          <p:nvGrpSpPr>
            <p:cNvPr id="326" name="Group 93"/>
            <p:cNvGrpSpPr/>
            <p:nvPr/>
          </p:nvGrpSpPr>
          <p:grpSpPr>
            <a:xfrm>
              <a:off x="344612" y="22122695"/>
              <a:ext cx="2768560" cy="1651705"/>
              <a:chOff x="118680" y="902468"/>
              <a:chExt cx="2003148" cy="1195066"/>
            </a:xfrm>
          </p:grpSpPr>
          <p:grpSp>
            <p:nvGrpSpPr>
              <p:cNvPr id="327" name="Group 56"/>
              <p:cNvGrpSpPr/>
              <p:nvPr/>
            </p:nvGrpSpPr>
            <p:grpSpPr>
              <a:xfrm>
                <a:off x="141081" y="902468"/>
                <a:ext cx="1903492" cy="1195066"/>
                <a:chOff x="141081" y="645626"/>
                <a:chExt cx="1903492" cy="1195066"/>
              </a:xfrm>
            </p:grpSpPr>
            <p:sp>
              <p:nvSpPr>
                <p:cNvPr id="329" name="Rectangle 328"/>
                <p:cNvSpPr/>
                <p:nvPr/>
              </p:nvSpPr>
              <p:spPr>
                <a:xfrm>
                  <a:off x="192510" y="645626"/>
                  <a:ext cx="1852063" cy="11950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>
                      <a:solidFill>
                        <a:schemeClr val="tx1"/>
                      </a:solidFill>
                    </a:rPr>
                    <a:t>+</a:t>
                  </a:r>
                </a:p>
              </p:txBody>
            </p:sp>
            <p:sp>
              <p:nvSpPr>
                <p:cNvPr id="332" name="TextBox 331"/>
                <p:cNvSpPr txBox="1"/>
                <p:nvPr/>
              </p:nvSpPr>
              <p:spPr>
                <a:xfrm>
                  <a:off x="192511" y="745990"/>
                  <a:ext cx="1838196" cy="596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>
                      <a:latin typeface="Helvetica"/>
                      <a:cs typeface="Helvetica"/>
                    </a:rPr>
                    <a:t> Self      Other</a:t>
                  </a:r>
                  <a:r>
                    <a:rPr lang="en-US" sz="2000">
                      <a:latin typeface="Helvetica"/>
                      <a:cs typeface="Helvetica"/>
                    </a:rPr>
                    <a:t>	</a:t>
                  </a:r>
                </a:p>
              </p:txBody>
            </p:sp>
            <p:sp>
              <p:nvSpPr>
                <p:cNvPr id="333" name="TextBox 332"/>
                <p:cNvSpPr txBox="1"/>
                <p:nvPr/>
              </p:nvSpPr>
              <p:spPr>
                <a:xfrm>
                  <a:off x="141081" y="1052541"/>
                  <a:ext cx="830927" cy="3578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Helvetica"/>
                      <a:cs typeface="Helvetica"/>
                    </a:rPr>
                    <a:t>35</a:t>
                  </a:r>
                  <a:endParaRPr lang="en-US" sz="24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63" name="TextBox 362"/>
                <p:cNvSpPr txBox="1"/>
                <p:nvPr/>
              </p:nvSpPr>
              <p:spPr>
                <a:xfrm>
                  <a:off x="1192207" y="1052541"/>
                  <a:ext cx="768312" cy="3578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>
                      <a:latin typeface="Helvetica"/>
                      <a:cs typeface="Helvetica"/>
                    </a:rPr>
                    <a:t>6</a:t>
                  </a:r>
                </a:p>
              </p:txBody>
            </p:sp>
          </p:grpSp>
          <p:sp>
            <p:nvSpPr>
              <p:cNvPr id="328" name="TextBox 327"/>
              <p:cNvSpPr txBox="1"/>
              <p:nvPr/>
            </p:nvSpPr>
            <p:spPr>
              <a:xfrm>
                <a:off x="118680" y="1637240"/>
                <a:ext cx="2003148" cy="357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>
                    <a:latin typeface="Helvetica"/>
                    <a:cs typeface="Helvetica"/>
                  </a:rPr>
                  <a:t>—</a:t>
                </a:r>
                <a:r>
                  <a:rPr lang="en-US" sz="2400">
                    <a:latin typeface="Helvetica"/>
                    <a:cs typeface="Helvetica"/>
                  </a:rPr>
                  <a:t>1</a:t>
                </a:r>
                <a:r>
                  <a:rPr lang="en-US" sz="1600">
                    <a:latin typeface="Helvetica"/>
                    <a:cs typeface="Helvetica"/>
                  </a:rPr>
                  <a:t>—</a:t>
                </a:r>
                <a:r>
                  <a:rPr lang="en-US" sz="2400">
                    <a:latin typeface="Helvetica"/>
                    <a:cs typeface="Helvetica"/>
                  </a:rPr>
                  <a:t>2</a:t>
                </a:r>
                <a:r>
                  <a:rPr lang="en-US" sz="1600">
                    <a:latin typeface="Helvetica"/>
                    <a:cs typeface="Helvetica"/>
                  </a:rPr>
                  <a:t>—</a:t>
                </a:r>
                <a:r>
                  <a:rPr lang="en-US" sz="2400">
                    <a:latin typeface="Helvetica"/>
                    <a:cs typeface="Helvetica"/>
                  </a:rPr>
                  <a:t>3</a:t>
                </a:r>
                <a:r>
                  <a:rPr lang="en-US" sz="1600">
                    <a:latin typeface="Helvetica"/>
                    <a:cs typeface="Helvetica"/>
                  </a:rPr>
                  <a:t>—</a:t>
                </a:r>
                <a:r>
                  <a:rPr lang="en-US" sz="2400">
                    <a:latin typeface="Helvetica"/>
                    <a:cs typeface="Helvetica"/>
                  </a:rPr>
                  <a:t>4</a:t>
                </a:r>
                <a:r>
                  <a:rPr lang="en-US" sz="1600">
                    <a:latin typeface="Helvetica"/>
                    <a:cs typeface="Helvetica"/>
                  </a:rPr>
                  <a:t>—</a:t>
                </a:r>
              </a:p>
            </p:txBody>
          </p:sp>
        </p:grpSp>
        <p:sp>
          <p:nvSpPr>
            <p:cNvPr id="324" name="TextBox 323"/>
            <p:cNvSpPr txBox="1"/>
            <p:nvPr/>
          </p:nvSpPr>
          <p:spPr>
            <a:xfrm>
              <a:off x="446654" y="20608423"/>
              <a:ext cx="2560128" cy="494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u="sng">
                  <a:latin typeface="Helvetica"/>
                  <a:cs typeface="Helvetica"/>
                </a:rPr>
                <a:t>Choice</a:t>
              </a:r>
            </a:p>
          </p:txBody>
        </p:sp>
        <p:grpSp>
          <p:nvGrpSpPr>
            <p:cNvPr id="412" name="Group 56"/>
            <p:cNvGrpSpPr/>
            <p:nvPr/>
          </p:nvGrpSpPr>
          <p:grpSpPr>
            <a:xfrm>
              <a:off x="7151399" y="23012400"/>
              <a:ext cx="2630825" cy="1651705"/>
              <a:chOff x="141081" y="663494"/>
              <a:chExt cx="1903492" cy="1195066"/>
            </a:xfrm>
          </p:grpSpPr>
          <p:sp>
            <p:nvSpPr>
              <p:cNvPr id="413" name="Rectangle 412"/>
              <p:cNvSpPr/>
              <p:nvPr/>
            </p:nvSpPr>
            <p:spPr>
              <a:xfrm>
                <a:off x="192510" y="663494"/>
                <a:ext cx="1852063" cy="1195066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TextBox 413"/>
              <p:cNvSpPr txBox="1"/>
              <p:nvPr/>
            </p:nvSpPr>
            <p:spPr>
              <a:xfrm>
                <a:off x="192511" y="745990"/>
                <a:ext cx="1838196" cy="357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>
                    <a:latin typeface="Helvetica"/>
                    <a:cs typeface="Helvetica"/>
                  </a:rPr>
                  <a:t> Self      Other</a:t>
                </a:r>
                <a:endParaRPr lang="en-US" sz="2000">
                  <a:latin typeface="Helvetica"/>
                  <a:cs typeface="Helvetica"/>
                </a:endParaRPr>
              </a:p>
            </p:txBody>
          </p:sp>
          <p:sp>
            <p:nvSpPr>
              <p:cNvPr id="415" name="TextBox 414"/>
              <p:cNvSpPr txBox="1"/>
              <p:nvPr/>
            </p:nvSpPr>
            <p:spPr>
              <a:xfrm>
                <a:off x="141081" y="1052541"/>
                <a:ext cx="830927" cy="357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Helvetica"/>
                    <a:cs typeface="Helvetica"/>
                  </a:rPr>
                  <a:t>2</a:t>
                </a:r>
                <a:r>
                  <a:rPr lang="en-US" sz="2400" dirty="0" smtClean="0">
                    <a:latin typeface="Helvetica"/>
                    <a:cs typeface="Helvetica"/>
                  </a:rPr>
                  <a:t>0</a:t>
                </a:r>
                <a:endParaRPr lang="en-US" sz="2400" dirty="0">
                  <a:latin typeface="Helvetica"/>
                  <a:cs typeface="Helvetica"/>
                </a:endParaRPr>
              </a:p>
            </p:txBody>
          </p:sp>
          <p:sp>
            <p:nvSpPr>
              <p:cNvPr id="416" name="TextBox 415"/>
              <p:cNvSpPr txBox="1"/>
              <p:nvPr/>
            </p:nvSpPr>
            <p:spPr>
              <a:xfrm>
                <a:off x="1192207" y="1052541"/>
                <a:ext cx="768312" cy="357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Helvetica"/>
                    <a:cs typeface="Helvetica"/>
                  </a:rPr>
                  <a:t>2</a:t>
                </a:r>
                <a:r>
                  <a:rPr lang="en-US" sz="2400" dirty="0" smtClean="0">
                    <a:latin typeface="Helvetica"/>
                    <a:cs typeface="Helvetica"/>
                  </a:rPr>
                  <a:t>0</a:t>
                </a:r>
                <a:endParaRPr lang="en-US" sz="24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239" name="TextBox 238"/>
            <p:cNvSpPr txBox="1"/>
            <p:nvPr/>
          </p:nvSpPr>
          <p:spPr>
            <a:xfrm>
              <a:off x="3215212" y="20608423"/>
              <a:ext cx="2560129" cy="494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u="sng">
                  <a:latin typeface="Helvetica"/>
                  <a:cs typeface="Helvetica"/>
                </a:rPr>
                <a:t>ISI</a:t>
              </a: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6859545" y="20608423"/>
              <a:ext cx="2560129" cy="494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u="sng">
                  <a:latin typeface="Helvetica"/>
                  <a:cs typeface="Helvetica"/>
                </a:rPr>
                <a:t>Outcome</a:t>
              </a:r>
            </a:p>
          </p:txBody>
        </p:sp>
        <p:grpSp>
          <p:nvGrpSpPr>
            <p:cNvPr id="311" name="Group 66"/>
            <p:cNvGrpSpPr/>
            <p:nvPr/>
          </p:nvGrpSpPr>
          <p:grpSpPr>
            <a:xfrm>
              <a:off x="9987927" y="21089659"/>
              <a:ext cx="2612132" cy="494646"/>
              <a:chOff x="98555" y="1836597"/>
              <a:chExt cx="2146845" cy="357894"/>
            </a:xfrm>
          </p:grpSpPr>
          <p:cxnSp>
            <p:nvCxnSpPr>
              <p:cNvPr id="320" name="Straight Connector 319"/>
              <p:cNvCxnSpPr/>
              <p:nvPr/>
            </p:nvCxnSpPr>
            <p:spPr>
              <a:xfrm rot="10800000" flipH="1">
                <a:off x="98555" y="2047998"/>
                <a:ext cx="2146845" cy="1588"/>
              </a:xfrm>
              <a:prstGeom prst="line">
                <a:avLst/>
              </a:prstGeom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1" name="TextBox 320"/>
              <p:cNvSpPr txBox="1"/>
              <p:nvPr/>
            </p:nvSpPr>
            <p:spPr>
              <a:xfrm>
                <a:off x="515162" y="1836597"/>
                <a:ext cx="1313630" cy="35789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000000"/>
                    </a:solidFill>
                    <a:latin typeface="Helvetica"/>
                    <a:cs typeface="Helvetica"/>
                  </a:rPr>
                  <a:t>1-6 sec</a:t>
                </a:r>
              </a:p>
            </p:txBody>
          </p:sp>
        </p:grpSp>
        <p:sp>
          <p:nvSpPr>
            <p:cNvPr id="312" name="Rectangle 311"/>
            <p:cNvSpPr/>
            <p:nvPr/>
          </p:nvSpPr>
          <p:spPr>
            <a:xfrm>
              <a:off x="9987927" y="22145202"/>
              <a:ext cx="2559745" cy="16517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9987544" y="20608423"/>
              <a:ext cx="2560128" cy="494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u="sng">
                  <a:latin typeface="Helvetica"/>
                  <a:cs typeface="Helvetica"/>
                </a:rPr>
                <a:t>ITI</a:t>
              </a:r>
            </a:p>
          </p:txBody>
        </p:sp>
        <p:cxnSp>
          <p:nvCxnSpPr>
            <p:cNvPr id="310" name="Elbow Connector 309"/>
            <p:cNvCxnSpPr>
              <a:stCxn id="185" idx="3"/>
            </p:cNvCxnSpPr>
            <p:nvPr/>
          </p:nvCxnSpPr>
          <p:spPr>
            <a:xfrm flipV="1">
              <a:off x="5774957" y="22571820"/>
              <a:ext cx="1084588" cy="3992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90" name="Picture 389" descr="RejectChoice.bmp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50761" y="23621337"/>
              <a:ext cx="564905" cy="519711"/>
            </a:xfrm>
            <a:prstGeom prst="rect">
              <a:avLst/>
            </a:prstGeom>
          </p:spPr>
        </p:pic>
      </p:grpSp>
      <p:sp>
        <p:nvSpPr>
          <p:cNvPr id="520" name="Rectangle 519"/>
          <p:cNvSpPr/>
          <p:nvPr/>
        </p:nvSpPr>
        <p:spPr>
          <a:xfrm>
            <a:off x="31851600" y="24583340"/>
            <a:ext cx="18928080" cy="8412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CONCLUSIONS</a:t>
            </a:r>
          </a:p>
        </p:txBody>
      </p:sp>
      <p:pic>
        <p:nvPicPr>
          <p:cNvPr id="217" name="Picture 216" descr="caltechlogo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66659" y="0"/>
            <a:ext cx="5920741" cy="5029200"/>
          </a:xfrm>
          <a:prstGeom prst="rect">
            <a:avLst/>
          </a:prstGeom>
        </p:spPr>
      </p:pic>
      <p:sp>
        <p:nvSpPr>
          <p:cNvPr id="315" name="Rectangle 314"/>
          <p:cNvSpPr/>
          <p:nvPr/>
        </p:nvSpPr>
        <p:spPr>
          <a:xfrm>
            <a:off x="31909907" y="5024444"/>
            <a:ext cx="18928080" cy="8412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700" cap="small" dirty="0" smtClean="0">
                <a:solidFill>
                  <a:srgbClr val="FFFFFF"/>
                </a:solidFill>
              </a:rPr>
              <a:t>Behavioral Prediction: Generosity and RT Differences Depend on Weights</a:t>
            </a:r>
            <a:endParaRPr lang="en-US" sz="4700" cap="small" dirty="0" smtClean="0">
              <a:solidFill>
                <a:srgbClr val="FFFFFF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 flipH="1">
            <a:off x="289560" y="32130224"/>
            <a:ext cx="50627280" cy="625733"/>
          </a:xfrm>
          <a:prstGeom prst="rect">
            <a:avLst/>
          </a:prstGeom>
          <a:gradFill flip="none" rotWithShape="1">
            <a:gsLst>
              <a:gs pos="0">
                <a:srgbClr val="B00202"/>
              </a:gs>
              <a:gs pos="100000">
                <a:srgbClr val="F6A132"/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592006" y="6058892"/>
            <a:ext cx="6109855" cy="4480560"/>
          </a:xfrm>
          <a:prstGeom prst="rect">
            <a:avLst/>
          </a:prstGeom>
        </p:spPr>
      </p:pic>
      <p:sp>
        <p:nvSpPr>
          <p:cNvPr id="314" name="TextBox 313"/>
          <p:cNvSpPr txBox="1"/>
          <p:nvPr/>
        </p:nvSpPr>
        <p:spPr>
          <a:xfrm>
            <a:off x="31699200" y="5791200"/>
            <a:ext cx="19080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Study 2: Altruism </a:t>
            </a:r>
            <a:r>
              <a:rPr lang="en-US" sz="4800" b="1" dirty="0" smtClean="0"/>
              <a:t>and RT differ by </a:t>
            </a:r>
            <a:r>
              <a:rPr lang="en-US" sz="4800" b="1" dirty="0" err="1" smtClean="0"/>
              <a:t>attentional</a:t>
            </a:r>
            <a:r>
              <a:rPr lang="en-US" sz="4800" b="1" dirty="0" smtClean="0"/>
              <a:t> </a:t>
            </a:r>
            <a:r>
              <a:rPr lang="en-US" sz="4800" b="1" dirty="0" smtClean="0"/>
              <a:t>focus* </a:t>
            </a:r>
            <a:endParaRPr lang="en-US" sz="4800" b="1" dirty="0"/>
          </a:p>
        </p:txBody>
      </p:sp>
      <p:sp>
        <p:nvSpPr>
          <p:cNvPr id="508" name="Rectangle 507"/>
          <p:cNvSpPr/>
          <p:nvPr/>
        </p:nvSpPr>
        <p:spPr>
          <a:xfrm>
            <a:off x="31902590" y="10820400"/>
            <a:ext cx="18935397" cy="830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700" cap="small" dirty="0" smtClean="0">
                <a:solidFill>
                  <a:srgbClr val="FFFFFF"/>
                </a:solidFill>
              </a:rPr>
              <a:t>Neural Prediction: Comparator Activity on G vs. S Choice Changes w/ Weights</a:t>
            </a:r>
            <a:endParaRPr lang="en-US" sz="4700" cap="small" dirty="0" smtClean="0">
              <a:solidFill>
                <a:srgbClr val="FFFFFF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007011" y="28461400"/>
            <a:ext cx="3741653" cy="2409599"/>
            <a:chOff x="36880800" y="12789761"/>
            <a:chExt cx="3741653" cy="2409599"/>
          </a:xfrm>
        </p:grpSpPr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880800" y="13016844"/>
              <a:ext cx="2169051" cy="21574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167" name="Group 166"/>
            <p:cNvGrpSpPr/>
            <p:nvPr/>
          </p:nvGrpSpPr>
          <p:grpSpPr>
            <a:xfrm>
              <a:off x="39026418" y="12789761"/>
              <a:ext cx="1596035" cy="2409599"/>
              <a:chOff x="39026418" y="12789761"/>
              <a:chExt cx="1596035" cy="2409599"/>
            </a:xfrm>
          </p:grpSpPr>
          <p:sp>
            <p:nvSpPr>
              <p:cNvPr id="530" name="Oval 529"/>
              <p:cNvSpPr/>
              <p:nvPr/>
            </p:nvSpPr>
            <p:spPr>
              <a:xfrm rot="5400000">
                <a:off x="39564180" y="13796950"/>
                <a:ext cx="572966" cy="57296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39026418" y="12789761"/>
                <a:ext cx="1596035" cy="2409599"/>
                <a:chOff x="39026430" y="12789764"/>
                <a:chExt cx="1761912" cy="2660030"/>
              </a:xfrm>
            </p:grpSpPr>
            <p:sp>
              <p:nvSpPr>
                <p:cNvPr id="525" name="TextBox 524"/>
                <p:cNvSpPr txBox="1"/>
                <p:nvPr/>
              </p:nvSpPr>
              <p:spPr>
                <a:xfrm>
                  <a:off x="39207339" y="12789764"/>
                  <a:ext cx="1378875" cy="7135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 smtClean="0">
                      <a:solidFill>
                        <a:srgbClr val="FF0000"/>
                      </a:solidFill>
                      <a:latin typeface="Arial"/>
                      <a:cs typeface="Arial"/>
                    </a:rPr>
                    <a:t>$Self</a:t>
                  </a:r>
                  <a:endParaRPr lang="en-US" sz="3600" dirty="0">
                    <a:solidFill>
                      <a:srgbClr val="FF00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526" name="TextBox 525"/>
                <p:cNvSpPr txBox="1"/>
                <p:nvPr/>
              </p:nvSpPr>
              <p:spPr>
                <a:xfrm>
                  <a:off x="39026430" y="14736290"/>
                  <a:ext cx="1761912" cy="7135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$Other</a:t>
                  </a:r>
                  <a:endParaRPr lang="en-US" sz="3600" dirty="0">
                    <a:solidFill>
                      <a:srgbClr val="0000FF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527" name="Oval 526"/>
                <p:cNvSpPr/>
                <p:nvPr/>
              </p:nvSpPr>
              <p:spPr>
                <a:xfrm rot="5400000">
                  <a:off x="39635529" y="13592872"/>
                  <a:ext cx="632515" cy="63251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528" name="Oval 527"/>
                <p:cNvSpPr/>
                <p:nvPr/>
              </p:nvSpPr>
              <p:spPr>
                <a:xfrm rot="5400000">
                  <a:off x="39629416" y="13910973"/>
                  <a:ext cx="632515" cy="632514"/>
                </a:xfrm>
                <a:prstGeom prst="ellipse">
                  <a:avLst/>
                </a:prstGeom>
                <a:solidFill>
                  <a:srgbClr val="0000FF">
                    <a:alpha val="53000"/>
                  </a:srgb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</p:grpSp>
        </p:grpSp>
      </p:grpSp>
      <p:sp>
        <p:nvSpPr>
          <p:cNvPr id="226" name="Rectangle 225"/>
          <p:cNvSpPr/>
          <p:nvPr/>
        </p:nvSpPr>
        <p:spPr>
          <a:xfrm>
            <a:off x="12688167" y="19583400"/>
            <a:ext cx="18928080" cy="8412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700" cap="small" dirty="0" smtClean="0">
                <a:solidFill>
                  <a:srgbClr val="FFFFFF"/>
                </a:solidFill>
              </a:rPr>
              <a:t>Neural Prediction: Encoding </a:t>
            </a:r>
            <a:r>
              <a:rPr lang="en-US" sz="4700" cap="small" dirty="0" smtClean="0">
                <a:solidFill>
                  <a:srgbClr val="FFFFFF"/>
                </a:solidFill>
              </a:rPr>
              <a:t>and Integration of </a:t>
            </a:r>
            <a:r>
              <a:rPr lang="en-US" sz="4700" cap="small" dirty="0" smtClean="0">
                <a:solidFill>
                  <a:srgbClr val="FFFFFF"/>
                </a:solidFill>
              </a:rPr>
              <a:t>$</a:t>
            </a:r>
            <a:r>
              <a:rPr lang="en-US" sz="4700" cap="small" dirty="0" smtClean="0">
                <a:solidFill>
                  <a:srgbClr val="FFFFFF"/>
                </a:solidFill>
              </a:rPr>
              <a:t>Self and $Other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12711460" y="20424649"/>
            <a:ext cx="18904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latin typeface="Helvetica"/>
                <a:cs typeface="Helvetica"/>
              </a:rPr>
              <a:t>DDM suggests that simple model with variables $Self and $Other </a:t>
            </a:r>
            <a:r>
              <a:rPr lang="en-US" sz="3600" b="1" i="1" dirty="0" smtClean="0">
                <a:latin typeface="Helvetica"/>
                <a:cs typeface="Helvetica"/>
              </a:rPr>
              <a:t>captures </a:t>
            </a:r>
            <a:r>
              <a:rPr lang="en-US" sz="3600" b="1" i="1" dirty="0" smtClean="0">
                <a:latin typeface="Helvetica"/>
                <a:cs typeface="Helvetica"/>
              </a:rPr>
              <a:t>choice and RT. </a:t>
            </a:r>
            <a:r>
              <a:rPr lang="en-US" sz="3600" b="1" i="1" dirty="0" smtClean="0">
                <a:latin typeface="Helvetica"/>
                <a:cs typeface="Helvetica"/>
              </a:rPr>
              <a:t>Are $</a:t>
            </a:r>
            <a:r>
              <a:rPr lang="en-US" sz="3600" b="1" i="1" dirty="0" smtClean="0">
                <a:latin typeface="Helvetica"/>
                <a:cs typeface="Helvetica"/>
              </a:rPr>
              <a:t>Self and $Other encoded in the </a:t>
            </a:r>
            <a:r>
              <a:rPr lang="en-US" sz="3600" b="1" i="1" dirty="0" smtClean="0">
                <a:latin typeface="Helvetica"/>
                <a:cs typeface="Helvetica"/>
              </a:rPr>
              <a:t>brain?</a:t>
            </a:r>
            <a:endParaRPr lang="en-US" sz="3600" b="1" i="1" dirty="0" smtClean="0"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41553" y="31394400"/>
            <a:ext cx="7327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Helvetica"/>
                <a:cs typeface="Helvetica"/>
              </a:rPr>
              <a:t>* </a:t>
            </a:r>
            <a:r>
              <a:rPr lang="en-US" sz="2800" i="1" dirty="0" smtClean="0">
                <a:latin typeface="Helvetica"/>
                <a:cs typeface="Helvetica"/>
              </a:rPr>
              <a:t>Regions displayed at P &lt; .005, uncorrected</a:t>
            </a:r>
            <a:endParaRPr lang="en-US" sz="2800" dirty="0" smtClean="0"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996515" y="22661576"/>
            <a:ext cx="34912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Helvetica"/>
                <a:cs typeface="Helvetica"/>
              </a:rPr>
              <a:t>Correl. w/ $Other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25252446" y="27771790"/>
            <a:ext cx="42204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Helvetica"/>
                <a:cs typeface="Helvetica"/>
              </a:rPr>
              <a:t>Overlap (Integration)</a:t>
            </a:r>
            <a:endParaRPr lang="en-US" sz="3200" b="1" dirty="0" smtClean="0">
              <a:latin typeface="Helvetica"/>
              <a:cs typeface="Helvetica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0803676" y="6281069"/>
            <a:ext cx="7479949" cy="4113972"/>
            <a:chOff x="40803676" y="6562017"/>
            <a:chExt cx="7479949" cy="411397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0803676" y="6562017"/>
              <a:ext cx="7479949" cy="4113972"/>
            </a:xfrm>
            <a:prstGeom prst="rect">
              <a:avLst/>
            </a:prstGeom>
          </p:spPr>
        </p:pic>
        <p:sp>
          <p:nvSpPr>
            <p:cNvPr id="233" name="Freeform 232"/>
            <p:cNvSpPr>
              <a:spLocks noChangeAspect="1"/>
            </p:cNvSpPr>
            <p:nvPr/>
          </p:nvSpPr>
          <p:spPr>
            <a:xfrm>
              <a:off x="41986200" y="9190357"/>
              <a:ext cx="2148311" cy="103810"/>
            </a:xfrm>
            <a:custGeom>
              <a:avLst/>
              <a:gdLst>
                <a:gd name="connsiteX0" fmla="*/ 0 w 2163022"/>
                <a:gd name="connsiteY0" fmla="*/ 265179 h 265179"/>
                <a:gd name="connsiteX1" fmla="*/ 153505 w 2163022"/>
                <a:gd name="connsiteY1" fmla="*/ 27914 h 265179"/>
                <a:gd name="connsiteX2" fmla="*/ 362830 w 2163022"/>
                <a:gd name="connsiteY2" fmla="*/ 223309 h 265179"/>
                <a:gd name="connsiteX3" fmla="*/ 586109 w 2163022"/>
                <a:gd name="connsiteY3" fmla="*/ 13957 h 265179"/>
                <a:gd name="connsiteX4" fmla="*/ 795434 w 2163022"/>
                <a:gd name="connsiteY4" fmla="*/ 209352 h 265179"/>
                <a:gd name="connsiteX5" fmla="*/ 1032669 w 2163022"/>
                <a:gd name="connsiteY5" fmla="*/ 13957 h 265179"/>
                <a:gd name="connsiteX6" fmla="*/ 1241993 w 2163022"/>
                <a:gd name="connsiteY6" fmla="*/ 195395 h 265179"/>
                <a:gd name="connsiteX7" fmla="*/ 1465273 w 2163022"/>
                <a:gd name="connsiteY7" fmla="*/ 41871 h 265179"/>
                <a:gd name="connsiteX8" fmla="*/ 1702508 w 2163022"/>
                <a:gd name="connsiteY8" fmla="*/ 195395 h 265179"/>
                <a:gd name="connsiteX9" fmla="*/ 1883922 w 2163022"/>
                <a:gd name="connsiteY9" fmla="*/ 0 h 265179"/>
                <a:gd name="connsiteX10" fmla="*/ 2163022 w 2163022"/>
                <a:gd name="connsiteY10" fmla="*/ 265179 h 265179"/>
                <a:gd name="connsiteX11" fmla="*/ 2163022 w 2163022"/>
                <a:gd name="connsiteY11" fmla="*/ 265179 h 265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3022" h="265179">
                  <a:moveTo>
                    <a:pt x="0" y="265179"/>
                  </a:moveTo>
                  <a:lnTo>
                    <a:pt x="153505" y="27914"/>
                  </a:lnTo>
                  <a:lnTo>
                    <a:pt x="362830" y="223309"/>
                  </a:lnTo>
                  <a:lnTo>
                    <a:pt x="586109" y="13957"/>
                  </a:lnTo>
                  <a:lnTo>
                    <a:pt x="795434" y="209352"/>
                  </a:lnTo>
                  <a:lnTo>
                    <a:pt x="1032669" y="13957"/>
                  </a:lnTo>
                  <a:lnTo>
                    <a:pt x="1241993" y="195395"/>
                  </a:lnTo>
                  <a:lnTo>
                    <a:pt x="1465273" y="41871"/>
                  </a:lnTo>
                  <a:lnTo>
                    <a:pt x="1702508" y="195395"/>
                  </a:lnTo>
                  <a:lnTo>
                    <a:pt x="1883922" y="0"/>
                  </a:lnTo>
                  <a:lnTo>
                    <a:pt x="2163022" y="265179"/>
                  </a:lnTo>
                  <a:lnTo>
                    <a:pt x="2163022" y="265179"/>
                  </a:lnTo>
                </a:path>
              </a:pathLst>
            </a:custGeom>
            <a:ln w="5715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/>
                <a:cs typeface="Arial"/>
              </a:endParaRPr>
            </a:p>
          </p:txBody>
        </p:sp>
        <p:sp>
          <p:nvSpPr>
            <p:cNvPr id="235" name="Freeform 234"/>
            <p:cNvSpPr>
              <a:spLocks noChangeAspect="1"/>
            </p:cNvSpPr>
            <p:nvPr/>
          </p:nvSpPr>
          <p:spPr>
            <a:xfrm>
              <a:off x="43967400" y="9192590"/>
              <a:ext cx="2148311" cy="103810"/>
            </a:xfrm>
            <a:custGeom>
              <a:avLst/>
              <a:gdLst>
                <a:gd name="connsiteX0" fmla="*/ 0 w 2163022"/>
                <a:gd name="connsiteY0" fmla="*/ 265179 h 265179"/>
                <a:gd name="connsiteX1" fmla="*/ 153505 w 2163022"/>
                <a:gd name="connsiteY1" fmla="*/ 27914 h 265179"/>
                <a:gd name="connsiteX2" fmla="*/ 362830 w 2163022"/>
                <a:gd name="connsiteY2" fmla="*/ 223309 h 265179"/>
                <a:gd name="connsiteX3" fmla="*/ 586109 w 2163022"/>
                <a:gd name="connsiteY3" fmla="*/ 13957 h 265179"/>
                <a:gd name="connsiteX4" fmla="*/ 795434 w 2163022"/>
                <a:gd name="connsiteY4" fmla="*/ 209352 h 265179"/>
                <a:gd name="connsiteX5" fmla="*/ 1032669 w 2163022"/>
                <a:gd name="connsiteY5" fmla="*/ 13957 h 265179"/>
                <a:gd name="connsiteX6" fmla="*/ 1241993 w 2163022"/>
                <a:gd name="connsiteY6" fmla="*/ 195395 h 265179"/>
                <a:gd name="connsiteX7" fmla="*/ 1465273 w 2163022"/>
                <a:gd name="connsiteY7" fmla="*/ 41871 h 265179"/>
                <a:gd name="connsiteX8" fmla="*/ 1702508 w 2163022"/>
                <a:gd name="connsiteY8" fmla="*/ 195395 h 265179"/>
                <a:gd name="connsiteX9" fmla="*/ 1883922 w 2163022"/>
                <a:gd name="connsiteY9" fmla="*/ 0 h 265179"/>
                <a:gd name="connsiteX10" fmla="*/ 2163022 w 2163022"/>
                <a:gd name="connsiteY10" fmla="*/ 265179 h 265179"/>
                <a:gd name="connsiteX11" fmla="*/ 2163022 w 2163022"/>
                <a:gd name="connsiteY11" fmla="*/ 265179 h 265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3022" h="265179">
                  <a:moveTo>
                    <a:pt x="0" y="265179"/>
                  </a:moveTo>
                  <a:lnTo>
                    <a:pt x="153505" y="27914"/>
                  </a:lnTo>
                  <a:lnTo>
                    <a:pt x="362830" y="223309"/>
                  </a:lnTo>
                  <a:lnTo>
                    <a:pt x="586109" y="13957"/>
                  </a:lnTo>
                  <a:lnTo>
                    <a:pt x="795434" y="209352"/>
                  </a:lnTo>
                  <a:lnTo>
                    <a:pt x="1032669" y="13957"/>
                  </a:lnTo>
                  <a:lnTo>
                    <a:pt x="1241993" y="195395"/>
                  </a:lnTo>
                  <a:lnTo>
                    <a:pt x="1465273" y="41871"/>
                  </a:lnTo>
                  <a:lnTo>
                    <a:pt x="1702508" y="195395"/>
                  </a:lnTo>
                  <a:lnTo>
                    <a:pt x="1883922" y="0"/>
                  </a:lnTo>
                  <a:lnTo>
                    <a:pt x="2163022" y="265179"/>
                  </a:lnTo>
                  <a:lnTo>
                    <a:pt x="2163022" y="265179"/>
                  </a:lnTo>
                </a:path>
              </a:pathLst>
            </a:custGeom>
            <a:ln w="5715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/>
                <a:cs typeface="Arial"/>
              </a:endParaRPr>
            </a:p>
          </p:txBody>
        </p:sp>
        <p:sp>
          <p:nvSpPr>
            <p:cNvPr id="236" name="Freeform 235"/>
            <p:cNvSpPr>
              <a:spLocks noChangeAspect="1"/>
            </p:cNvSpPr>
            <p:nvPr/>
          </p:nvSpPr>
          <p:spPr>
            <a:xfrm>
              <a:off x="46024800" y="9192779"/>
              <a:ext cx="2148311" cy="103810"/>
            </a:xfrm>
            <a:custGeom>
              <a:avLst/>
              <a:gdLst>
                <a:gd name="connsiteX0" fmla="*/ 0 w 2163022"/>
                <a:gd name="connsiteY0" fmla="*/ 265179 h 265179"/>
                <a:gd name="connsiteX1" fmla="*/ 153505 w 2163022"/>
                <a:gd name="connsiteY1" fmla="*/ 27914 h 265179"/>
                <a:gd name="connsiteX2" fmla="*/ 362830 w 2163022"/>
                <a:gd name="connsiteY2" fmla="*/ 223309 h 265179"/>
                <a:gd name="connsiteX3" fmla="*/ 586109 w 2163022"/>
                <a:gd name="connsiteY3" fmla="*/ 13957 h 265179"/>
                <a:gd name="connsiteX4" fmla="*/ 795434 w 2163022"/>
                <a:gd name="connsiteY4" fmla="*/ 209352 h 265179"/>
                <a:gd name="connsiteX5" fmla="*/ 1032669 w 2163022"/>
                <a:gd name="connsiteY5" fmla="*/ 13957 h 265179"/>
                <a:gd name="connsiteX6" fmla="*/ 1241993 w 2163022"/>
                <a:gd name="connsiteY6" fmla="*/ 195395 h 265179"/>
                <a:gd name="connsiteX7" fmla="*/ 1465273 w 2163022"/>
                <a:gd name="connsiteY7" fmla="*/ 41871 h 265179"/>
                <a:gd name="connsiteX8" fmla="*/ 1702508 w 2163022"/>
                <a:gd name="connsiteY8" fmla="*/ 195395 h 265179"/>
                <a:gd name="connsiteX9" fmla="*/ 1883922 w 2163022"/>
                <a:gd name="connsiteY9" fmla="*/ 0 h 265179"/>
                <a:gd name="connsiteX10" fmla="*/ 2163022 w 2163022"/>
                <a:gd name="connsiteY10" fmla="*/ 265179 h 265179"/>
                <a:gd name="connsiteX11" fmla="*/ 2163022 w 2163022"/>
                <a:gd name="connsiteY11" fmla="*/ 265179 h 265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3022" h="265179">
                  <a:moveTo>
                    <a:pt x="0" y="265179"/>
                  </a:moveTo>
                  <a:lnTo>
                    <a:pt x="153505" y="27914"/>
                  </a:lnTo>
                  <a:lnTo>
                    <a:pt x="362830" y="223309"/>
                  </a:lnTo>
                  <a:lnTo>
                    <a:pt x="586109" y="13957"/>
                  </a:lnTo>
                  <a:lnTo>
                    <a:pt x="795434" y="209352"/>
                  </a:lnTo>
                  <a:lnTo>
                    <a:pt x="1032669" y="13957"/>
                  </a:lnTo>
                  <a:lnTo>
                    <a:pt x="1241993" y="195395"/>
                  </a:lnTo>
                  <a:lnTo>
                    <a:pt x="1465273" y="41871"/>
                  </a:lnTo>
                  <a:lnTo>
                    <a:pt x="1702508" y="195395"/>
                  </a:lnTo>
                  <a:lnTo>
                    <a:pt x="1883922" y="0"/>
                  </a:lnTo>
                  <a:lnTo>
                    <a:pt x="2163022" y="265179"/>
                  </a:lnTo>
                  <a:lnTo>
                    <a:pt x="2163022" y="265179"/>
                  </a:lnTo>
                </a:path>
              </a:pathLst>
            </a:custGeom>
            <a:ln w="5715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/>
                <a:cs typeface="Arial"/>
              </a:endParaRPr>
            </a:p>
          </p:txBody>
        </p:sp>
      </p:grpSp>
      <p:sp>
        <p:nvSpPr>
          <p:cNvPr id="237" name="Rectangle 236"/>
          <p:cNvSpPr/>
          <p:nvPr/>
        </p:nvSpPr>
        <p:spPr>
          <a:xfrm>
            <a:off x="160716" y="26822400"/>
            <a:ext cx="12344400" cy="8412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COMPUTATIONAL MODEL</a:t>
            </a:r>
            <a:endParaRPr lang="en-US" sz="4800" b="1" dirty="0" smtClean="0">
              <a:solidFill>
                <a:srgbClr val="000000"/>
              </a:solidFill>
            </a:endParaRPr>
          </a:p>
        </p:txBody>
      </p:sp>
      <p:grpSp>
        <p:nvGrpSpPr>
          <p:cNvPr id="238" name="Group 237"/>
          <p:cNvGrpSpPr/>
          <p:nvPr/>
        </p:nvGrpSpPr>
        <p:grpSpPr>
          <a:xfrm>
            <a:off x="152400" y="28087376"/>
            <a:ext cx="6997018" cy="3764224"/>
            <a:chOff x="293484" y="239790"/>
            <a:chExt cx="7307948" cy="3931497"/>
          </a:xfrm>
        </p:grpSpPr>
        <p:grpSp>
          <p:nvGrpSpPr>
            <p:cNvPr id="240" name="Group 239"/>
            <p:cNvGrpSpPr/>
            <p:nvPr/>
          </p:nvGrpSpPr>
          <p:grpSpPr>
            <a:xfrm>
              <a:off x="691201" y="1658409"/>
              <a:ext cx="1677853" cy="503201"/>
              <a:chOff x="1583452" y="2191932"/>
              <a:chExt cx="2107316" cy="790462"/>
            </a:xfrm>
          </p:grpSpPr>
          <p:sp>
            <p:nvSpPr>
              <p:cNvPr id="259" name="TextBox 258"/>
              <p:cNvSpPr txBox="1"/>
              <p:nvPr/>
            </p:nvSpPr>
            <p:spPr>
              <a:xfrm>
                <a:off x="1583452" y="2191932"/>
                <a:ext cx="2107316" cy="605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i="1" dirty="0" smtClean="0">
                    <a:latin typeface="Arial"/>
                    <a:cs typeface="Arial"/>
                  </a:rPr>
                  <a:t>NDT</a:t>
                </a:r>
                <a:endParaRPr lang="en-US" sz="1800" b="1" i="1" dirty="0">
                  <a:latin typeface="Arial"/>
                  <a:cs typeface="Arial"/>
                </a:endParaRPr>
              </a:p>
            </p:txBody>
          </p:sp>
          <p:sp>
            <p:nvSpPr>
              <p:cNvPr id="260" name="Right Brace 259"/>
              <p:cNvSpPr/>
              <p:nvPr/>
            </p:nvSpPr>
            <p:spPr>
              <a:xfrm rot="16200000" flipV="1">
                <a:off x="2506682" y="2111974"/>
                <a:ext cx="205958" cy="1534881"/>
              </a:xfrm>
              <a:prstGeom prst="rightBrace">
                <a:avLst/>
              </a:prstGeom>
              <a:ln w="127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i="1">
                  <a:latin typeface="Arial"/>
                  <a:cs typeface="Arial"/>
                </a:endParaRPr>
              </a:p>
            </p:txBody>
          </p:sp>
        </p:grpSp>
        <p:pic>
          <p:nvPicPr>
            <p:cNvPr id="241" name="Picture 240"/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harpenSoften amount="50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019085" y="1027132"/>
              <a:ext cx="2828829" cy="1279950"/>
            </a:xfrm>
            <a:prstGeom prst="rect">
              <a:avLst/>
            </a:prstGeom>
          </p:spPr>
        </p:pic>
        <p:sp>
          <p:nvSpPr>
            <p:cNvPr id="242" name="Freeform 241"/>
            <p:cNvSpPr/>
            <p:nvPr/>
          </p:nvSpPr>
          <p:spPr>
            <a:xfrm flipV="1">
              <a:off x="2121647" y="3108758"/>
              <a:ext cx="3684793" cy="693014"/>
            </a:xfrm>
            <a:custGeom>
              <a:avLst/>
              <a:gdLst>
                <a:gd name="connsiteX0" fmla="*/ 0 w 3725979"/>
                <a:gd name="connsiteY0" fmla="*/ 0 h 1088627"/>
                <a:gd name="connsiteX1" fmla="*/ 1172218 w 3725979"/>
                <a:gd name="connsiteY1" fmla="*/ 767622 h 1088627"/>
                <a:gd name="connsiteX2" fmla="*/ 3725979 w 3725979"/>
                <a:gd name="connsiteY2" fmla="*/ 1088627 h 1088627"/>
                <a:gd name="connsiteX3" fmla="*/ 3725979 w 3725979"/>
                <a:gd name="connsiteY3" fmla="*/ 1088627 h 108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5979" h="1088627">
                  <a:moveTo>
                    <a:pt x="0" y="0"/>
                  </a:moveTo>
                  <a:cubicBezTo>
                    <a:pt x="275611" y="293092"/>
                    <a:pt x="551222" y="586184"/>
                    <a:pt x="1172218" y="767622"/>
                  </a:cubicBezTo>
                  <a:cubicBezTo>
                    <a:pt x="1793214" y="949060"/>
                    <a:pt x="3725979" y="1088627"/>
                    <a:pt x="3725979" y="1088627"/>
                  </a:cubicBezTo>
                  <a:lnTo>
                    <a:pt x="3725979" y="1088627"/>
                  </a:lnTo>
                </a:path>
              </a:pathLst>
            </a:custGeom>
            <a:ln w="76200" cmpd="sng">
              <a:solidFill>
                <a:schemeClr val="accent4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/>
                <a:cs typeface="Arial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5356651" y="857855"/>
              <a:ext cx="1055632" cy="3857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i="1" dirty="0" smtClean="0">
                  <a:solidFill>
                    <a:schemeClr val="accent4">
                      <a:lumMod val="50000"/>
                    </a:schemeClr>
                  </a:solidFill>
                  <a:latin typeface="Arial"/>
                  <a:cs typeface="Arial"/>
                </a:rPr>
                <a:t>Accept</a:t>
              </a:r>
              <a:endParaRPr lang="en-US" sz="1800" b="1" i="1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5356651" y="3205909"/>
              <a:ext cx="973318" cy="3857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i="1" dirty="0" smtClean="0">
                  <a:solidFill>
                    <a:schemeClr val="accent4">
                      <a:lumMod val="50000"/>
                    </a:schemeClr>
                  </a:solidFill>
                  <a:latin typeface="Arial"/>
                  <a:cs typeface="Arial"/>
                </a:rPr>
                <a:t>Reject</a:t>
              </a:r>
              <a:endParaRPr lang="en-US" sz="1800" b="1" i="1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5980634" y="2078733"/>
              <a:ext cx="1620798" cy="385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>
                  <a:latin typeface="Arial"/>
                  <a:cs typeface="Arial"/>
                </a:rPr>
                <a:t>t</a:t>
              </a:r>
            </a:p>
          </p:txBody>
        </p:sp>
        <p:sp>
          <p:nvSpPr>
            <p:cNvPr id="246" name="Freeform 245"/>
            <p:cNvSpPr/>
            <p:nvPr/>
          </p:nvSpPr>
          <p:spPr>
            <a:xfrm>
              <a:off x="2121647" y="550659"/>
              <a:ext cx="3684794" cy="693014"/>
            </a:xfrm>
            <a:custGeom>
              <a:avLst/>
              <a:gdLst>
                <a:gd name="connsiteX0" fmla="*/ 0 w 3725979"/>
                <a:gd name="connsiteY0" fmla="*/ 0 h 1088627"/>
                <a:gd name="connsiteX1" fmla="*/ 1172218 w 3725979"/>
                <a:gd name="connsiteY1" fmla="*/ 767622 h 1088627"/>
                <a:gd name="connsiteX2" fmla="*/ 3725979 w 3725979"/>
                <a:gd name="connsiteY2" fmla="*/ 1088627 h 1088627"/>
                <a:gd name="connsiteX3" fmla="*/ 3725979 w 3725979"/>
                <a:gd name="connsiteY3" fmla="*/ 1088627 h 108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5979" h="1088627">
                  <a:moveTo>
                    <a:pt x="0" y="0"/>
                  </a:moveTo>
                  <a:cubicBezTo>
                    <a:pt x="275611" y="293092"/>
                    <a:pt x="551222" y="586184"/>
                    <a:pt x="1172218" y="767622"/>
                  </a:cubicBezTo>
                  <a:cubicBezTo>
                    <a:pt x="1793214" y="949060"/>
                    <a:pt x="3725979" y="1088627"/>
                    <a:pt x="3725979" y="1088627"/>
                  </a:cubicBezTo>
                  <a:lnTo>
                    <a:pt x="3725979" y="1088627"/>
                  </a:lnTo>
                </a:path>
              </a:pathLst>
            </a:custGeom>
            <a:ln w="76200" cmpd="sng">
              <a:solidFill>
                <a:schemeClr val="accent4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/>
                <a:cs typeface="Arial"/>
              </a:endParaRPr>
            </a:p>
          </p:txBody>
        </p:sp>
        <p:cxnSp>
          <p:nvCxnSpPr>
            <p:cNvPr id="247" name="Straight Connector 246"/>
            <p:cNvCxnSpPr/>
            <p:nvPr/>
          </p:nvCxnSpPr>
          <p:spPr>
            <a:xfrm flipV="1">
              <a:off x="840895" y="2248011"/>
              <a:ext cx="5053599" cy="4160"/>
            </a:xfrm>
            <a:prstGeom prst="line">
              <a:avLst/>
            </a:prstGeom>
            <a:ln w="19050" cmpd="sng">
              <a:solidFill>
                <a:schemeClr val="bg1">
                  <a:lumMod val="75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889682" y="2252171"/>
              <a:ext cx="1231965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V="1">
              <a:off x="830432" y="239790"/>
              <a:ext cx="1" cy="3872436"/>
            </a:xfrm>
            <a:prstGeom prst="line">
              <a:avLst/>
            </a:prstGeom>
            <a:ln w="127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TextBox 249"/>
            <p:cNvSpPr txBox="1"/>
            <p:nvPr/>
          </p:nvSpPr>
          <p:spPr>
            <a:xfrm rot="16200000">
              <a:off x="-1234434" y="2078576"/>
              <a:ext cx="3620629" cy="564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 smtClean="0">
                  <a:latin typeface="Arial"/>
                  <a:cs typeface="Arial"/>
                </a:rPr>
                <a:t>RDV</a:t>
              </a:r>
              <a:endParaRPr lang="en-US" sz="2800" b="1" i="1" dirty="0">
                <a:latin typeface="Arial"/>
                <a:cs typeface="Arial"/>
              </a:endParaRPr>
            </a:p>
          </p:txBody>
        </p:sp>
        <p:graphicFrame>
          <p:nvGraphicFramePr>
            <p:cNvPr id="251" name="Object 2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0511002"/>
                </p:ext>
              </p:extLst>
            </p:nvPr>
          </p:nvGraphicFramePr>
          <p:xfrm>
            <a:off x="959598" y="2509835"/>
            <a:ext cx="5706698" cy="3440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3" name="Equation" r:id="rId15" imgW="3784600" imgH="228600" progId="Equation.3">
                    <p:embed/>
                  </p:oleObj>
                </mc:Choice>
                <mc:Fallback>
                  <p:oleObj name="Equation" r:id="rId15" imgW="37846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959598" y="2509835"/>
                          <a:ext cx="5706698" cy="34400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2" name="Diamond 251"/>
            <p:cNvSpPr/>
            <p:nvPr/>
          </p:nvSpPr>
          <p:spPr>
            <a:xfrm>
              <a:off x="4741333" y="1092200"/>
              <a:ext cx="220133" cy="220133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253" name="Straight Connector 252"/>
            <p:cNvCxnSpPr>
              <a:stCxn id="252" idx="2"/>
            </p:cNvCxnSpPr>
            <p:nvPr/>
          </p:nvCxnSpPr>
          <p:spPr>
            <a:xfrm>
              <a:off x="4851400" y="1312333"/>
              <a:ext cx="0" cy="93567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253"/>
            <p:cNvSpPr txBox="1"/>
            <p:nvPr/>
          </p:nvSpPr>
          <p:spPr>
            <a:xfrm>
              <a:off x="4453450" y="708603"/>
              <a:ext cx="1026721" cy="417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Arial"/>
                  <a:cs typeface="Arial"/>
                </a:rPr>
                <a:t>Choice</a:t>
              </a:r>
              <a:endParaRPr lang="en-US" sz="20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4885266" y="1845832"/>
              <a:ext cx="541114" cy="417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Arial"/>
                  <a:cs typeface="Arial"/>
                </a:rPr>
                <a:t>RT</a:t>
              </a:r>
              <a:endParaRPr lang="en-US" sz="20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cxnSp>
          <p:nvCxnSpPr>
            <p:cNvPr id="257" name="Straight Connector 256"/>
            <p:cNvCxnSpPr>
              <a:stCxn id="246" idx="0"/>
            </p:cNvCxnSpPr>
            <p:nvPr/>
          </p:nvCxnSpPr>
          <p:spPr>
            <a:xfrm flipH="1">
              <a:off x="840895" y="550659"/>
              <a:ext cx="1308184" cy="0"/>
            </a:xfrm>
            <a:prstGeom prst="line">
              <a:avLst/>
            </a:prstGeom>
            <a:ln w="76200" cmpd="sng">
              <a:solidFill>
                <a:srgbClr val="473958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flipH="1">
              <a:off x="830433" y="3790508"/>
              <a:ext cx="1308184" cy="0"/>
            </a:xfrm>
            <a:prstGeom prst="line">
              <a:avLst/>
            </a:prstGeom>
            <a:ln w="76200" cmpd="sng">
              <a:solidFill>
                <a:srgbClr val="473958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6352039" y="27828955"/>
            <a:ext cx="614909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 smtClean="0">
                <a:latin typeface="Calibri"/>
                <a:cs typeface="Calibri"/>
              </a:rPr>
              <a:t>Drift diffusion model w/ 5 parameters:</a:t>
            </a:r>
          </a:p>
          <a:p>
            <a:pPr>
              <a:tabLst>
                <a:tab pos="457200" algn="l"/>
              </a:tabLst>
            </a:pPr>
            <a:r>
              <a:rPr lang="en-US" sz="3000" dirty="0" smtClean="0">
                <a:latin typeface="Calibri"/>
                <a:cs typeface="Calibri"/>
              </a:rPr>
              <a:t>	</a:t>
            </a:r>
            <a:r>
              <a:rPr lang="en-US" sz="3000" i="1" dirty="0" err="1" smtClean="0">
                <a:latin typeface="Calibri"/>
                <a:cs typeface="Calibri"/>
              </a:rPr>
              <a:t>w</a:t>
            </a:r>
            <a:r>
              <a:rPr lang="en-US" sz="3000" i="1" baseline="-25000" dirty="0" err="1" smtClean="0">
                <a:latin typeface="Calibri"/>
                <a:cs typeface="Calibri"/>
              </a:rPr>
              <a:t>self</a:t>
            </a:r>
            <a:r>
              <a:rPr lang="en-US" sz="3000" i="1" dirty="0" smtClean="0">
                <a:latin typeface="Calibri"/>
                <a:cs typeface="Calibri"/>
              </a:rPr>
              <a:t> </a:t>
            </a:r>
            <a:r>
              <a:rPr lang="en-US" sz="3000" dirty="0" smtClean="0">
                <a:latin typeface="Calibri"/>
                <a:cs typeface="Calibri"/>
              </a:rPr>
              <a:t>and </a:t>
            </a:r>
            <a:r>
              <a:rPr lang="en-US" sz="3000" i="1" dirty="0" err="1" smtClean="0">
                <a:latin typeface="Calibri"/>
                <a:cs typeface="Calibri"/>
              </a:rPr>
              <a:t>w</a:t>
            </a:r>
            <a:r>
              <a:rPr lang="en-US" sz="3000" i="1" baseline="-25000" dirty="0" err="1" smtClean="0">
                <a:latin typeface="Calibri"/>
                <a:cs typeface="Calibri"/>
              </a:rPr>
              <a:t>other</a:t>
            </a:r>
            <a:endParaRPr lang="en-US" sz="3000" dirty="0">
              <a:latin typeface="Calibri"/>
              <a:cs typeface="Calibri"/>
            </a:endParaRPr>
          </a:p>
          <a:p>
            <a:pPr>
              <a:tabLst>
                <a:tab pos="457200" algn="l"/>
              </a:tabLst>
            </a:pPr>
            <a:r>
              <a:rPr lang="en-US" sz="3000" dirty="0" smtClean="0">
                <a:latin typeface="Calibri"/>
                <a:cs typeface="Calibri"/>
              </a:rPr>
              <a:t>	Non-decision time </a:t>
            </a:r>
            <a:r>
              <a:rPr lang="en-US" sz="3000" i="1" dirty="0" smtClean="0">
                <a:latin typeface="Calibri"/>
                <a:cs typeface="Calibri"/>
              </a:rPr>
              <a:t>NDT</a:t>
            </a:r>
          </a:p>
          <a:p>
            <a:pPr>
              <a:tabLst>
                <a:tab pos="457200" algn="l"/>
              </a:tabLst>
            </a:pPr>
            <a:r>
              <a:rPr lang="en-US" sz="3000" i="1" dirty="0">
                <a:latin typeface="Calibri"/>
                <a:cs typeface="Calibri"/>
              </a:rPr>
              <a:t>	</a:t>
            </a:r>
            <a:r>
              <a:rPr lang="en-US" sz="3000" dirty="0" smtClean="0">
                <a:latin typeface="Calibri"/>
                <a:cs typeface="Calibri"/>
              </a:rPr>
              <a:t>Barrier</a:t>
            </a:r>
            <a:r>
              <a:rPr lang="en-US" sz="3000" i="1" dirty="0" smtClean="0">
                <a:latin typeface="Calibri"/>
                <a:cs typeface="Calibri"/>
              </a:rPr>
              <a:t> ±B </a:t>
            </a:r>
            <a:r>
              <a:rPr lang="en-US" sz="3000" dirty="0" smtClean="0">
                <a:latin typeface="Calibri"/>
                <a:cs typeface="Calibri"/>
              </a:rPr>
              <a:t>and collapse rate </a:t>
            </a:r>
            <a:r>
              <a:rPr lang="en-US" sz="3000" i="1" dirty="0">
                <a:latin typeface="Calibri"/>
                <a:cs typeface="Calibri"/>
              </a:rPr>
              <a:t>r</a:t>
            </a:r>
            <a:endParaRPr lang="en-US" sz="3000" i="1" dirty="0" smtClean="0">
              <a:latin typeface="Calibri"/>
              <a:cs typeface="Calibri"/>
            </a:endParaRPr>
          </a:p>
          <a:p>
            <a:pPr>
              <a:tabLst>
                <a:tab pos="457200" algn="l"/>
              </a:tabLst>
            </a:pPr>
            <a:r>
              <a:rPr lang="en-US" sz="3000" u="sng" dirty="0" smtClean="0">
                <a:latin typeface="Calibri"/>
                <a:cs typeface="Calibri"/>
              </a:rPr>
              <a:t>Relative decision value</a:t>
            </a:r>
            <a:r>
              <a:rPr lang="en-US" sz="3000" i="1" u="sng" dirty="0" smtClean="0">
                <a:latin typeface="Calibri"/>
                <a:cs typeface="Calibri"/>
              </a:rPr>
              <a:t> RDV </a:t>
            </a:r>
            <a:r>
              <a:rPr lang="en-US" sz="3000" u="sng" dirty="0" smtClean="0">
                <a:latin typeface="Calibri"/>
                <a:cs typeface="Calibri"/>
              </a:rPr>
              <a:t>at time</a:t>
            </a:r>
            <a:r>
              <a:rPr lang="en-US" sz="3000" i="1" u="sng" dirty="0" smtClean="0">
                <a:latin typeface="Calibri"/>
                <a:cs typeface="Calibri"/>
              </a:rPr>
              <a:t> t:</a:t>
            </a:r>
          </a:p>
          <a:p>
            <a:pPr>
              <a:tabLst>
                <a:tab pos="457200" algn="l"/>
              </a:tabLst>
            </a:pPr>
            <a:endParaRPr lang="en-US" sz="1200" i="1" dirty="0" smtClean="0">
              <a:latin typeface="Calibri"/>
              <a:cs typeface="Calibri"/>
            </a:endParaRPr>
          </a:p>
          <a:p>
            <a:pPr>
              <a:tabLst>
                <a:tab pos="457200" algn="l"/>
              </a:tabLst>
            </a:pPr>
            <a:r>
              <a:rPr lang="en-US" sz="2000" i="1" dirty="0" err="1" smtClean="0">
                <a:latin typeface="Times"/>
                <a:cs typeface="Times"/>
              </a:rPr>
              <a:t>w</a:t>
            </a:r>
            <a:r>
              <a:rPr lang="en-US" sz="2000" i="1" baseline="-25000" dirty="0" err="1" smtClean="0">
                <a:latin typeface="Times"/>
                <a:cs typeface="Times"/>
              </a:rPr>
              <a:t>self</a:t>
            </a:r>
            <a:r>
              <a:rPr lang="en-US" sz="2000" i="1" dirty="0" smtClean="0">
                <a:latin typeface="Times"/>
                <a:cs typeface="Times"/>
              </a:rPr>
              <a:t>*($Self – default) + </a:t>
            </a:r>
            <a:r>
              <a:rPr lang="en-US" sz="2000" i="1" dirty="0" err="1" smtClean="0">
                <a:latin typeface="Times"/>
                <a:cs typeface="Times"/>
              </a:rPr>
              <a:t>w</a:t>
            </a:r>
            <a:r>
              <a:rPr lang="en-US" sz="2000" i="1" baseline="-25000" dirty="0" err="1" smtClean="0">
                <a:latin typeface="Times"/>
                <a:cs typeface="Times"/>
              </a:rPr>
              <a:t>other</a:t>
            </a:r>
            <a:r>
              <a:rPr lang="en-US" sz="2000" i="1" dirty="0" smtClean="0">
                <a:latin typeface="Times"/>
                <a:cs typeface="Times"/>
              </a:rPr>
              <a:t>*($Other – default) + </a:t>
            </a:r>
            <a:r>
              <a:rPr lang="en-US" sz="2000" i="1" dirty="0" err="1" smtClean="0">
                <a:latin typeface="Times"/>
                <a:cs typeface="Times"/>
              </a:rPr>
              <a:t>ε</a:t>
            </a:r>
            <a:r>
              <a:rPr lang="en-US" sz="2000" i="1" baseline="-25000" dirty="0" err="1" smtClean="0">
                <a:latin typeface="Times"/>
                <a:cs typeface="Times"/>
              </a:rPr>
              <a:t>t</a:t>
            </a:r>
            <a:endParaRPr lang="en-US" sz="2000" i="1" baseline="-25000" dirty="0" smtClean="0">
              <a:latin typeface="Times"/>
              <a:cs typeface="Times"/>
            </a:endParaRPr>
          </a:p>
          <a:p>
            <a:pPr>
              <a:tabLst>
                <a:tab pos="457200" algn="l"/>
              </a:tabLst>
            </a:pPr>
            <a:endParaRPr lang="en-US" sz="3000" dirty="0" smtClean="0">
              <a:latin typeface="Calibri"/>
              <a:cs typeface="Calibri"/>
            </a:endParaRPr>
          </a:p>
          <a:p>
            <a:pPr>
              <a:tabLst>
                <a:tab pos="457200" algn="l"/>
              </a:tabLst>
            </a:pPr>
            <a:r>
              <a:rPr lang="en-US" sz="3000" dirty="0" smtClean="0">
                <a:latin typeface="Calibri"/>
                <a:cs typeface="Calibri"/>
              </a:rPr>
              <a:t>Choice made when </a:t>
            </a:r>
            <a:r>
              <a:rPr lang="en-US" sz="3000" dirty="0" err="1" smtClean="0">
                <a:latin typeface="Calibri"/>
                <a:cs typeface="Calibri"/>
              </a:rPr>
              <a:t>RDV</a:t>
            </a:r>
            <a:r>
              <a:rPr lang="en-US" sz="3000" baseline="-25000" dirty="0" err="1" smtClean="0">
                <a:latin typeface="Calibri"/>
                <a:cs typeface="Calibri"/>
              </a:rPr>
              <a:t>t</a:t>
            </a:r>
            <a:r>
              <a:rPr lang="en-US" sz="3000" dirty="0" smtClean="0">
                <a:latin typeface="Calibri"/>
                <a:cs typeface="Calibri"/>
              </a:rPr>
              <a:t> crosses ±barrier</a:t>
            </a:r>
            <a:endParaRPr lang="en-US" sz="3000" dirty="0" smtClean="0">
              <a:latin typeface="Calibri"/>
              <a:cs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2531" y="27884735"/>
            <a:ext cx="58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Helvetica"/>
                <a:cs typeface="Helvetica"/>
              </a:rPr>
              <a:t>+B</a:t>
            </a:r>
            <a:endParaRPr lang="en-US" sz="2400" b="1" dirty="0" smtClean="0">
              <a:solidFill>
                <a:schemeClr val="accent4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715142" y="31497806"/>
            <a:ext cx="509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Helvetica"/>
                <a:cs typeface="Helvetica"/>
              </a:rPr>
              <a:t>-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Helvetica"/>
                <a:cs typeface="Helvetica"/>
              </a:rPr>
              <a:t>B</a:t>
            </a:r>
            <a:endParaRPr lang="en-US" sz="2400" b="1" dirty="0" smtClean="0">
              <a:solidFill>
                <a:schemeClr val="accent4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12801600" y="5029200"/>
            <a:ext cx="18928080" cy="8412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700" cap="small" dirty="0" smtClean="0">
                <a:solidFill>
                  <a:srgbClr val="FFFFFF"/>
                </a:solidFill>
              </a:rPr>
              <a:t>Effects of Model Parameters on Generosity and RT Differences</a:t>
            </a:r>
            <a:endParaRPr lang="en-US" sz="4700" cap="small" dirty="0" smtClean="0">
              <a:solidFill>
                <a:srgbClr val="FFFFFF"/>
              </a:solidFill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14441715" y="5943600"/>
            <a:ext cx="6513285" cy="5182704"/>
            <a:chOff x="13424802" y="6305566"/>
            <a:chExt cx="6513285" cy="5182704"/>
          </a:xfrm>
        </p:grpSpPr>
        <p:grpSp>
          <p:nvGrpSpPr>
            <p:cNvPr id="133" name="Group 132"/>
            <p:cNvGrpSpPr/>
            <p:nvPr/>
          </p:nvGrpSpPr>
          <p:grpSpPr>
            <a:xfrm>
              <a:off x="13424802" y="6305566"/>
              <a:ext cx="6513285" cy="5182704"/>
              <a:chOff x="184412" y="111034"/>
              <a:chExt cx="2465067" cy="1961486"/>
            </a:xfrm>
          </p:grpSpPr>
          <p:sp>
            <p:nvSpPr>
              <p:cNvPr id="279" name="TextBox 278"/>
              <p:cNvSpPr txBox="1"/>
              <p:nvPr/>
            </p:nvSpPr>
            <p:spPr>
              <a:xfrm>
                <a:off x="699092" y="111034"/>
                <a:ext cx="1336949" cy="500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latin typeface="Arial"/>
                    <a:cs typeface="Arial"/>
                  </a:rPr>
                  <a:t>Average</a:t>
                </a:r>
              </a:p>
              <a:p>
                <a:pPr algn="ctr"/>
                <a:r>
                  <a:rPr lang="en-US" sz="4000" b="1" dirty="0" smtClean="0">
                    <a:latin typeface="Arial"/>
                    <a:cs typeface="Arial"/>
                  </a:rPr>
                  <a:t>Generosity</a:t>
                </a:r>
                <a:endParaRPr lang="en-US" sz="4000" b="1" dirty="0">
                  <a:latin typeface="Arial"/>
                  <a:cs typeface="Arial"/>
                </a:endParaRPr>
              </a:p>
            </p:txBody>
          </p:sp>
          <p:pic>
            <p:nvPicPr>
              <p:cNvPr id="287" name="Picture 286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8878" y="562937"/>
                <a:ext cx="2220601" cy="1276417"/>
              </a:xfrm>
              <a:prstGeom prst="rect">
                <a:avLst/>
              </a:prstGeom>
            </p:spPr>
          </p:pic>
          <p:sp>
            <p:nvSpPr>
              <p:cNvPr id="288" name="TextBox 287"/>
              <p:cNvSpPr txBox="1"/>
              <p:nvPr/>
            </p:nvSpPr>
            <p:spPr>
              <a:xfrm>
                <a:off x="921946" y="1827905"/>
                <a:ext cx="960153" cy="244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Arial"/>
                    <a:cs typeface="Arial"/>
                  </a:rPr>
                  <a:t>Self Weight</a:t>
                </a:r>
                <a:endParaRPr lang="en-US" sz="3600" dirty="0">
                  <a:latin typeface="Arial"/>
                  <a:cs typeface="Arial"/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 rot="16200000">
                <a:off x="-241310" y="1061670"/>
                <a:ext cx="1096059" cy="244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Arial"/>
                    <a:cs typeface="Arial"/>
                  </a:rPr>
                  <a:t>Other Weight</a:t>
                </a:r>
                <a:endParaRPr lang="en-US" sz="3600" dirty="0">
                  <a:latin typeface="Arial"/>
                  <a:cs typeface="Arial"/>
                </a:endParaRPr>
              </a:p>
            </p:txBody>
          </p:sp>
        </p:grpSp>
        <p:sp>
          <p:nvSpPr>
            <p:cNvPr id="291" name="TextBox 290"/>
            <p:cNvSpPr txBox="1"/>
            <p:nvPr/>
          </p:nvSpPr>
          <p:spPr>
            <a:xfrm rot="16200000">
              <a:off x="17840876" y="8676725"/>
              <a:ext cx="208862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latin typeface="Arial"/>
                  <a:cs typeface="Arial"/>
                </a:rPr>
                <a:t>$ Given</a:t>
              </a:r>
              <a:endParaRPr lang="en-US" sz="3200" dirty="0">
                <a:latin typeface="Arial"/>
                <a:cs typeface="Arial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2414986" y="5943600"/>
            <a:ext cx="6541014" cy="5250249"/>
            <a:chOff x="186183" y="2020700"/>
            <a:chExt cx="2509363" cy="2014180"/>
          </a:xfrm>
        </p:grpSpPr>
        <p:sp>
          <p:nvSpPr>
            <p:cNvPr id="292" name="TextBox 291"/>
            <p:cNvSpPr txBox="1"/>
            <p:nvPr/>
          </p:nvSpPr>
          <p:spPr>
            <a:xfrm>
              <a:off x="558743" y="2020700"/>
              <a:ext cx="1651671" cy="507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>
                  <a:latin typeface="Arial"/>
                  <a:cs typeface="Arial"/>
                </a:rPr>
                <a:t>Average RT</a:t>
              </a:r>
            </a:p>
            <a:p>
              <a:pPr algn="ctr"/>
              <a:r>
                <a:rPr lang="en-US" sz="4000" b="1" dirty="0" smtClean="0">
                  <a:latin typeface="Arial"/>
                  <a:cs typeface="Arial"/>
                </a:rPr>
                <a:t>G. vs. S.</a:t>
              </a:r>
              <a:endParaRPr lang="en-US" sz="4000" b="1" dirty="0">
                <a:latin typeface="Arial"/>
                <a:cs typeface="Arial"/>
              </a:endParaRPr>
            </a:p>
          </p:txBody>
        </p:sp>
        <p:pic>
          <p:nvPicPr>
            <p:cNvPr id="293" name="Picture 292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26423" y="2483455"/>
              <a:ext cx="2269123" cy="1292189"/>
            </a:xfrm>
            <a:prstGeom prst="rect">
              <a:avLst/>
            </a:prstGeom>
          </p:spPr>
        </p:pic>
        <p:sp>
          <p:nvSpPr>
            <p:cNvPr id="294" name="TextBox 293"/>
            <p:cNvSpPr txBox="1"/>
            <p:nvPr/>
          </p:nvSpPr>
          <p:spPr>
            <a:xfrm>
              <a:off x="916728" y="3786925"/>
              <a:ext cx="973262" cy="247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Arial"/>
                  <a:cs typeface="Arial"/>
                </a:rPr>
                <a:t>Self Weight</a:t>
              </a:r>
              <a:endParaRPr lang="en-US" sz="3600" dirty="0">
                <a:latin typeface="Arial"/>
                <a:cs typeface="Arial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 rot="16200000">
              <a:off x="-245352" y="2930709"/>
              <a:ext cx="1111025" cy="247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Arial"/>
                  <a:cs typeface="Arial"/>
                </a:rPr>
                <a:t>Other Weight</a:t>
              </a:r>
              <a:endParaRPr lang="en-US" sz="3600" dirty="0">
                <a:latin typeface="Arial"/>
                <a:cs typeface="Arial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 rot="16200000">
              <a:off x="1719689" y="2954853"/>
              <a:ext cx="1096485" cy="200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Arial"/>
                  <a:cs typeface="Arial"/>
                </a:rPr>
                <a:t>G vs. S RT</a:t>
              </a:r>
              <a:endParaRPr lang="en-US" sz="2800" dirty="0">
                <a:latin typeface="Arial"/>
                <a:cs typeface="Arial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26362944" y="9296589"/>
            <a:ext cx="4724787" cy="2401718"/>
            <a:chOff x="26362944" y="9296589"/>
            <a:chExt cx="4724787" cy="2401718"/>
          </a:xfrm>
        </p:grpSpPr>
        <p:sp>
          <p:nvSpPr>
            <p:cNvPr id="136" name="Oval 135"/>
            <p:cNvSpPr>
              <a:spLocks noChangeAspect="1"/>
            </p:cNvSpPr>
            <p:nvPr/>
          </p:nvSpPr>
          <p:spPr>
            <a:xfrm>
              <a:off x="26362944" y="9296589"/>
              <a:ext cx="356616" cy="354871"/>
            </a:xfrm>
            <a:prstGeom prst="ellips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26670000" y="9601200"/>
              <a:ext cx="1021434" cy="1143000"/>
            </a:xfrm>
            <a:prstGeom prst="line">
              <a:avLst/>
            </a:prstGeom>
            <a:ln w="28575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26957345" y="10744200"/>
              <a:ext cx="4130386" cy="954107"/>
            </a:xfrm>
            <a:prstGeom prst="rect">
              <a:avLst/>
            </a:prstGeom>
            <a:noFill/>
            <a:ln w="28575" cmpd="sng">
              <a:solidFill>
                <a:srgbClr val="59595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Helvetica"/>
                  <a:cs typeface="Helvetica"/>
                </a:rPr>
                <a:t>Generous choices slower if </a:t>
              </a:r>
              <a:r>
                <a:rPr lang="en-US" sz="2800" i="1" dirty="0" err="1" smtClean="0">
                  <a:latin typeface="Helvetica"/>
                  <a:cs typeface="Helvetica"/>
                </a:rPr>
                <a:t>w</a:t>
              </a:r>
              <a:r>
                <a:rPr lang="en-US" sz="2800" i="1" baseline="-25000" dirty="0" err="1" smtClean="0">
                  <a:latin typeface="Helvetica"/>
                  <a:cs typeface="Helvetica"/>
                </a:rPr>
                <a:t>self</a:t>
              </a:r>
              <a:r>
                <a:rPr lang="en-US" sz="2800" i="1" dirty="0" smtClean="0">
                  <a:latin typeface="Helvetica"/>
                  <a:cs typeface="Helvetica"/>
                </a:rPr>
                <a:t> &gt; </a:t>
              </a:r>
              <a:r>
                <a:rPr lang="en-US" sz="2800" i="1" dirty="0" err="1" smtClean="0">
                  <a:latin typeface="Helvetica"/>
                  <a:cs typeface="Helvetica"/>
                </a:rPr>
                <a:t>w</a:t>
              </a:r>
              <a:r>
                <a:rPr lang="en-US" sz="2800" i="1" baseline="-25000" dirty="0" err="1" smtClean="0">
                  <a:latin typeface="Helvetica"/>
                  <a:cs typeface="Helvetica"/>
                </a:rPr>
                <a:t>other</a:t>
              </a:r>
              <a:endParaRPr lang="en-US" sz="2800" i="1" baseline="-25000" dirty="0" smtClean="0">
                <a:latin typeface="Helvetica"/>
                <a:cs typeface="Helvetica"/>
              </a:endParaRPr>
            </a:p>
          </p:txBody>
        </p:sp>
      </p:grpSp>
      <p:grpSp>
        <p:nvGrpSpPr>
          <p:cNvPr id="300" name="Group 299"/>
          <p:cNvGrpSpPr/>
          <p:nvPr/>
        </p:nvGrpSpPr>
        <p:grpSpPr>
          <a:xfrm>
            <a:off x="21367398" y="7562834"/>
            <a:ext cx="4130386" cy="4616056"/>
            <a:chOff x="26957345" y="7082251"/>
            <a:chExt cx="4130386" cy="4616056"/>
          </a:xfrm>
        </p:grpSpPr>
        <p:sp>
          <p:nvSpPr>
            <p:cNvPr id="301" name="Oval 300"/>
            <p:cNvSpPr>
              <a:spLocks noChangeAspect="1"/>
            </p:cNvSpPr>
            <p:nvPr/>
          </p:nvSpPr>
          <p:spPr>
            <a:xfrm>
              <a:off x="29895800" y="7082251"/>
              <a:ext cx="356616" cy="354871"/>
            </a:xfrm>
            <a:prstGeom prst="ellips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/>
            <p:cNvCxnSpPr>
              <a:stCxn id="301" idx="4"/>
              <a:endCxn id="303" idx="0"/>
            </p:cNvCxnSpPr>
            <p:nvPr/>
          </p:nvCxnSpPr>
          <p:spPr>
            <a:xfrm flipH="1">
              <a:off x="29022538" y="7437122"/>
              <a:ext cx="1051570" cy="3307078"/>
            </a:xfrm>
            <a:prstGeom prst="line">
              <a:avLst/>
            </a:prstGeom>
            <a:ln w="28575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TextBox 302"/>
            <p:cNvSpPr txBox="1"/>
            <p:nvPr/>
          </p:nvSpPr>
          <p:spPr>
            <a:xfrm>
              <a:off x="26957345" y="10744200"/>
              <a:ext cx="4130386" cy="954107"/>
            </a:xfrm>
            <a:prstGeom prst="rect">
              <a:avLst/>
            </a:prstGeom>
            <a:noFill/>
            <a:ln w="28575" cmpd="sng">
              <a:solidFill>
                <a:srgbClr val="59595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Helvetica"/>
                  <a:cs typeface="Helvetica"/>
                </a:rPr>
                <a:t>Generous choices</a:t>
              </a:r>
              <a:r>
                <a:rPr lang="en-US" sz="2800" i="1" dirty="0" smtClean="0">
                  <a:latin typeface="Helvetica"/>
                  <a:cs typeface="Helvetica"/>
                </a:rPr>
                <a:t> faster </a:t>
              </a:r>
              <a:r>
                <a:rPr lang="en-US" sz="2800" dirty="0" smtClean="0">
                  <a:latin typeface="Helvetica"/>
                  <a:cs typeface="Helvetica"/>
                </a:rPr>
                <a:t>if</a:t>
              </a:r>
              <a:r>
                <a:rPr lang="en-US" sz="2800" i="1" dirty="0" smtClean="0">
                  <a:latin typeface="Helvetica"/>
                  <a:cs typeface="Helvetica"/>
                </a:rPr>
                <a:t> </a:t>
              </a:r>
              <a:r>
                <a:rPr lang="en-US" sz="2800" i="1" dirty="0" err="1" smtClean="0">
                  <a:latin typeface="Helvetica"/>
                  <a:cs typeface="Helvetica"/>
                </a:rPr>
                <a:t>w</a:t>
              </a:r>
              <a:r>
                <a:rPr lang="en-US" sz="2800" i="1" baseline="-25000" dirty="0" err="1" smtClean="0">
                  <a:latin typeface="Helvetica"/>
                  <a:cs typeface="Helvetica"/>
                </a:rPr>
                <a:t>self</a:t>
              </a:r>
              <a:r>
                <a:rPr lang="en-US" sz="2800" i="1" dirty="0" smtClean="0">
                  <a:latin typeface="Helvetica"/>
                  <a:cs typeface="Helvetica"/>
                </a:rPr>
                <a:t> &lt; </a:t>
              </a:r>
              <a:r>
                <a:rPr lang="en-US" sz="2800" i="1" dirty="0" err="1" smtClean="0">
                  <a:latin typeface="Helvetica"/>
                  <a:cs typeface="Helvetica"/>
                </a:rPr>
                <a:t>w</a:t>
              </a:r>
              <a:r>
                <a:rPr lang="en-US" sz="2800" i="1" baseline="-25000" dirty="0" err="1" smtClean="0">
                  <a:latin typeface="Helvetica"/>
                  <a:cs typeface="Helvetica"/>
                </a:rPr>
                <a:t>other</a:t>
              </a:r>
              <a:endParaRPr lang="en-US" sz="2800" i="1" baseline="-25000" dirty="0" smtClean="0">
                <a:latin typeface="Helvetica"/>
                <a:cs typeface="Helvetica"/>
              </a:endParaRPr>
            </a:p>
          </p:txBody>
        </p:sp>
      </p:grpSp>
      <p:grpSp>
        <p:nvGrpSpPr>
          <p:cNvPr id="304" name="Group 303"/>
          <p:cNvGrpSpPr/>
          <p:nvPr/>
        </p:nvGrpSpPr>
        <p:grpSpPr>
          <a:xfrm>
            <a:off x="13229438" y="9067800"/>
            <a:ext cx="4714176" cy="3136012"/>
            <a:chOff x="26957345" y="8562295"/>
            <a:chExt cx="4714176" cy="3136012"/>
          </a:xfrm>
        </p:grpSpPr>
        <p:sp>
          <p:nvSpPr>
            <p:cNvPr id="305" name="Oval 304"/>
            <p:cNvSpPr>
              <a:spLocks noChangeAspect="1"/>
            </p:cNvSpPr>
            <p:nvPr/>
          </p:nvSpPr>
          <p:spPr>
            <a:xfrm>
              <a:off x="30186447" y="8562295"/>
              <a:ext cx="356616" cy="354871"/>
            </a:xfrm>
            <a:prstGeom prst="ellips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6" name="Straight Connector 305"/>
            <p:cNvCxnSpPr>
              <a:stCxn id="305" idx="4"/>
              <a:endCxn id="307" idx="0"/>
            </p:cNvCxnSpPr>
            <p:nvPr/>
          </p:nvCxnSpPr>
          <p:spPr>
            <a:xfrm flipH="1">
              <a:off x="29314433" y="8917166"/>
              <a:ext cx="1050322" cy="1827034"/>
            </a:xfrm>
            <a:prstGeom prst="line">
              <a:avLst/>
            </a:prstGeom>
            <a:ln w="28575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TextBox 306"/>
            <p:cNvSpPr txBox="1"/>
            <p:nvPr/>
          </p:nvSpPr>
          <p:spPr>
            <a:xfrm>
              <a:off x="26957345" y="10744200"/>
              <a:ext cx="4714176" cy="954107"/>
            </a:xfrm>
            <a:prstGeom prst="rect">
              <a:avLst/>
            </a:prstGeom>
            <a:noFill/>
            <a:ln w="28575" cmpd="sng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Helvetica"/>
                  <a:cs typeface="Helvetica"/>
                </a:rPr>
                <a:t>Individual subjects generally have </a:t>
              </a:r>
              <a:r>
                <a:rPr lang="en-US" sz="2800" i="1" dirty="0" err="1" smtClean="0">
                  <a:latin typeface="Helvetica"/>
                  <a:cs typeface="Helvetica"/>
                </a:rPr>
                <a:t>w</a:t>
              </a:r>
              <a:r>
                <a:rPr lang="en-US" sz="2800" i="1" baseline="-25000" dirty="0" err="1" smtClean="0">
                  <a:latin typeface="Helvetica"/>
                  <a:cs typeface="Helvetica"/>
                </a:rPr>
                <a:t>self</a:t>
              </a:r>
              <a:r>
                <a:rPr lang="en-US" sz="2800" i="1" dirty="0" smtClean="0">
                  <a:latin typeface="Helvetica"/>
                  <a:cs typeface="Helvetica"/>
                </a:rPr>
                <a:t> &gt; </a:t>
              </a:r>
              <a:r>
                <a:rPr lang="en-US" sz="2800" i="1" dirty="0" err="1" smtClean="0">
                  <a:latin typeface="Helvetica"/>
                  <a:cs typeface="Helvetica"/>
                </a:rPr>
                <a:t>w</a:t>
              </a:r>
              <a:r>
                <a:rPr lang="en-US" sz="2800" i="1" baseline="-25000" dirty="0" err="1" smtClean="0">
                  <a:latin typeface="Helvetica"/>
                  <a:cs typeface="Helvetica"/>
                </a:rPr>
                <a:t>other</a:t>
              </a:r>
              <a:endParaRPr lang="en-US" sz="2800" i="1" baseline="-25000" dirty="0" smtClean="0">
                <a:latin typeface="Helvetica"/>
                <a:cs typeface="Helvetica"/>
              </a:endParaRPr>
            </a:p>
          </p:txBody>
        </p:sp>
      </p:grpSp>
      <p:grpSp>
        <p:nvGrpSpPr>
          <p:cNvPr id="308" name="Group 307"/>
          <p:cNvGrpSpPr/>
          <p:nvPr/>
        </p:nvGrpSpPr>
        <p:grpSpPr>
          <a:xfrm>
            <a:off x="12801600" y="12420600"/>
            <a:ext cx="18928080" cy="7479203"/>
            <a:chOff x="12801600" y="5029200"/>
            <a:chExt cx="18928080" cy="7479203"/>
          </a:xfrm>
        </p:grpSpPr>
        <p:pic>
          <p:nvPicPr>
            <p:cNvPr id="309" name="Picture 308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2719568" y="6553200"/>
              <a:ext cx="3456432" cy="3456432"/>
            </a:xfrm>
            <a:prstGeom prst="rect">
              <a:avLst/>
            </a:prstGeom>
          </p:spPr>
        </p:pic>
        <p:pic>
          <p:nvPicPr>
            <p:cNvPr id="316" name="Picture 315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2719568" y="9051971"/>
              <a:ext cx="3456432" cy="3456432"/>
            </a:xfrm>
            <a:prstGeom prst="rect">
              <a:avLst/>
            </a:prstGeom>
          </p:spPr>
        </p:pic>
        <p:sp>
          <p:nvSpPr>
            <p:cNvPr id="317" name="Rectangle 316"/>
            <p:cNvSpPr/>
            <p:nvPr/>
          </p:nvSpPr>
          <p:spPr>
            <a:xfrm>
              <a:off x="12801600" y="5029200"/>
              <a:ext cx="18928080" cy="8412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700" cap="small" dirty="0" smtClean="0">
                  <a:solidFill>
                    <a:srgbClr val="FFFFFF"/>
                  </a:solidFill>
                </a:rPr>
                <a:t>Fitted Parameters Produce Close Match to Observed Choice and RT</a:t>
              </a:r>
              <a:endParaRPr lang="en-US" sz="4700" cap="small" dirty="0" smtClean="0">
                <a:solidFill>
                  <a:srgbClr val="FFFFFF"/>
                </a:solidFill>
              </a:endParaRPr>
            </a:p>
          </p:txBody>
        </p:sp>
        <p:pic>
          <p:nvPicPr>
            <p:cNvPr id="323" name="Picture 322"/>
            <p:cNvPicPr>
              <a:picLocks noChangeAspect="1"/>
            </p:cNvPicPr>
            <p:nvPr/>
          </p:nvPicPr>
          <p:blipFill rotWithShape="1">
            <a:blip r:embed="rId21"/>
            <a:srcRect b="27148"/>
            <a:stretch/>
          </p:blipFill>
          <p:spPr>
            <a:xfrm>
              <a:off x="17901415" y="7055316"/>
              <a:ext cx="3333968" cy="2428872"/>
            </a:xfrm>
            <a:prstGeom prst="rect">
              <a:avLst/>
            </a:prstGeom>
          </p:spPr>
        </p:pic>
        <p:sp>
          <p:nvSpPr>
            <p:cNvPr id="334" name="TextBox 333"/>
            <p:cNvSpPr txBox="1"/>
            <p:nvPr/>
          </p:nvSpPr>
          <p:spPr>
            <a:xfrm rot="16200000">
              <a:off x="16988343" y="8057556"/>
              <a:ext cx="1788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Arial"/>
                  <a:cs typeface="Arial"/>
                </a:rPr>
                <a:t>Response Time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336" name="Freeform 335"/>
            <p:cNvSpPr>
              <a:spLocks noChangeAspect="1"/>
            </p:cNvSpPr>
            <p:nvPr/>
          </p:nvSpPr>
          <p:spPr>
            <a:xfrm>
              <a:off x="18692023" y="9042327"/>
              <a:ext cx="2590700" cy="125187"/>
            </a:xfrm>
            <a:custGeom>
              <a:avLst/>
              <a:gdLst>
                <a:gd name="connsiteX0" fmla="*/ 0 w 2163022"/>
                <a:gd name="connsiteY0" fmla="*/ 265179 h 265179"/>
                <a:gd name="connsiteX1" fmla="*/ 153505 w 2163022"/>
                <a:gd name="connsiteY1" fmla="*/ 27914 h 265179"/>
                <a:gd name="connsiteX2" fmla="*/ 362830 w 2163022"/>
                <a:gd name="connsiteY2" fmla="*/ 223309 h 265179"/>
                <a:gd name="connsiteX3" fmla="*/ 586109 w 2163022"/>
                <a:gd name="connsiteY3" fmla="*/ 13957 h 265179"/>
                <a:gd name="connsiteX4" fmla="*/ 795434 w 2163022"/>
                <a:gd name="connsiteY4" fmla="*/ 209352 h 265179"/>
                <a:gd name="connsiteX5" fmla="*/ 1032669 w 2163022"/>
                <a:gd name="connsiteY5" fmla="*/ 13957 h 265179"/>
                <a:gd name="connsiteX6" fmla="*/ 1241993 w 2163022"/>
                <a:gd name="connsiteY6" fmla="*/ 195395 h 265179"/>
                <a:gd name="connsiteX7" fmla="*/ 1465273 w 2163022"/>
                <a:gd name="connsiteY7" fmla="*/ 41871 h 265179"/>
                <a:gd name="connsiteX8" fmla="*/ 1702508 w 2163022"/>
                <a:gd name="connsiteY8" fmla="*/ 195395 h 265179"/>
                <a:gd name="connsiteX9" fmla="*/ 1883922 w 2163022"/>
                <a:gd name="connsiteY9" fmla="*/ 0 h 265179"/>
                <a:gd name="connsiteX10" fmla="*/ 2163022 w 2163022"/>
                <a:gd name="connsiteY10" fmla="*/ 265179 h 265179"/>
                <a:gd name="connsiteX11" fmla="*/ 2163022 w 2163022"/>
                <a:gd name="connsiteY11" fmla="*/ 265179 h 265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3022" h="265179">
                  <a:moveTo>
                    <a:pt x="0" y="265179"/>
                  </a:moveTo>
                  <a:lnTo>
                    <a:pt x="153505" y="27914"/>
                  </a:lnTo>
                  <a:lnTo>
                    <a:pt x="362830" y="223309"/>
                  </a:lnTo>
                  <a:lnTo>
                    <a:pt x="586109" y="13957"/>
                  </a:lnTo>
                  <a:lnTo>
                    <a:pt x="795434" y="209352"/>
                  </a:lnTo>
                  <a:lnTo>
                    <a:pt x="1032669" y="13957"/>
                  </a:lnTo>
                  <a:lnTo>
                    <a:pt x="1241993" y="195395"/>
                  </a:lnTo>
                  <a:lnTo>
                    <a:pt x="1465273" y="41871"/>
                  </a:lnTo>
                  <a:lnTo>
                    <a:pt x="1702508" y="195395"/>
                  </a:lnTo>
                  <a:lnTo>
                    <a:pt x="1883922" y="0"/>
                  </a:lnTo>
                  <a:lnTo>
                    <a:pt x="2163022" y="265179"/>
                  </a:lnTo>
                  <a:lnTo>
                    <a:pt x="2163022" y="265179"/>
                  </a:lnTo>
                </a:path>
              </a:pathLst>
            </a:custGeom>
            <a:ln w="5715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/>
                <a:cs typeface="Arial"/>
              </a:endParaRPr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18717181" y="9781810"/>
              <a:ext cx="242769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latin typeface="Arial"/>
                  <a:cs typeface="Arial"/>
                </a:rPr>
                <a:t>Offer Type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338" name="TextBox 337"/>
            <p:cNvSpPr txBox="1"/>
            <p:nvPr/>
          </p:nvSpPr>
          <p:spPr>
            <a:xfrm rot="16200000">
              <a:off x="13303683" y="8256476"/>
              <a:ext cx="1955446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Arial"/>
                  <a:cs typeface="Arial"/>
                </a:rPr>
                <a:t>Acceptance Rate</a:t>
              </a:r>
              <a:endParaRPr lang="en-US" sz="1800" dirty="0">
                <a:latin typeface="Arial"/>
                <a:cs typeface="Arial"/>
              </a:endParaRPr>
            </a:p>
          </p:txBody>
        </p:sp>
        <p:grpSp>
          <p:nvGrpSpPr>
            <p:cNvPr id="339" name="Group 338"/>
            <p:cNvGrpSpPr/>
            <p:nvPr/>
          </p:nvGrpSpPr>
          <p:grpSpPr>
            <a:xfrm>
              <a:off x="15193422" y="9417043"/>
              <a:ext cx="2180179" cy="369332"/>
              <a:chOff x="15193422" y="9417043"/>
              <a:chExt cx="2180179" cy="369332"/>
            </a:xfrm>
          </p:grpSpPr>
          <p:sp>
            <p:nvSpPr>
              <p:cNvPr id="419" name="TextBox 418"/>
              <p:cNvSpPr txBox="1"/>
              <p:nvPr/>
            </p:nvSpPr>
            <p:spPr>
              <a:xfrm>
                <a:off x="15193422" y="9417044"/>
                <a:ext cx="351378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Arial"/>
                    <a:cs typeface="Arial"/>
                  </a:rPr>
                  <a:t>A</a:t>
                </a:r>
                <a:endParaRPr lang="en-US" sz="1800" dirty="0">
                  <a:latin typeface="Arial"/>
                  <a:cs typeface="Arial"/>
                </a:endParaRPr>
              </a:p>
            </p:txBody>
          </p:sp>
          <p:sp>
            <p:nvSpPr>
              <p:cNvPr id="420" name="TextBox 419"/>
              <p:cNvSpPr txBox="1"/>
              <p:nvPr/>
            </p:nvSpPr>
            <p:spPr>
              <a:xfrm>
                <a:off x="15439645" y="9417044"/>
                <a:ext cx="338630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Arial"/>
                    <a:cs typeface="Arial"/>
                  </a:rPr>
                  <a:t>B</a:t>
                </a:r>
                <a:endParaRPr lang="en-US" sz="1800" dirty="0">
                  <a:latin typeface="Arial"/>
                  <a:cs typeface="Arial"/>
                </a:endParaRPr>
              </a:p>
            </p:txBody>
          </p:sp>
          <p:sp>
            <p:nvSpPr>
              <p:cNvPr id="425" name="TextBox 424"/>
              <p:cNvSpPr txBox="1"/>
              <p:nvPr/>
            </p:nvSpPr>
            <p:spPr>
              <a:xfrm>
                <a:off x="15673120" y="9417044"/>
                <a:ext cx="35136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Arial"/>
                    <a:cs typeface="Arial"/>
                  </a:rPr>
                  <a:t>C</a:t>
                </a:r>
                <a:endParaRPr lang="en-US" sz="1800" dirty="0">
                  <a:latin typeface="Arial"/>
                  <a:cs typeface="Arial"/>
                </a:endParaRPr>
              </a:p>
            </p:txBody>
          </p:sp>
          <p:sp>
            <p:nvSpPr>
              <p:cNvPr id="428" name="TextBox 427"/>
              <p:cNvSpPr txBox="1"/>
              <p:nvPr/>
            </p:nvSpPr>
            <p:spPr>
              <a:xfrm>
                <a:off x="15919331" y="9417044"/>
                <a:ext cx="35136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Arial"/>
                    <a:cs typeface="Arial"/>
                  </a:rPr>
                  <a:t>D</a:t>
                </a:r>
                <a:endParaRPr lang="en-US" sz="1800" dirty="0">
                  <a:latin typeface="Arial"/>
                  <a:cs typeface="Arial"/>
                </a:endParaRPr>
              </a:p>
            </p:txBody>
          </p:sp>
          <p:sp>
            <p:nvSpPr>
              <p:cNvPr id="429" name="TextBox 428"/>
              <p:cNvSpPr txBox="1"/>
              <p:nvPr/>
            </p:nvSpPr>
            <p:spPr>
              <a:xfrm>
                <a:off x="16165542" y="9417044"/>
                <a:ext cx="338630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Arial"/>
                    <a:cs typeface="Arial"/>
                  </a:rPr>
                  <a:t>E</a:t>
                </a:r>
                <a:endParaRPr lang="en-US" sz="1800" dirty="0">
                  <a:latin typeface="Arial"/>
                  <a:cs typeface="Arial"/>
                </a:endParaRPr>
              </a:p>
            </p:txBody>
          </p:sp>
          <p:sp>
            <p:nvSpPr>
              <p:cNvPr id="434" name="TextBox 433"/>
              <p:cNvSpPr txBox="1"/>
              <p:nvPr/>
            </p:nvSpPr>
            <p:spPr>
              <a:xfrm>
                <a:off x="16399017" y="9417044"/>
                <a:ext cx="325669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Arial"/>
                    <a:cs typeface="Arial"/>
                  </a:rPr>
                  <a:t>F</a:t>
                </a:r>
              </a:p>
            </p:txBody>
          </p:sp>
          <p:sp>
            <p:nvSpPr>
              <p:cNvPr id="446" name="TextBox 445"/>
              <p:cNvSpPr txBox="1"/>
              <p:nvPr/>
            </p:nvSpPr>
            <p:spPr>
              <a:xfrm>
                <a:off x="16619531" y="9417044"/>
                <a:ext cx="364215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Arial"/>
                    <a:cs typeface="Arial"/>
                  </a:rPr>
                  <a:t>G</a:t>
                </a:r>
                <a:endParaRPr lang="en-US" sz="1800" dirty="0">
                  <a:latin typeface="Arial"/>
                  <a:cs typeface="Arial"/>
                </a:endParaRPr>
              </a:p>
            </p:txBody>
          </p:sp>
          <p:sp>
            <p:nvSpPr>
              <p:cNvPr id="447" name="TextBox 446"/>
              <p:cNvSpPr txBox="1"/>
              <p:nvPr/>
            </p:nvSpPr>
            <p:spPr>
              <a:xfrm>
                <a:off x="16878591" y="9417043"/>
                <a:ext cx="351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Arial"/>
                    <a:cs typeface="Arial"/>
                  </a:rPr>
                  <a:t>H</a:t>
                </a:r>
                <a:endParaRPr lang="en-US" sz="1800" dirty="0">
                  <a:latin typeface="Arial"/>
                  <a:cs typeface="Arial"/>
                </a:endParaRPr>
              </a:p>
            </p:txBody>
          </p:sp>
          <p:sp>
            <p:nvSpPr>
              <p:cNvPr id="448" name="TextBox 447"/>
              <p:cNvSpPr txBox="1"/>
              <p:nvPr/>
            </p:nvSpPr>
            <p:spPr>
              <a:xfrm>
                <a:off x="17124802" y="9417044"/>
                <a:ext cx="248799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Arial"/>
                    <a:cs typeface="Arial"/>
                  </a:rPr>
                  <a:t>I</a:t>
                </a:r>
                <a:endParaRPr lang="en-US" sz="1800" dirty="0">
                  <a:latin typeface="Arial"/>
                  <a:cs typeface="Arial"/>
                </a:endParaRPr>
              </a:p>
            </p:txBody>
          </p:sp>
        </p:grpSp>
        <p:sp>
          <p:nvSpPr>
            <p:cNvPr id="340" name="TextBox 339"/>
            <p:cNvSpPr txBox="1"/>
            <p:nvPr/>
          </p:nvSpPr>
          <p:spPr>
            <a:xfrm>
              <a:off x="14985418" y="9810757"/>
              <a:ext cx="2280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latin typeface="Arial"/>
                  <a:cs typeface="Arial"/>
                </a:rPr>
                <a:t>Offer Type</a:t>
              </a:r>
              <a:endParaRPr lang="en-US" sz="1800" dirty="0">
                <a:latin typeface="Arial"/>
                <a:cs typeface="Arial"/>
              </a:endParaRPr>
            </a:p>
          </p:txBody>
        </p:sp>
        <p:pic>
          <p:nvPicPr>
            <p:cNvPr id="343" name="Picture 342"/>
            <p:cNvPicPr>
              <a:picLocks noChangeAspect="1"/>
            </p:cNvPicPr>
            <p:nvPr/>
          </p:nvPicPr>
          <p:blipFill rotWithShape="1">
            <a:blip r:embed="rId22"/>
            <a:srcRect l="11780" b="28244"/>
            <a:stretch/>
          </p:blipFill>
          <p:spPr>
            <a:xfrm>
              <a:off x="14799325" y="7073710"/>
              <a:ext cx="2941219" cy="2392318"/>
            </a:xfrm>
            <a:prstGeom prst="rect">
              <a:avLst/>
            </a:prstGeom>
          </p:spPr>
        </p:pic>
        <p:grpSp>
          <p:nvGrpSpPr>
            <p:cNvPr id="344" name="Group 343"/>
            <p:cNvGrpSpPr/>
            <p:nvPr/>
          </p:nvGrpSpPr>
          <p:grpSpPr>
            <a:xfrm>
              <a:off x="15151358" y="10259625"/>
              <a:ext cx="5630239" cy="1484947"/>
              <a:chOff x="2371099" y="5145960"/>
              <a:chExt cx="4157061" cy="1018183"/>
            </a:xfrm>
          </p:grpSpPr>
          <p:grpSp>
            <p:nvGrpSpPr>
              <p:cNvPr id="400" name="Group 399"/>
              <p:cNvGrpSpPr/>
              <p:nvPr/>
            </p:nvGrpSpPr>
            <p:grpSpPr>
              <a:xfrm>
                <a:off x="2481820" y="5176372"/>
                <a:ext cx="4046340" cy="892671"/>
                <a:chOff x="2481820" y="5176372"/>
                <a:chExt cx="4046340" cy="892671"/>
              </a:xfrm>
            </p:grpSpPr>
            <p:sp>
              <p:nvSpPr>
                <p:cNvPr id="407" name="TextBox 406"/>
                <p:cNvSpPr txBox="1"/>
                <p:nvPr/>
              </p:nvSpPr>
              <p:spPr>
                <a:xfrm>
                  <a:off x="2481820" y="5435943"/>
                  <a:ext cx="4046340" cy="633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numCol="3" rtlCol="0">
                  <a:spAutoFit/>
                </a:bodyPr>
                <a:lstStyle/>
                <a:p>
                  <a:r>
                    <a:rPr lang="en-US" sz="1800" dirty="0" smtClean="0">
                      <a:latin typeface="Arial"/>
                      <a:cs typeface="Arial"/>
                    </a:rPr>
                    <a:t>A = 25,75</a:t>
                  </a:r>
                </a:p>
                <a:p>
                  <a:r>
                    <a:rPr lang="en-US" sz="1800" dirty="0" smtClean="0">
                      <a:latin typeface="Arial"/>
                      <a:cs typeface="Arial"/>
                    </a:rPr>
                    <a:t>B = 25,100</a:t>
                  </a:r>
                </a:p>
                <a:p>
                  <a:r>
                    <a:rPr lang="en-US" sz="1800" dirty="0" smtClean="0">
                      <a:latin typeface="Arial"/>
                      <a:cs typeface="Arial"/>
                    </a:rPr>
                    <a:t>C = 50, 10</a:t>
                  </a:r>
                </a:p>
                <a:p>
                  <a:r>
                    <a:rPr lang="en-US" sz="1800" dirty="0" smtClean="0">
                      <a:latin typeface="Arial"/>
                      <a:cs typeface="Arial"/>
                    </a:rPr>
                    <a:t>D = 50, 100</a:t>
                  </a:r>
                </a:p>
                <a:p>
                  <a:r>
                    <a:rPr lang="en-US" sz="1800" dirty="0" smtClean="0">
                      <a:latin typeface="Arial"/>
                      <a:cs typeface="Arial"/>
                    </a:rPr>
                    <a:t>E = 75, 10</a:t>
                  </a:r>
                </a:p>
                <a:p>
                  <a:r>
                    <a:rPr lang="en-US" sz="1800" dirty="0" smtClean="0">
                      <a:latin typeface="Arial"/>
                      <a:cs typeface="Arial"/>
                    </a:rPr>
                    <a:t>F = 75, 25</a:t>
                  </a:r>
                </a:p>
                <a:p>
                  <a:r>
                    <a:rPr lang="en-US" sz="1800" dirty="0" smtClean="0">
                      <a:latin typeface="Arial"/>
                      <a:cs typeface="Arial"/>
                    </a:rPr>
                    <a:t>G = 100, 10</a:t>
                  </a:r>
                </a:p>
                <a:p>
                  <a:r>
                    <a:rPr lang="en-US" sz="1800" dirty="0" smtClean="0">
                      <a:latin typeface="Arial"/>
                      <a:cs typeface="Arial"/>
                    </a:rPr>
                    <a:t>H = 100, 25</a:t>
                  </a:r>
                </a:p>
                <a:p>
                  <a:r>
                    <a:rPr lang="en-US" sz="1800" dirty="0" smtClean="0">
                      <a:latin typeface="Arial"/>
                      <a:cs typeface="Arial"/>
                    </a:rPr>
                    <a:t>I = 100, 50</a:t>
                  </a:r>
                  <a:endParaRPr lang="en-US" sz="180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418" name="TextBox 417"/>
                <p:cNvSpPr txBox="1"/>
                <p:nvPr/>
              </p:nvSpPr>
              <p:spPr>
                <a:xfrm>
                  <a:off x="2491975" y="5176372"/>
                  <a:ext cx="4036185" cy="2532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dirty="0" smtClean="0">
                      <a:latin typeface="Helvetica"/>
                      <a:cs typeface="Helvetica"/>
                    </a:rPr>
                    <a:t>Offer Type ($Self, $Other)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405" name="Rectangle 404"/>
              <p:cNvSpPr/>
              <p:nvPr/>
            </p:nvSpPr>
            <p:spPr>
              <a:xfrm>
                <a:off x="2371099" y="5145960"/>
                <a:ext cx="4157060" cy="10181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7" name="Group 346"/>
            <p:cNvGrpSpPr/>
            <p:nvPr/>
          </p:nvGrpSpPr>
          <p:grpSpPr>
            <a:xfrm>
              <a:off x="22339932" y="6685915"/>
              <a:ext cx="7759068" cy="5538958"/>
              <a:chOff x="917327" y="341431"/>
              <a:chExt cx="5131558" cy="3663260"/>
            </a:xfrm>
          </p:grpSpPr>
          <p:grpSp>
            <p:nvGrpSpPr>
              <p:cNvPr id="383" name="Group 382"/>
              <p:cNvGrpSpPr/>
              <p:nvPr/>
            </p:nvGrpSpPr>
            <p:grpSpPr>
              <a:xfrm>
                <a:off x="917327" y="2157626"/>
                <a:ext cx="5097351" cy="1847065"/>
                <a:chOff x="917327" y="1608826"/>
                <a:chExt cx="5097351" cy="1847065"/>
              </a:xfrm>
            </p:grpSpPr>
            <p:grpSp>
              <p:nvGrpSpPr>
                <p:cNvPr id="392" name="Group 391"/>
                <p:cNvGrpSpPr/>
                <p:nvPr/>
              </p:nvGrpSpPr>
              <p:grpSpPr>
                <a:xfrm>
                  <a:off x="3547734" y="1752821"/>
                  <a:ext cx="2209108" cy="1703070"/>
                  <a:chOff x="2783240" y="2401255"/>
                  <a:chExt cx="2209108" cy="1703070"/>
                </a:xfrm>
              </p:grpSpPr>
              <p:sp>
                <p:nvSpPr>
                  <p:cNvPr id="395" name="TextBox 394"/>
                  <p:cNvSpPr txBox="1"/>
                  <p:nvPr/>
                </p:nvSpPr>
                <p:spPr>
                  <a:xfrm rot="16200000">
                    <a:off x="2364650" y="2819845"/>
                    <a:ext cx="1339243" cy="50206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800" dirty="0">
                        <a:latin typeface="Arial"/>
                        <a:cs typeface="Arial"/>
                      </a:rPr>
                      <a:t>G vs. </a:t>
                    </a:r>
                    <a:r>
                      <a:rPr lang="en-US" sz="1800" dirty="0" smtClean="0">
                        <a:latin typeface="Arial"/>
                        <a:cs typeface="Arial"/>
                      </a:rPr>
                      <a:t>S Choice</a:t>
                    </a:r>
                    <a:endParaRPr lang="en-US" sz="1800" dirty="0">
                      <a:latin typeface="Arial"/>
                      <a:cs typeface="Arial"/>
                    </a:endParaRPr>
                  </a:p>
                  <a:p>
                    <a:pPr algn="ctr"/>
                    <a:r>
                      <a:rPr lang="en-US" sz="1800" dirty="0">
                        <a:latin typeface="Arial"/>
                        <a:cs typeface="Arial"/>
                      </a:rPr>
                      <a:t>Reaction Time</a:t>
                    </a:r>
                  </a:p>
                </p:txBody>
              </p:sp>
              <p:sp>
                <p:nvSpPr>
                  <p:cNvPr id="399" name="TextBox 398"/>
                  <p:cNvSpPr txBox="1"/>
                  <p:nvPr/>
                </p:nvSpPr>
                <p:spPr>
                  <a:xfrm>
                    <a:off x="3815622" y="3817432"/>
                    <a:ext cx="1176726" cy="2868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800" dirty="0" smtClean="0">
                        <a:latin typeface="Arial"/>
                        <a:cs typeface="Arial"/>
                      </a:rPr>
                      <a:t>Ave. $ Given</a:t>
                    </a:r>
                    <a:endParaRPr lang="en-US" sz="1800" dirty="0">
                      <a:latin typeface="Arial"/>
                      <a:cs typeface="Arial"/>
                    </a:endParaRPr>
                  </a:p>
                </p:txBody>
              </p:sp>
            </p:grpSp>
            <p:pic>
              <p:nvPicPr>
                <p:cNvPr id="393" name="Picture 392"/>
                <p:cNvPicPr>
                  <a:picLocks noChangeAspect="1"/>
                </p:cNvPicPr>
                <p:nvPr/>
              </p:nvPicPr>
              <p:blipFill rotWithShape="1">
                <a:blip r:embed="rId23"/>
                <a:srcRect l="7871" b="17394"/>
                <a:stretch/>
              </p:blipFill>
              <p:spPr>
                <a:xfrm>
                  <a:off x="3990525" y="1608826"/>
                  <a:ext cx="2024153" cy="1657572"/>
                </a:xfrm>
                <a:prstGeom prst="rect">
                  <a:avLst/>
                </a:prstGeom>
              </p:spPr>
            </p:pic>
            <p:sp>
              <p:nvSpPr>
                <p:cNvPr id="394" name="TextBox 393"/>
                <p:cNvSpPr txBox="1"/>
                <p:nvPr/>
              </p:nvSpPr>
              <p:spPr>
                <a:xfrm rot="16200000">
                  <a:off x="523602" y="2194448"/>
                  <a:ext cx="1289513" cy="5020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800" dirty="0" smtClean="0">
                      <a:latin typeface="Arial"/>
                      <a:cs typeface="Arial"/>
                    </a:rPr>
                    <a:t>Observed</a:t>
                  </a:r>
                </a:p>
                <a:p>
                  <a:pPr algn="ctr"/>
                  <a:r>
                    <a:rPr lang="en-US" sz="1800" dirty="0" smtClean="0">
                      <a:latin typeface="Arial"/>
                      <a:cs typeface="Arial"/>
                    </a:rPr>
                    <a:t>Reaction Time</a:t>
                  </a:r>
                  <a:endParaRPr lang="en-US" sz="180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84" name="Group 383"/>
              <p:cNvGrpSpPr/>
              <p:nvPr/>
            </p:nvGrpSpPr>
            <p:grpSpPr>
              <a:xfrm>
                <a:off x="1003615" y="341431"/>
                <a:ext cx="5045270" cy="1851714"/>
                <a:chOff x="3997059" y="2541390"/>
                <a:chExt cx="5045270" cy="1851714"/>
              </a:xfrm>
            </p:grpSpPr>
            <p:grpSp>
              <p:nvGrpSpPr>
                <p:cNvPr id="385" name="Group 384"/>
                <p:cNvGrpSpPr/>
                <p:nvPr/>
              </p:nvGrpSpPr>
              <p:grpSpPr>
                <a:xfrm>
                  <a:off x="6549059" y="2547192"/>
                  <a:ext cx="2493270" cy="1845912"/>
                  <a:chOff x="2731719" y="4244995"/>
                  <a:chExt cx="2493270" cy="1845912"/>
                </a:xfrm>
              </p:grpSpPr>
              <p:sp>
                <p:nvSpPr>
                  <p:cNvPr id="388" name="TextBox 387"/>
                  <p:cNvSpPr txBox="1"/>
                  <p:nvPr/>
                </p:nvSpPr>
                <p:spPr>
                  <a:xfrm rot="16200000">
                    <a:off x="2170287" y="4806427"/>
                    <a:ext cx="1624928" cy="50206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800" dirty="0" smtClean="0">
                        <a:latin typeface="Helvetica"/>
                        <a:cs typeface="Helvetica"/>
                      </a:rPr>
                      <a:t>Model </a:t>
                    </a:r>
                  </a:p>
                  <a:p>
                    <a:pPr algn="ctr"/>
                    <a:r>
                      <a:rPr lang="en-US" sz="1800" dirty="0" smtClean="0">
                        <a:latin typeface="Helvetica"/>
                        <a:cs typeface="Helvetica"/>
                      </a:rPr>
                      <a:t>G </a:t>
                    </a:r>
                    <a:r>
                      <a:rPr lang="en-US" sz="1800" dirty="0">
                        <a:latin typeface="Helvetica"/>
                        <a:cs typeface="Helvetica"/>
                      </a:rPr>
                      <a:t>vs. </a:t>
                    </a:r>
                    <a:r>
                      <a:rPr lang="en-US" sz="1800" dirty="0" smtClean="0">
                        <a:latin typeface="Helvetica"/>
                        <a:cs typeface="Helvetica"/>
                      </a:rPr>
                      <a:t>S Choice RT</a:t>
                    </a:r>
                    <a:endParaRPr lang="en-US" sz="18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389" name="TextBox 388"/>
                  <p:cNvSpPr txBox="1"/>
                  <p:nvPr/>
                </p:nvSpPr>
                <p:spPr>
                  <a:xfrm>
                    <a:off x="3479939" y="5804014"/>
                    <a:ext cx="1745050" cy="2868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800" dirty="0" smtClean="0">
                        <a:latin typeface="Helvetica"/>
                        <a:cs typeface="Helvetica"/>
                      </a:rPr>
                      <a:t>Model: Ave. $ Given</a:t>
                    </a:r>
                    <a:endParaRPr lang="en-US" sz="1800" dirty="0">
                      <a:latin typeface="Helvetica"/>
                      <a:cs typeface="Helvetica"/>
                    </a:endParaRPr>
                  </a:p>
                </p:txBody>
              </p:sp>
            </p:grpSp>
            <p:pic>
              <p:nvPicPr>
                <p:cNvPr id="386" name="Picture 385"/>
                <p:cNvPicPr>
                  <a:picLocks noChangeAspect="1"/>
                </p:cNvPicPr>
                <p:nvPr/>
              </p:nvPicPr>
              <p:blipFill rotWithShape="1">
                <a:blip r:embed="rId24"/>
                <a:srcRect l="7871" b="16226"/>
                <a:stretch/>
              </p:blipFill>
              <p:spPr>
                <a:xfrm>
                  <a:off x="6991850" y="2541390"/>
                  <a:ext cx="2024153" cy="1681007"/>
                </a:xfrm>
                <a:prstGeom prst="rect">
                  <a:avLst/>
                </a:prstGeom>
              </p:spPr>
            </p:pic>
            <p:sp>
              <p:nvSpPr>
                <p:cNvPr id="387" name="TextBox 386"/>
                <p:cNvSpPr txBox="1"/>
                <p:nvPr/>
              </p:nvSpPr>
              <p:spPr>
                <a:xfrm rot="16200000">
                  <a:off x="3681755" y="3369735"/>
                  <a:ext cx="917501" cy="2868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800" dirty="0" smtClean="0">
                      <a:latin typeface="Helvetica"/>
                      <a:cs typeface="Helvetica"/>
                    </a:rPr>
                    <a:t>Model RT</a:t>
                  </a:r>
                </a:p>
              </p:txBody>
            </p:sp>
          </p:grpSp>
        </p:grpSp>
        <p:sp>
          <p:nvSpPr>
            <p:cNvPr id="359" name="TextBox 358"/>
            <p:cNvSpPr txBox="1"/>
            <p:nvPr/>
          </p:nvSpPr>
          <p:spPr>
            <a:xfrm>
              <a:off x="13275651" y="6051817"/>
              <a:ext cx="86504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 smtClean="0">
                  <a:latin typeface="Helvetica"/>
                  <a:cs typeface="Helvetica"/>
                </a:rPr>
                <a:t>Model captures </a:t>
              </a:r>
              <a:r>
                <a:rPr lang="en-US" sz="3600" b="1" dirty="0" smtClean="0">
                  <a:latin typeface="Helvetica"/>
                  <a:cs typeface="Helvetica"/>
                </a:rPr>
                <a:t>response to proposals</a:t>
              </a:r>
              <a:endParaRPr lang="en-US" sz="3600" b="1" dirty="0" smtClean="0">
                <a:latin typeface="Helvetica"/>
                <a:cs typeface="Helvetica"/>
              </a:endParaRP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23190885" y="6051817"/>
              <a:ext cx="78983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 smtClean="0">
                  <a:latin typeface="Helvetica"/>
                  <a:cs typeface="Helvetica"/>
                </a:rPr>
                <a:t>Model </a:t>
              </a:r>
              <a:r>
                <a:rPr lang="en-US" sz="3600" b="1" dirty="0" smtClean="0">
                  <a:latin typeface="Helvetica"/>
                  <a:cs typeface="Helvetica"/>
                </a:rPr>
                <a:t>captures RTs G </a:t>
              </a:r>
              <a:r>
                <a:rPr lang="en-US" sz="3600" b="1" dirty="0" smtClean="0">
                  <a:latin typeface="Helvetica"/>
                  <a:cs typeface="Helvetica"/>
                </a:rPr>
                <a:t>vs. S Choice</a:t>
              </a:r>
            </a:p>
          </p:txBody>
        </p:sp>
        <p:sp>
          <p:nvSpPr>
            <p:cNvPr id="361" name="Freeform 360"/>
            <p:cNvSpPr>
              <a:spLocks noChangeAspect="1"/>
            </p:cNvSpPr>
            <p:nvPr/>
          </p:nvSpPr>
          <p:spPr>
            <a:xfrm>
              <a:off x="23555520" y="11228613"/>
              <a:ext cx="2590700" cy="125187"/>
            </a:xfrm>
            <a:custGeom>
              <a:avLst/>
              <a:gdLst>
                <a:gd name="connsiteX0" fmla="*/ 0 w 2163022"/>
                <a:gd name="connsiteY0" fmla="*/ 265179 h 265179"/>
                <a:gd name="connsiteX1" fmla="*/ 153505 w 2163022"/>
                <a:gd name="connsiteY1" fmla="*/ 27914 h 265179"/>
                <a:gd name="connsiteX2" fmla="*/ 362830 w 2163022"/>
                <a:gd name="connsiteY2" fmla="*/ 223309 h 265179"/>
                <a:gd name="connsiteX3" fmla="*/ 586109 w 2163022"/>
                <a:gd name="connsiteY3" fmla="*/ 13957 h 265179"/>
                <a:gd name="connsiteX4" fmla="*/ 795434 w 2163022"/>
                <a:gd name="connsiteY4" fmla="*/ 209352 h 265179"/>
                <a:gd name="connsiteX5" fmla="*/ 1032669 w 2163022"/>
                <a:gd name="connsiteY5" fmla="*/ 13957 h 265179"/>
                <a:gd name="connsiteX6" fmla="*/ 1241993 w 2163022"/>
                <a:gd name="connsiteY6" fmla="*/ 195395 h 265179"/>
                <a:gd name="connsiteX7" fmla="*/ 1465273 w 2163022"/>
                <a:gd name="connsiteY7" fmla="*/ 41871 h 265179"/>
                <a:gd name="connsiteX8" fmla="*/ 1702508 w 2163022"/>
                <a:gd name="connsiteY8" fmla="*/ 195395 h 265179"/>
                <a:gd name="connsiteX9" fmla="*/ 1883922 w 2163022"/>
                <a:gd name="connsiteY9" fmla="*/ 0 h 265179"/>
                <a:gd name="connsiteX10" fmla="*/ 2163022 w 2163022"/>
                <a:gd name="connsiteY10" fmla="*/ 265179 h 265179"/>
                <a:gd name="connsiteX11" fmla="*/ 2163022 w 2163022"/>
                <a:gd name="connsiteY11" fmla="*/ 265179 h 265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3022" h="265179">
                  <a:moveTo>
                    <a:pt x="0" y="265179"/>
                  </a:moveTo>
                  <a:lnTo>
                    <a:pt x="153505" y="27914"/>
                  </a:lnTo>
                  <a:lnTo>
                    <a:pt x="362830" y="223309"/>
                  </a:lnTo>
                  <a:lnTo>
                    <a:pt x="586109" y="13957"/>
                  </a:lnTo>
                  <a:lnTo>
                    <a:pt x="795434" y="209352"/>
                  </a:lnTo>
                  <a:lnTo>
                    <a:pt x="1032669" y="13957"/>
                  </a:lnTo>
                  <a:lnTo>
                    <a:pt x="1241993" y="195395"/>
                  </a:lnTo>
                  <a:lnTo>
                    <a:pt x="1465273" y="41871"/>
                  </a:lnTo>
                  <a:lnTo>
                    <a:pt x="1702508" y="195395"/>
                  </a:lnTo>
                  <a:lnTo>
                    <a:pt x="1883922" y="0"/>
                  </a:lnTo>
                  <a:lnTo>
                    <a:pt x="2163022" y="265179"/>
                  </a:lnTo>
                  <a:lnTo>
                    <a:pt x="2163022" y="265179"/>
                  </a:lnTo>
                </a:path>
              </a:pathLst>
            </a:custGeom>
            <a:ln w="5715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/>
                <a:cs typeface="Arial"/>
              </a:endParaRPr>
            </a:p>
          </p:txBody>
        </p:sp>
        <p:sp>
          <p:nvSpPr>
            <p:cNvPr id="362" name="Freeform 361"/>
            <p:cNvSpPr>
              <a:spLocks noChangeAspect="1"/>
            </p:cNvSpPr>
            <p:nvPr/>
          </p:nvSpPr>
          <p:spPr>
            <a:xfrm>
              <a:off x="23547053" y="8714013"/>
              <a:ext cx="2590700" cy="125187"/>
            </a:xfrm>
            <a:custGeom>
              <a:avLst/>
              <a:gdLst>
                <a:gd name="connsiteX0" fmla="*/ 0 w 2163022"/>
                <a:gd name="connsiteY0" fmla="*/ 265179 h 265179"/>
                <a:gd name="connsiteX1" fmla="*/ 153505 w 2163022"/>
                <a:gd name="connsiteY1" fmla="*/ 27914 h 265179"/>
                <a:gd name="connsiteX2" fmla="*/ 362830 w 2163022"/>
                <a:gd name="connsiteY2" fmla="*/ 223309 h 265179"/>
                <a:gd name="connsiteX3" fmla="*/ 586109 w 2163022"/>
                <a:gd name="connsiteY3" fmla="*/ 13957 h 265179"/>
                <a:gd name="connsiteX4" fmla="*/ 795434 w 2163022"/>
                <a:gd name="connsiteY4" fmla="*/ 209352 h 265179"/>
                <a:gd name="connsiteX5" fmla="*/ 1032669 w 2163022"/>
                <a:gd name="connsiteY5" fmla="*/ 13957 h 265179"/>
                <a:gd name="connsiteX6" fmla="*/ 1241993 w 2163022"/>
                <a:gd name="connsiteY6" fmla="*/ 195395 h 265179"/>
                <a:gd name="connsiteX7" fmla="*/ 1465273 w 2163022"/>
                <a:gd name="connsiteY7" fmla="*/ 41871 h 265179"/>
                <a:gd name="connsiteX8" fmla="*/ 1702508 w 2163022"/>
                <a:gd name="connsiteY8" fmla="*/ 195395 h 265179"/>
                <a:gd name="connsiteX9" fmla="*/ 1883922 w 2163022"/>
                <a:gd name="connsiteY9" fmla="*/ 0 h 265179"/>
                <a:gd name="connsiteX10" fmla="*/ 2163022 w 2163022"/>
                <a:gd name="connsiteY10" fmla="*/ 265179 h 265179"/>
                <a:gd name="connsiteX11" fmla="*/ 2163022 w 2163022"/>
                <a:gd name="connsiteY11" fmla="*/ 265179 h 265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3022" h="265179">
                  <a:moveTo>
                    <a:pt x="0" y="265179"/>
                  </a:moveTo>
                  <a:lnTo>
                    <a:pt x="153505" y="27914"/>
                  </a:lnTo>
                  <a:lnTo>
                    <a:pt x="362830" y="223309"/>
                  </a:lnTo>
                  <a:lnTo>
                    <a:pt x="586109" y="13957"/>
                  </a:lnTo>
                  <a:lnTo>
                    <a:pt x="795434" y="209352"/>
                  </a:lnTo>
                  <a:lnTo>
                    <a:pt x="1032669" y="13957"/>
                  </a:lnTo>
                  <a:lnTo>
                    <a:pt x="1241993" y="195395"/>
                  </a:lnTo>
                  <a:lnTo>
                    <a:pt x="1465273" y="41871"/>
                  </a:lnTo>
                  <a:lnTo>
                    <a:pt x="1702508" y="195395"/>
                  </a:lnTo>
                  <a:lnTo>
                    <a:pt x="1883922" y="0"/>
                  </a:lnTo>
                  <a:lnTo>
                    <a:pt x="2163022" y="265179"/>
                  </a:lnTo>
                  <a:lnTo>
                    <a:pt x="2163022" y="265179"/>
                  </a:lnTo>
                </a:path>
              </a:pathLst>
            </a:custGeom>
            <a:ln w="5715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/>
                <a:cs typeface="Arial"/>
              </a:endParaRPr>
            </a:p>
          </p:txBody>
        </p:sp>
        <p:grpSp>
          <p:nvGrpSpPr>
            <p:cNvPr id="370" name="Group 369"/>
            <p:cNvGrpSpPr/>
            <p:nvPr/>
          </p:nvGrpSpPr>
          <p:grpSpPr>
            <a:xfrm>
              <a:off x="18698621" y="9384777"/>
              <a:ext cx="2180179" cy="369332"/>
              <a:chOff x="15193422" y="9417043"/>
              <a:chExt cx="2180179" cy="369332"/>
            </a:xfrm>
          </p:grpSpPr>
          <p:sp>
            <p:nvSpPr>
              <p:cNvPr id="371" name="TextBox 370"/>
              <p:cNvSpPr txBox="1"/>
              <p:nvPr/>
            </p:nvSpPr>
            <p:spPr>
              <a:xfrm>
                <a:off x="15193422" y="9417044"/>
                <a:ext cx="351378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Arial"/>
                    <a:cs typeface="Arial"/>
                  </a:rPr>
                  <a:t>A</a:t>
                </a:r>
                <a:endParaRPr lang="en-US" sz="1800" dirty="0">
                  <a:latin typeface="Arial"/>
                  <a:cs typeface="Arial"/>
                </a:endParaRPr>
              </a:p>
            </p:txBody>
          </p:sp>
          <p:sp>
            <p:nvSpPr>
              <p:cNvPr id="372" name="TextBox 371"/>
              <p:cNvSpPr txBox="1"/>
              <p:nvPr/>
            </p:nvSpPr>
            <p:spPr>
              <a:xfrm>
                <a:off x="15439645" y="9417044"/>
                <a:ext cx="338630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Arial"/>
                    <a:cs typeface="Arial"/>
                  </a:rPr>
                  <a:t>B</a:t>
                </a:r>
                <a:endParaRPr lang="en-US" sz="1800" dirty="0">
                  <a:latin typeface="Arial"/>
                  <a:cs typeface="Arial"/>
                </a:endParaRPr>
              </a:p>
            </p:txBody>
          </p:sp>
          <p:sp>
            <p:nvSpPr>
              <p:cNvPr id="373" name="TextBox 372"/>
              <p:cNvSpPr txBox="1"/>
              <p:nvPr/>
            </p:nvSpPr>
            <p:spPr>
              <a:xfrm>
                <a:off x="15673120" y="9417044"/>
                <a:ext cx="35136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Arial"/>
                    <a:cs typeface="Arial"/>
                  </a:rPr>
                  <a:t>C</a:t>
                </a:r>
                <a:endParaRPr lang="en-US" sz="1800" dirty="0">
                  <a:latin typeface="Arial"/>
                  <a:cs typeface="Arial"/>
                </a:endParaRP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15919331" y="9417044"/>
                <a:ext cx="35136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Arial"/>
                    <a:cs typeface="Arial"/>
                  </a:rPr>
                  <a:t>D</a:t>
                </a:r>
                <a:endParaRPr lang="en-US" sz="1800" dirty="0">
                  <a:latin typeface="Arial"/>
                  <a:cs typeface="Arial"/>
                </a:endParaRPr>
              </a:p>
            </p:txBody>
          </p:sp>
          <p:sp>
            <p:nvSpPr>
              <p:cNvPr id="375" name="TextBox 374"/>
              <p:cNvSpPr txBox="1"/>
              <p:nvPr/>
            </p:nvSpPr>
            <p:spPr>
              <a:xfrm>
                <a:off x="16165542" y="9417044"/>
                <a:ext cx="338630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Arial"/>
                    <a:cs typeface="Arial"/>
                  </a:rPr>
                  <a:t>E</a:t>
                </a:r>
                <a:endParaRPr lang="en-US" sz="1800" dirty="0">
                  <a:latin typeface="Arial"/>
                  <a:cs typeface="Arial"/>
                </a:endParaRPr>
              </a:p>
            </p:txBody>
          </p:sp>
          <p:sp>
            <p:nvSpPr>
              <p:cNvPr id="379" name="TextBox 378"/>
              <p:cNvSpPr txBox="1"/>
              <p:nvPr/>
            </p:nvSpPr>
            <p:spPr>
              <a:xfrm>
                <a:off x="16399017" y="9417044"/>
                <a:ext cx="325669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Arial"/>
                    <a:cs typeface="Arial"/>
                  </a:rPr>
                  <a:t>F</a:t>
                </a:r>
              </a:p>
            </p:txBody>
          </p:sp>
          <p:sp>
            <p:nvSpPr>
              <p:cNvPr id="380" name="TextBox 379"/>
              <p:cNvSpPr txBox="1"/>
              <p:nvPr/>
            </p:nvSpPr>
            <p:spPr>
              <a:xfrm>
                <a:off x="16619531" y="9417044"/>
                <a:ext cx="364215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Arial"/>
                    <a:cs typeface="Arial"/>
                  </a:rPr>
                  <a:t>G</a:t>
                </a:r>
                <a:endParaRPr lang="en-US" sz="1800" dirty="0">
                  <a:latin typeface="Arial"/>
                  <a:cs typeface="Arial"/>
                </a:endParaRPr>
              </a:p>
            </p:txBody>
          </p:sp>
          <p:sp>
            <p:nvSpPr>
              <p:cNvPr id="381" name="TextBox 380"/>
              <p:cNvSpPr txBox="1"/>
              <p:nvPr/>
            </p:nvSpPr>
            <p:spPr>
              <a:xfrm>
                <a:off x="16878591" y="9417043"/>
                <a:ext cx="351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Arial"/>
                    <a:cs typeface="Arial"/>
                  </a:rPr>
                  <a:t>H</a:t>
                </a:r>
                <a:endParaRPr lang="en-US" sz="1800" dirty="0">
                  <a:latin typeface="Arial"/>
                  <a:cs typeface="Arial"/>
                </a:endParaRPr>
              </a:p>
            </p:txBody>
          </p:sp>
          <p:sp>
            <p:nvSpPr>
              <p:cNvPr id="382" name="TextBox 381"/>
              <p:cNvSpPr txBox="1"/>
              <p:nvPr/>
            </p:nvSpPr>
            <p:spPr>
              <a:xfrm>
                <a:off x="17124802" y="9417044"/>
                <a:ext cx="248799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Arial"/>
                    <a:cs typeface="Arial"/>
                  </a:rPr>
                  <a:t>I</a:t>
                </a:r>
                <a:endParaRPr lang="en-US" sz="180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433" name="Group 432"/>
          <p:cNvGrpSpPr/>
          <p:nvPr/>
        </p:nvGrpSpPr>
        <p:grpSpPr>
          <a:xfrm>
            <a:off x="13543612" y="23624135"/>
            <a:ext cx="4093793" cy="3929385"/>
            <a:chOff x="414972" y="239583"/>
            <a:chExt cx="2242291" cy="2152241"/>
          </a:xfrm>
        </p:grpSpPr>
        <p:pic>
          <p:nvPicPr>
            <p:cNvPr id="435" name="Picture 434" descr="MPFC_SelfProp.png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730" y="1047783"/>
              <a:ext cx="1394920" cy="1181100"/>
            </a:xfrm>
            <a:prstGeom prst="rect">
              <a:avLst/>
            </a:prstGeom>
          </p:spPr>
        </p:pic>
        <p:pic>
          <p:nvPicPr>
            <p:cNvPr id="436" name="Picture 435" descr="Amygdala_SelfProp.png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972" y="239583"/>
              <a:ext cx="1013818" cy="984432"/>
            </a:xfrm>
            <a:prstGeom prst="rect">
              <a:avLst/>
            </a:prstGeom>
          </p:spPr>
        </p:pic>
        <p:sp>
          <p:nvSpPr>
            <p:cNvPr id="437" name="TextBox 436"/>
            <p:cNvSpPr txBox="1"/>
            <p:nvPr/>
          </p:nvSpPr>
          <p:spPr>
            <a:xfrm>
              <a:off x="1386773" y="356844"/>
              <a:ext cx="1085001" cy="286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Arial"/>
                  <a:cs typeface="Arial"/>
                </a:rPr>
                <a:t>r Amygdala</a:t>
              </a:r>
            </a:p>
          </p:txBody>
        </p:sp>
        <p:sp>
          <p:nvSpPr>
            <p:cNvPr id="438" name="TextBox 437"/>
            <p:cNvSpPr txBox="1"/>
            <p:nvPr/>
          </p:nvSpPr>
          <p:spPr>
            <a:xfrm>
              <a:off x="1505454" y="601946"/>
              <a:ext cx="647860" cy="286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/>
                  <a:cs typeface="Arial"/>
                </a:rPr>
                <a:t>y</a:t>
              </a:r>
              <a:r>
                <a:rPr lang="en-US" sz="2800" dirty="0" smtClean="0">
                  <a:latin typeface="Arial"/>
                  <a:cs typeface="Arial"/>
                </a:rPr>
                <a:t> </a:t>
              </a:r>
              <a:r>
                <a:rPr lang="en-US" sz="2800" dirty="0">
                  <a:latin typeface="Arial"/>
                  <a:cs typeface="Arial"/>
                </a:rPr>
                <a:t>= </a:t>
              </a:r>
              <a:r>
                <a:rPr lang="en-US" sz="2800" dirty="0" smtClean="0">
                  <a:latin typeface="Arial"/>
                  <a:cs typeface="Arial"/>
                </a:rPr>
                <a:t>+3</a:t>
              </a:r>
              <a:endParaRPr lang="en-US" sz="2800" dirty="0">
                <a:latin typeface="Arial"/>
                <a:cs typeface="Arial"/>
              </a:endParaRPr>
            </a:p>
          </p:txBody>
        </p:sp>
        <p:sp>
          <p:nvSpPr>
            <p:cNvPr id="439" name="TextBox 438"/>
            <p:cNvSpPr txBox="1"/>
            <p:nvPr/>
          </p:nvSpPr>
          <p:spPr>
            <a:xfrm>
              <a:off x="2051307" y="2105241"/>
              <a:ext cx="598500" cy="286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Arial"/>
                  <a:cs typeface="Arial"/>
                </a:rPr>
                <a:t>x = -4</a:t>
              </a:r>
              <a:endParaRPr lang="en-US" sz="2800" dirty="0">
                <a:latin typeface="Arial"/>
                <a:cs typeface="Arial"/>
              </a:endParaRPr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1893574" y="1913784"/>
              <a:ext cx="763689" cy="286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Arial"/>
                  <a:cs typeface="Arial"/>
                </a:rPr>
                <a:t>vmPFC</a:t>
              </a:r>
              <a:endParaRPr lang="en-US" sz="2800" dirty="0">
                <a:latin typeface="Arial"/>
                <a:cs typeface="Arial"/>
              </a:endParaRPr>
            </a:p>
          </p:txBody>
        </p:sp>
      </p:grpSp>
      <p:sp>
        <p:nvSpPr>
          <p:cNvPr id="442" name="Donut 441"/>
          <p:cNvSpPr>
            <a:spLocks noChangeAspect="1"/>
          </p:cNvSpPr>
          <p:nvPr/>
        </p:nvSpPr>
        <p:spPr>
          <a:xfrm>
            <a:off x="14534283" y="24681627"/>
            <a:ext cx="546627" cy="549704"/>
          </a:xfrm>
          <a:prstGeom prst="donut">
            <a:avLst>
              <a:gd name="adj" fmla="val 13024"/>
            </a:avLst>
          </a:prstGeom>
          <a:solidFill>
            <a:srgbClr val="00FF01">
              <a:alpha val="67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0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445" name="Picture 444" descr="ACC_SelfOtherOverlap.png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58" t="37375" r="-1050" b="28470"/>
          <a:stretch/>
        </p:blipFill>
        <p:spPr>
          <a:xfrm>
            <a:off x="15721782" y="28739984"/>
            <a:ext cx="2138834" cy="2118147"/>
          </a:xfrm>
          <a:prstGeom prst="rect">
            <a:avLst/>
          </a:prstGeom>
          <a:solidFill>
            <a:schemeClr val="tx1"/>
          </a:solidFill>
          <a:ln>
            <a:solidFill>
              <a:srgbClr val="0D0D0D"/>
            </a:solidFill>
          </a:ln>
        </p:spPr>
      </p:pic>
      <p:grpSp>
        <p:nvGrpSpPr>
          <p:cNvPr id="451" name="Group 450"/>
          <p:cNvGrpSpPr/>
          <p:nvPr/>
        </p:nvGrpSpPr>
        <p:grpSpPr>
          <a:xfrm>
            <a:off x="13762999" y="28770698"/>
            <a:ext cx="1752853" cy="2413786"/>
            <a:chOff x="8094456" y="157362"/>
            <a:chExt cx="960090" cy="1322102"/>
          </a:xfrm>
        </p:grpSpPr>
        <p:sp>
          <p:nvSpPr>
            <p:cNvPr id="452" name="TextBox 451"/>
            <p:cNvSpPr txBox="1"/>
            <p:nvPr/>
          </p:nvSpPr>
          <p:spPr>
            <a:xfrm>
              <a:off x="8181296" y="157362"/>
              <a:ext cx="761412" cy="387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FF0000"/>
                  </a:solidFill>
                  <a:latin typeface="Arial"/>
                  <a:cs typeface="Arial"/>
                </a:rPr>
                <a:t>$Self</a:t>
              </a:r>
              <a:endParaRPr lang="en-US" sz="40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453" name="TextBox 452"/>
            <p:cNvSpPr txBox="1"/>
            <p:nvPr/>
          </p:nvSpPr>
          <p:spPr>
            <a:xfrm>
              <a:off x="8094456" y="1091734"/>
              <a:ext cx="960090" cy="387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0000FF"/>
                  </a:solidFill>
                  <a:latin typeface="Arial"/>
                  <a:cs typeface="Arial"/>
                </a:rPr>
                <a:t>$Other</a:t>
              </a:r>
              <a:endParaRPr lang="en-US" sz="4000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grpSp>
          <p:nvGrpSpPr>
            <p:cNvPr id="454" name="Group 453"/>
            <p:cNvGrpSpPr/>
            <p:nvPr/>
          </p:nvGrpSpPr>
          <p:grpSpPr>
            <a:xfrm rot="5400000">
              <a:off x="8309022" y="617750"/>
              <a:ext cx="456315" cy="306554"/>
              <a:chOff x="6688364" y="2228883"/>
              <a:chExt cx="456315" cy="306554"/>
            </a:xfrm>
          </p:grpSpPr>
          <p:sp>
            <p:nvSpPr>
              <p:cNvPr id="455" name="Oval 454"/>
              <p:cNvSpPr/>
              <p:nvPr/>
            </p:nvSpPr>
            <p:spPr>
              <a:xfrm>
                <a:off x="6841059" y="2231817"/>
                <a:ext cx="303620" cy="3036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56" name="Oval 455"/>
              <p:cNvSpPr/>
              <p:nvPr/>
            </p:nvSpPr>
            <p:spPr>
              <a:xfrm>
                <a:off x="6688364" y="2228883"/>
                <a:ext cx="303620" cy="3036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57" name="Oval 456"/>
              <p:cNvSpPr/>
              <p:nvPr/>
            </p:nvSpPr>
            <p:spPr>
              <a:xfrm>
                <a:off x="6841059" y="2231817"/>
                <a:ext cx="303620" cy="303620"/>
              </a:xfrm>
              <a:prstGeom prst="ellipse">
                <a:avLst/>
              </a:prstGeom>
              <a:solidFill>
                <a:srgbClr val="0000FF">
                  <a:alpha val="53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461" name="Group 460"/>
          <p:cNvGrpSpPr/>
          <p:nvPr/>
        </p:nvGrpSpPr>
        <p:grpSpPr>
          <a:xfrm>
            <a:off x="20747689" y="24981980"/>
            <a:ext cx="3085401" cy="2602420"/>
            <a:chOff x="4621378" y="1222146"/>
            <a:chExt cx="1689966" cy="1425422"/>
          </a:xfrm>
        </p:grpSpPr>
        <p:pic>
          <p:nvPicPr>
            <p:cNvPr id="463" name="Picture 462"/>
            <p:cNvPicPr>
              <a:picLocks noChangeAspect="1"/>
            </p:cNvPicPr>
            <p:nvPr/>
          </p:nvPicPr>
          <p:blipFill>
            <a:blip r:embed="rId2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21378" y="1222146"/>
              <a:ext cx="1540183" cy="1292729"/>
            </a:xfrm>
            <a:prstGeom prst="rect">
              <a:avLst/>
            </a:prstGeom>
          </p:spPr>
        </p:pic>
        <p:sp>
          <p:nvSpPr>
            <p:cNvPr id="464" name="TextBox 463"/>
            <p:cNvSpPr txBox="1"/>
            <p:nvPr/>
          </p:nvSpPr>
          <p:spPr>
            <a:xfrm>
              <a:off x="5663483" y="2360985"/>
              <a:ext cx="647861" cy="286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/>
                  <a:cs typeface="Arial"/>
                </a:rPr>
                <a:t>x = </a:t>
              </a:r>
              <a:r>
                <a:rPr lang="en-US" sz="2800" dirty="0" smtClean="0">
                  <a:latin typeface="Arial"/>
                  <a:cs typeface="Arial"/>
                </a:rPr>
                <a:t>+4</a:t>
              </a:r>
              <a:endParaRPr lang="en-US" sz="2800" dirty="0">
                <a:latin typeface="Arial"/>
                <a:cs typeface="Arial"/>
              </a:endParaRPr>
            </a:p>
          </p:txBody>
        </p:sp>
        <p:sp>
          <p:nvSpPr>
            <p:cNvPr id="465" name="TextBox 464"/>
            <p:cNvSpPr txBox="1"/>
            <p:nvPr/>
          </p:nvSpPr>
          <p:spPr>
            <a:xfrm>
              <a:off x="5443600" y="2157841"/>
              <a:ext cx="763690" cy="286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Arial"/>
                  <a:cs typeface="Arial"/>
                </a:rPr>
                <a:t>vmPFC</a:t>
              </a:r>
              <a:endParaRPr lang="en-US" sz="2800" dirty="0">
                <a:latin typeface="Arial"/>
                <a:cs typeface="Arial"/>
              </a:endParaRPr>
            </a:p>
          </p:txBody>
        </p:sp>
        <p:sp>
          <p:nvSpPr>
            <p:cNvPr id="468" name="Rectangle 467"/>
            <p:cNvSpPr>
              <a:spLocks noChangeAspect="1"/>
            </p:cNvSpPr>
            <p:nvPr/>
          </p:nvSpPr>
          <p:spPr>
            <a:xfrm>
              <a:off x="5695790" y="1719152"/>
              <a:ext cx="410785" cy="404656"/>
            </a:xfrm>
            <a:prstGeom prst="rect">
              <a:avLst/>
            </a:prstGeom>
            <a:noFill/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73" name="Group 472"/>
          <p:cNvGrpSpPr/>
          <p:nvPr/>
        </p:nvGrpSpPr>
        <p:grpSpPr>
          <a:xfrm>
            <a:off x="17806814" y="23595772"/>
            <a:ext cx="3238330" cy="2618708"/>
            <a:chOff x="2687727" y="1331006"/>
            <a:chExt cx="1773728" cy="1434344"/>
          </a:xfrm>
        </p:grpSpPr>
        <p:sp>
          <p:nvSpPr>
            <p:cNvPr id="475" name="TextBox 474"/>
            <p:cNvSpPr txBox="1"/>
            <p:nvPr/>
          </p:nvSpPr>
          <p:spPr>
            <a:xfrm>
              <a:off x="3595418" y="2478767"/>
              <a:ext cx="757241" cy="286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/>
                  <a:cs typeface="Arial"/>
                </a:rPr>
                <a:t>x = </a:t>
              </a:r>
              <a:r>
                <a:rPr lang="en-US" sz="2800" dirty="0" smtClean="0">
                  <a:latin typeface="Arial"/>
                  <a:cs typeface="Arial"/>
                </a:rPr>
                <a:t>+52</a:t>
              </a:r>
              <a:endParaRPr lang="en-US" sz="2800" dirty="0">
                <a:latin typeface="Arial"/>
                <a:cs typeface="Arial"/>
              </a:endParaRPr>
            </a:p>
          </p:txBody>
        </p:sp>
        <p:sp>
          <p:nvSpPr>
            <p:cNvPr id="477" name="TextBox 476"/>
            <p:cNvSpPr txBox="1"/>
            <p:nvPr/>
          </p:nvSpPr>
          <p:spPr>
            <a:xfrm>
              <a:off x="2687727" y="1331006"/>
              <a:ext cx="567385" cy="286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atin typeface="Arial"/>
                  <a:cs typeface="Arial"/>
                </a:rPr>
                <a:t>r TPJ</a:t>
              </a:r>
              <a:endParaRPr lang="en-US" sz="2800" dirty="0">
                <a:latin typeface="Arial"/>
                <a:cs typeface="Arial"/>
              </a:endParaRPr>
            </a:p>
          </p:txBody>
        </p:sp>
        <p:grpSp>
          <p:nvGrpSpPr>
            <p:cNvPr id="481" name="Group 480"/>
            <p:cNvGrpSpPr/>
            <p:nvPr/>
          </p:nvGrpSpPr>
          <p:grpSpPr>
            <a:xfrm>
              <a:off x="3123214" y="1353493"/>
              <a:ext cx="1338241" cy="1142193"/>
              <a:chOff x="3210054" y="1310069"/>
              <a:chExt cx="1338241" cy="1142193"/>
            </a:xfrm>
          </p:grpSpPr>
          <p:grpSp>
            <p:nvGrpSpPr>
              <p:cNvPr id="484" name="Group 58"/>
              <p:cNvGrpSpPr>
                <a:grpSpLocks noChangeAspect="1"/>
              </p:cNvGrpSpPr>
              <p:nvPr/>
            </p:nvGrpSpPr>
            <p:grpSpPr>
              <a:xfrm>
                <a:off x="3210054" y="1310069"/>
                <a:ext cx="1338241" cy="1142193"/>
                <a:chOff x="6045185" y="4098566"/>
                <a:chExt cx="2252133" cy="1922202"/>
              </a:xfrm>
            </p:grpSpPr>
            <p:grpSp>
              <p:nvGrpSpPr>
                <p:cNvPr id="490" name="Group 57"/>
                <p:cNvGrpSpPr/>
                <p:nvPr/>
              </p:nvGrpSpPr>
              <p:grpSpPr>
                <a:xfrm>
                  <a:off x="6259014" y="4365102"/>
                  <a:ext cx="1790997" cy="1443190"/>
                  <a:chOff x="6259014" y="4365102"/>
                  <a:chExt cx="1790997" cy="1443190"/>
                </a:xfrm>
              </p:grpSpPr>
              <p:sp>
                <p:nvSpPr>
                  <p:cNvPr id="493" name="Oval 492"/>
                  <p:cNvSpPr/>
                  <p:nvPr/>
                </p:nvSpPr>
                <p:spPr>
                  <a:xfrm rot="2055310">
                    <a:off x="6259014" y="4410699"/>
                    <a:ext cx="1662227" cy="112100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39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496" name="Oval 495"/>
                  <p:cNvSpPr/>
                  <p:nvPr/>
                </p:nvSpPr>
                <p:spPr>
                  <a:xfrm rot="6772603">
                    <a:off x="5952154" y="4742037"/>
                    <a:ext cx="1443190" cy="6893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39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497" name="Oval 496"/>
                  <p:cNvSpPr/>
                  <p:nvPr/>
                </p:nvSpPr>
                <p:spPr>
                  <a:xfrm rot="503310">
                    <a:off x="6606820" y="4726153"/>
                    <a:ext cx="1443191" cy="6893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3900">
                      <a:latin typeface="Arial"/>
                      <a:cs typeface="Arial"/>
                    </a:endParaRPr>
                  </a:p>
                </p:txBody>
              </p:sp>
            </p:grpSp>
            <p:pic>
              <p:nvPicPr>
                <p:cNvPr id="491" name="Picture 490"/>
                <p:cNvPicPr>
                  <a:picLocks noChangeAspect="1"/>
                </p:cNvPicPr>
                <p:nvPr/>
              </p:nvPicPr>
              <p:blipFill>
                <a:blip r:embed="rId29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6045185" y="4098566"/>
                  <a:ext cx="2252133" cy="1922202"/>
                </a:xfrm>
                <a:prstGeom prst="rect">
                  <a:avLst/>
                </a:prstGeom>
              </p:spPr>
            </p:pic>
          </p:grpSp>
          <p:sp>
            <p:nvSpPr>
              <p:cNvPr id="489" name="Donut 488"/>
              <p:cNvSpPr>
                <a:spLocks noChangeAspect="1"/>
              </p:cNvSpPr>
              <p:nvPr/>
            </p:nvSpPr>
            <p:spPr>
              <a:xfrm>
                <a:off x="3222811" y="1522609"/>
                <a:ext cx="388986" cy="391175"/>
              </a:xfrm>
              <a:prstGeom prst="donut">
                <a:avLst>
                  <a:gd name="adj" fmla="val 13024"/>
                </a:avLst>
              </a:prstGeom>
              <a:solidFill>
                <a:srgbClr val="00FF01">
                  <a:alpha val="67000"/>
                </a:srgbClr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0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</p:grpSp>
      <p:sp>
        <p:nvSpPr>
          <p:cNvPr id="158" name="TextBox 157"/>
          <p:cNvSpPr txBox="1"/>
          <p:nvPr/>
        </p:nvSpPr>
        <p:spPr>
          <a:xfrm>
            <a:off x="14031701" y="22637783"/>
            <a:ext cx="32634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Helvetica"/>
                <a:cs typeface="Helvetica"/>
              </a:rPr>
              <a:t>Correl. w/  $Self</a:t>
            </a:r>
          </a:p>
        </p:txBody>
      </p:sp>
      <p:sp>
        <p:nvSpPr>
          <p:cNvPr id="506" name="TextBox 505"/>
          <p:cNvSpPr txBox="1"/>
          <p:nvPr/>
        </p:nvSpPr>
        <p:spPr>
          <a:xfrm>
            <a:off x="19450728" y="22645012"/>
            <a:ext cx="36052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Helvetica"/>
                <a:cs typeface="Helvetica"/>
              </a:rPr>
              <a:t>Correl. w/  $Other</a:t>
            </a:r>
          </a:p>
        </p:txBody>
      </p:sp>
      <p:sp>
        <p:nvSpPr>
          <p:cNvPr id="507" name="TextBox 506"/>
          <p:cNvSpPr txBox="1"/>
          <p:nvPr/>
        </p:nvSpPr>
        <p:spPr>
          <a:xfrm>
            <a:off x="16894658" y="27766319"/>
            <a:ext cx="42204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Helvetica"/>
                <a:cs typeface="Helvetica"/>
              </a:rPr>
              <a:t>Overlap (Integration)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12877801" y="21967171"/>
            <a:ext cx="10955290" cy="9992299"/>
          </a:xfrm>
          <a:prstGeom prst="rect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16552809" y="21726567"/>
            <a:ext cx="3605274" cy="7838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Study 1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58" name="Rectangle 457"/>
          <p:cNvSpPr>
            <a:spLocks noChangeAspect="1"/>
          </p:cNvSpPr>
          <p:nvPr/>
        </p:nvSpPr>
        <p:spPr>
          <a:xfrm>
            <a:off x="16623624" y="25875321"/>
            <a:ext cx="749977" cy="738788"/>
          </a:xfrm>
          <a:prstGeom prst="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177" name="Group 176"/>
          <p:cNvGrpSpPr/>
          <p:nvPr/>
        </p:nvGrpSpPr>
        <p:grpSpPr>
          <a:xfrm>
            <a:off x="24155400" y="21717000"/>
            <a:ext cx="7280282" cy="10242471"/>
            <a:chOff x="13030201" y="21878967"/>
            <a:chExt cx="10955290" cy="10242471"/>
          </a:xfrm>
        </p:grpSpPr>
        <p:sp>
          <p:nvSpPr>
            <p:cNvPr id="459" name="Rectangle 458"/>
            <p:cNvSpPr/>
            <p:nvPr/>
          </p:nvSpPr>
          <p:spPr>
            <a:xfrm>
              <a:off x="13030201" y="22119571"/>
              <a:ext cx="10955290" cy="10001867"/>
            </a:xfrm>
            <a:prstGeom prst="rect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16705209" y="21878967"/>
              <a:ext cx="3605274" cy="783867"/>
            </a:xfrm>
            <a:prstGeom prst="rect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</a:rPr>
                <a:t>Study 2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24462991" y="23573408"/>
            <a:ext cx="6377801" cy="3462363"/>
            <a:chOff x="24995048" y="24239462"/>
            <a:chExt cx="5150905" cy="2796309"/>
          </a:xfrm>
        </p:grpSpPr>
        <p:grpSp>
          <p:nvGrpSpPr>
            <p:cNvPr id="26" name="Group 25"/>
            <p:cNvGrpSpPr/>
            <p:nvPr/>
          </p:nvGrpSpPr>
          <p:grpSpPr>
            <a:xfrm>
              <a:off x="25998475" y="24239462"/>
              <a:ext cx="4147478" cy="2671927"/>
              <a:chOff x="31927800" y="12496800"/>
              <a:chExt cx="5440920" cy="3505200"/>
            </a:xfrm>
          </p:grpSpPr>
          <p:pic>
            <p:nvPicPr>
              <p:cNvPr id="14" name="Picture 13" descr="rTPJ_OtherAmount_x47.png"/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08800" y="12860581"/>
                <a:ext cx="2843760" cy="2459289"/>
              </a:xfrm>
              <a:prstGeom prst="rect">
                <a:avLst/>
              </a:prstGeom>
            </p:spPr>
          </p:pic>
          <p:sp>
            <p:nvSpPr>
              <p:cNvPr id="210" name="TextBox 209"/>
              <p:cNvSpPr txBox="1"/>
              <p:nvPr/>
            </p:nvSpPr>
            <p:spPr>
              <a:xfrm>
                <a:off x="31927800" y="12496800"/>
                <a:ext cx="11574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 smtClean="0">
                    <a:latin typeface="Arial"/>
                    <a:cs typeface="Arial"/>
                  </a:rPr>
                  <a:t>r TPJ</a:t>
                </a:r>
                <a:endParaRPr lang="en-US" sz="3200" dirty="0">
                  <a:latin typeface="Arial"/>
                  <a:cs typeface="Arial"/>
                </a:endParaRPr>
              </a:p>
            </p:txBody>
          </p:sp>
          <p:sp>
            <p:nvSpPr>
              <p:cNvPr id="20" name="Frame 19"/>
              <p:cNvSpPr/>
              <p:nvPr/>
            </p:nvSpPr>
            <p:spPr>
              <a:xfrm>
                <a:off x="32156400" y="13106400"/>
                <a:ext cx="1155944" cy="1155944"/>
              </a:xfrm>
              <a:prstGeom prst="frame">
                <a:avLst/>
              </a:prstGeom>
              <a:solidFill>
                <a:srgbClr val="11FF24">
                  <a:alpha val="52000"/>
                </a:srgbClr>
              </a:solidFill>
              <a:ln>
                <a:solidFill>
                  <a:srgbClr val="107B3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4671000" y="14122418"/>
                <a:ext cx="2697720" cy="1879582"/>
                <a:chOff x="34823400" y="14030979"/>
                <a:chExt cx="2697720" cy="1879582"/>
              </a:xfrm>
            </p:grpSpPr>
            <p:pic>
              <p:nvPicPr>
                <p:cNvPr id="16" name="Picture 15" descr="rTPJ_OtherAmountOverlap_DVODVNR_x47.png"/>
                <p:cNvPicPr>
                  <a:picLocks noChangeAspect="1"/>
                </p:cNvPicPr>
                <p:nvPr/>
              </p:nvPicPr>
              <p:blipFill rotWithShape="1">
                <a:blip r:embed="rId3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632" t="18074" r="65069" b="46587"/>
                <a:stretch/>
              </p:blipFill>
              <p:spPr>
                <a:xfrm>
                  <a:off x="34823400" y="14369916"/>
                  <a:ext cx="1312333" cy="1316906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</p:pic>
            <p:grpSp>
              <p:nvGrpSpPr>
                <p:cNvPr id="24" name="Group 23"/>
                <p:cNvGrpSpPr/>
                <p:nvPr/>
              </p:nvGrpSpPr>
              <p:grpSpPr>
                <a:xfrm>
                  <a:off x="36118800" y="14030979"/>
                  <a:ext cx="1402320" cy="1879582"/>
                  <a:chOff x="36347377" y="14030979"/>
                  <a:chExt cx="1402320" cy="1879582"/>
                </a:xfrm>
              </p:grpSpPr>
              <p:sp>
                <p:nvSpPr>
                  <p:cNvPr id="218" name="Oval 217"/>
                  <p:cNvSpPr/>
                  <p:nvPr/>
                </p:nvSpPr>
                <p:spPr>
                  <a:xfrm rot="5400000">
                    <a:off x="36773884" y="14771007"/>
                    <a:ext cx="549306" cy="549305"/>
                  </a:xfrm>
                  <a:prstGeom prst="ellipse">
                    <a:avLst/>
                  </a:prstGeom>
                  <a:solidFill>
                    <a:srgbClr val="2FFEFE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1" name="TextBox 220"/>
                  <p:cNvSpPr txBox="1"/>
                  <p:nvPr/>
                </p:nvSpPr>
                <p:spPr>
                  <a:xfrm>
                    <a:off x="36347377" y="14030979"/>
                    <a:ext cx="140232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 smtClean="0">
                        <a:solidFill>
                          <a:srgbClr val="F91FFB"/>
                        </a:solidFill>
                        <a:latin typeface="Arial"/>
                        <a:cs typeface="Arial"/>
                      </a:rPr>
                      <a:t>Study 1</a:t>
                    </a:r>
                    <a:endParaRPr lang="en-US" sz="2800" dirty="0">
                      <a:solidFill>
                        <a:srgbClr val="F91FFB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36347377" y="15387341"/>
                    <a:ext cx="140232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 smtClean="0">
                        <a:solidFill>
                          <a:srgbClr val="2FFEFE"/>
                        </a:solidFill>
                        <a:latin typeface="Arial"/>
                        <a:cs typeface="Arial"/>
                      </a:rPr>
                      <a:t>Study 2</a:t>
                    </a:r>
                    <a:endParaRPr lang="en-US" sz="2800" dirty="0">
                      <a:solidFill>
                        <a:srgbClr val="2FFEFE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7" name="Oval 226"/>
                  <p:cNvSpPr/>
                  <p:nvPr/>
                </p:nvSpPr>
                <p:spPr>
                  <a:xfrm rot="5400000">
                    <a:off x="36773884" y="14502866"/>
                    <a:ext cx="549306" cy="549304"/>
                  </a:xfrm>
                  <a:prstGeom prst="ellipse">
                    <a:avLst/>
                  </a:prstGeom>
                  <a:solidFill>
                    <a:srgbClr val="F91FFB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>
                  <a:xfrm rot="5400000">
                    <a:off x="36773884" y="14779121"/>
                    <a:ext cx="549306" cy="549304"/>
                  </a:xfrm>
                  <a:prstGeom prst="ellipse">
                    <a:avLst/>
                  </a:prstGeom>
                  <a:solidFill>
                    <a:srgbClr val="2FFEFE">
                      <a:alpha val="49000"/>
                    </a:srgb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462" name="TextBox 461"/>
            <p:cNvSpPr txBox="1"/>
            <p:nvPr/>
          </p:nvSpPr>
          <p:spPr>
            <a:xfrm>
              <a:off x="24995048" y="26512551"/>
              <a:ext cx="13825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/>
                  <a:cs typeface="Arial"/>
                </a:rPr>
                <a:t>x = </a:t>
              </a:r>
              <a:r>
                <a:rPr lang="en-US" sz="2800" dirty="0" smtClean="0">
                  <a:latin typeface="Arial"/>
                  <a:cs typeface="Arial"/>
                </a:rPr>
                <a:t>+48</a:t>
              </a:r>
              <a:endParaRPr lang="en-US" sz="2800" dirty="0">
                <a:latin typeface="Arial"/>
                <a:cs typeface="Arial"/>
              </a:endParaRPr>
            </a:p>
          </p:txBody>
        </p:sp>
      </p:grpSp>
      <p:sp>
        <p:nvSpPr>
          <p:cNvPr id="466" name="TextBox 465"/>
          <p:cNvSpPr txBox="1"/>
          <p:nvPr/>
        </p:nvSpPr>
        <p:spPr>
          <a:xfrm>
            <a:off x="17602200" y="10134600"/>
            <a:ext cx="4714176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400" i="1" dirty="0">
                <a:latin typeface="Helvetica"/>
                <a:cs typeface="Helvetica"/>
                <a:sym typeface="Wingdings"/>
              </a:rPr>
              <a:t> </a:t>
            </a:r>
            <a:r>
              <a:rPr lang="en-US" sz="2400" i="1" dirty="0" smtClean="0">
                <a:latin typeface="Helvetica"/>
                <a:cs typeface="Helvetica"/>
                <a:sym typeface="Wingdings"/>
              </a:rPr>
              <a:t>= </a:t>
            </a:r>
            <a:r>
              <a:rPr lang="en-US" sz="2400" i="1" dirty="0" err="1" smtClean="0">
                <a:latin typeface="Helvetica"/>
                <a:cs typeface="Helvetica"/>
                <a:sym typeface="Wingdings"/>
              </a:rPr>
              <a:t>indiv.Pp</a:t>
            </a:r>
            <a:endParaRPr lang="en-US" sz="2400" i="1" dirty="0" smtClean="0">
              <a:latin typeface="Helvetica"/>
              <a:cs typeface="Helvetica"/>
            </a:endParaRPr>
          </a:p>
        </p:txBody>
      </p:sp>
      <p:sp>
        <p:nvSpPr>
          <p:cNvPr id="467" name="TextBox 466"/>
          <p:cNvSpPr txBox="1"/>
          <p:nvPr/>
        </p:nvSpPr>
        <p:spPr>
          <a:xfrm>
            <a:off x="25527000" y="10134600"/>
            <a:ext cx="4714176" cy="461665"/>
          </a:xfrm>
          <a:prstGeom prst="rect">
            <a:avLst/>
          </a:prstGeom>
          <a:noFill/>
          <a:ln w="28575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400" i="1" dirty="0">
                <a:latin typeface="Helvetica"/>
                <a:cs typeface="Helvetica"/>
                <a:sym typeface="Wingdings"/>
              </a:rPr>
              <a:t> </a:t>
            </a:r>
            <a:r>
              <a:rPr lang="en-US" sz="2400" i="1" dirty="0" smtClean="0">
                <a:latin typeface="Helvetica"/>
                <a:cs typeface="Helvetica"/>
                <a:sym typeface="Wingdings"/>
              </a:rPr>
              <a:t>= </a:t>
            </a:r>
            <a:r>
              <a:rPr lang="en-US" sz="2400" i="1" dirty="0" err="1" smtClean="0">
                <a:latin typeface="Helvetica"/>
                <a:cs typeface="Helvetica"/>
                <a:sym typeface="Wingdings"/>
              </a:rPr>
              <a:t>indiv.Pp</a:t>
            </a:r>
            <a:endParaRPr lang="en-US" sz="2400" i="1" dirty="0" smtClean="0">
              <a:latin typeface="Helvetica"/>
              <a:cs typeface="Helvetica"/>
            </a:endParaRPr>
          </a:p>
        </p:txBody>
      </p:sp>
      <p:grpSp>
        <p:nvGrpSpPr>
          <p:cNvPr id="206" name="Group 205"/>
          <p:cNvGrpSpPr/>
          <p:nvPr/>
        </p:nvGrpSpPr>
        <p:grpSpPr>
          <a:xfrm>
            <a:off x="41452800" y="11887200"/>
            <a:ext cx="9232675" cy="12398508"/>
            <a:chOff x="41300400" y="11887200"/>
            <a:chExt cx="9232675" cy="12398508"/>
          </a:xfrm>
        </p:grpSpPr>
        <p:pic>
          <p:nvPicPr>
            <p:cNvPr id="197" name="Picture 196"/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45948600" y="20795934"/>
              <a:ext cx="3657600" cy="3429000"/>
            </a:xfrm>
            <a:prstGeom prst="rect">
              <a:avLst/>
            </a:prstGeom>
          </p:spPr>
        </p:pic>
        <p:sp>
          <p:nvSpPr>
            <p:cNvPr id="163" name="TextBox 162"/>
            <p:cNvSpPr txBox="1"/>
            <p:nvPr/>
          </p:nvSpPr>
          <p:spPr>
            <a:xfrm>
              <a:off x="41300400" y="20080069"/>
              <a:ext cx="923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latin typeface="Helvetica"/>
                  <a:cs typeface="Helvetica"/>
                </a:rPr>
                <a:t>vmPFC</a:t>
              </a:r>
              <a:r>
                <a:rPr lang="en-US" sz="3600" b="1" dirty="0" smtClean="0">
                  <a:latin typeface="Helvetica"/>
                  <a:cs typeface="Helvetica"/>
                </a:rPr>
                <a:t> Preference – All trials</a:t>
              </a:r>
              <a:endParaRPr lang="en-US" sz="3600" b="1" dirty="0" smtClean="0">
                <a:latin typeface="Helvetica"/>
                <a:cs typeface="Helvetica"/>
              </a:endParaRPr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41300400" y="16459200"/>
              <a:ext cx="9232675" cy="3906980"/>
              <a:chOff x="37365631" y="19264764"/>
              <a:chExt cx="9232675" cy="3906980"/>
            </a:xfrm>
          </p:grpSpPr>
          <p:sp>
            <p:nvSpPr>
              <p:cNvPr id="513" name="TextBox 512"/>
              <p:cNvSpPr txBox="1"/>
              <p:nvPr/>
            </p:nvSpPr>
            <p:spPr>
              <a:xfrm>
                <a:off x="37365631" y="19264764"/>
                <a:ext cx="923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 smtClean="0">
                    <a:latin typeface="Helvetica"/>
                    <a:cs typeface="Helvetica"/>
                  </a:rPr>
                  <a:t>dmPFC</a:t>
                </a:r>
                <a:r>
                  <a:rPr lang="en-US" sz="3600" b="1" dirty="0" smtClean="0">
                    <a:latin typeface="Helvetica"/>
                    <a:cs typeface="Helvetica"/>
                  </a:rPr>
                  <a:t>: G vs. S </a:t>
                </a:r>
                <a:r>
                  <a:rPr lang="en-US" sz="3600" b="1" dirty="0" smtClean="0">
                    <a:latin typeface="Helvetica"/>
                    <a:cs typeface="Helvetica"/>
                  </a:rPr>
                  <a:t>Natural trials</a:t>
                </a:r>
                <a:endParaRPr lang="en-US" sz="3600" b="1" dirty="0" smtClean="0">
                  <a:latin typeface="Helvetica"/>
                  <a:cs typeface="Helvetica"/>
                </a:endParaRPr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8481000" y="20351016"/>
                <a:ext cx="2754520" cy="2347016"/>
                <a:chOff x="39460280" y="20351016"/>
                <a:chExt cx="2754520" cy="2347016"/>
              </a:xfrm>
            </p:grpSpPr>
            <p:pic>
              <p:nvPicPr>
                <p:cNvPr id="514" name="Picture 513" descr="vmPFC_GvSChoice_x-4.png"/>
                <p:cNvPicPr>
                  <a:picLocks noChangeAspect="1"/>
                </p:cNvPicPr>
                <p:nvPr/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9460280" y="20351016"/>
                  <a:ext cx="2754520" cy="2347016"/>
                </a:xfrm>
                <a:prstGeom prst="rect">
                  <a:avLst/>
                </a:prstGeom>
              </p:spPr>
            </p:pic>
            <p:sp>
              <p:nvSpPr>
                <p:cNvPr id="516" name="Donut 515"/>
                <p:cNvSpPr>
                  <a:spLocks noChangeAspect="1"/>
                </p:cNvSpPr>
                <p:nvPr/>
              </p:nvSpPr>
              <p:spPr>
                <a:xfrm>
                  <a:off x="39624000" y="20516785"/>
                  <a:ext cx="907725" cy="912833"/>
                </a:xfrm>
                <a:prstGeom prst="donut">
                  <a:avLst>
                    <a:gd name="adj" fmla="val 7046"/>
                  </a:avLst>
                </a:prstGeom>
                <a:solidFill>
                  <a:srgbClr val="00FF01">
                    <a:alpha val="67000"/>
                  </a:srgbClr>
                </a:solidFill>
                <a:ln>
                  <a:solidFill>
                    <a:srgbClr val="008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70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</p:grpSp>
          <p:pic>
            <p:nvPicPr>
              <p:cNvPr id="129" name="Picture 128"/>
              <p:cNvPicPr>
                <a:picLocks noChangeAspect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2013831" y="19742744"/>
                <a:ext cx="3657600" cy="3429000"/>
              </a:xfrm>
              <a:prstGeom prst="rect">
                <a:avLst/>
              </a:prstGeom>
            </p:spPr>
          </p:pic>
        </p:grpSp>
        <p:grpSp>
          <p:nvGrpSpPr>
            <p:cNvPr id="180" name="Group 179"/>
            <p:cNvGrpSpPr/>
            <p:nvPr/>
          </p:nvGrpSpPr>
          <p:grpSpPr>
            <a:xfrm>
              <a:off x="41300401" y="12949328"/>
              <a:ext cx="9232674" cy="3874128"/>
              <a:chOff x="42805199" y="19479848"/>
              <a:chExt cx="9232674" cy="3874128"/>
            </a:xfrm>
          </p:grpSpPr>
          <p:sp>
            <p:nvSpPr>
              <p:cNvPr id="511" name="TextBox 510"/>
              <p:cNvSpPr txBox="1"/>
              <p:nvPr/>
            </p:nvSpPr>
            <p:spPr>
              <a:xfrm>
                <a:off x="42805199" y="19479848"/>
                <a:ext cx="92326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latin typeface="Helvetica"/>
                    <a:cs typeface="Helvetica"/>
                  </a:rPr>
                  <a:t>Ins</a:t>
                </a:r>
                <a:r>
                  <a:rPr lang="en-US" sz="3600" b="1" dirty="0" smtClean="0">
                    <a:latin typeface="Helvetica"/>
                    <a:cs typeface="Helvetica"/>
                  </a:rPr>
                  <a:t>/</a:t>
                </a:r>
                <a:r>
                  <a:rPr lang="en-US" sz="3600" b="1" dirty="0" smtClean="0">
                    <a:latin typeface="Helvetica"/>
                    <a:cs typeface="Helvetica"/>
                  </a:rPr>
                  <a:t>IFG: G vs. S Natural trials</a:t>
                </a:r>
                <a:endParaRPr lang="en-US" sz="3600" b="1" dirty="0" smtClean="0">
                  <a:latin typeface="Helvetica"/>
                  <a:cs typeface="Helvetica"/>
                </a:endParaRPr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44481598" y="20395845"/>
                <a:ext cx="1741605" cy="2139801"/>
                <a:chOff x="44968266" y="20395845"/>
                <a:chExt cx="1741605" cy="2139801"/>
              </a:xfrm>
            </p:grpSpPr>
            <p:pic>
              <p:nvPicPr>
                <p:cNvPr id="164" name="Picture 163" descr="Ins_GvSChoice_z-12.png"/>
                <p:cNvPicPr>
                  <a:picLocks noChangeAspect="1"/>
                </p:cNvPicPr>
                <p:nvPr/>
              </p:nvPicPr>
              <p:blipFill>
                <a:blip r:embed="rId3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68266" y="20395845"/>
                  <a:ext cx="1741605" cy="2139801"/>
                </a:xfrm>
                <a:prstGeom prst="rect">
                  <a:avLst/>
                </a:prstGeom>
              </p:spPr>
            </p:pic>
            <p:sp>
              <p:nvSpPr>
                <p:cNvPr id="519" name="Donut 518"/>
                <p:cNvSpPr>
                  <a:spLocks noChangeAspect="1"/>
                </p:cNvSpPr>
                <p:nvPr/>
              </p:nvSpPr>
              <p:spPr>
                <a:xfrm>
                  <a:off x="45112428" y="20700091"/>
                  <a:ext cx="597970" cy="601335"/>
                </a:xfrm>
                <a:prstGeom prst="donut">
                  <a:avLst>
                    <a:gd name="adj" fmla="val 7046"/>
                  </a:avLst>
                </a:prstGeom>
                <a:solidFill>
                  <a:srgbClr val="00FF01">
                    <a:alpha val="67000"/>
                  </a:srgbClr>
                </a:solidFill>
                <a:ln>
                  <a:solidFill>
                    <a:srgbClr val="008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70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</p:grpSp>
          <p:pic>
            <p:nvPicPr>
              <p:cNvPr id="130" name="Picture 129"/>
              <p:cNvPicPr>
                <a:picLocks noChangeAspect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7453398" y="19924976"/>
                <a:ext cx="3657600" cy="3429000"/>
              </a:xfrm>
              <a:prstGeom prst="rect">
                <a:avLst/>
              </a:prstGeom>
            </p:spPr>
          </p:pic>
        </p:grpSp>
        <p:grpSp>
          <p:nvGrpSpPr>
            <p:cNvPr id="472" name="Group 471"/>
            <p:cNvGrpSpPr/>
            <p:nvPr/>
          </p:nvGrpSpPr>
          <p:grpSpPr>
            <a:xfrm>
              <a:off x="41300400" y="11887200"/>
              <a:ext cx="9232675" cy="12398508"/>
              <a:chOff x="13030201" y="21878967"/>
              <a:chExt cx="10955290" cy="9744033"/>
            </a:xfrm>
          </p:grpSpPr>
          <p:sp>
            <p:nvSpPr>
              <p:cNvPr id="474" name="Rectangle 473"/>
              <p:cNvSpPr/>
              <p:nvPr/>
            </p:nvSpPr>
            <p:spPr>
              <a:xfrm>
                <a:off x="13030201" y="22119572"/>
                <a:ext cx="10955290" cy="9503428"/>
              </a:xfrm>
              <a:prstGeom prst="rect">
                <a:avLst/>
              </a:prstGeom>
              <a:ln>
                <a:solidFill>
                  <a:srgbClr val="59595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Rectangle 475"/>
              <p:cNvSpPr/>
              <p:nvPr/>
            </p:nvSpPr>
            <p:spPr>
              <a:xfrm>
                <a:off x="16705209" y="21878967"/>
                <a:ext cx="3605274" cy="78386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59595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bg1"/>
                    </a:solidFill>
                  </a:rPr>
                  <a:t>Study 2</a:t>
                </a:r>
                <a:endParaRPr lang="en-US" sz="44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86" name="Picture 185" descr="vmPFC_Pref_x-4.png"/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2576356" y="21532762"/>
              <a:ext cx="2645502" cy="2257628"/>
            </a:xfrm>
            <a:prstGeom prst="rect">
              <a:avLst/>
            </a:prstGeom>
          </p:spPr>
        </p:pic>
        <p:sp>
          <p:nvSpPr>
            <p:cNvPr id="517" name="Donut 516"/>
            <p:cNvSpPr>
              <a:spLocks noChangeAspect="1"/>
            </p:cNvSpPr>
            <p:nvPr/>
          </p:nvSpPr>
          <p:spPr>
            <a:xfrm>
              <a:off x="42672090" y="22316290"/>
              <a:ext cx="815124" cy="819711"/>
            </a:xfrm>
            <a:prstGeom prst="donut">
              <a:avLst>
                <a:gd name="adj" fmla="val 7046"/>
              </a:avLst>
            </a:prstGeom>
            <a:solidFill>
              <a:srgbClr val="00FF01">
                <a:alpha val="67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70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33716650" y="13866298"/>
            <a:ext cx="1773850" cy="2216289"/>
            <a:chOff x="33716650" y="13866298"/>
            <a:chExt cx="1773850" cy="2216289"/>
          </a:xfrm>
        </p:grpSpPr>
        <p:pic>
          <p:nvPicPr>
            <p:cNvPr id="483" name="Picture 482" descr="ins_gvschoice_dvo_z-5.png"/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16650" y="13866298"/>
              <a:ext cx="1773850" cy="2216289"/>
            </a:xfrm>
            <a:prstGeom prst="rect">
              <a:avLst/>
            </a:prstGeom>
          </p:spPr>
        </p:pic>
        <p:sp>
          <p:nvSpPr>
            <p:cNvPr id="486" name="Donut 485"/>
            <p:cNvSpPr>
              <a:spLocks noChangeAspect="1"/>
            </p:cNvSpPr>
            <p:nvPr/>
          </p:nvSpPr>
          <p:spPr>
            <a:xfrm>
              <a:off x="33844430" y="14097000"/>
              <a:ext cx="597970" cy="601335"/>
            </a:xfrm>
            <a:prstGeom prst="donut">
              <a:avLst>
                <a:gd name="adj" fmla="val 7046"/>
              </a:avLst>
            </a:prstGeom>
            <a:solidFill>
              <a:srgbClr val="00FF01">
                <a:alpha val="67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70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487" name="TextBox 486"/>
          <p:cNvSpPr txBox="1"/>
          <p:nvPr/>
        </p:nvSpPr>
        <p:spPr>
          <a:xfrm>
            <a:off x="31973632" y="13101728"/>
            <a:ext cx="9232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Helvetica"/>
                <a:cs typeface="Helvetica"/>
              </a:rPr>
              <a:t>Ins</a:t>
            </a:r>
            <a:r>
              <a:rPr lang="en-US" sz="3600" b="1" dirty="0" smtClean="0">
                <a:latin typeface="Helvetica"/>
                <a:cs typeface="Helvetica"/>
              </a:rPr>
              <a:t>/</a:t>
            </a:r>
            <a:r>
              <a:rPr lang="en-US" sz="3600" b="1" dirty="0" smtClean="0">
                <a:latin typeface="Helvetica"/>
                <a:cs typeface="Helvetica"/>
              </a:rPr>
              <a:t>IFG: G vs. S trials</a:t>
            </a:r>
            <a:endParaRPr lang="en-US" sz="3600" b="1" dirty="0" smtClean="0">
              <a:latin typeface="Helvetica"/>
              <a:cs typeface="Helvetica"/>
            </a:endParaRPr>
          </a:p>
        </p:txBody>
      </p:sp>
      <p:sp>
        <p:nvSpPr>
          <p:cNvPr id="488" name="TextBox 487"/>
          <p:cNvSpPr txBox="1"/>
          <p:nvPr/>
        </p:nvSpPr>
        <p:spPr>
          <a:xfrm>
            <a:off x="31870908" y="16611600"/>
            <a:ext cx="923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latin typeface="Helvetica"/>
                <a:cs typeface="Helvetica"/>
              </a:rPr>
              <a:t>dmPFC</a:t>
            </a:r>
            <a:r>
              <a:rPr lang="en-US" sz="3600" b="1" dirty="0" smtClean="0">
                <a:latin typeface="Helvetica"/>
                <a:cs typeface="Helvetica"/>
              </a:rPr>
              <a:t>: G vs. S </a:t>
            </a:r>
            <a:r>
              <a:rPr lang="en-US" sz="3600" b="1" dirty="0" smtClean="0">
                <a:latin typeface="Helvetica"/>
                <a:cs typeface="Helvetica"/>
              </a:rPr>
              <a:t>trials</a:t>
            </a:r>
            <a:endParaRPr lang="en-US" sz="3600" b="1" dirty="0" smtClean="0">
              <a:latin typeface="Helvetica"/>
              <a:cs typeface="Helvetica"/>
            </a:endParaRPr>
          </a:p>
        </p:txBody>
      </p:sp>
      <p:sp>
        <p:nvSpPr>
          <p:cNvPr id="492" name="TextBox 491"/>
          <p:cNvSpPr txBox="1"/>
          <p:nvPr/>
        </p:nvSpPr>
        <p:spPr>
          <a:xfrm>
            <a:off x="31973631" y="20082744"/>
            <a:ext cx="923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latin typeface="Helvetica"/>
                <a:cs typeface="Helvetica"/>
              </a:rPr>
              <a:t>vmPFC</a:t>
            </a:r>
            <a:r>
              <a:rPr lang="en-US" sz="3600" b="1" dirty="0" smtClean="0">
                <a:latin typeface="Helvetica"/>
                <a:cs typeface="Helvetica"/>
              </a:rPr>
              <a:t> Preference – All trials</a:t>
            </a:r>
            <a:endParaRPr lang="en-US" sz="3600" b="1" dirty="0" smtClean="0">
              <a:latin typeface="Helvetica"/>
              <a:cs typeface="Helvetica"/>
            </a:endParaRPr>
          </a:p>
        </p:txBody>
      </p:sp>
      <p:grpSp>
        <p:nvGrpSpPr>
          <p:cNvPr id="179" name="Group 178"/>
          <p:cNvGrpSpPr/>
          <p:nvPr/>
        </p:nvGrpSpPr>
        <p:grpSpPr>
          <a:xfrm>
            <a:off x="31991525" y="11904160"/>
            <a:ext cx="9232675" cy="12381548"/>
            <a:chOff x="13030201" y="21878967"/>
            <a:chExt cx="10955290" cy="9744033"/>
          </a:xfrm>
        </p:grpSpPr>
        <p:sp>
          <p:nvSpPr>
            <p:cNvPr id="470" name="Rectangle 469"/>
            <p:cNvSpPr/>
            <p:nvPr/>
          </p:nvSpPr>
          <p:spPr>
            <a:xfrm>
              <a:off x="13030201" y="22119572"/>
              <a:ext cx="10955290" cy="9503428"/>
            </a:xfrm>
            <a:prstGeom prst="rect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16705209" y="21878967"/>
              <a:ext cx="3605274" cy="78386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</a:rPr>
                <a:t>Study 1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8" name="Group 477"/>
          <p:cNvGrpSpPr/>
          <p:nvPr/>
        </p:nvGrpSpPr>
        <p:grpSpPr>
          <a:xfrm>
            <a:off x="33248046" y="17602200"/>
            <a:ext cx="2782079" cy="2475996"/>
            <a:chOff x="13331576" y="25406162"/>
            <a:chExt cx="4245530" cy="3778438"/>
          </a:xfrm>
        </p:grpSpPr>
        <p:pic>
          <p:nvPicPr>
            <p:cNvPr id="479" name="Picture 478" descr="dmPFC+vmPFC_GvSChoice_DVO_x4.png"/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331576" y="25406162"/>
              <a:ext cx="4245530" cy="3778438"/>
            </a:xfrm>
            <a:prstGeom prst="rect">
              <a:avLst/>
            </a:prstGeom>
          </p:spPr>
        </p:pic>
        <p:sp>
          <p:nvSpPr>
            <p:cNvPr id="480" name="Donut 479"/>
            <p:cNvSpPr>
              <a:spLocks noChangeAspect="1"/>
            </p:cNvSpPr>
            <p:nvPr/>
          </p:nvSpPr>
          <p:spPr>
            <a:xfrm>
              <a:off x="13753465" y="26092372"/>
              <a:ext cx="907725" cy="912833"/>
            </a:xfrm>
            <a:prstGeom prst="donut">
              <a:avLst>
                <a:gd name="adj" fmla="val 7046"/>
              </a:avLst>
            </a:prstGeom>
            <a:solidFill>
              <a:srgbClr val="00FF01">
                <a:alpha val="67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70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204" name="Picture 203" descr="mPFC_DVO_Pref_p0001_x-4.png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248045" y="21155957"/>
            <a:ext cx="2782079" cy="2374180"/>
          </a:xfrm>
          <a:prstGeom prst="rect">
            <a:avLst/>
          </a:prstGeom>
        </p:spPr>
      </p:pic>
      <p:sp>
        <p:nvSpPr>
          <p:cNvPr id="495" name="Donut 494"/>
          <p:cNvSpPr>
            <a:spLocks noChangeAspect="1"/>
          </p:cNvSpPr>
          <p:nvPr/>
        </p:nvSpPr>
        <p:spPr>
          <a:xfrm>
            <a:off x="33248046" y="21938230"/>
            <a:ext cx="871291" cy="876194"/>
          </a:xfrm>
          <a:prstGeom prst="donut">
            <a:avLst>
              <a:gd name="adj" fmla="val 7046"/>
            </a:avLst>
          </a:prstGeom>
          <a:solidFill>
            <a:srgbClr val="00FF01">
              <a:alpha val="67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0" name="TextBox 499"/>
          <p:cNvSpPr txBox="1"/>
          <p:nvPr/>
        </p:nvSpPr>
        <p:spPr>
          <a:xfrm>
            <a:off x="32004000" y="23774400"/>
            <a:ext cx="6314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Helvetica"/>
                <a:cs typeface="Helvetica"/>
              </a:rPr>
              <a:t>* </a:t>
            </a:r>
            <a:r>
              <a:rPr lang="en-US" sz="2400" i="1" dirty="0" smtClean="0">
                <a:latin typeface="Helvetica"/>
                <a:cs typeface="Helvetica"/>
              </a:rPr>
              <a:t>Regions displayed at P &lt; .</a:t>
            </a:r>
            <a:r>
              <a:rPr lang="en-US" sz="2400" i="1" dirty="0" smtClean="0">
                <a:latin typeface="Helvetica"/>
                <a:cs typeface="Helvetica"/>
              </a:rPr>
              <a:t>001, </a:t>
            </a:r>
            <a:r>
              <a:rPr lang="en-US" sz="2400" i="1" dirty="0" smtClean="0">
                <a:latin typeface="Helvetica"/>
                <a:cs typeface="Helvetica"/>
              </a:rPr>
              <a:t>uncorrected</a:t>
            </a:r>
            <a:endParaRPr lang="en-US" sz="2400" dirty="0" smtClean="0">
              <a:latin typeface="Helvetica"/>
              <a:cs typeface="Helvetica"/>
            </a:endParaRPr>
          </a:p>
        </p:txBody>
      </p:sp>
      <p:grpSp>
        <p:nvGrpSpPr>
          <p:cNvPr id="213" name="Group 212"/>
          <p:cNvGrpSpPr/>
          <p:nvPr/>
        </p:nvGrpSpPr>
        <p:grpSpPr>
          <a:xfrm>
            <a:off x="36880800" y="17221200"/>
            <a:ext cx="3200400" cy="3191510"/>
            <a:chOff x="36880800" y="17221200"/>
            <a:chExt cx="3200400" cy="3191510"/>
          </a:xfrm>
        </p:grpSpPr>
        <p:pic>
          <p:nvPicPr>
            <p:cNvPr id="482" name="Picture 481" descr="BarPlot_dACC_UvSChoicenone.pdf"/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80800" y="17221200"/>
              <a:ext cx="3200400" cy="3191510"/>
            </a:xfrm>
            <a:prstGeom prst="rect">
              <a:avLst/>
            </a:prstGeom>
          </p:spPr>
        </p:pic>
        <p:sp>
          <p:nvSpPr>
            <p:cNvPr id="211" name="TextBox 210"/>
            <p:cNvSpPr txBox="1"/>
            <p:nvPr/>
          </p:nvSpPr>
          <p:spPr>
            <a:xfrm rot="16200000">
              <a:off x="36418800" y="18401144"/>
              <a:ext cx="1347444" cy="338554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Arial"/>
                  <a:cs typeface="Arial"/>
                </a:rPr>
                <a:t>Mean</a:t>
              </a:r>
              <a:r>
                <a:rPr lang="en-US" sz="1600" b="1" dirty="0" smtClean="0">
                  <a:latin typeface="Arial"/>
                  <a:cs typeface="Arial"/>
                </a:rPr>
                <a:t> BOLD</a:t>
              </a:r>
              <a:endParaRPr lang="en-US" sz="1600" b="1" dirty="0" smtClean="0">
                <a:latin typeface="Arial"/>
                <a:cs typeface="Arial"/>
              </a:endParaRPr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36881147" y="13585013"/>
            <a:ext cx="3200053" cy="3191164"/>
            <a:chOff x="36881147" y="13585013"/>
            <a:chExt cx="3200053" cy="3191164"/>
          </a:xfrm>
        </p:grpSpPr>
        <p:pic>
          <p:nvPicPr>
            <p:cNvPr id="485" name="Picture 484" descr="BarPlot_rdlPFC_UvSChoicenone.pdf"/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81147" y="13585013"/>
              <a:ext cx="3200053" cy="3191164"/>
            </a:xfrm>
            <a:prstGeom prst="rect">
              <a:avLst/>
            </a:prstGeom>
          </p:spPr>
        </p:pic>
        <p:sp>
          <p:nvSpPr>
            <p:cNvPr id="501" name="TextBox 500"/>
            <p:cNvSpPr txBox="1"/>
            <p:nvPr/>
          </p:nvSpPr>
          <p:spPr>
            <a:xfrm rot="16200000">
              <a:off x="36376702" y="14692390"/>
              <a:ext cx="1347444" cy="338554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Arial"/>
                  <a:cs typeface="Arial"/>
                </a:rPr>
                <a:t>Mean</a:t>
              </a:r>
              <a:r>
                <a:rPr lang="en-US" sz="1600" b="1" dirty="0" smtClean="0">
                  <a:latin typeface="Arial"/>
                  <a:cs typeface="Arial"/>
                </a:rPr>
                <a:t> BOLD</a:t>
              </a:r>
              <a:endParaRPr lang="en-US" sz="1600" b="1" dirty="0" smtClean="0">
                <a:latin typeface="Arial"/>
                <a:cs typeface="Arial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36792125" y="20878800"/>
            <a:ext cx="3278340" cy="3278340"/>
            <a:chOff x="36792125" y="20878800"/>
            <a:chExt cx="3278340" cy="3278340"/>
          </a:xfrm>
        </p:grpSpPr>
        <p:pic>
          <p:nvPicPr>
            <p:cNvPr id="202" name="Picture 201"/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>
              <a:off x="36792125" y="20878800"/>
              <a:ext cx="3278340" cy="3278340"/>
            </a:xfrm>
            <a:prstGeom prst="rect">
              <a:avLst/>
            </a:prstGeom>
          </p:spPr>
        </p:pic>
        <p:sp>
          <p:nvSpPr>
            <p:cNvPr id="505" name="TextBox 504"/>
            <p:cNvSpPr txBox="1"/>
            <p:nvPr/>
          </p:nvSpPr>
          <p:spPr>
            <a:xfrm rot="16200000">
              <a:off x="36359824" y="22156396"/>
              <a:ext cx="1347444" cy="338554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Arial"/>
                  <a:cs typeface="Arial"/>
                </a:rPr>
                <a:t>Mean</a:t>
              </a:r>
              <a:r>
                <a:rPr lang="en-US" sz="1600" b="1" dirty="0" smtClean="0">
                  <a:latin typeface="Arial"/>
                  <a:cs typeface="Arial"/>
                </a:rPr>
                <a:t> BOLD</a:t>
              </a:r>
              <a:endParaRPr lang="en-US" sz="1600" b="1" dirty="0" smtClean="0">
                <a:latin typeface="Arial"/>
                <a:cs typeface="Arial"/>
              </a:endParaRPr>
            </a:p>
          </p:txBody>
        </p:sp>
      </p:grpSp>
      <p:sp>
        <p:nvSpPr>
          <p:cNvPr id="215" name="TextBox 214"/>
          <p:cNvSpPr txBox="1"/>
          <p:nvPr/>
        </p:nvSpPr>
        <p:spPr>
          <a:xfrm>
            <a:off x="47064300" y="14671991"/>
            <a:ext cx="5040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**</a:t>
            </a:r>
            <a:endParaRPr lang="en-US" sz="32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12" name="TextBox 511"/>
          <p:cNvSpPr txBox="1"/>
          <p:nvPr/>
        </p:nvSpPr>
        <p:spPr>
          <a:xfrm>
            <a:off x="47073312" y="18160424"/>
            <a:ext cx="5040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**</a:t>
            </a:r>
            <a:endParaRPr lang="en-US" sz="32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15" name="TextBox 514"/>
          <p:cNvSpPr txBox="1"/>
          <p:nvPr/>
        </p:nvSpPr>
        <p:spPr>
          <a:xfrm>
            <a:off x="47064300" y="22098000"/>
            <a:ext cx="5040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**</a:t>
            </a:r>
            <a:endParaRPr lang="en-US" sz="32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31970133" y="10134600"/>
            <a:ext cx="185930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Helvetica"/>
                <a:cs typeface="Helvetica"/>
              </a:rPr>
              <a:t>*</a:t>
            </a:r>
            <a:r>
              <a:rPr lang="en-US" sz="3200" dirty="0" smtClean="0">
                <a:latin typeface="Helvetica"/>
                <a:cs typeface="Helvetica"/>
              </a:rPr>
              <a:t>Model fitting suggests that the only parameters that vary between the conditions are </a:t>
            </a:r>
            <a:r>
              <a:rPr lang="en-US" sz="3200" i="1" dirty="0" err="1" smtClean="0">
                <a:latin typeface="Helvetica"/>
                <a:cs typeface="Helvetica"/>
              </a:rPr>
              <a:t>w</a:t>
            </a:r>
            <a:r>
              <a:rPr lang="en-US" sz="3200" i="1" baseline="-25000" dirty="0" err="1" smtClean="0">
                <a:latin typeface="Helvetica"/>
                <a:cs typeface="Helvetica"/>
              </a:rPr>
              <a:t>sel</a:t>
            </a:r>
            <a:r>
              <a:rPr lang="en-US" sz="3200" baseline="-25000" dirty="0" err="1" smtClean="0">
                <a:latin typeface="Helvetica"/>
                <a:cs typeface="Helvetica"/>
              </a:rPr>
              <a:t>f</a:t>
            </a:r>
            <a:r>
              <a:rPr lang="en-US" sz="3200" dirty="0" smtClean="0">
                <a:latin typeface="Helvetica"/>
                <a:cs typeface="Helvetica"/>
              </a:rPr>
              <a:t> and </a:t>
            </a:r>
            <a:r>
              <a:rPr lang="en-US" sz="3200" i="1" dirty="0" err="1" smtClean="0">
                <a:latin typeface="Helvetica"/>
                <a:cs typeface="Helvetica"/>
              </a:rPr>
              <a:t>w</a:t>
            </a:r>
            <a:r>
              <a:rPr lang="en-US" sz="3200" i="1" baseline="-25000" dirty="0" err="1" smtClean="0">
                <a:latin typeface="Helvetica"/>
                <a:cs typeface="Helvetica"/>
              </a:rPr>
              <a:t>othe</a:t>
            </a:r>
            <a:r>
              <a:rPr lang="en-US" sz="3200" baseline="-25000" dirty="0" err="1" smtClean="0">
                <a:latin typeface="Helvetica"/>
                <a:cs typeface="Helvetica"/>
              </a:rPr>
              <a:t>r</a:t>
            </a:r>
            <a:r>
              <a:rPr lang="en-US" sz="3200" dirty="0" smtClean="0">
                <a:latin typeface="Helvetica"/>
                <a:cs typeface="Helvetica"/>
              </a:rPr>
              <a:t>.</a:t>
            </a:r>
            <a:endParaRPr lang="en-US" sz="3200" dirty="0" smtClean="0">
              <a:latin typeface="Helvetica"/>
              <a:cs typeface="Helvetica"/>
            </a:endParaRPr>
          </a:p>
        </p:txBody>
      </p:sp>
      <p:sp>
        <p:nvSpPr>
          <p:cNvPr id="498" name="TextBox 497"/>
          <p:cNvSpPr txBox="1"/>
          <p:nvPr/>
        </p:nvSpPr>
        <p:spPr>
          <a:xfrm>
            <a:off x="19752381" y="30848148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$Self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02" name="TextBox 501"/>
          <p:cNvSpPr txBox="1"/>
          <p:nvPr/>
        </p:nvSpPr>
        <p:spPr>
          <a:xfrm>
            <a:off x="21038885" y="30845763"/>
            <a:ext cx="1124752" cy="4589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$Other</a:t>
            </a:r>
            <a:endParaRPr lang="en-US"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6985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3600" dirty="0" smtClean="0"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24762</TotalTime>
  <Words>898</Words>
  <Application>Microsoft Macintosh PowerPoint</Application>
  <PresentationFormat>Custom</PresentationFormat>
  <Paragraphs>194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Cendri Hutcherson</dc:creator>
  <cp:lastModifiedBy>Cendri Hutcherson</cp:lastModifiedBy>
  <cp:revision>359</cp:revision>
  <cp:lastPrinted>2011-03-31T23:49:33Z</cp:lastPrinted>
  <dcterms:created xsi:type="dcterms:W3CDTF">2011-03-30T17:43:29Z</dcterms:created>
  <dcterms:modified xsi:type="dcterms:W3CDTF">2014-09-24T21:28:18Z</dcterms:modified>
</cp:coreProperties>
</file>