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58" r:id="rId3"/>
    <p:sldId id="270" r:id="rId4"/>
    <p:sldId id="274" r:id="rId5"/>
    <p:sldId id="271" r:id="rId6"/>
    <p:sldId id="272" r:id="rId7"/>
    <p:sldId id="273" r:id="rId8"/>
    <p:sldId id="281" r:id="rId9"/>
    <p:sldId id="296" r:id="rId10"/>
    <p:sldId id="282" r:id="rId11"/>
    <p:sldId id="283" r:id="rId12"/>
    <p:sldId id="284" r:id="rId13"/>
    <p:sldId id="285" r:id="rId14"/>
    <p:sldId id="286" r:id="rId15"/>
    <p:sldId id="287" r:id="rId16"/>
    <p:sldId id="288" r:id="rId17"/>
    <p:sldId id="294" r:id="rId18"/>
    <p:sldId id="322" r:id="rId19"/>
    <p:sldId id="321" r:id="rId20"/>
    <p:sldId id="289" r:id="rId21"/>
    <p:sldId id="290" r:id="rId22"/>
    <p:sldId id="291" r:id="rId23"/>
    <p:sldId id="295" r:id="rId24"/>
    <p:sldId id="292" r:id="rId25"/>
    <p:sldId id="315" r:id="rId26"/>
    <p:sldId id="300" r:id="rId27"/>
    <p:sldId id="301" r:id="rId28"/>
    <p:sldId id="302" r:id="rId29"/>
    <p:sldId id="316" r:id="rId30"/>
    <p:sldId id="304" r:id="rId31"/>
    <p:sldId id="305" r:id="rId32"/>
    <p:sldId id="312" r:id="rId33"/>
    <p:sldId id="313" r:id="rId34"/>
    <p:sldId id="314" r:id="rId35"/>
    <p:sldId id="317" r:id="rId36"/>
    <p:sldId id="318" r:id="rId37"/>
    <p:sldId id="319" r:id="rId38"/>
    <p:sldId id="293" r:id="rId39"/>
    <p:sldId id="259" r:id="rId40"/>
    <p:sldId id="267" r:id="rId41"/>
    <p:sldId id="297" r:id="rId42"/>
    <p:sldId id="298" r:id="rId43"/>
    <p:sldId id="299" r:id="rId44"/>
    <p:sldId id="279" r:id="rId45"/>
    <p:sldId id="280" r:id="rId46"/>
    <p:sldId id="275" r:id="rId47"/>
    <p:sldId id="276" r:id="rId48"/>
    <p:sldId id="277" r:id="rId49"/>
    <p:sldId id="27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9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BFE252-8287-CC4B-8EE5-6AAFC44541D4}" type="datetimeFigureOut">
              <a:rPr lang="en-US" smtClean="0"/>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401732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FE252-8287-CC4B-8EE5-6AAFC44541D4}" type="datetimeFigureOut">
              <a:rPr lang="en-US" smtClean="0"/>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289049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FE252-8287-CC4B-8EE5-6AAFC44541D4}" type="datetimeFigureOut">
              <a:rPr lang="en-US" smtClean="0"/>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402952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FE252-8287-CC4B-8EE5-6AAFC44541D4}" type="datetimeFigureOut">
              <a:rPr lang="en-US" smtClean="0"/>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2783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BFE252-8287-CC4B-8EE5-6AAFC44541D4}" type="datetimeFigureOut">
              <a:rPr lang="en-US" smtClean="0"/>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356272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BFE252-8287-CC4B-8EE5-6AAFC44541D4}" type="datetimeFigureOut">
              <a:rPr lang="en-US" smtClean="0"/>
              <a:t>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6993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BFE252-8287-CC4B-8EE5-6AAFC44541D4}" type="datetimeFigureOut">
              <a:rPr lang="en-US" smtClean="0"/>
              <a:t>2/15/16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147451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BFE252-8287-CC4B-8EE5-6AAFC44541D4}" type="datetimeFigureOut">
              <a:rPr lang="en-US" smtClean="0"/>
              <a:t>2/15/16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423935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FE252-8287-CC4B-8EE5-6AAFC44541D4}" type="datetimeFigureOut">
              <a:rPr lang="en-US" smtClean="0"/>
              <a:t>2/15/16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134431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FE252-8287-CC4B-8EE5-6AAFC44541D4}" type="datetimeFigureOut">
              <a:rPr lang="en-US" smtClean="0"/>
              <a:t>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401515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FE252-8287-CC4B-8EE5-6AAFC44541D4}" type="datetimeFigureOut">
              <a:rPr lang="en-US" smtClean="0"/>
              <a:t>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D84DC-7EF7-C341-952A-F7179820B51D}" type="slidenum">
              <a:rPr lang="en-US" smtClean="0"/>
              <a:t>‹#›</a:t>
            </a:fld>
            <a:endParaRPr lang="en-US"/>
          </a:p>
        </p:txBody>
      </p:sp>
    </p:spTree>
    <p:extLst>
      <p:ext uri="{BB962C8B-B14F-4D97-AF65-F5344CB8AC3E}">
        <p14:creationId xmlns:p14="http://schemas.microsoft.com/office/powerpoint/2010/main" val="18555583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FE252-8287-CC4B-8EE5-6AAFC44541D4}" type="datetimeFigureOut">
              <a:rPr lang="en-US" smtClean="0"/>
              <a:t>2/15/16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D84DC-7EF7-C341-952A-F7179820B51D}" type="slidenum">
              <a:rPr lang="en-US" smtClean="0"/>
              <a:t>‹#›</a:t>
            </a:fld>
            <a:endParaRPr lang="en-US"/>
          </a:p>
        </p:txBody>
      </p:sp>
      <p:sp>
        <p:nvSpPr>
          <p:cNvPr id="7" name="TextBox 6"/>
          <p:cNvSpPr txBox="1"/>
          <p:nvPr userDrawn="1"/>
        </p:nvSpPr>
        <p:spPr>
          <a:xfrm>
            <a:off x="2086922" y="6356350"/>
            <a:ext cx="4970156"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 Press         to go back</a:t>
            </a:r>
            <a:r>
              <a:rPr lang="en-US" dirty="0" smtClean="0">
                <a:latin typeface="Helvetica"/>
                <a:cs typeface="Helvetica"/>
              </a:rPr>
              <a:t>.</a:t>
            </a:r>
            <a:endParaRPr lang="en-US" dirty="0">
              <a:latin typeface="Helvetica"/>
              <a:cs typeface="Helvetica"/>
            </a:endParaRPr>
          </a:p>
        </p:txBody>
      </p:sp>
      <p:grpSp>
        <p:nvGrpSpPr>
          <p:cNvPr id="11" name="Group 10"/>
          <p:cNvGrpSpPr>
            <a:grpSpLocks noChangeAspect="1"/>
          </p:cNvGrpSpPr>
          <p:nvPr userDrawn="1"/>
        </p:nvGrpSpPr>
        <p:grpSpPr>
          <a:xfrm>
            <a:off x="2871173" y="6372629"/>
            <a:ext cx="344525" cy="344525"/>
            <a:chOff x="6019800" y="3874668"/>
            <a:chExt cx="1090768" cy="1090768"/>
          </a:xfrm>
        </p:grpSpPr>
        <p:sp>
          <p:nvSpPr>
            <p:cNvPr id="8" name="Rounded Rectangle 7"/>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a:grpSpLocks noChangeAspect="1"/>
          </p:cNvGrpSpPr>
          <p:nvPr userDrawn="1"/>
        </p:nvGrpSpPr>
        <p:grpSpPr>
          <a:xfrm flipH="1">
            <a:off x="5254114" y="6376950"/>
            <a:ext cx="344525" cy="344525"/>
            <a:chOff x="6019800" y="3874668"/>
            <a:chExt cx="1090768" cy="1090768"/>
          </a:xfrm>
        </p:grpSpPr>
        <p:sp>
          <p:nvSpPr>
            <p:cNvPr id="13" name="Rounded Rectangle 12"/>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Isosceles Triangle 13"/>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1301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500" y="1297549"/>
            <a:ext cx="8509000" cy="3697422"/>
          </a:xfrm>
          <a:prstGeom prst="rect">
            <a:avLst/>
          </a:prstGeom>
          <a:noFill/>
        </p:spPr>
        <p:txBody>
          <a:bodyPr wrap="square" rtlCol="0">
            <a:spAutoFit/>
          </a:bodyPr>
          <a:lstStyle/>
          <a:p>
            <a:pPr algn="just">
              <a:lnSpc>
                <a:spcPct val="120000"/>
              </a:lnSpc>
            </a:pPr>
            <a:r>
              <a:rPr lang="en-US" sz="2800" dirty="0" smtClean="0">
                <a:latin typeface="Arial"/>
                <a:cs typeface="Arial"/>
              </a:rPr>
              <a:t>Welcome!  In this experiment, </a:t>
            </a:r>
            <a:r>
              <a:rPr lang="en-US" sz="2800" dirty="0">
                <a:latin typeface="Arial"/>
                <a:cs typeface="Arial"/>
              </a:rPr>
              <a:t>w</a:t>
            </a:r>
            <a:r>
              <a:rPr lang="en-US" sz="2800" dirty="0" smtClean="0">
                <a:latin typeface="Arial"/>
                <a:cs typeface="Arial"/>
              </a:rPr>
              <a:t>e are interested in understanding how people decide what they want to eat. </a:t>
            </a:r>
          </a:p>
          <a:p>
            <a:pPr algn="just">
              <a:lnSpc>
                <a:spcPct val="120000"/>
              </a:lnSpc>
            </a:pPr>
            <a:endParaRPr lang="en-US" sz="2800" dirty="0">
              <a:latin typeface="Arial"/>
              <a:cs typeface="Arial"/>
            </a:endParaRPr>
          </a:p>
          <a:p>
            <a:pPr algn="just">
              <a:lnSpc>
                <a:spcPct val="120000"/>
              </a:lnSpc>
            </a:pPr>
            <a:r>
              <a:rPr lang="en-US" sz="2800" dirty="0" smtClean="0">
                <a:latin typeface="Arial"/>
                <a:cs typeface="Arial"/>
              </a:rPr>
              <a:t>This experiment should take about </a:t>
            </a:r>
            <a:r>
              <a:rPr lang="en-US" sz="2800" dirty="0" smtClean="0">
                <a:solidFill>
                  <a:srgbClr val="FF0000"/>
                </a:solidFill>
                <a:latin typeface="Arial"/>
                <a:cs typeface="Arial"/>
              </a:rPr>
              <a:t>1.5 hours total</a:t>
            </a:r>
            <a:r>
              <a:rPr lang="en-US" sz="2800" dirty="0" smtClean="0">
                <a:solidFill>
                  <a:srgbClr val="000000"/>
                </a:solidFill>
                <a:latin typeface="Arial"/>
                <a:cs typeface="Arial"/>
              </a:rPr>
              <a:t>.</a:t>
            </a:r>
            <a:r>
              <a:rPr lang="en-US" sz="2800" dirty="0" smtClean="0">
                <a:solidFill>
                  <a:srgbClr val="FF0000"/>
                </a:solidFill>
                <a:latin typeface="Arial"/>
                <a:cs typeface="Arial"/>
              </a:rPr>
              <a:t> </a:t>
            </a:r>
            <a:r>
              <a:rPr lang="en-US" sz="2800" dirty="0" smtClean="0">
                <a:latin typeface="Arial"/>
                <a:cs typeface="Arial"/>
              </a:rPr>
              <a:t>For your participation today, you will earn </a:t>
            </a:r>
            <a:r>
              <a:rPr lang="en-US" sz="2800" dirty="0" smtClean="0">
                <a:solidFill>
                  <a:srgbClr val="FF0000"/>
                </a:solidFill>
                <a:latin typeface="Arial"/>
                <a:cs typeface="Arial"/>
              </a:rPr>
              <a:t>1.5 participation credits</a:t>
            </a:r>
            <a:r>
              <a:rPr lang="en-US" sz="2800" dirty="0" smtClean="0">
                <a:latin typeface="Arial"/>
                <a:cs typeface="Arial"/>
              </a:rPr>
              <a:t>.</a:t>
            </a:r>
            <a:endParaRPr lang="en-US" sz="2800" dirty="0">
              <a:latin typeface="Arial"/>
              <a:cs typeface="Arial"/>
            </a:endParaRPr>
          </a:p>
        </p:txBody>
      </p:sp>
      <p:sp>
        <p:nvSpPr>
          <p:cNvPr id="6" name="Rectangle 5"/>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3299300" y="6356350"/>
            <a:ext cx="2545401" cy="369332"/>
            <a:chOff x="2086922" y="6356350"/>
            <a:chExt cx="2545401" cy="369332"/>
          </a:xfrm>
        </p:grpSpPr>
        <p:sp>
          <p:nvSpPr>
            <p:cNvPr id="7" name="TextBox 6"/>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8" name="Group 7"/>
            <p:cNvGrpSpPr>
              <a:grpSpLocks noChangeAspect="1"/>
            </p:cNvGrpSpPr>
            <p:nvPr/>
          </p:nvGrpSpPr>
          <p:grpSpPr>
            <a:xfrm>
              <a:off x="2871173" y="6372629"/>
              <a:ext cx="344525" cy="344525"/>
              <a:chOff x="6019800" y="3874668"/>
              <a:chExt cx="1090768" cy="1090768"/>
            </a:xfrm>
          </p:grpSpPr>
          <p:sp>
            <p:nvSpPr>
              <p:cNvPr id="9" name="Rounded Rectangle 8"/>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9117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6607" y="333633"/>
            <a:ext cx="8038511" cy="6124754"/>
          </a:xfrm>
          <a:prstGeom prst="rect">
            <a:avLst/>
          </a:prstGeom>
        </p:spPr>
        <p:txBody>
          <a:bodyPr wrap="square">
            <a:spAutoFit/>
          </a:bodyPr>
          <a:lstStyle/>
          <a:p>
            <a:pPr algn="just"/>
            <a:r>
              <a:rPr lang="en-US" sz="2800" dirty="0">
                <a:latin typeface="Arial"/>
                <a:cs typeface="Arial"/>
              </a:rPr>
              <a:t>Here’s how we will determine what you eat. At the end of the experiment we will select </a:t>
            </a:r>
            <a:r>
              <a:rPr lang="en-US" sz="2800" dirty="0" smtClean="0">
                <a:latin typeface="Arial"/>
                <a:cs typeface="Arial"/>
              </a:rPr>
              <a:t>ONE </a:t>
            </a:r>
            <a:r>
              <a:rPr lang="en-US" sz="2800" dirty="0">
                <a:latin typeface="Arial"/>
                <a:cs typeface="Arial"/>
              </a:rPr>
              <a:t>of the </a:t>
            </a:r>
            <a:r>
              <a:rPr lang="en-US" sz="2800" dirty="0" smtClean="0">
                <a:latin typeface="Arial"/>
                <a:cs typeface="Arial"/>
              </a:rPr>
              <a:t>choice trials </a:t>
            </a:r>
            <a:r>
              <a:rPr lang="en-US" sz="2800" dirty="0">
                <a:latin typeface="Arial"/>
                <a:cs typeface="Arial"/>
              </a:rPr>
              <a:t>that you </a:t>
            </a:r>
            <a:r>
              <a:rPr lang="en-US" sz="2800" dirty="0" smtClean="0">
                <a:latin typeface="Arial"/>
                <a:cs typeface="Arial"/>
              </a:rPr>
              <a:t>saw, </a:t>
            </a:r>
            <a:r>
              <a:rPr lang="en-US" sz="2800" dirty="0">
                <a:latin typeface="Arial"/>
                <a:cs typeface="Arial"/>
              </a:rPr>
              <a:t>and this trial will count for real. </a:t>
            </a:r>
            <a:r>
              <a:rPr lang="en-US" sz="2800" dirty="0" smtClean="0">
                <a:latin typeface="Arial"/>
                <a:cs typeface="Arial"/>
              </a:rPr>
              <a:t>If you said yes, you will be asked to </a:t>
            </a:r>
            <a:r>
              <a:rPr lang="en-US" sz="2800" dirty="0" smtClean="0">
                <a:latin typeface="Arial"/>
                <a:cs typeface="Arial"/>
              </a:rPr>
              <a:t>eat the food EXACTLY AS IT IS SHOWN ON THE PLATE</a:t>
            </a:r>
            <a:r>
              <a:rPr lang="en-US" sz="2800" dirty="0" smtClean="0">
                <a:latin typeface="Arial"/>
                <a:cs typeface="Arial"/>
              </a:rPr>
              <a:t>. If you said no, you will not eat any food. Only </a:t>
            </a:r>
            <a:r>
              <a:rPr lang="en-US" sz="2800" dirty="0">
                <a:latin typeface="Arial"/>
                <a:cs typeface="Arial"/>
              </a:rPr>
              <a:t>one trial will be selected, so you should treat every trial as if it could be the one that counts.</a:t>
            </a:r>
          </a:p>
          <a:p>
            <a:pPr algn="just"/>
            <a:endParaRPr lang="en-US" sz="2800" dirty="0">
              <a:latin typeface="Arial"/>
              <a:cs typeface="Arial"/>
            </a:endParaRPr>
          </a:p>
          <a:p>
            <a:pPr algn="just"/>
            <a:r>
              <a:rPr lang="en-US" sz="2800" dirty="0">
                <a:latin typeface="Arial"/>
                <a:cs typeface="Arial"/>
              </a:rPr>
              <a:t>Note: You will NOT be allowed to eat any other food during the experiment or the 30-minute </a:t>
            </a:r>
            <a:r>
              <a:rPr lang="en-US" sz="2800" dirty="0" smtClean="0">
                <a:latin typeface="Arial"/>
                <a:cs typeface="Arial"/>
              </a:rPr>
              <a:t>eating period</a:t>
            </a:r>
            <a:r>
              <a:rPr lang="en-US" sz="2800" dirty="0">
                <a:latin typeface="Arial"/>
                <a:cs typeface="Arial"/>
              </a:rPr>
              <a:t>, and you will be </a:t>
            </a:r>
            <a:r>
              <a:rPr lang="en-US" sz="2800" i="1" dirty="0">
                <a:latin typeface="Arial"/>
                <a:cs typeface="Arial"/>
              </a:rPr>
              <a:t>required</a:t>
            </a:r>
            <a:r>
              <a:rPr lang="en-US" sz="2800" dirty="0">
                <a:latin typeface="Arial"/>
                <a:cs typeface="Arial"/>
              </a:rPr>
              <a:t> to eat </a:t>
            </a:r>
            <a:r>
              <a:rPr lang="en-US" sz="2800" dirty="0" smtClean="0">
                <a:latin typeface="Arial"/>
                <a:cs typeface="Arial"/>
              </a:rPr>
              <a:t>any food you say yes to, </a:t>
            </a:r>
            <a:r>
              <a:rPr lang="en-US" sz="2800" dirty="0">
                <a:latin typeface="Arial"/>
                <a:cs typeface="Arial"/>
              </a:rPr>
              <a:t>so think about each choice carefully.</a:t>
            </a:r>
          </a:p>
        </p:txBody>
      </p:sp>
    </p:spTree>
    <p:extLst>
      <p:ext uri="{BB962C8B-B14F-4D97-AF65-F5344CB8AC3E}">
        <p14:creationId xmlns:p14="http://schemas.microsoft.com/office/powerpoint/2010/main" val="367693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105400"/>
          </a:xfrm>
        </p:spPr>
        <p:txBody>
          <a:bodyPr>
            <a:normAutofit fontScale="92500" lnSpcReduction="10000"/>
          </a:bodyPr>
          <a:lstStyle/>
          <a:p>
            <a:pPr marL="4763" indent="0" algn="just">
              <a:buNone/>
            </a:pPr>
            <a:endParaRPr lang="en-US" dirty="0" smtClean="0">
              <a:solidFill>
                <a:srgbClr val="000000"/>
              </a:solidFill>
              <a:latin typeface="Arial"/>
              <a:cs typeface="Arial"/>
            </a:endParaRPr>
          </a:p>
          <a:p>
            <a:pPr marL="4763" indent="0" algn="just">
              <a:buNone/>
            </a:pPr>
            <a:r>
              <a:rPr lang="en-US" dirty="0" smtClean="0">
                <a:solidFill>
                  <a:srgbClr val="000000"/>
                </a:solidFill>
                <a:latin typeface="Arial"/>
                <a:cs typeface="Arial"/>
              </a:rPr>
              <a:t>Here’s how you choose a food. </a:t>
            </a:r>
          </a:p>
          <a:p>
            <a:pPr marL="4763" indent="0" algn="just">
              <a:buNone/>
            </a:pPr>
            <a:endParaRPr lang="en-US" dirty="0">
              <a:solidFill>
                <a:srgbClr val="000000"/>
              </a:solidFill>
              <a:latin typeface="Arial"/>
              <a:cs typeface="Arial"/>
            </a:endParaRPr>
          </a:p>
          <a:p>
            <a:pPr marL="4763" indent="0" algn="just">
              <a:buNone/>
            </a:pPr>
            <a:r>
              <a:rPr lang="en-US" dirty="0" smtClean="0">
                <a:solidFill>
                  <a:srgbClr val="000000"/>
                </a:solidFill>
                <a:latin typeface="Arial"/>
                <a:cs typeface="Arial"/>
              </a:rPr>
              <a:t>On each trial during the choice task, you will see a START button. </a:t>
            </a:r>
            <a:r>
              <a:rPr lang="en-US" dirty="0">
                <a:solidFill>
                  <a:srgbClr val="000000"/>
                </a:solidFill>
                <a:latin typeface="Arial"/>
                <a:cs typeface="Arial"/>
              </a:rPr>
              <a:t>T</a:t>
            </a:r>
            <a:r>
              <a:rPr lang="en-US" dirty="0" smtClean="0">
                <a:solidFill>
                  <a:srgbClr val="000000"/>
                </a:solidFill>
                <a:latin typeface="Arial"/>
                <a:cs typeface="Arial"/>
              </a:rPr>
              <a:t>o reveal the </a:t>
            </a:r>
            <a:r>
              <a:rPr lang="en-US" dirty="0" smtClean="0">
                <a:solidFill>
                  <a:srgbClr val="000000"/>
                </a:solidFill>
                <a:latin typeface="Arial"/>
                <a:cs typeface="Arial"/>
              </a:rPr>
              <a:t>food </a:t>
            </a:r>
            <a:r>
              <a:rPr lang="en-US" dirty="0" smtClean="0">
                <a:solidFill>
                  <a:srgbClr val="000000"/>
                </a:solidFill>
                <a:latin typeface="Arial"/>
                <a:cs typeface="Arial"/>
              </a:rPr>
              <a:t>on that trial, you must first click on the START button, and then begin moving your mouse upwards.</a:t>
            </a:r>
          </a:p>
          <a:p>
            <a:pPr marL="4763" indent="0" algn="just">
              <a:buNone/>
            </a:pPr>
            <a:endParaRPr lang="en-US" dirty="0">
              <a:solidFill>
                <a:srgbClr val="000000"/>
              </a:solidFill>
              <a:latin typeface="Arial"/>
              <a:cs typeface="Arial"/>
            </a:endParaRPr>
          </a:p>
          <a:p>
            <a:pPr marL="4763" indent="0" algn="just">
              <a:buNone/>
            </a:pPr>
            <a:r>
              <a:rPr lang="en-US" dirty="0" smtClean="0">
                <a:solidFill>
                  <a:srgbClr val="000000"/>
                </a:solidFill>
                <a:latin typeface="Arial"/>
                <a:cs typeface="Arial"/>
              </a:rPr>
              <a:t>IMPORTANT: The food </a:t>
            </a:r>
            <a:r>
              <a:rPr lang="en-US" dirty="0" smtClean="0">
                <a:solidFill>
                  <a:srgbClr val="000000"/>
                </a:solidFill>
                <a:latin typeface="Arial"/>
                <a:cs typeface="Arial"/>
              </a:rPr>
              <a:t>will appear only when you begin moving your mouse upwards, and not before.</a:t>
            </a:r>
          </a:p>
          <a:p>
            <a:pPr marL="4763" indent="0" algn="just">
              <a:buNone/>
            </a:pPr>
            <a:endParaRPr lang="en-US" dirty="0" smtClean="0">
              <a:solidFill>
                <a:srgbClr val="000000"/>
              </a:solidFill>
              <a:latin typeface="Arial"/>
              <a:cs typeface="Arial"/>
            </a:endParaRPr>
          </a:p>
        </p:txBody>
      </p:sp>
    </p:spTree>
    <p:extLst>
      <p:ext uri="{BB962C8B-B14F-4D97-AF65-F5344CB8AC3E}">
        <p14:creationId xmlns:p14="http://schemas.microsoft.com/office/powerpoint/2010/main" val="164185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440363"/>
          </a:xfrm>
        </p:spPr>
        <p:txBody>
          <a:bodyPr>
            <a:normAutofit/>
          </a:bodyPr>
          <a:lstStyle/>
          <a:p>
            <a:pPr marL="0" indent="0" algn="just">
              <a:buNone/>
            </a:pPr>
            <a:r>
              <a:rPr lang="en-US" sz="2800" dirty="0" smtClean="0">
                <a:solidFill>
                  <a:srgbClr val="000000"/>
                </a:solidFill>
                <a:latin typeface="Arial"/>
                <a:cs typeface="Arial"/>
              </a:rPr>
              <a:t>Once the </a:t>
            </a:r>
            <a:r>
              <a:rPr lang="en-US" sz="2800" dirty="0" smtClean="0">
                <a:solidFill>
                  <a:srgbClr val="000000"/>
                </a:solidFill>
                <a:latin typeface="Arial"/>
                <a:cs typeface="Arial"/>
              </a:rPr>
              <a:t>food appears, </a:t>
            </a:r>
            <a:r>
              <a:rPr lang="en-US" sz="2800" dirty="0" smtClean="0">
                <a:solidFill>
                  <a:srgbClr val="000000"/>
                </a:solidFill>
                <a:latin typeface="Arial"/>
                <a:cs typeface="Arial"/>
              </a:rPr>
              <a:t>you can choose </a:t>
            </a:r>
            <a:r>
              <a:rPr lang="en-US" sz="2800" dirty="0" smtClean="0">
                <a:solidFill>
                  <a:srgbClr val="000000"/>
                </a:solidFill>
                <a:latin typeface="Arial"/>
                <a:cs typeface="Arial"/>
              </a:rPr>
              <a:t>whether you would prefer to eat it or not. </a:t>
            </a:r>
            <a:r>
              <a:rPr lang="en-US" sz="2800" dirty="0" smtClean="0">
                <a:solidFill>
                  <a:srgbClr val="000000"/>
                </a:solidFill>
                <a:latin typeface="Arial"/>
                <a:cs typeface="Arial"/>
              </a:rPr>
              <a:t>To </a:t>
            </a:r>
            <a:r>
              <a:rPr lang="en-US" sz="2800" dirty="0" smtClean="0">
                <a:solidFill>
                  <a:srgbClr val="000000"/>
                </a:solidFill>
                <a:latin typeface="Arial"/>
                <a:cs typeface="Arial"/>
              </a:rPr>
              <a:t>choose yes, </a:t>
            </a:r>
            <a:r>
              <a:rPr lang="en-US" sz="2800" dirty="0" smtClean="0">
                <a:solidFill>
                  <a:srgbClr val="000000"/>
                </a:solidFill>
                <a:latin typeface="Arial"/>
                <a:cs typeface="Arial"/>
              </a:rPr>
              <a:t>click </a:t>
            </a:r>
            <a:r>
              <a:rPr lang="en-US" sz="2800" dirty="0" smtClean="0">
                <a:solidFill>
                  <a:srgbClr val="000000"/>
                </a:solidFill>
                <a:latin typeface="Arial"/>
                <a:cs typeface="Arial"/>
              </a:rPr>
              <a:t>the ‘YES’ button. To choose no, click on the ‘NO’ button.</a:t>
            </a:r>
            <a:endParaRPr lang="en-US" sz="2800" dirty="0" smtClean="0">
              <a:solidFill>
                <a:srgbClr val="000000"/>
              </a:solidFill>
              <a:latin typeface="Arial"/>
              <a:cs typeface="Arial"/>
            </a:endParaRPr>
          </a:p>
          <a:p>
            <a:pPr marL="0" indent="0" algn="just">
              <a:buNone/>
            </a:pPr>
            <a:endParaRPr lang="en-US" sz="2800" dirty="0">
              <a:solidFill>
                <a:srgbClr val="000000"/>
              </a:solidFill>
              <a:latin typeface="Arial"/>
              <a:cs typeface="Arial"/>
            </a:endParaRPr>
          </a:p>
          <a:p>
            <a:pPr marL="0" indent="0" algn="just">
              <a:buNone/>
            </a:pPr>
            <a:r>
              <a:rPr lang="en-US" sz="2800" dirty="0" smtClean="0">
                <a:solidFill>
                  <a:srgbClr val="000000"/>
                </a:solidFill>
                <a:latin typeface="Arial"/>
                <a:cs typeface="Arial"/>
              </a:rPr>
              <a:t>IMPORTANT: You won’t be able to see the </a:t>
            </a:r>
            <a:r>
              <a:rPr lang="en-US" sz="2800" dirty="0" smtClean="0">
                <a:solidFill>
                  <a:srgbClr val="000000"/>
                </a:solidFill>
                <a:latin typeface="Arial"/>
                <a:cs typeface="Arial"/>
              </a:rPr>
              <a:t>food </a:t>
            </a:r>
            <a:r>
              <a:rPr lang="en-US" sz="2800" dirty="0" smtClean="0">
                <a:solidFill>
                  <a:srgbClr val="000000"/>
                </a:solidFill>
                <a:latin typeface="Arial"/>
                <a:cs typeface="Arial"/>
              </a:rPr>
              <a:t>until your cursor moves beyond the top of the START box. Your response will be entered and the trial will end as soon as you use the mouse to click on </a:t>
            </a:r>
            <a:r>
              <a:rPr lang="en-US" sz="2800" dirty="0" smtClean="0">
                <a:solidFill>
                  <a:srgbClr val="000000"/>
                </a:solidFill>
                <a:latin typeface="Arial"/>
                <a:cs typeface="Arial"/>
              </a:rPr>
              <a:t>either the ‘YES’ or the ‘NO’ button.</a:t>
            </a:r>
            <a:endParaRPr lang="en-US" sz="2800" dirty="0">
              <a:solidFill>
                <a:srgbClr val="000000"/>
              </a:solidFill>
              <a:latin typeface="Arial"/>
              <a:cs typeface="Arial"/>
            </a:endParaRPr>
          </a:p>
          <a:p>
            <a:pPr marL="0" indent="0" algn="just">
              <a:buNone/>
            </a:pPr>
            <a:endParaRPr lang="en-US" sz="2800" dirty="0">
              <a:solidFill>
                <a:srgbClr val="000000"/>
              </a:solidFill>
              <a:latin typeface="Arial"/>
              <a:cs typeface="Arial"/>
            </a:endParaRPr>
          </a:p>
        </p:txBody>
      </p:sp>
    </p:spTree>
    <p:extLst>
      <p:ext uri="{BB962C8B-B14F-4D97-AF65-F5344CB8AC3E}">
        <p14:creationId xmlns:p14="http://schemas.microsoft.com/office/powerpoint/2010/main" val="75166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marL="0" indent="0" algn="just">
              <a:buNone/>
            </a:pPr>
            <a:r>
              <a:rPr lang="en-US" sz="2800" dirty="0" smtClean="0">
                <a:solidFill>
                  <a:srgbClr val="000000"/>
                </a:solidFill>
                <a:latin typeface="Arial"/>
                <a:cs typeface="Arial"/>
              </a:rPr>
              <a:t>While you are choosing, please respond as quickly and accurately as possible. If you haven’t responded within </a:t>
            </a:r>
            <a:r>
              <a:rPr lang="en-US" sz="2800" dirty="0" smtClean="0">
                <a:solidFill>
                  <a:srgbClr val="000000"/>
                </a:solidFill>
                <a:latin typeface="Arial"/>
                <a:cs typeface="Arial"/>
              </a:rPr>
              <a:t>10 </a:t>
            </a:r>
            <a:r>
              <a:rPr lang="en-US" sz="2800" dirty="0" smtClean="0">
                <a:solidFill>
                  <a:srgbClr val="000000"/>
                </a:solidFill>
                <a:latin typeface="Arial"/>
                <a:cs typeface="Arial"/>
              </a:rPr>
              <a:t>seconds, </a:t>
            </a:r>
            <a:r>
              <a:rPr lang="en-US" sz="2800" dirty="0" smtClean="0">
                <a:solidFill>
                  <a:srgbClr val="000000"/>
                </a:solidFill>
                <a:latin typeface="Arial"/>
                <a:cs typeface="Arial"/>
              </a:rPr>
              <a:t>whatever button you are closest to at the end of the 10 second period will be selected.</a:t>
            </a:r>
            <a:endParaRPr lang="en-US" sz="2800" dirty="0" smtClean="0">
              <a:solidFill>
                <a:srgbClr val="000000"/>
              </a:solidFill>
              <a:latin typeface="Arial"/>
              <a:cs typeface="Arial"/>
            </a:endParaRPr>
          </a:p>
          <a:p>
            <a:pPr marL="0" indent="0" algn="just">
              <a:buNone/>
            </a:pPr>
            <a:endParaRPr lang="en-US" sz="2800" dirty="0">
              <a:solidFill>
                <a:srgbClr val="000000"/>
              </a:solidFill>
              <a:latin typeface="Arial"/>
              <a:cs typeface="Arial"/>
            </a:endParaRPr>
          </a:p>
          <a:p>
            <a:pPr marL="0" indent="0" algn="just">
              <a:buNone/>
            </a:pPr>
            <a:r>
              <a:rPr lang="en-US" sz="2800" dirty="0" smtClean="0">
                <a:solidFill>
                  <a:srgbClr val="000000"/>
                </a:solidFill>
                <a:latin typeface="Arial"/>
                <a:cs typeface="Arial"/>
              </a:rPr>
              <a:t>Also: </a:t>
            </a:r>
            <a:r>
              <a:rPr lang="en-US" sz="2800" dirty="0" smtClean="0">
                <a:solidFill>
                  <a:srgbClr val="000000"/>
                </a:solidFill>
                <a:latin typeface="Arial"/>
                <a:cs typeface="Arial"/>
              </a:rPr>
              <a:t>You </a:t>
            </a:r>
            <a:r>
              <a:rPr lang="en-US" sz="2800" dirty="0" smtClean="0">
                <a:solidFill>
                  <a:srgbClr val="000000"/>
                </a:solidFill>
                <a:latin typeface="Arial"/>
                <a:cs typeface="Arial"/>
              </a:rPr>
              <a:t>should use the mouse to indicate exactly how you feel at each moment in a trial. This may mean that you sometimes move the mouse back and forth if your feelings change during a trial. But </a:t>
            </a:r>
            <a:r>
              <a:rPr lang="en-US" sz="2800" dirty="0" smtClean="0">
                <a:solidFill>
                  <a:srgbClr val="000000"/>
                </a:solidFill>
                <a:latin typeface="Arial"/>
                <a:cs typeface="Arial"/>
              </a:rPr>
              <a:t>please </a:t>
            </a:r>
            <a:r>
              <a:rPr lang="en-US" sz="2800" dirty="0" smtClean="0">
                <a:solidFill>
                  <a:srgbClr val="000000"/>
                </a:solidFill>
                <a:latin typeface="Arial"/>
                <a:cs typeface="Arial"/>
              </a:rPr>
              <a:t>do not “play” with the mouse by moving it in spirals, etc. Please just use the mouse to indicate </a:t>
            </a:r>
            <a:r>
              <a:rPr lang="en-US" sz="2800" dirty="0" smtClean="0">
                <a:solidFill>
                  <a:srgbClr val="000000"/>
                </a:solidFill>
                <a:latin typeface="Arial"/>
                <a:cs typeface="Arial"/>
              </a:rPr>
              <a:t>whether you feel like eating the food or not.</a:t>
            </a:r>
            <a:endParaRPr lang="en-US" sz="2800" dirty="0">
              <a:solidFill>
                <a:srgbClr val="000000"/>
              </a:solidFill>
              <a:latin typeface="Arial"/>
              <a:cs typeface="Arial"/>
            </a:endParaRPr>
          </a:p>
          <a:p>
            <a:pPr marL="0" indent="0" algn="just">
              <a:buNone/>
            </a:pPr>
            <a:endParaRPr lang="en-US" sz="2800" dirty="0">
              <a:solidFill>
                <a:srgbClr val="000000"/>
              </a:solidFill>
              <a:latin typeface="Arial"/>
              <a:cs typeface="Arial"/>
            </a:endParaRPr>
          </a:p>
        </p:txBody>
      </p:sp>
    </p:spTree>
    <p:extLst>
      <p:ext uri="{BB962C8B-B14F-4D97-AF65-F5344CB8AC3E}">
        <p14:creationId xmlns:p14="http://schemas.microsoft.com/office/powerpoint/2010/main" val="31621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1" y="1121833"/>
            <a:ext cx="8762999" cy="3970318"/>
          </a:xfrm>
          <a:prstGeom prst="rect">
            <a:avLst/>
          </a:prstGeom>
          <a:noFill/>
        </p:spPr>
        <p:txBody>
          <a:bodyPr wrap="square" rtlCol="0">
            <a:spAutoFit/>
          </a:bodyPr>
          <a:lstStyle/>
          <a:p>
            <a:pPr algn="just"/>
            <a:r>
              <a:rPr lang="en-US" sz="2800" dirty="0" smtClean="0">
                <a:solidFill>
                  <a:srgbClr val="000000"/>
                </a:solidFill>
                <a:latin typeface="Arial"/>
                <a:cs typeface="Arial"/>
              </a:rPr>
              <a:t>You will now have a few practice trials in which you can get a feel for how to use the mouse to </a:t>
            </a:r>
            <a:r>
              <a:rPr lang="en-US" sz="2800" dirty="0" smtClean="0">
                <a:solidFill>
                  <a:srgbClr val="000000"/>
                </a:solidFill>
                <a:latin typeface="Arial"/>
                <a:cs typeface="Arial"/>
              </a:rPr>
              <a:t>make a choice. </a:t>
            </a:r>
            <a:endParaRPr lang="en-US" sz="2800" dirty="0" smtClean="0">
              <a:solidFill>
                <a:srgbClr val="000000"/>
              </a:solidFill>
              <a:latin typeface="Arial"/>
              <a:cs typeface="Arial"/>
            </a:endParaRP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These trials will not count for anything, and will not determine what you eat at the end of the experiment. They are here just to give you a feel for the choice task you will be doing.</a:t>
            </a:r>
          </a:p>
          <a:p>
            <a:pPr algn="just"/>
            <a:endParaRPr lang="en-US" sz="2800" dirty="0">
              <a:solidFill>
                <a:srgbClr val="000000"/>
              </a:solidFill>
              <a:latin typeface="Arial"/>
              <a:cs typeface="Arial"/>
            </a:endParaRPr>
          </a:p>
        </p:txBody>
      </p:sp>
    </p:spTree>
    <p:extLst>
      <p:ext uri="{BB962C8B-B14F-4D97-AF65-F5344CB8AC3E}">
        <p14:creationId xmlns:p14="http://schemas.microsoft.com/office/powerpoint/2010/main" val="345030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1" y="1121833"/>
            <a:ext cx="8762999" cy="1815882"/>
          </a:xfrm>
          <a:prstGeom prst="rect">
            <a:avLst/>
          </a:prstGeom>
          <a:noFill/>
        </p:spPr>
        <p:txBody>
          <a:bodyPr wrap="square" rtlCol="0">
            <a:spAutoFit/>
          </a:bodyPr>
          <a:lstStyle/>
          <a:p>
            <a:pPr algn="just"/>
            <a:r>
              <a:rPr lang="en-US" sz="2800" dirty="0" smtClean="0">
                <a:solidFill>
                  <a:srgbClr val="000000"/>
                </a:solidFill>
                <a:latin typeface="Arial"/>
                <a:cs typeface="Arial"/>
              </a:rPr>
              <a:t>If you have any questions about how to use the mouse to make choices, please ask the experimenter now. Otherwise, </a:t>
            </a:r>
            <a:r>
              <a:rPr lang="en-US" sz="2800" dirty="0" smtClean="0">
                <a:solidFill>
                  <a:srgbClr val="000000"/>
                </a:solidFill>
                <a:latin typeface="Arial"/>
                <a:cs typeface="Arial"/>
              </a:rPr>
              <a:t>press the right arrow key </a:t>
            </a:r>
            <a:r>
              <a:rPr lang="en-US" sz="2800" dirty="0" smtClean="0">
                <a:solidFill>
                  <a:srgbClr val="000000"/>
                </a:solidFill>
                <a:latin typeface="Arial"/>
                <a:cs typeface="Arial"/>
              </a:rPr>
              <a:t>to continue.</a:t>
            </a:r>
          </a:p>
          <a:p>
            <a:pPr algn="just"/>
            <a:endParaRPr lang="en-US" sz="2800" dirty="0">
              <a:solidFill>
                <a:srgbClr val="000000"/>
              </a:solidFill>
              <a:latin typeface="Arial"/>
              <a:cs typeface="Arial"/>
            </a:endParaRPr>
          </a:p>
        </p:txBody>
      </p:sp>
      <p:sp>
        <p:nvSpPr>
          <p:cNvPr id="3" name="Rectangle 2"/>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3299300" y="6356350"/>
            <a:ext cx="2545401" cy="369332"/>
            <a:chOff x="2086922" y="6356350"/>
            <a:chExt cx="2545401" cy="369332"/>
          </a:xfrm>
        </p:grpSpPr>
        <p:sp>
          <p:nvSpPr>
            <p:cNvPr id="6" name="TextBox 5"/>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7" name="Group 6"/>
            <p:cNvGrpSpPr>
              <a:grpSpLocks noChangeAspect="1"/>
            </p:cNvGrpSpPr>
            <p:nvPr/>
          </p:nvGrpSpPr>
          <p:grpSpPr>
            <a:xfrm>
              <a:off x="2871173" y="6372629"/>
              <a:ext cx="344525" cy="344525"/>
              <a:chOff x="6019800" y="3874668"/>
              <a:chExt cx="1090768" cy="1090768"/>
            </a:xfrm>
          </p:grpSpPr>
          <p:sp>
            <p:nvSpPr>
              <p:cNvPr id="8" name="Rounded Rectangle 7"/>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Isosceles Triangle 8"/>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43951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763" indent="0" algn="just">
              <a:buNone/>
            </a:pPr>
            <a:r>
              <a:rPr lang="en-US" sz="2800" dirty="0" smtClean="0">
                <a:solidFill>
                  <a:srgbClr val="000000"/>
                </a:solidFill>
                <a:latin typeface="Arial"/>
                <a:cs typeface="Arial"/>
              </a:rPr>
              <a:t>Before you begin the choice trials, there is one other aspect of the task to tell you about.</a:t>
            </a:r>
          </a:p>
          <a:p>
            <a:pPr marL="4763" indent="0" algn="just">
              <a:buNone/>
            </a:pPr>
            <a:endParaRPr lang="en-US" sz="2800" dirty="0">
              <a:solidFill>
                <a:srgbClr val="000000"/>
              </a:solidFill>
              <a:latin typeface="Arial"/>
              <a:cs typeface="Arial"/>
            </a:endParaRPr>
          </a:p>
          <a:p>
            <a:pPr marL="4763" indent="0" algn="just">
              <a:buNone/>
            </a:pPr>
            <a:r>
              <a:rPr lang="en-US" sz="2800" dirty="0" smtClean="0">
                <a:solidFill>
                  <a:srgbClr val="000000"/>
                </a:solidFill>
                <a:latin typeface="Arial"/>
                <a:cs typeface="Arial"/>
              </a:rPr>
              <a:t>In this study, we are interested in understanding people’s ability to modulate their food cravings. There will be two types of trials, where we will ask you to respond in one of the following ways:</a:t>
            </a:r>
          </a:p>
          <a:p>
            <a:pPr marL="4763" indent="0" algn="just">
              <a:buNone/>
            </a:pPr>
            <a:endParaRPr lang="en-US" sz="2800" dirty="0" smtClean="0">
              <a:solidFill>
                <a:srgbClr val="000000"/>
              </a:solidFill>
              <a:latin typeface="Arial"/>
              <a:cs typeface="Arial"/>
            </a:endParaRPr>
          </a:p>
          <a:p>
            <a:pPr marL="4763" indent="0" algn="just">
              <a:tabLst>
                <a:tab pos="349250" algn="l"/>
              </a:tabLst>
            </a:pPr>
            <a:r>
              <a:rPr lang="en-US" sz="2800" dirty="0" smtClean="0">
                <a:solidFill>
                  <a:srgbClr val="000000"/>
                </a:solidFill>
                <a:latin typeface="Arial"/>
                <a:cs typeface="Arial"/>
              </a:rPr>
              <a:t> </a:t>
            </a:r>
            <a:r>
              <a:rPr lang="en-US" sz="2800" dirty="0" smtClean="0">
                <a:solidFill>
                  <a:srgbClr val="000000"/>
                </a:solidFill>
                <a:latin typeface="Arial"/>
                <a:cs typeface="Arial"/>
              </a:rPr>
              <a:t>	Consider </a:t>
            </a:r>
            <a:r>
              <a:rPr lang="en-US" sz="2800" dirty="0" smtClean="0">
                <a:solidFill>
                  <a:srgbClr val="000000"/>
                </a:solidFill>
                <a:latin typeface="Arial"/>
                <a:cs typeface="Arial"/>
              </a:rPr>
              <a:t>the HEALTHINESS of the food</a:t>
            </a:r>
          </a:p>
          <a:p>
            <a:pPr marL="4763" indent="0" algn="just"/>
            <a:r>
              <a:rPr lang="en-US" sz="2800" dirty="0" smtClean="0">
                <a:solidFill>
                  <a:srgbClr val="000000"/>
                </a:solidFill>
                <a:latin typeface="Arial"/>
                <a:cs typeface="Arial"/>
              </a:rPr>
              <a:t> RESPOND NATURALLY, and allow yourself to want the food as much or as little as feels natural</a:t>
            </a:r>
          </a:p>
        </p:txBody>
      </p:sp>
    </p:spTree>
    <p:extLst>
      <p:ext uri="{BB962C8B-B14F-4D97-AF65-F5344CB8AC3E}">
        <p14:creationId xmlns:p14="http://schemas.microsoft.com/office/powerpoint/2010/main" val="43273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763" indent="0" algn="just">
              <a:buNone/>
            </a:pPr>
            <a:r>
              <a:rPr lang="en-US" sz="2800" dirty="0" smtClean="0">
                <a:solidFill>
                  <a:srgbClr val="000000"/>
                </a:solidFill>
                <a:latin typeface="Arial"/>
                <a:cs typeface="Arial"/>
              </a:rPr>
              <a:t>Before you begin the choice trials, there is one other aspect of the task to tell you about.</a:t>
            </a:r>
          </a:p>
          <a:p>
            <a:pPr marL="4763" indent="0" algn="just">
              <a:buNone/>
            </a:pPr>
            <a:endParaRPr lang="en-US" sz="2800" dirty="0">
              <a:solidFill>
                <a:srgbClr val="000000"/>
              </a:solidFill>
              <a:latin typeface="Arial"/>
              <a:cs typeface="Arial"/>
            </a:endParaRPr>
          </a:p>
          <a:p>
            <a:pPr marL="4763" indent="0" algn="just">
              <a:buNone/>
            </a:pPr>
            <a:r>
              <a:rPr lang="en-US" sz="2800" dirty="0" smtClean="0">
                <a:solidFill>
                  <a:srgbClr val="000000"/>
                </a:solidFill>
                <a:latin typeface="Arial"/>
                <a:cs typeface="Arial"/>
              </a:rPr>
              <a:t>In this study, we are interested in understanding people’s ability to modulate their food cravings. There will be two types of trials, where we will ask you to respond in one of the following ways:</a:t>
            </a:r>
          </a:p>
          <a:p>
            <a:pPr marL="4763" indent="0" algn="just">
              <a:buNone/>
            </a:pPr>
            <a:endParaRPr lang="en-US" sz="2800" dirty="0" smtClean="0">
              <a:solidFill>
                <a:srgbClr val="000000"/>
              </a:solidFill>
              <a:latin typeface="Arial"/>
              <a:cs typeface="Arial"/>
            </a:endParaRPr>
          </a:p>
          <a:p>
            <a:pPr marL="4763" indent="0" algn="just">
              <a:tabLst>
                <a:tab pos="349250" algn="l"/>
              </a:tabLst>
            </a:pPr>
            <a:r>
              <a:rPr lang="en-US" sz="2800" dirty="0" smtClean="0">
                <a:solidFill>
                  <a:srgbClr val="000000"/>
                </a:solidFill>
                <a:latin typeface="Arial"/>
                <a:cs typeface="Arial"/>
              </a:rPr>
              <a:t> </a:t>
            </a:r>
            <a:r>
              <a:rPr lang="en-US" sz="2800" dirty="0" smtClean="0">
                <a:solidFill>
                  <a:srgbClr val="000000"/>
                </a:solidFill>
                <a:latin typeface="Arial"/>
                <a:cs typeface="Arial"/>
              </a:rPr>
              <a:t> 	DECREASE your desire for </a:t>
            </a:r>
            <a:r>
              <a:rPr lang="en-US" sz="2800" dirty="0" smtClean="0">
                <a:solidFill>
                  <a:srgbClr val="000000"/>
                </a:solidFill>
                <a:latin typeface="Arial"/>
                <a:cs typeface="Arial"/>
              </a:rPr>
              <a:t>the food</a:t>
            </a:r>
          </a:p>
          <a:p>
            <a:pPr marL="4763" indent="0" algn="just"/>
            <a:r>
              <a:rPr lang="en-US" sz="2800" dirty="0">
                <a:solidFill>
                  <a:srgbClr val="000000"/>
                </a:solidFill>
                <a:latin typeface="Arial"/>
                <a:cs typeface="Arial"/>
              </a:rPr>
              <a:t> </a:t>
            </a:r>
            <a:r>
              <a:rPr lang="en-US" sz="2800" dirty="0" smtClean="0">
                <a:solidFill>
                  <a:srgbClr val="000000"/>
                </a:solidFill>
                <a:latin typeface="Arial"/>
                <a:cs typeface="Arial"/>
              </a:rPr>
              <a:t>RESPOND </a:t>
            </a:r>
            <a:r>
              <a:rPr lang="en-US" sz="2800" dirty="0" smtClean="0">
                <a:solidFill>
                  <a:srgbClr val="000000"/>
                </a:solidFill>
                <a:latin typeface="Arial"/>
                <a:cs typeface="Arial"/>
              </a:rPr>
              <a:t>NATURALLY, and allow yourself to want the food as much or as little as feels natural</a:t>
            </a:r>
          </a:p>
        </p:txBody>
      </p:sp>
    </p:spTree>
    <p:extLst>
      <p:ext uri="{BB962C8B-B14F-4D97-AF65-F5344CB8AC3E}">
        <p14:creationId xmlns:p14="http://schemas.microsoft.com/office/powerpoint/2010/main" val="83338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4763" indent="0" algn="just">
              <a:buNone/>
            </a:pPr>
            <a:r>
              <a:rPr lang="en-US" sz="2800" dirty="0" smtClean="0">
                <a:solidFill>
                  <a:srgbClr val="000000"/>
                </a:solidFill>
                <a:latin typeface="Arial"/>
                <a:cs typeface="Arial"/>
              </a:rPr>
              <a:t>When you see the cue RESPOND NATURALLY, you should choose as naturally as possible. Allow whatever thoughts or feelings arise, and simply make your choice.</a:t>
            </a:r>
          </a:p>
          <a:p>
            <a:pPr marL="4763" indent="0" algn="just">
              <a:buNone/>
            </a:pPr>
            <a:endParaRPr lang="en-US" sz="2800" dirty="0">
              <a:solidFill>
                <a:srgbClr val="000000"/>
              </a:solidFill>
              <a:latin typeface="Arial"/>
              <a:cs typeface="Arial"/>
            </a:endParaRPr>
          </a:p>
          <a:p>
            <a:pPr marL="4763" indent="0" algn="just">
              <a:buNone/>
            </a:pPr>
            <a:r>
              <a:rPr lang="en-US" sz="2800" dirty="0" smtClean="0">
                <a:solidFill>
                  <a:srgbClr val="000000"/>
                </a:solidFill>
                <a:latin typeface="Arial"/>
                <a:cs typeface="Arial"/>
              </a:rPr>
              <a:t>When you see the cue FOCUS ON HEALTH, you should try to think about whether eating the food, in the amount shown, is consistent with a healthy lifestyle (i.e., is it nutritious/good for you)</a:t>
            </a:r>
            <a:r>
              <a:rPr lang="en-US" sz="2800" dirty="0">
                <a:solidFill>
                  <a:srgbClr val="000000"/>
                </a:solidFill>
                <a:latin typeface="Arial"/>
                <a:cs typeface="Arial"/>
              </a:rPr>
              <a:t>. You should continue to look at the food the whole time</a:t>
            </a:r>
            <a:r>
              <a:rPr lang="en-US" sz="2800" dirty="0" smtClean="0">
                <a:solidFill>
                  <a:srgbClr val="000000"/>
                </a:solidFill>
                <a:latin typeface="Arial"/>
                <a:cs typeface="Arial"/>
              </a:rPr>
              <a:t>, and focus</a:t>
            </a:r>
            <a:r>
              <a:rPr lang="en-US" sz="2800" dirty="0" smtClean="0">
                <a:solidFill>
                  <a:srgbClr val="000000"/>
                </a:solidFill>
                <a:latin typeface="Arial"/>
                <a:cs typeface="Arial"/>
              </a:rPr>
              <a:t> on the healthiness of the food as you decide whether or not you would like to eat the food.</a:t>
            </a:r>
            <a:endParaRPr lang="en-US" sz="2800" dirty="0" smtClean="0">
              <a:solidFill>
                <a:srgbClr val="000000"/>
              </a:solidFill>
              <a:latin typeface="Arial"/>
              <a:cs typeface="Arial"/>
            </a:endParaRPr>
          </a:p>
        </p:txBody>
      </p:sp>
    </p:spTree>
    <p:extLst>
      <p:ext uri="{BB962C8B-B14F-4D97-AF65-F5344CB8AC3E}">
        <p14:creationId xmlns:p14="http://schemas.microsoft.com/office/powerpoint/2010/main" val="249086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763" indent="0" algn="just">
              <a:buNone/>
            </a:pPr>
            <a:r>
              <a:rPr lang="en-US" sz="2800" dirty="0" smtClean="0">
                <a:solidFill>
                  <a:srgbClr val="000000"/>
                </a:solidFill>
                <a:latin typeface="Arial"/>
                <a:cs typeface="Arial"/>
              </a:rPr>
              <a:t>When you see the cue RESPOND NATURALLY, you should choose as naturally as possible. Allow whatever thoughts or feelings arise, and simply make your choice.</a:t>
            </a:r>
          </a:p>
          <a:p>
            <a:pPr marL="4763" indent="0" algn="just">
              <a:buNone/>
            </a:pPr>
            <a:endParaRPr lang="en-US" sz="2800" dirty="0">
              <a:solidFill>
                <a:srgbClr val="000000"/>
              </a:solidFill>
              <a:latin typeface="Arial"/>
              <a:cs typeface="Arial"/>
            </a:endParaRPr>
          </a:p>
          <a:p>
            <a:pPr marL="4763" indent="0" algn="just">
              <a:buNone/>
            </a:pPr>
            <a:r>
              <a:rPr lang="en-US" sz="2800" dirty="0" smtClean="0">
                <a:solidFill>
                  <a:srgbClr val="000000"/>
                </a:solidFill>
                <a:latin typeface="Arial"/>
                <a:cs typeface="Arial"/>
              </a:rPr>
              <a:t>When you see the cue DECREASE DESIRE, you should do whatever you need to to decrease your desire for the food. You should continue to look at the food the whole time, and try to distance yourself from any craving or emotional response to the food  as you decide whether or not you would like to eat the food.</a:t>
            </a:r>
            <a:endParaRPr lang="en-US" sz="2800" dirty="0" smtClean="0">
              <a:solidFill>
                <a:srgbClr val="000000"/>
              </a:solidFill>
              <a:latin typeface="Arial"/>
              <a:cs typeface="Arial"/>
            </a:endParaRPr>
          </a:p>
        </p:txBody>
      </p:sp>
    </p:spTree>
    <p:extLst>
      <p:ext uri="{BB962C8B-B14F-4D97-AF65-F5344CB8AC3E}">
        <p14:creationId xmlns:p14="http://schemas.microsoft.com/office/powerpoint/2010/main" val="163373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664059"/>
            <a:ext cx="8509000" cy="2246769"/>
          </a:xfrm>
          <a:prstGeom prst="rect">
            <a:avLst/>
          </a:prstGeom>
          <a:noFill/>
        </p:spPr>
        <p:txBody>
          <a:bodyPr wrap="square" rtlCol="0">
            <a:spAutoFit/>
          </a:bodyPr>
          <a:lstStyle/>
          <a:p>
            <a:pPr algn="just"/>
            <a:r>
              <a:rPr lang="en-US" sz="2800" dirty="0" smtClean="0">
                <a:solidFill>
                  <a:srgbClr val="000000"/>
                </a:solidFill>
                <a:latin typeface="Arial"/>
                <a:cs typeface="Arial"/>
              </a:rPr>
              <a:t>Before we begin the experimental tasks, we would like to know how hungry you feel RIGHT NOW. </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Please indicate how hungry you are at this moment by pressing a key from 1 (stuffed) to 9 (starving).</a:t>
            </a:r>
          </a:p>
        </p:txBody>
      </p:sp>
      <p:sp>
        <p:nvSpPr>
          <p:cNvPr id="5" name="TextBox 4"/>
          <p:cNvSpPr txBox="1"/>
          <p:nvPr/>
        </p:nvSpPr>
        <p:spPr>
          <a:xfrm>
            <a:off x="392580" y="5270533"/>
            <a:ext cx="750363" cy="343684"/>
          </a:xfrm>
          <a:prstGeom prst="rect">
            <a:avLst/>
          </a:prstGeom>
          <a:noFill/>
        </p:spPr>
        <p:txBody>
          <a:bodyPr wrap="none" rtlCol="0">
            <a:spAutoFit/>
          </a:bodyPr>
          <a:lstStyle/>
          <a:p>
            <a:pPr algn="ctr">
              <a:lnSpc>
                <a:spcPct val="120000"/>
              </a:lnSpc>
            </a:pPr>
            <a:r>
              <a:rPr lang="en-US" sz="1400" dirty="0" smtClean="0">
                <a:latin typeface="Arial"/>
                <a:cs typeface="Arial"/>
              </a:rPr>
              <a:t>Stuffed</a:t>
            </a:r>
          </a:p>
        </p:txBody>
      </p:sp>
      <p:sp>
        <p:nvSpPr>
          <p:cNvPr id="6" name="TextBox 5"/>
          <p:cNvSpPr txBox="1"/>
          <p:nvPr/>
        </p:nvSpPr>
        <p:spPr>
          <a:xfrm>
            <a:off x="2149511" y="5270533"/>
            <a:ext cx="1082348" cy="602216"/>
          </a:xfrm>
          <a:prstGeom prst="rect">
            <a:avLst/>
          </a:prstGeom>
          <a:noFill/>
        </p:spPr>
        <p:txBody>
          <a:bodyPr wrap="none" rtlCol="0">
            <a:spAutoFit/>
          </a:bodyPr>
          <a:lstStyle/>
          <a:p>
            <a:pPr algn="ctr">
              <a:lnSpc>
                <a:spcPct val="120000"/>
              </a:lnSpc>
            </a:pPr>
            <a:r>
              <a:rPr lang="en-US" sz="1400" dirty="0" smtClean="0">
                <a:latin typeface="Arial"/>
                <a:cs typeface="Arial"/>
              </a:rPr>
              <a:t>Moderately</a:t>
            </a:r>
          </a:p>
          <a:p>
            <a:pPr algn="ctr">
              <a:lnSpc>
                <a:spcPct val="120000"/>
              </a:lnSpc>
            </a:pPr>
            <a:r>
              <a:rPr lang="en-US" sz="1400" dirty="0" smtClean="0">
                <a:latin typeface="Arial"/>
                <a:cs typeface="Arial"/>
              </a:rPr>
              <a:t>Full</a:t>
            </a:r>
          </a:p>
        </p:txBody>
      </p:sp>
      <p:sp>
        <p:nvSpPr>
          <p:cNvPr id="7" name="Rectangle 6"/>
          <p:cNvSpPr>
            <a:spLocks noChangeAspect="1"/>
          </p:cNvSpPr>
          <p:nvPr/>
        </p:nvSpPr>
        <p:spPr>
          <a:xfrm>
            <a:off x="482755"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1</a:t>
            </a:r>
          </a:p>
        </p:txBody>
      </p:sp>
      <p:sp>
        <p:nvSpPr>
          <p:cNvPr id="8" name="Rectangle 7"/>
          <p:cNvSpPr>
            <a:spLocks noChangeAspect="1"/>
          </p:cNvSpPr>
          <p:nvPr/>
        </p:nvSpPr>
        <p:spPr>
          <a:xfrm>
            <a:off x="1448831"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2</a:t>
            </a:r>
          </a:p>
        </p:txBody>
      </p:sp>
      <p:sp>
        <p:nvSpPr>
          <p:cNvPr id="9" name="Rectangle 8"/>
          <p:cNvSpPr>
            <a:spLocks noChangeAspect="1"/>
          </p:cNvSpPr>
          <p:nvPr/>
        </p:nvSpPr>
        <p:spPr>
          <a:xfrm>
            <a:off x="2414907"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p>
        </p:txBody>
      </p:sp>
      <p:sp>
        <p:nvSpPr>
          <p:cNvPr id="10" name="Rectangle 9"/>
          <p:cNvSpPr>
            <a:spLocks noChangeAspect="1"/>
          </p:cNvSpPr>
          <p:nvPr/>
        </p:nvSpPr>
        <p:spPr>
          <a:xfrm>
            <a:off x="3380983"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4</a:t>
            </a:r>
          </a:p>
        </p:txBody>
      </p:sp>
      <p:sp>
        <p:nvSpPr>
          <p:cNvPr id="11" name="Rectangle 10"/>
          <p:cNvSpPr>
            <a:spLocks noChangeAspect="1"/>
          </p:cNvSpPr>
          <p:nvPr/>
        </p:nvSpPr>
        <p:spPr>
          <a:xfrm>
            <a:off x="4347059"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5</a:t>
            </a:r>
          </a:p>
        </p:txBody>
      </p:sp>
      <p:sp>
        <p:nvSpPr>
          <p:cNvPr id="12" name="TextBox 11"/>
          <p:cNvSpPr txBox="1"/>
          <p:nvPr/>
        </p:nvSpPr>
        <p:spPr>
          <a:xfrm>
            <a:off x="1434502" y="5270533"/>
            <a:ext cx="569387" cy="602216"/>
          </a:xfrm>
          <a:prstGeom prst="rect">
            <a:avLst/>
          </a:prstGeom>
          <a:noFill/>
        </p:spPr>
        <p:txBody>
          <a:bodyPr wrap="none" rtlCol="0">
            <a:spAutoFit/>
          </a:bodyPr>
          <a:lstStyle/>
          <a:p>
            <a:pPr algn="ctr">
              <a:lnSpc>
                <a:spcPct val="120000"/>
              </a:lnSpc>
            </a:pPr>
            <a:r>
              <a:rPr lang="en-US" sz="1400" dirty="0" smtClean="0">
                <a:latin typeface="Arial"/>
                <a:cs typeface="Arial"/>
              </a:rPr>
              <a:t>Very</a:t>
            </a:r>
          </a:p>
          <a:p>
            <a:pPr algn="ctr">
              <a:lnSpc>
                <a:spcPct val="120000"/>
              </a:lnSpc>
            </a:pPr>
            <a:r>
              <a:rPr lang="en-US" sz="1400" dirty="0" smtClean="0">
                <a:latin typeface="Arial"/>
                <a:cs typeface="Arial"/>
              </a:rPr>
              <a:t>Full</a:t>
            </a:r>
          </a:p>
        </p:txBody>
      </p:sp>
      <p:sp>
        <p:nvSpPr>
          <p:cNvPr id="13" name="TextBox 12"/>
          <p:cNvSpPr txBox="1"/>
          <p:nvPr/>
        </p:nvSpPr>
        <p:spPr>
          <a:xfrm>
            <a:off x="4048441" y="5270533"/>
            <a:ext cx="1160200" cy="860748"/>
          </a:xfrm>
          <a:prstGeom prst="rect">
            <a:avLst/>
          </a:prstGeom>
          <a:noFill/>
        </p:spPr>
        <p:txBody>
          <a:bodyPr wrap="square" rtlCol="0">
            <a:spAutoFit/>
          </a:bodyPr>
          <a:lstStyle/>
          <a:p>
            <a:pPr algn="ctr">
              <a:lnSpc>
                <a:spcPct val="120000"/>
              </a:lnSpc>
            </a:pPr>
            <a:r>
              <a:rPr lang="en-US" sz="1400" dirty="0" smtClean="0">
                <a:latin typeface="Arial"/>
                <a:cs typeface="Arial"/>
              </a:rPr>
              <a:t>Neither hungry nor full</a:t>
            </a:r>
          </a:p>
        </p:txBody>
      </p:sp>
      <p:sp>
        <p:nvSpPr>
          <p:cNvPr id="14" name="TextBox 13"/>
          <p:cNvSpPr txBox="1"/>
          <p:nvPr/>
        </p:nvSpPr>
        <p:spPr>
          <a:xfrm>
            <a:off x="5210952" y="5270533"/>
            <a:ext cx="774571" cy="602216"/>
          </a:xfrm>
          <a:prstGeom prst="rect">
            <a:avLst/>
          </a:prstGeom>
          <a:noFill/>
        </p:spPr>
        <p:txBody>
          <a:bodyPr wrap="none" rtlCol="0">
            <a:spAutoFit/>
          </a:bodyPr>
          <a:lstStyle/>
          <a:p>
            <a:pPr algn="ctr">
              <a:lnSpc>
                <a:spcPct val="120000"/>
              </a:lnSpc>
            </a:pPr>
            <a:r>
              <a:rPr lang="en-US" sz="1400" dirty="0" smtClean="0">
                <a:latin typeface="Arial"/>
                <a:cs typeface="Arial"/>
              </a:rPr>
              <a:t>Slightly</a:t>
            </a:r>
          </a:p>
          <a:p>
            <a:pPr algn="ctr">
              <a:lnSpc>
                <a:spcPct val="120000"/>
              </a:lnSpc>
            </a:pPr>
            <a:r>
              <a:rPr lang="en-US" sz="1400" dirty="0" smtClean="0">
                <a:latin typeface="Arial"/>
                <a:cs typeface="Arial"/>
              </a:rPr>
              <a:t>hungry</a:t>
            </a:r>
          </a:p>
        </p:txBody>
      </p:sp>
      <p:sp>
        <p:nvSpPr>
          <p:cNvPr id="15" name="Rectangle 14"/>
          <p:cNvSpPr>
            <a:spLocks noChangeAspect="1"/>
          </p:cNvSpPr>
          <p:nvPr/>
        </p:nvSpPr>
        <p:spPr>
          <a:xfrm>
            <a:off x="5313135"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6</a:t>
            </a:r>
          </a:p>
        </p:txBody>
      </p:sp>
      <p:sp>
        <p:nvSpPr>
          <p:cNvPr id="16" name="TextBox 15"/>
          <p:cNvSpPr txBox="1"/>
          <p:nvPr/>
        </p:nvSpPr>
        <p:spPr>
          <a:xfrm>
            <a:off x="3272049" y="5270533"/>
            <a:ext cx="774571" cy="602216"/>
          </a:xfrm>
          <a:prstGeom prst="rect">
            <a:avLst/>
          </a:prstGeom>
          <a:noFill/>
        </p:spPr>
        <p:txBody>
          <a:bodyPr wrap="none" rtlCol="0">
            <a:spAutoFit/>
          </a:bodyPr>
          <a:lstStyle/>
          <a:p>
            <a:pPr algn="ctr">
              <a:lnSpc>
                <a:spcPct val="120000"/>
              </a:lnSpc>
            </a:pPr>
            <a:r>
              <a:rPr lang="en-US" sz="1400" dirty="0" smtClean="0">
                <a:latin typeface="Arial"/>
                <a:cs typeface="Arial"/>
              </a:rPr>
              <a:t>Slightly</a:t>
            </a:r>
          </a:p>
          <a:p>
            <a:pPr algn="ctr">
              <a:lnSpc>
                <a:spcPct val="120000"/>
              </a:lnSpc>
            </a:pPr>
            <a:r>
              <a:rPr lang="en-US" sz="1400" dirty="0" smtClean="0">
                <a:latin typeface="Arial"/>
                <a:cs typeface="Arial"/>
              </a:rPr>
              <a:t>Full</a:t>
            </a:r>
          </a:p>
        </p:txBody>
      </p:sp>
      <p:sp>
        <p:nvSpPr>
          <p:cNvPr id="17" name="Rectangle 16"/>
          <p:cNvSpPr>
            <a:spLocks noChangeAspect="1"/>
          </p:cNvSpPr>
          <p:nvPr/>
        </p:nvSpPr>
        <p:spPr>
          <a:xfrm>
            <a:off x="6279211"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7</a:t>
            </a:r>
            <a:endParaRPr lang="en-US" dirty="0" smtClean="0"/>
          </a:p>
        </p:txBody>
      </p:sp>
      <p:sp>
        <p:nvSpPr>
          <p:cNvPr id="18" name="Rectangle 17"/>
          <p:cNvSpPr>
            <a:spLocks noChangeAspect="1"/>
          </p:cNvSpPr>
          <p:nvPr/>
        </p:nvSpPr>
        <p:spPr>
          <a:xfrm>
            <a:off x="7245287"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8</a:t>
            </a:r>
          </a:p>
        </p:txBody>
      </p:sp>
      <p:sp>
        <p:nvSpPr>
          <p:cNvPr id="19" name="Rectangle 18"/>
          <p:cNvSpPr>
            <a:spLocks noChangeAspect="1"/>
          </p:cNvSpPr>
          <p:nvPr/>
        </p:nvSpPr>
        <p:spPr>
          <a:xfrm>
            <a:off x="8211360"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9</a:t>
            </a:r>
            <a:endParaRPr lang="en-US" dirty="0" smtClean="0"/>
          </a:p>
        </p:txBody>
      </p:sp>
      <p:sp>
        <p:nvSpPr>
          <p:cNvPr id="20" name="TextBox 19"/>
          <p:cNvSpPr txBox="1"/>
          <p:nvPr/>
        </p:nvSpPr>
        <p:spPr>
          <a:xfrm>
            <a:off x="6008151" y="5270533"/>
            <a:ext cx="1082348" cy="602216"/>
          </a:xfrm>
          <a:prstGeom prst="rect">
            <a:avLst/>
          </a:prstGeom>
          <a:noFill/>
        </p:spPr>
        <p:txBody>
          <a:bodyPr wrap="none" rtlCol="0">
            <a:spAutoFit/>
          </a:bodyPr>
          <a:lstStyle/>
          <a:p>
            <a:pPr algn="ctr">
              <a:lnSpc>
                <a:spcPct val="120000"/>
              </a:lnSpc>
            </a:pPr>
            <a:r>
              <a:rPr lang="en-US" sz="1400" dirty="0" smtClean="0">
                <a:latin typeface="Arial"/>
                <a:cs typeface="Arial"/>
              </a:rPr>
              <a:t>Moderately</a:t>
            </a:r>
          </a:p>
          <a:p>
            <a:pPr algn="ctr">
              <a:lnSpc>
                <a:spcPct val="120000"/>
              </a:lnSpc>
            </a:pPr>
            <a:r>
              <a:rPr lang="en-US" sz="1400" dirty="0" smtClean="0">
                <a:latin typeface="Arial"/>
                <a:cs typeface="Arial"/>
              </a:rPr>
              <a:t>hungry</a:t>
            </a:r>
          </a:p>
        </p:txBody>
      </p:sp>
      <p:sp>
        <p:nvSpPr>
          <p:cNvPr id="21" name="TextBox 20"/>
          <p:cNvSpPr txBox="1"/>
          <p:nvPr/>
        </p:nvSpPr>
        <p:spPr>
          <a:xfrm>
            <a:off x="7155159" y="5270533"/>
            <a:ext cx="748923" cy="602216"/>
          </a:xfrm>
          <a:prstGeom prst="rect">
            <a:avLst/>
          </a:prstGeom>
          <a:noFill/>
        </p:spPr>
        <p:txBody>
          <a:bodyPr wrap="none" rtlCol="0">
            <a:spAutoFit/>
          </a:bodyPr>
          <a:lstStyle/>
          <a:p>
            <a:pPr algn="ctr">
              <a:lnSpc>
                <a:spcPct val="120000"/>
              </a:lnSpc>
            </a:pPr>
            <a:r>
              <a:rPr lang="en-US" sz="1400" dirty="0" smtClean="0">
                <a:latin typeface="Arial"/>
                <a:cs typeface="Arial"/>
              </a:rPr>
              <a:t>Very</a:t>
            </a:r>
          </a:p>
          <a:p>
            <a:pPr algn="ctr">
              <a:lnSpc>
                <a:spcPct val="120000"/>
              </a:lnSpc>
            </a:pPr>
            <a:r>
              <a:rPr lang="en-US" sz="1400" dirty="0" smtClean="0">
                <a:latin typeface="Arial"/>
                <a:cs typeface="Arial"/>
              </a:rPr>
              <a:t>hungry</a:t>
            </a:r>
          </a:p>
        </p:txBody>
      </p:sp>
      <p:sp>
        <p:nvSpPr>
          <p:cNvPr id="22" name="TextBox 21"/>
          <p:cNvSpPr txBox="1"/>
          <p:nvPr/>
        </p:nvSpPr>
        <p:spPr>
          <a:xfrm>
            <a:off x="8066230" y="5270533"/>
            <a:ext cx="843287" cy="343684"/>
          </a:xfrm>
          <a:prstGeom prst="rect">
            <a:avLst/>
          </a:prstGeom>
          <a:noFill/>
        </p:spPr>
        <p:txBody>
          <a:bodyPr wrap="none" rtlCol="0">
            <a:spAutoFit/>
          </a:bodyPr>
          <a:lstStyle/>
          <a:p>
            <a:pPr algn="ctr">
              <a:lnSpc>
                <a:spcPct val="120000"/>
              </a:lnSpc>
            </a:pPr>
            <a:r>
              <a:rPr lang="en-US" sz="1400" dirty="0" smtClean="0">
                <a:latin typeface="Arial"/>
                <a:cs typeface="Arial"/>
              </a:rPr>
              <a:t>Starving</a:t>
            </a:r>
          </a:p>
        </p:txBody>
      </p:sp>
      <p:sp>
        <p:nvSpPr>
          <p:cNvPr id="23" name="Rectangle 22"/>
          <p:cNvSpPr/>
          <p:nvPr/>
        </p:nvSpPr>
        <p:spPr>
          <a:xfrm>
            <a:off x="2003889" y="6305006"/>
            <a:ext cx="5241398" cy="452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894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62601"/>
          </a:xfrm>
        </p:spPr>
        <p:txBody>
          <a:bodyPr>
            <a:normAutofit/>
          </a:bodyPr>
          <a:lstStyle/>
          <a:p>
            <a:pPr marL="4763" indent="0" algn="just">
              <a:buNone/>
            </a:pPr>
            <a:r>
              <a:rPr lang="en-US" sz="2800" dirty="0" smtClean="0">
                <a:solidFill>
                  <a:srgbClr val="000000"/>
                </a:solidFill>
                <a:latin typeface="Arial"/>
                <a:cs typeface="Arial"/>
              </a:rPr>
              <a:t>During the choice task, trials will be divided into blocks of 10. Before each block of 10 trials, we will display an instructional cue </a:t>
            </a:r>
            <a:r>
              <a:rPr lang="en-US" sz="2800" dirty="0" smtClean="0">
                <a:solidFill>
                  <a:srgbClr val="000000"/>
                </a:solidFill>
                <a:latin typeface="Arial"/>
                <a:cs typeface="Arial"/>
              </a:rPr>
              <a:t>describing which task you should do for that block of trials.</a:t>
            </a:r>
            <a:endParaRPr lang="en-US" sz="2800" dirty="0" smtClean="0">
              <a:solidFill>
                <a:srgbClr val="000000"/>
              </a:solidFill>
              <a:latin typeface="Arial"/>
              <a:cs typeface="Arial"/>
            </a:endParaRPr>
          </a:p>
          <a:p>
            <a:pPr marL="4763" indent="0" algn="just">
              <a:buNone/>
            </a:pPr>
            <a:endParaRPr lang="en-US" sz="2800" dirty="0">
              <a:solidFill>
                <a:srgbClr val="000000"/>
              </a:solidFill>
              <a:latin typeface="Arial"/>
              <a:cs typeface="Arial"/>
            </a:endParaRPr>
          </a:p>
          <a:p>
            <a:pPr marL="4763" indent="0" algn="just">
              <a:buNone/>
            </a:pPr>
            <a:r>
              <a:rPr lang="en-US" sz="2800" dirty="0" smtClean="0">
                <a:solidFill>
                  <a:srgbClr val="000000"/>
                </a:solidFill>
                <a:latin typeface="Arial"/>
                <a:cs typeface="Arial"/>
              </a:rPr>
              <a:t>The cue will also be shown before each trial at the bottom of the screen as a reminder.</a:t>
            </a:r>
          </a:p>
        </p:txBody>
      </p:sp>
    </p:spTree>
    <p:extLst>
      <p:ext uri="{BB962C8B-B14F-4D97-AF65-F5344CB8AC3E}">
        <p14:creationId xmlns:p14="http://schemas.microsoft.com/office/powerpoint/2010/main" val="3393801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763" indent="0" algn="just">
              <a:buNone/>
            </a:pPr>
            <a:r>
              <a:rPr lang="en-US" sz="2800" dirty="0" smtClean="0">
                <a:solidFill>
                  <a:srgbClr val="000000"/>
                </a:solidFill>
                <a:latin typeface="Arial"/>
                <a:cs typeface="Arial"/>
              </a:rPr>
              <a:t>After the instructional cue telling you what to do at the beginning of the trial, the first trial in the block will begin.</a:t>
            </a:r>
          </a:p>
          <a:p>
            <a:pPr marL="4763" indent="0" algn="just">
              <a:buNone/>
            </a:pPr>
            <a:endParaRPr lang="en-US" sz="2800" dirty="0">
              <a:solidFill>
                <a:srgbClr val="000000"/>
              </a:solidFill>
              <a:latin typeface="Arial"/>
              <a:cs typeface="Arial"/>
            </a:endParaRPr>
          </a:p>
          <a:p>
            <a:pPr marL="4763" indent="0" algn="just">
              <a:buNone/>
            </a:pPr>
            <a:r>
              <a:rPr lang="en-US" sz="2800" dirty="0">
                <a:solidFill>
                  <a:srgbClr val="000000"/>
                </a:solidFill>
                <a:latin typeface="Arial"/>
                <a:cs typeface="Arial"/>
              </a:rPr>
              <a:t>It is </a:t>
            </a:r>
            <a:r>
              <a:rPr lang="en-US" sz="2800" dirty="0" smtClean="0">
                <a:solidFill>
                  <a:srgbClr val="000000"/>
                </a:solidFill>
                <a:latin typeface="Arial"/>
                <a:cs typeface="Arial"/>
              </a:rPr>
              <a:t>very important that you respond accurately and consider the instructional cue </a:t>
            </a:r>
            <a:r>
              <a:rPr lang="en-US" sz="2800" dirty="0" smtClean="0">
                <a:solidFill>
                  <a:srgbClr val="000000"/>
                </a:solidFill>
                <a:latin typeface="Arial"/>
                <a:cs typeface="Arial"/>
              </a:rPr>
              <a:t>for </a:t>
            </a:r>
            <a:r>
              <a:rPr lang="en-US" sz="2800" dirty="0" smtClean="0">
                <a:solidFill>
                  <a:srgbClr val="000000"/>
                </a:solidFill>
                <a:latin typeface="Arial"/>
                <a:cs typeface="Arial"/>
              </a:rPr>
              <a:t>each trial in the block. You should try to keep the instructed consideration in mind as strongly as possible when making your choices.</a:t>
            </a:r>
          </a:p>
        </p:txBody>
      </p:sp>
    </p:spTree>
    <p:extLst>
      <p:ext uri="{BB962C8B-B14F-4D97-AF65-F5344CB8AC3E}">
        <p14:creationId xmlns:p14="http://schemas.microsoft.com/office/powerpoint/2010/main" val="17460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609" y="588603"/>
            <a:ext cx="8106935" cy="4731552"/>
          </a:xfrm>
          <a:prstGeom prst="rect">
            <a:avLst/>
          </a:prstGeom>
          <a:noFill/>
        </p:spPr>
        <p:txBody>
          <a:bodyPr wrap="square" rtlCol="0">
            <a:spAutoFit/>
          </a:bodyPr>
          <a:lstStyle/>
          <a:p>
            <a:pPr algn="just">
              <a:lnSpc>
                <a:spcPct val="120000"/>
              </a:lnSpc>
            </a:pPr>
            <a:r>
              <a:rPr lang="en-US" sz="2800" dirty="0" smtClean="0">
                <a:latin typeface="Arial"/>
                <a:cs typeface="Arial"/>
              </a:rPr>
              <a:t>You should also keep in mind that no </a:t>
            </a:r>
            <a:r>
              <a:rPr lang="en-US" sz="2800" dirty="0">
                <a:latin typeface="Arial"/>
                <a:cs typeface="Arial"/>
              </a:rPr>
              <a:t>matter what type of block you are in, you are ALWAYS FREE TO DECIDE AS YOU PLEASE </a:t>
            </a:r>
            <a:r>
              <a:rPr lang="en-US" sz="2800" dirty="0" smtClean="0">
                <a:latin typeface="Arial"/>
                <a:cs typeface="Arial"/>
              </a:rPr>
              <a:t>whether or not to eat a </a:t>
            </a:r>
            <a:r>
              <a:rPr lang="en-US" sz="2800" dirty="0" smtClean="0">
                <a:latin typeface="Arial"/>
                <a:cs typeface="Arial"/>
              </a:rPr>
              <a:t>food </a:t>
            </a:r>
            <a:r>
              <a:rPr lang="en-US" sz="2800" dirty="0" smtClean="0">
                <a:latin typeface="Arial"/>
                <a:cs typeface="Arial"/>
              </a:rPr>
              <a:t>item. </a:t>
            </a:r>
            <a:r>
              <a:rPr lang="en-US" sz="2800" dirty="0">
                <a:latin typeface="Arial"/>
                <a:cs typeface="Arial"/>
              </a:rPr>
              <a:t>For example, you are free to choose to eat an unhealthy food item during a health block if you wish to do so. Similarly, you are free to choose not to eat a tasty food item during </a:t>
            </a:r>
            <a:r>
              <a:rPr lang="en-US" sz="2800" dirty="0" smtClean="0">
                <a:latin typeface="Arial"/>
                <a:cs typeface="Arial"/>
              </a:rPr>
              <a:t>a natural </a:t>
            </a:r>
            <a:r>
              <a:rPr lang="en-US" sz="2800" dirty="0">
                <a:latin typeface="Arial"/>
                <a:cs typeface="Arial"/>
              </a:rPr>
              <a:t>block if you prefer not to.</a:t>
            </a:r>
          </a:p>
          <a:p>
            <a:pPr algn="just">
              <a:lnSpc>
                <a:spcPct val="120000"/>
              </a:lnSpc>
            </a:pPr>
            <a:endParaRPr lang="en-US" sz="2800" dirty="0" smtClean="0">
              <a:solidFill>
                <a:srgbClr val="000000"/>
              </a:solidFill>
              <a:latin typeface="Arial"/>
              <a:cs typeface="Arial"/>
            </a:endParaRPr>
          </a:p>
        </p:txBody>
      </p:sp>
    </p:spTree>
    <p:extLst>
      <p:ext uri="{BB962C8B-B14F-4D97-AF65-F5344CB8AC3E}">
        <p14:creationId xmlns:p14="http://schemas.microsoft.com/office/powerpoint/2010/main" val="349761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609" y="588603"/>
            <a:ext cx="8106935" cy="4731552"/>
          </a:xfrm>
          <a:prstGeom prst="rect">
            <a:avLst/>
          </a:prstGeom>
          <a:noFill/>
        </p:spPr>
        <p:txBody>
          <a:bodyPr wrap="square" rtlCol="0">
            <a:spAutoFit/>
          </a:bodyPr>
          <a:lstStyle/>
          <a:p>
            <a:pPr algn="just">
              <a:lnSpc>
                <a:spcPct val="120000"/>
              </a:lnSpc>
            </a:pPr>
            <a:r>
              <a:rPr lang="en-US" sz="2800" dirty="0" smtClean="0">
                <a:latin typeface="Arial"/>
                <a:cs typeface="Arial"/>
              </a:rPr>
              <a:t>You should also keep in mind that no </a:t>
            </a:r>
            <a:r>
              <a:rPr lang="en-US" sz="2800" dirty="0">
                <a:latin typeface="Arial"/>
                <a:cs typeface="Arial"/>
              </a:rPr>
              <a:t>matter what type of block you are in, you are ALWAYS FREE TO DECIDE AS YOU PLEASE </a:t>
            </a:r>
            <a:r>
              <a:rPr lang="en-US" sz="2800" dirty="0" smtClean="0">
                <a:latin typeface="Arial"/>
                <a:cs typeface="Arial"/>
              </a:rPr>
              <a:t>whether or not to eat a </a:t>
            </a:r>
            <a:r>
              <a:rPr lang="en-US" sz="2800" dirty="0" smtClean="0">
                <a:latin typeface="Arial"/>
                <a:cs typeface="Arial"/>
              </a:rPr>
              <a:t>food </a:t>
            </a:r>
            <a:r>
              <a:rPr lang="en-US" sz="2800" dirty="0" smtClean="0">
                <a:latin typeface="Arial"/>
                <a:cs typeface="Arial"/>
              </a:rPr>
              <a:t>item. </a:t>
            </a:r>
            <a:r>
              <a:rPr lang="en-US" sz="2800" dirty="0">
                <a:latin typeface="Arial"/>
                <a:cs typeface="Arial"/>
              </a:rPr>
              <a:t>For example, you are free to choose to eat </a:t>
            </a:r>
            <a:r>
              <a:rPr lang="en-US" sz="2800" dirty="0" smtClean="0">
                <a:latin typeface="Arial"/>
                <a:cs typeface="Arial"/>
              </a:rPr>
              <a:t>a food </a:t>
            </a:r>
            <a:r>
              <a:rPr lang="en-US" sz="2800" dirty="0">
                <a:latin typeface="Arial"/>
                <a:cs typeface="Arial"/>
              </a:rPr>
              <a:t>item during a </a:t>
            </a:r>
            <a:r>
              <a:rPr lang="en-US" sz="2800" dirty="0" smtClean="0">
                <a:latin typeface="Arial"/>
                <a:cs typeface="Arial"/>
              </a:rPr>
              <a:t>decrease </a:t>
            </a:r>
            <a:r>
              <a:rPr lang="en-US" sz="2800" dirty="0">
                <a:latin typeface="Arial"/>
                <a:cs typeface="Arial"/>
              </a:rPr>
              <a:t>block if you wish to do so. Similarly, you are free to choose </a:t>
            </a:r>
            <a:r>
              <a:rPr lang="en-US" sz="2800" dirty="0" smtClean="0">
                <a:latin typeface="Arial"/>
                <a:cs typeface="Arial"/>
              </a:rPr>
              <a:t>not </a:t>
            </a:r>
            <a:r>
              <a:rPr lang="en-US" sz="2800" dirty="0">
                <a:latin typeface="Arial"/>
                <a:cs typeface="Arial"/>
              </a:rPr>
              <a:t>to eat a </a:t>
            </a:r>
            <a:r>
              <a:rPr lang="en-US" sz="2800" dirty="0" smtClean="0">
                <a:latin typeface="Arial"/>
                <a:cs typeface="Arial"/>
              </a:rPr>
              <a:t>food </a:t>
            </a:r>
            <a:r>
              <a:rPr lang="en-US" sz="2800" dirty="0">
                <a:latin typeface="Arial"/>
                <a:cs typeface="Arial"/>
              </a:rPr>
              <a:t>item during </a:t>
            </a:r>
            <a:r>
              <a:rPr lang="en-US" sz="2800" dirty="0" smtClean="0">
                <a:latin typeface="Arial"/>
                <a:cs typeface="Arial"/>
              </a:rPr>
              <a:t>a natural </a:t>
            </a:r>
            <a:r>
              <a:rPr lang="en-US" sz="2800" dirty="0">
                <a:latin typeface="Arial"/>
                <a:cs typeface="Arial"/>
              </a:rPr>
              <a:t>block if you prefer not to.</a:t>
            </a:r>
          </a:p>
          <a:p>
            <a:pPr algn="just">
              <a:lnSpc>
                <a:spcPct val="120000"/>
              </a:lnSpc>
            </a:pPr>
            <a:endParaRPr lang="en-US" sz="2800" dirty="0" smtClean="0">
              <a:solidFill>
                <a:srgbClr val="000000"/>
              </a:solidFill>
              <a:latin typeface="Arial"/>
              <a:cs typeface="Arial"/>
            </a:endParaRPr>
          </a:p>
        </p:txBody>
      </p:sp>
    </p:spTree>
    <p:extLst>
      <p:ext uri="{BB962C8B-B14F-4D97-AF65-F5344CB8AC3E}">
        <p14:creationId xmlns:p14="http://schemas.microsoft.com/office/powerpoint/2010/main" val="1990842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745782"/>
            <a:ext cx="8509000" cy="5262980"/>
          </a:xfrm>
          <a:prstGeom prst="rect">
            <a:avLst/>
          </a:prstGeom>
          <a:noFill/>
        </p:spPr>
        <p:txBody>
          <a:bodyPr wrap="square" rtlCol="0">
            <a:spAutoFit/>
          </a:bodyPr>
          <a:lstStyle/>
          <a:p>
            <a:pPr algn="just"/>
            <a:r>
              <a:rPr lang="en-US" sz="2800" dirty="0" smtClean="0">
                <a:solidFill>
                  <a:srgbClr val="000000"/>
                </a:solidFill>
                <a:latin typeface="Arial"/>
                <a:cs typeface="Arial"/>
              </a:rPr>
              <a:t>You may notice that some choices seem very similar</a:t>
            </a:r>
            <a:r>
              <a:rPr lang="en-US" sz="2800" dirty="0" smtClean="0">
                <a:solidFill>
                  <a:srgbClr val="000000"/>
                </a:solidFill>
                <a:latin typeface="Arial"/>
                <a:cs typeface="Arial"/>
              </a:rPr>
              <a:t>. You should always consider your preference for the </a:t>
            </a:r>
            <a:r>
              <a:rPr lang="en-US" sz="2800" i="1" u="sng" dirty="0" smtClean="0">
                <a:solidFill>
                  <a:srgbClr val="000000"/>
                </a:solidFill>
                <a:latin typeface="Arial"/>
                <a:cs typeface="Arial"/>
              </a:rPr>
              <a:t>exact</a:t>
            </a:r>
            <a:r>
              <a:rPr lang="en-US" sz="2800" dirty="0" smtClean="0">
                <a:solidFill>
                  <a:srgbClr val="000000"/>
                </a:solidFill>
                <a:latin typeface="Arial"/>
                <a:cs typeface="Arial"/>
              </a:rPr>
              <a:t> food shown, </a:t>
            </a:r>
            <a:r>
              <a:rPr lang="en-US" sz="2800" i="1" u="sng" dirty="0" smtClean="0">
                <a:solidFill>
                  <a:srgbClr val="000000"/>
                </a:solidFill>
                <a:latin typeface="Arial"/>
                <a:cs typeface="Arial"/>
              </a:rPr>
              <a:t>in the exact amount</a:t>
            </a:r>
            <a:r>
              <a:rPr lang="en-US" sz="2800" dirty="0" smtClean="0">
                <a:solidFill>
                  <a:srgbClr val="000000"/>
                </a:solidFill>
                <a:latin typeface="Arial"/>
                <a:cs typeface="Arial"/>
              </a:rPr>
              <a:t>, on that trial. </a:t>
            </a:r>
            <a:r>
              <a:rPr lang="en-US" sz="2800" dirty="0" smtClean="0">
                <a:solidFill>
                  <a:srgbClr val="000000"/>
                </a:solidFill>
                <a:latin typeface="Arial"/>
                <a:cs typeface="Arial"/>
              </a:rPr>
              <a:t>However, </a:t>
            </a:r>
            <a:r>
              <a:rPr lang="en-US" sz="2800" b="1" u="sng" dirty="0" smtClean="0">
                <a:solidFill>
                  <a:srgbClr val="000000"/>
                </a:solidFill>
                <a:latin typeface="Arial"/>
                <a:cs typeface="Arial"/>
              </a:rPr>
              <a:t>only </a:t>
            </a:r>
            <a:r>
              <a:rPr lang="en-US" sz="2800" b="1" u="sng" dirty="0">
                <a:solidFill>
                  <a:srgbClr val="000000"/>
                </a:solidFill>
                <a:latin typeface="Arial"/>
                <a:cs typeface="Arial"/>
              </a:rPr>
              <a:t>one </a:t>
            </a:r>
            <a:r>
              <a:rPr lang="en-US" sz="2800" b="1" u="sng" dirty="0" smtClean="0">
                <a:solidFill>
                  <a:srgbClr val="000000"/>
                </a:solidFill>
                <a:latin typeface="Arial"/>
                <a:cs typeface="Arial"/>
              </a:rPr>
              <a:t>trial</a:t>
            </a:r>
            <a:r>
              <a:rPr lang="en-US" sz="2800" b="1" dirty="0" smtClean="0">
                <a:solidFill>
                  <a:srgbClr val="000000"/>
                </a:solidFill>
                <a:latin typeface="Arial"/>
                <a:cs typeface="Arial"/>
              </a:rPr>
              <a:t> </a:t>
            </a:r>
            <a:r>
              <a:rPr lang="en-US" sz="2800" dirty="0" smtClean="0">
                <a:solidFill>
                  <a:srgbClr val="000000"/>
                </a:solidFill>
                <a:latin typeface="Arial"/>
                <a:cs typeface="Arial"/>
              </a:rPr>
              <a:t>will be selected to determine what you eat at the end of the study. Whatever you chose on that trial, regardless of the instruction, will be </a:t>
            </a:r>
            <a:r>
              <a:rPr lang="en-US" sz="2800" dirty="0" smtClean="0">
                <a:solidFill>
                  <a:srgbClr val="000000"/>
                </a:solidFill>
                <a:latin typeface="Arial"/>
                <a:cs typeface="Arial"/>
              </a:rPr>
              <a:t>exactly what </a:t>
            </a:r>
            <a:r>
              <a:rPr lang="en-US" sz="2800" dirty="0" smtClean="0">
                <a:solidFill>
                  <a:srgbClr val="000000"/>
                </a:solidFill>
                <a:latin typeface="Arial"/>
                <a:cs typeface="Arial"/>
              </a:rPr>
              <a:t>you receive. </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Therefore your decisions on other trials should not affect what you do on the current trial. On every trial, just choose what you prefer after focusing on the instructions for that trial.</a:t>
            </a:r>
          </a:p>
        </p:txBody>
      </p:sp>
    </p:spTree>
    <p:extLst>
      <p:ext uri="{BB962C8B-B14F-4D97-AF65-F5344CB8AC3E}">
        <p14:creationId xmlns:p14="http://schemas.microsoft.com/office/powerpoint/2010/main" val="17182946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850082"/>
            <a:ext cx="8509000" cy="2246769"/>
          </a:xfrm>
          <a:prstGeom prst="rect">
            <a:avLst/>
          </a:prstGeom>
          <a:noFill/>
        </p:spPr>
        <p:txBody>
          <a:bodyPr wrap="square" rtlCol="0">
            <a:spAutoFit/>
          </a:bodyPr>
          <a:lstStyle/>
          <a:p>
            <a:pPr algn="just"/>
            <a:r>
              <a:rPr lang="en-US" sz="2800" dirty="0" smtClean="0">
                <a:solidFill>
                  <a:srgbClr val="000000"/>
                </a:solidFill>
                <a:latin typeface="Arial"/>
                <a:cs typeface="Arial"/>
              </a:rPr>
              <a:t>We will now ask you a few short questions to make sure that you understand the task.</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Please press the right arrow key to continue to the quiz questions.</a:t>
            </a:r>
            <a:endParaRPr lang="en-US" sz="2800" dirty="0" smtClean="0">
              <a:solidFill>
                <a:srgbClr val="000000"/>
              </a:solidFill>
              <a:latin typeface="Arial"/>
              <a:cs typeface="Arial"/>
            </a:endParaRPr>
          </a:p>
        </p:txBody>
      </p:sp>
    </p:spTree>
    <p:extLst>
      <p:ext uri="{BB962C8B-B14F-4D97-AF65-F5344CB8AC3E}">
        <p14:creationId xmlns:p14="http://schemas.microsoft.com/office/powerpoint/2010/main" val="102237283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79400"/>
            <a:ext cx="8509000" cy="5938036"/>
          </a:xfrm>
          <a:prstGeom prst="rect">
            <a:avLst/>
          </a:prstGeom>
          <a:noFill/>
        </p:spPr>
        <p:txBody>
          <a:bodyPr wrap="square" rtlCol="0">
            <a:spAutoFit/>
          </a:bodyPr>
          <a:lstStyle/>
          <a:p>
            <a:r>
              <a:rPr lang="en-US" sz="2800" u="sng" dirty="0" smtClean="0">
                <a:solidFill>
                  <a:srgbClr val="000000"/>
                </a:solidFill>
                <a:latin typeface="Arial"/>
                <a:cs typeface="Arial"/>
              </a:rPr>
              <a:t>Question 1:</a:t>
            </a:r>
            <a:r>
              <a:rPr lang="en-US" sz="2800" dirty="0" smtClean="0">
                <a:solidFill>
                  <a:srgbClr val="000000"/>
                </a:solidFill>
                <a:latin typeface="Arial"/>
                <a:cs typeface="Arial"/>
              </a:rPr>
              <a:t>  If you </a:t>
            </a:r>
            <a:r>
              <a:rPr lang="en-US" sz="2800" dirty="0" smtClean="0">
                <a:solidFill>
                  <a:srgbClr val="000000"/>
                </a:solidFill>
                <a:latin typeface="Arial"/>
                <a:cs typeface="Arial"/>
              </a:rPr>
              <a:t>say NO to the </a:t>
            </a:r>
            <a:r>
              <a:rPr lang="en-US" sz="2800" dirty="0" smtClean="0">
                <a:solidFill>
                  <a:srgbClr val="000000"/>
                </a:solidFill>
                <a:latin typeface="Arial"/>
                <a:cs typeface="Arial"/>
              </a:rPr>
              <a:t>food </a:t>
            </a:r>
            <a:r>
              <a:rPr lang="en-US" sz="2800" dirty="0" smtClean="0">
                <a:solidFill>
                  <a:srgbClr val="000000"/>
                </a:solidFill>
                <a:latin typeface="Arial"/>
                <a:cs typeface="Arial"/>
              </a:rPr>
              <a:t>below, </a:t>
            </a:r>
            <a:r>
              <a:rPr lang="en-US" sz="2800" dirty="0" smtClean="0">
                <a:solidFill>
                  <a:srgbClr val="000000"/>
                </a:solidFill>
                <a:latin typeface="Arial"/>
                <a:cs typeface="Arial"/>
              </a:rPr>
              <a:t>what would you eat at the end of the study if that trial is drawn to count</a:t>
            </a:r>
            <a:r>
              <a:rPr lang="en-US" sz="2800" dirty="0" smtClean="0">
                <a:latin typeface="Arial"/>
                <a:cs typeface="Arial"/>
              </a:rPr>
              <a:t>?</a:t>
            </a:r>
          </a:p>
          <a:p>
            <a:endParaRPr lang="en-US" sz="2800" dirty="0" smtClean="0">
              <a:solidFill>
                <a:schemeClr val="bg1"/>
              </a:solidFill>
              <a:latin typeface="Arial"/>
              <a:cs typeface="Arial"/>
            </a:endParaRPr>
          </a:p>
          <a:p>
            <a:r>
              <a:rPr lang="en-US" sz="2800" dirty="0" smtClean="0">
                <a:solidFill>
                  <a:schemeClr val="bg1"/>
                </a:solidFill>
                <a:latin typeface="Arial"/>
                <a:cs typeface="Arial"/>
              </a:rPr>
              <a:t>			SELF									</a:t>
            </a:r>
          </a:p>
          <a:p>
            <a:r>
              <a:rPr lang="en-US" sz="2800" dirty="0" smtClean="0">
                <a:solidFill>
                  <a:schemeClr val="bg1"/>
                </a:solidFill>
                <a:latin typeface="Arial"/>
                <a:cs typeface="Arial"/>
              </a:rPr>
              <a:t>		</a:t>
            </a:r>
          </a:p>
          <a:p>
            <a:r>
              <a:rPr lang="en-US" sz="2800" dirty="0" smtClean="0">
                <a:solidFill>
                  <a:schemeClr val="bg1"/>
                </a:solidFill>
                <a:latin typeface="Arial"/>
                <a:cs typeface="Arial"/>
              </a:rPr>
              <a:t>	$30									 $</a:t>
            </a:r>
            <a:r>
              <a:rPr lang="en-US" sz="2800" dirty="0" smtClean="0">
                <a:solidFill>
                  <a:schemeClr val="bg1"/>
                </a:solidFill>
                <a:latin typeface="Arial"/>
                <a:cs typeface="Arial"/>
              </a:rPr>
              <a:t>100</a:t>
            </a:r>
          </a:p>
          <a:p>
            <a:endParaRPr lang="en-US" sz="2800" dirty="0">
              <a:solidFill>
                <a:schemeClr val="bg1"/>
              </a:solidFill>
              <a:latin typeface="Arial"/>
              <a:cs typeface="Arial"/>
            </a:endParaRPr>
          </a:p>
          <a:p>
            <a:endParaRPr lang="en-US" sz="2800" dirty="0" smtClean="0">
              <a:solidFill>
                <a:schemeClr val="bg1"/>
              </a:solidFill>
              <a:latin typeface="Arial"/>
              <a:cs typeface="Arial"/>
            </a:endParaRPr>
          </a:p>
          <a:p>
            <a:endParaRPr lang="en-US" sz="2800" dirty="0" smtClean="0">
              <a:latin typeface="Arial"/>
              <a:cs typeface="Arial"/>
            </a:endParaRPr>
          </a:p>
          <a:p>
            <a:pPr marL="514350" indent="-514350">
              <a:lnSpc>
                <a:spcPct val="120000"/>
              </a:lnSpc>
              <a:buAutoNum type="arabicParenR"/>
            </a:pPr>
            <a:r>
              <a:rPr lang="en-US" sz="2800" dirty="0" smtClean="0">
                <a:latin typeface="Arial"/>
                <a:cs typeface="Arial"/>
              </a:rPr>
              <a:t>I would eat </a:t>
            </a:r>
            <a:r>
              <a:rPr lang="en-US" sz="2800" dirty="0" smtClean="0">
                <a:latin typeface="Arial"/>
                <a:cs typeface="Arial"/>
              </a:rPr>
              <a:t>4 bars of </a:t>
            </a:r>
            <a:r>
              <a:rPr lang="en-US" sz="2800" dirty="0" err="1" smtClean="0">
                <a:latin typeface="Arial"/>
                <a:cs typeface="Arial"/>
              </a:rPr>
              <a:t>KitKats</a:t>
            </a:r>
            <a:r>
              <a:rPr lang="en-US" sz="2800" dirty="0" smtClean="0">
                <a:solidFill>
                  <a:srgbClr val="000000"/>
                </a:solidFill>
                <a:latin typeface="Arial"/>
                <a:cs typeface="Arial"/>
              </a:rPr>
              <a:t>.</a:t>
            </a:r>
            <a:endParaRPr lang="en-US" sz="2800" dirty="0" smtClean="0">
              <a:solidFill>
                <a:srgbClr val="000000"/>
              </a:solidFill>
              <a:latin typeface="Arial"/>
              <a:cs typeface="Arial"/>
            </a:endParaRPr>
          </a:p>
          <a:p>
            <a:pPr marL="514350" indent="-514350">
              <a:lnSpc>
                <a:spcPct val="120000"/>
              </a:lnSpc>
              <a:buAutoNum type="arabicParenR"/>
            </a:pPr>
            <a:r>
              <a:rPr lang="en-US" sz="2800" dirty="0" smtClean="0">
                <a:solidFill>
                  <a:srgbClr val="000000"/>
                </a:solidFill>
                <a:latin typeface="Arial"/>
                <a:cs typeface="Arial"/>
              </a:rPr>
              <a:t>I would eat nothing.</a:t>
            </a:r>
          </a:p>
          <a:p>
            <a:pPr marL="514350" indent="-514350">
              <a:lnSpc>
                <a:spcPct val="120000"/>
              </a:lnSpc>
              <a:buAutoNum type="arabicParenR"/>
            </a:pPr>
            <a:r>
              <a:rPr lang="en-US" sz="2800" dirty="0" smtClean="0">
                <a:solidFill>
                  <a:srgbClr val="000000"/>
                </a:solidFill>
                <a:latin typeface="Arial"/>
                <a:cs typeface="Arial"/>
              </a:rPr>
              <a:t>I would eat </a:t>
            </a:r>
            <a:r>
              <a:rPr lang="en-US" sz="2800" dirty="0" smtClean="0">
                <a:solidFill>
                  <a:srgbClr val="000000"/>
                </a:solidFill>
                <a:latin typeface="Arial"/>
                <a:cs typeface="Arial"/>
              </a:rPr>
              <a:t>1 bar of </a:t>
            </a:r>
            <a:r>
              <a:rPr lang="en-US" sz="2800" dirty="0" err="1" smtClean="0">
                <a:solidFill>
                  <a:srgbClr val="000000"/>
                </a:solidFill>
                <a:latin typeface="Arial"/>
                <a:cs typeface="Arial"/>
              </a:rPr>
              <a:t>KitKats</a:t>
            </a:r>
            <a:r>
              <a:rPr lang="en-US" sz="2800" dirty="0" smtClean="0">
                <a:solidFill>
                  <a:srgbClr val="000000"/>
                </a:solidFill>
                <a:latin typeface="Arial"/>
                <a:cs typeface="Arial"/>
              </a:rPr>
              <a:t>.</a:t>
            </a:r>
            <a:endParaRPr lang="en-US" sz="2800" dirty="0">
              <a:solidFill>
                <a:srgbClr val="000000"/>
              </a:solidFill>
              <a:latin typeface="Arial"/>
              <a:cs typeface="Arial"/>
            </a:endParaRPr>
          </a:p>
        </p:txBody>
      </p:sp>
      <p:sp>
        <p:nvSpPr>
          <p:cNvPr id="7" name="Rectangle 6"/>
          <p:cNvSpPr/>
          <p:nvPr/>
        </p:nvSpPr>
        <p:spPr>
          <a:xfrm>
            <a:off x="1969619" y="6182534"/>
            <a:ext cx="5098917" cy="67546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KitKat_4_4Stic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062" y="1787139"/>
            <a:ext cx="3712316" cy="2586247"/>
          </a:xfrm>
          <a:prstGeom prst="rect">
            <a:avLst/>
          </a:prstGeom>
        </p:spPr>
      </p:pic>
    </p:spTree>
    <p:extLst>
      <p:ext uri="{BB962C8B-B14F-4D97-AF65-F5344CB8AC3E}">
        <p14:creationId xmlns:p14="http://schemas.microsoft.com/office/powerpoint/2010/main" val="1086671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3242733"/>
            <a:ext cx="8509000" cy="954107"/>
          </a:xfrm>
          <a:prstGeom prst="rect">
            <a:avLst/>
          </a:prstGeom>
          <a:noFill/>
        </p:spPr>
        <p:txBody>
          <a:bodyPr wrap="square" rtlCol="0">
            <a:spAutoFit/>
          </a:bodyPr>
          <a:lstStyle/>
          <a:p>
            <a:pPr algn="just"/>
            <a:r>
              <a:rPr lang="en-US" sz="2800" dirty="0" smtClean="0">
                <a:solidFill>
                  <a:srgbClr val="000000"/>
                </a:solidFill>
                <a:latin typeface="Arial"/>
                <a:cs typeface="Arial"/>
              </a:rPr>
              <a:t>When you choose to reject a particular option, </a:t>
            </a:r>
            <a:r>
              <a:rPr lang="en-US" sz="2800" dirty="0" smtClean="0">
                <a:solidFill>
                  <a:srgbClr val="000000"/>
                </a:solidFill>
                <a:latin typeface="Arial"/>
                <a:cs typeface="Arial"/>
              </a:rPr>
              <a:t>you will NOT eat anything at the end of the study.</a:t>
            </a:r>
            <a:endParaRPr lang="en-US" sz="2800" dirty="0">
              <a:solidFill>
                <a:srgbClr val="000000"/>
              </a:solidFill>
              <a:latin typeface="Arial"/>
              <a:cs typeface="Arial"/>
            </a:endParaRPr>
          </a:p>
        </p:txBody>
      </p:sp>
      <p:sp>
        <p:nvSpPr>
          <p:cNvPr id="2" name="TextBox 1"/>
          <p:cNvSpPr txBox="1"/>
          <p:nvPr/>
        </p:nvSpPr>
        <p:spPr>
          <a:xfrm>
            <a:off x="3542098" y="2048863"/>
            <a:ext cx="2059804" cy="595035"/>
          </a:xfrm>
          <a:prstGeom prst="rect">
            <a:avLst/>
          </a:prstGeom>
          <a:noFill/>
        </p:spPr>
        <p:txBody>
          <a:bodyPr wrap="none" rtlCol="0">
            <a:spAutoFit/>
          </a:bodyPr>
          <a:lstStyle/>
          <a:p>
            <a:pPr>
              <a:lnSpc>
                <a:spcPct val="120000"/>
              </a:lnSpc>
            </a:pPr>
            <a:r>
              <a:rPr lang="en-US" sz="2800" dirty="0" smtClean="0">
                <a:solidFill>
                  <a:srgbClr val="FF0000"/>
                </a:solidFill>
                <a:latin typeface="Arial"/>
                <a:cs typeface="Arial"/>
              </a:rPr>
              <a:t>CORRECT!</a:t>
            </a:r>
          </a:p>
        </p:txBody>
      </p:sp>
      <p:sp>
        <p:nvSpPr>
          <p:cNvPr id="5" name="Rectangle 4"/>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299300" y="6356350"/>
            <a:ext cx="2545401" cy="369332"/>
            <a:chOff x="2086922" y="6356350"/>
            <a:chExt cx="2545401" cy="369332"/>
          </a:xfrm>
        </p:grpSpPr>
        <p:sp>
          <p:nvSpPr>
            <p:cNvPr id="7" name="TextBox 6"/>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8" name="Group 7"/>
            <p:cNvGrpSpPr>
              <a:grpSpLocks noChangeAspect="1"/>
            </p:cNvGrpSpPr>
            <p:nvPr/>
          </p:nvGrpSpPr>
          <p:grpSpPr>
            <a:xfrm>
              <a:off x="2871173" y="6372629"/>
              <a:ext cx="344525" cy="344525"/>
              <a:chOff x="6019800" y="3874668"/>
              <a:chExt cx="1090768" cy="1090768"/>
            </a:xfrm>
          </p:grpSpPr>
          <p:sp>
            <p:nvSpPr>
              <p:cNvPr id="9" name="Rounded Rectangle 8"/>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18891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3242733"/>
            <a:ext cx="8509000" cy="954107"/>
          </a:xfrm>
          <a:prstGeom prst="rect">
            <a:avLst/>
          </a:prstGeom>
          <a:noFill/>
        </p:spPr>
        <p:txBody>
          <a:bodyPr wrap="square" rtlCol="0">
            <a:spAutoFit/>
          </a:bodyPr>
          <a:lstStyle/>
          <a:p>
            <a:pPr algn="just"/>
            <a:r>
              <a:rPr lang="en-US" sz="2800" dirty="0">
                <a:solidFill>
                  <a:srgbClr val="000000"/>
                </a:solidFill>
                <a:latin typeface="Arial"/>
                <a:cs typeface="Arial"/>
              </a:rPr>
              <a:t>When you choose to reject a particular option, you will NOT eat anything at the end of the study.</a:t>
            </a:r>
            <a:endParaRPr lang="en-US" sz="2800" dirty="0">
              <a:solidFill>
                <a:srgbClr val="000000"/>
              </a:solidFill>
              <a:latin typeface="Arial"/>
              <a:cs typeface="Arial"/>
            </a:endParaRPr>
          </a:p>
        </p:txBody>
      </p:sp>
      <p:sp>
        <p:nvSpPr>
          <p:cNvPr id="3" name="TextBox 2"/>
          <p:cNvSpPr txBox="1"/>
          <p:nvPr/>
        </p:nvSpPr>
        <p:spPr>
          <a:xfrm>
            <a:off x="3362562" y="2048863"/>
            <a:ext cx="2418876" cy="595035"/>
          </a:xfrm>
          <a:prstGeom prst="rect">
            <a:avLst/>
          </a:prstGeom>
          <a:noFill/>
        </p:spPr>
        <p:txBody>
          <a:bodyPr wrap="none" rtlCol="0">
            <a:spAutoFit/>
          </a:bodyPr>
          <a:lstStyle/>
          <a:p>
            <a:pPr>
              <a:lnSpc>
                <a:spcPct val="120000"/>
              </a:lnSpc>
            </a:pPr>
            <a:r>
              <a:rPr lang="en-US" sz="2800" dirty="0" smtClean="0">
                <a:solidFill>
                  <a:srgbClr val="FF0000"/>
                </a:solidFill>
                <a:latin typeface="Arial"/>
                <a:cs typeface="Arial"/>
              </a:rPr>
              <a:t>INCORRECT!</a:t>
            </a:r>
          </a:p>
        </p:txBody>
      </p:sp>
      <p:sp>
        <p:nvSpPr>
          <p:cNvPr id="5" name="Rectangle 4"/>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299300" y="6356350"/>
            <a:ext cx="2545401" cy="369332"/>
            <a:chOff x="2086922" y="6356350"/>
            <a:chExt cx="2545401" cy="369332"/>
          </a:xfrm>
        </p:grpSpPr>
        <p:sp>
          <p:nvSpPr>
            <p:cNvPr id="7" name="TextBox 6"/>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8" name="Group 7"/>
            <p:cNvGrpSpPr>
              <a:grpSpLocks noChangeAspect="1"/>
            </p:cNvGrpSpPr>
            <p:nvPr/>
          </p:nvGrpSpPr>
          <p:grpSpPr>
            <a:xfrm>
              <a:off x="2871173" y="6372629"/>
              <a:ext cx="344525" cy="344525"/>
              <a:chOff x="6019800" y="3874668"/>
              <a:chExt cx="1090768" cy="1090768"/>
            </a:xfrm>
          </p:grpSpPr>
          <p:sp>
            <p:nvSpPr>
              <p:cNvPr id="9" name="Rounded Rectangle 8"/>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40947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79400"/>
            <a:ext cx="8509000" cy="5938036"/>
          </a:xfrm>
          <a:prstGeom prst="rect">
            <a:avLst/>
          </a:prstGeom>
          <a:noFill/>
        </p:spPr>
        <p:txBody>
          <a:bodyPr wrap="square" rtlCol="0">
            <a:spAutoFit/>
          </a:bodyPr>
          <a:lstStyle/>
          <a:p>
            <a:r>
              <a:rPr lang="en-US" sz="2800" u="sng" dirty="0" smtClean="0">
                <a:solidFill>
                  <a:srgbClr val="000000"/>
                </a:solidFill>
                <a:latin typeface="Arial"/>
                <a:cs typeface="Arial"/>
              </a:rPr>
              <a:t>Question </a:t>
            </a:r>
            <a:r>
              <a:rPr lang="en-US" sz="2800" u="sng" dirty="0" smtClean="0">
                <a:solidFill>
                  <a:srgbClr val="000000"/>
                </a:solidFill>
                <a:latin typeface="Arial"/>
                <a:cs typeface="Arial"/>
              </a:rPr>
              <a:t>2:</a:t>
            </a:r>
            <a:r>
              <a:rPr lang="en-US" sz="2800" dirty="0" smtClean="0">
                <a:solidFill>
                  <a:srgbClr val="000000"/>
                </a:solidFill>
                <a:latin typeface="Arial"/>
                <a:cs typeface="Arial"/>
              </a:rPr>
              <a:t>  </a:t>
            </a:r>
            <a:r>
              <a:rPr lang="en-US" sz="2800" dirty="0" smtClean="0">
                <a:solidFill>
                  <a:srgbClr val="000000"/>
                </a:solidFill>
                <a:latin typeface="Arial"/>
                <a:cs typeface="Arial"/>
              </a:rPr>
              <a:t>If you </a:t>
            </a:r>
            <a:r>
              <a:rPr lang="en-US" sz="2800" dirty="0" smtClean="0">
                <a:solidFill>
                  <a:srgbClr val="000000"/>
                </a:solidFill>
                <a:latin typeface="Arial"/>
                <a:cs typeface="Arial"/>
              </a:rPr>
              <a:t>say YES to the </a:t>
            </a:r>
            <a:r>
              <a:rPr lang="en-US" sz="2800" dirty="0" smtClean="0">
                <a:solidFill>
                  <a:srgbClr val="000000"/>
                </a:solidFill>
                <a:latin typeface="Arial"/>
                <a:cs typeface="Arial"/>
              </a:rPr>
              <a:t>food </a:t>
            </a:r>
            <a:r>
              <a:rPr lang="en-US" sz="2800" dirty="0" smtClean="0">
                <a:solidFill>
                  <a:srgbClr val="000000"/>
                </a:solidFill>
                <a:latin typeface="Arial"/>
                <a:cs typeface="Arial"/>
              </a:rPr>
              <a:t>below, </a:t>
            </a:r>
            <a:r>
              <a:rPr lang="en-US" sz="2800" dirty="0" smtClean="0">
                <a:solidFill>
                  <a:srgbClr val="000000"/>
                </a:solidFill>
                <a:latin typeface="Arial"/>
                <a:cs typeface="Arial"/>
              </a:rPr>
              <a:t>what would you eat at the end of the study if that trial is drawn to count</a:t>
            </a:r>
            <a:r>
              <a:rPr lang="en-US" sz="2800" dirty="0" smtClean="0">
                <a:latin typeface="Arial"/>
                <a:cs typeface="Arial"/>
              </a:rPr>
              <a:t>?</a:t>
            </a:r>
          </a:p>
          <a:p>
            <a:endParaRPr lang="en-US" sz="2800" dirty="0" smtClean="0">
              <a:solidFill>
                <a:schemeClr val="bg1"/>
              </a:solidFill>
              <a:latin typeface="Arial"/>
              <a:cs typeface="Arial"/>
            </a:endParaRPr>
          </a:p>
          <a:p>
            <a:r>
              <a:rPr lang="en-US" sz="2800" dirty="0" smtClean="0">
                <a:solidFill>
                  <a:schemeClr val="bg1"/>
                </a:solidFill>
                <a:latin typeface="Arial"/>
                <a:cs typeface="Arial"/>
              </a:rPr>
              <a:t>			SELF									</a:t>
            </a:r>
          </a:p>
          <a:p>
            <a:r>
              <a:rPr lang="en-US" sz="2800" dirty="0" smtClean="0">
                <a:solidFill>
                  <a:schemeClr val="bg1"/>
                </a:solidFill>
                <a:latin typeface="Arial"/>
                <a:cs typeface="Arial"/>
              </a:rPr>
              <a:t>		</a:t>
            </a:r>
          </a:p>
          <a:p>
            <a:r>
              <a:rPr lang="en-US" sz="2800" dirty="0" smtClean="0">
                <a:solidFill>
                  <a:schemeClr val="bg1"/>
                </a:solidFill>
                <a:latin typeface="Arial"/>
                <a:cs typeface="Arial"/>
              </a:rPr>
              <a:t>	$30									 $</a:t>
            </a:r>
            <a:r>
              <a:rPr lang="en-US" sz="2800" dirty="0" smtClean="0">
                <a:solidFill>
                  <a:schemeClr val="bg1"/>
                </a:solidFill>
                <a:latin typeface="Arial"/>
                <a:cs typeface="Arial"/>
              </a:rPr>
              <a:t>100</a:t>
            </a:r>
          </a:p>
          <a:p>
            <a:endParaRPr lang="en-US" sz="2800" dirty="0">
              <a:solidFill>
                <a:schemeClr val="bg1"/>
              </a:solidFill>
              <a:latin typeface="Arial"/>
              <a:cs typeface="Arial"/>
            </a:endParaRPr>
          </a:p>
          <a:p>
            <a:endParaRPr lang="en-US" sz="2800" dirty="0" smtClean="0">
              <a:solidFill>
                <a:schemeClr val="bg1"/>
              </a:solidFill>
              <a:latin typeface="Arial"/>
              <a:cs typeface="Arial"/>
            </a:endParaRPr>
          </a:p>
          <a:p>
            <a:endParaRPr lang="en-US" sz="2800" dirty="0" smtClean="0">
              <a:latin typeface="Arial"/>
              <a:cs typeface="Arial"/>
            </a:endParaRPr>
          </a:p>
          <a:p>
            <a:pPr marL="514350" indent="-514350">
              <a:lnSpc>
                <a:spcPct val="120000"/>
              </a:lnSpc>
              <a:buAutoNum type="arabicParenR"/>
            </a:pPr>
            <a:r>
              <a:rPr lang="en-US" sz="2800" dirty="0" smtClean="0">
                <a:latin typeface="Arial"/>
                <a:cs typeface="Arial"/>
              </a:rPr>
              <a:t>I would eat </a:t>
            </a:r>
            <a:r>
              <a:rPr lang="en-US" sz="2800" dirty="0">
                <a:latin typeface="Arial"/>
                <a:cs typeface="Arial"/>
              </a:rPr>
              <a:t>1</a:t>
            </a:r>
            <a:r>
              <a:rPr lang="en-US" sz="2800" dirty="0" smtClean="0">
                <a:latin typeface="Arial"/>
                <a:cs typeface="Arial"/>
              </a:rPr>
              <a:t> bar of </a:t>
            </a:r>
            <a:r>
              <a:rPr lang="en-US" sz="2800" dirty="0" err="1" smtClean="0">
                <a:latin typeface="Arial"/>
                <a:cs typeface="Arial"/>
              </a:rPr>
              <a:t>KitKats</a:t>
            </a:r>
            <a:r>
              <a:rPr lang="en-US" sz="2800" dirty="0" smtClean="0">
                <a:solidFill>
                  <a:srgbClr val="000000"/>
                </a:solidFill>
                <a:latin typeface="Arial"/>
                <a:cs typeface="Arial"/>
              </a:rPr>
              <a:t>.</a:t>
            </a:r>
            <a:endParaRPr lang="en-US" sz="2800" dirty="0" smtClean="0">
              <a:solidFill>
                <a:srgbClr val="000000"/>
              </a:solidFill>
              <a:latin typeface="Arial"/>
              <a:cs typeface="Arial"/>
            </a:endParaRPr>
          </a:p>
          <a:p>
            <a:pPr marL="514350" indent="-514350">
              <a:lnSpc>
                <a:spcPct val="120000"/>
              </a:lnSpc>
              <a:buAutoNum type="arabicParenR"/>
            </a:pPr>
            <a:r>
              <a:rPr lang="en-US" sz="2800" dirty="0" smtClean="0">
                <a:solidFill>
                  <a:srgbClr val="000000"/>
                </a:solidFill>
                <a:latin typeface="Arial"/>
                <a:cs typeface="Arial"/>
              </a:rPr>
              <a:t>I would eat nothing.</a:t>
            </a:r>
          </a:p>
          <a:p>
            <a:pPr marL="514350" indent="-514350">
              <a:lnSpc>
                <a:spcPct val="120000"/>
              </a:lnSpc>
              <a:buAutoNum type="arabicParenR"/>
            </a:pPr>
            <a:r>
              <a:rPr lang="en-US" sz="2800" dirty="0" smtClean="0">
                <a:solidFill>
                  <a:srgbClr val="000000"/>
                </a:solidFill>
                <a:latin typeface="Arial"/>
                <a:cs typeface="Arial"/>
              </a:rPr>
              <a:t>I would eat </a:t>
            </a:r>
            <a:r>
              <a:rPr lang="en-US" sz="2800" dirty="0">
                <a:solidFill>
                  <a:srgbClr val="000000"/>
                </a:solidFill>
                <a:latin typeface="Arial"/>
                <a:cs typeface="Arial"/>
              </a:rPr>
              <a:t>4</a:t>
            </a:r>
            <a:r>
              <a:rPr lang="en-US" sz="2800" dirty="0" smtClean="0">
                <a:solidFill>
                  <a:srgbClr val="000000"/>
                </a:solidFill>
                <a:latin typeface="Arial"/>
                <a:cs typeface="Arial"/>
              </a:rPr>
              <a:t> bars of </a:t>
            </a:r>
            <a:r>
              <a:rPr lang="en-US" sz="2800" dirty="0" err="1" smtClean="0">
                <a:solidFill>
                  <a:srgbClr val="000000"/>
                </a:solidFill>
                <a:latin typeface="Arial"/>
                <a:cs typeface="Arial"/>
              </a:rPr>
              <a:t>KitKats</a:t>
            </a:r>
            <a:r>
              <a:rPr lang="en-US" sz="2800" dirty="0" smtClean="0">
                <a:solidFill>
                  <a:srgbClr val="000000"/>
                </a:solidFill>
                <a:latin typeface="Arial"/>
                <a:cs typeface="Arial"/>
              </a:rPr>
              <a:t>.</a:t>
            </a:r>
            <a:endParaRPr lang="en-US" sz="2800" dirty="0">
              <a:solidFill>
                <a:srgbClr val="000000"/>
              </a:solidFill>
              <a:latin typeface="Arial"/>
              <a:cs typeface="Arial"/>
            </a:endParaRPr>
          </a:p>
        </p:txBody>
      </p:sp>
      <p:sp>
        <p:nvSpPr>
          <p:cNvPr id="7" name="Rectangle 6"/>
          <p:cNvSpPr/>
          <p:nvPr/>
        </p:nvSpPr>
        <p:spPr>
          <a:xfrm>
            <a:off x="1969619" y="6182534"/>
            <a:ext cx="5098917" cy="67546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KitKat_4_4Stic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062" y="1787139"/>
            <a:ext cx="3712316" cy="2586247"/>
          </a:xfrm>
          <a:prstGeom prst="rect">
            <a:avLst/>
          </a:prstGeom>
        </p:spPr>
      </p:pic>
    </p:spTree>
    <p:extLst>
      <p:ext uri="{BB962C8B-B14F-4D97-AF65-F5344CB8AC3E}">
        <p14:creationId xmlns:p14="http://schemas.microsoft.com/office/powerpoint/2010/main" val="50476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664059"/>
            <a:ext cx="8509000" cy="1384995"/>
          </a:xfrm>
          <a:prstGeom prst="rect">
            <a:avLst/>
          </a:prstGeom>
          <a:noFill/>
        </p:spPr>
        <p:txBody>
          <a:bodyPr wrap="square" rtlCol="0">
            <a:spAutoFit/>
          </a:bodyPr>
          <a:lstStyle/>
          <a:p>
            <a:pPr algn="just"/>
            <a:r>
              <a:rPr lang="en-US" sz="2800" dirty="0" smtClean="0">
                <a:solidFill>
                  <a:srgbClr val="000000"/>
                </a:solidFill>
                <a:latin typeface="Arial"/>
                <a:cs typeface="Arial"/>
              </a:rPr>
              <a:t>In this portion of this experiment, we are interested in getting some more detail about your perceptions of different foods.</a:t>
            </a:r>
          </a:p>
        </p:txBody>
      </p:sp>
      <p:sp>
        <p:nvSpPr>
          <p:cNvPr id="3" name="Rectangle 2"/>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3299300" y="6356350"/>
            <a:ext cx="2545401" cy="369332"/>
            <a:chOff x="2086922" y="6356350"/>
            <a:chExt cx="2545401" cy="369332"/>
          </a:xfrm>
        </p:grpSpPr>
        <p:sp>
          <p:nvSpPr>
            <p:cNvPr id="6" name="TextBox 5"/>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7" name="Group 6"/>
            <p:cNvGrpSpPr>
              <a:grpSpLocks noChangeAspect="1"/>
            </p:cNvGrpSpPr>
            <p:nvPr/>
          </p:nvGrpSpPr>
          <p:grpSpPr>
            <a:xfrm>
              <a:off x="2871173" y="6372629"/>
              <a:ext cx="344525" cy="344525"/>
              <a:chOff x="6019800" y="3874668"/>
              <a:chExt cx="1090768" cy="1090768"/>
            </a:xfrm>
          </p:grpSpPr>
          <p:sp>
            <p:nvSpPr>
              <p:cNvPr id="8" name="Rounded Rectangle 7"/>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Isosceles Triangle 8"/>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0251904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3242733"/>
            <a:ext cx="8509000" cy="1384995"/>
          </a:xfrm>
          <a:prstGeom prst="rect">
            <a:avLst/>
          </a:prstGeom>
          <a:noFill/>
        </p:spPr>
        <p:txBody>
          <a:bodyPr wrap="square" rtlCol="0">
            <a:spAutoFit/>
          </a:bodyPr>
          <a:lstStyle/>
          <a:p>
            <a:pPr algn="just"/>
            <a:r>
              <a:rPr lang="en-US" sz="2800" dirty="0" smtClean="0">
                <a:solidFill>
                  <a:srgbClr val="000000"/>
                </a:solidFill>
                <a:latin typeface="Arial"/>
                <a:cs typeface="Arial"/>
              </a:rPr>
              <a:t>When </a:t>
            </a:r>
            <a:r>
              <a:rPr lang="en-US" sz="2800" dirty="0" smtClean="0">
                <a:solidFill>
                  <a:srgbClr val="000000"/>
                </a:solidFill>
                <a:latin typeface="Arial"/>
                <a:cs typeface="Arial"/>
              </a:rPr>
              <a:t>you say yes to a food, </a:t>
            </a:r>
            <a:r>
              <a:rPr lang="en-US" sz="2800" dirty="0" smtClean="0">
                <a:solidFill>
                  <a:srgbClr val="000000"/>
                </a:solidFill>
                <a:latin typeface="Arial"/>
                <a:cs typeface="Arial"/>
              </a:rPr>
              <a:t>you will </a:t>
            </a:r>
            <a:r>
              <a:rPr lang="en-US" sz="2800" dirty="0" smtClean="0">
                <a:solidFill>
                  <a:srgbClr val="000000"/>
                </a:solidFill>
                <a:latin typeface="Arial"/>
                <a:cs typeface="Arial"/>
              </a:rPr>
              <a:t>be required to eat EXACTLY that food, in EXACTLY the amount shown on the plate.</a:t>
            </a:r>
            <a:endParaRPr lang="en-US" sz="2800" dirty="0">
              <a:solidFill>
                <a:srgbClr val="000000"/>
              </a:solidFill>
              <a:latin typeface="Arial"/>
              <a:cs typeface="Arial"/>
            </a:endParaRPr>
          </a:p>
        </p:txBody>
      </p:sp>
      <p:sp>
        <p:nvSpPr>
          <p:cNvPr id="2" name="TextBox 1"/>
          <p:cNvSpPr txBox="1"/>
          <p:nvPr/>
        </p:nvSpPr>
        <p:spPr>
          <a:xfrm>
            <a:off x="3542098" y="2048863"/>
            <a:ext cx="2059804" cy="595035"/>
          </a:xfrm>
          <a:prstGeom prst="rect">
            <a:avLst/>
          </a:prstGeom>
          <a:noFill/>
        </p:spPr>
        <p:txBody>
          <a:bodyPr wrap="none" rtlCol="0">
            <a:spAutoFit/>
          </a:bodyPr>
          <a:lstStyle/>
          <a:p>
            <a:pPr>
              <a:lnSpc>
                <a:spcPct val="120000"/>
              </a:lnSpc>
            </a:pPr>
            <a:r>
              <a:rPr lang="en-US" sz="2800" dirty="0" smtClean="0">
                <a:solidFill>
                  <a:srgbClr val="FF0000"/>
                </a:solidFill>
                <a:latin typeface="Arial"/>
                <a:cs typeface="Arial"/>
              </a:rPr>
              <a:t>CORRECT!</a:t>
            </a:r>
          </a:p>
        </p:txBody>
      </p:sp>
      <p:sp>
        <p:nvSpPr>
          <p:cNvPr id="5" name="Rectangle 4"/>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299300" y="6356350"/>
            <a:ext cx="2545401" cy="369332"/>
            <a:chOff x="2086922" y="6356350"/>
            <a:chExt cx="2545401" cy="369332"/>
          </a:xfrm>
        </p:grpSpPr>
        <p:sp>
          <p:nvSpPr>
            <p:cNvPr id="7" name="TextBox 6"/>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8" name="Group 7"/>
            <p:cNvGrpSpPr>
              <a:grpSpLocks noChangeAspect="1"/>
            </p:cNvGrpSpPr>
            <p:nvPr/>
          </p:nvGrpSpPr>
          <p:grpSpPr>
            <a:xfrm>
              <a:off x="2871173" y="6372629"/>
              <a:ext cx="344525" cy="344525"/>
              <a:chOff x="6019800" y="3874668"/>
              <a:chExt cx="1090768" cy="1090768"/>
            </a:xfrm>
          </p:grpSpPr>
          <p:sp>
            <p:nvSpPr>
              <p:cNvPr id="9" name="Rounded Rectangle 8"/>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74866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3242733"/>
            <a:ext cx="8509000" cy="1384995"/>
          </a:xfrm>
          <a:prstGeom prst="rect">
            <a:avLst/>
          </a:prstGeom>
          <a:noFill/>
        </p:spPr>
        <p:txBody>
          <a:bodyPr wrap="square" rtlCol="0">
            <a:spAutoFit/>
          </a:bodyPr>
          <a:lstStyle/>
          <a:p>
            <a:pPr algn="just"/>
            <a:r>
              <a:rPr lang="en-US" sz="2800" dirty="0">
                <a:solidFill>
                  <a:srgbClr val="000000"/>
                </a:solidFill>
                <a:latin typeface="Arial"/>
                <a:cs typeface="Arial"/>
              </a:rPr>
              <a:t>When you say yes to a food, you will be required to eat EXACTLY that food, in EXACTLY the amount shown on the plate.</a:t>
            </a:r>
            <a:endParaRPr lang="en-US" sz="2800" dirty="0">
              <a:solidFill>
                <a:srgbClr val="000000"/>
              </a:solidFill>
              <a:latin typeface="Arial"/>
              <a:cs typeface="Arial"/>
            </a:endParaRPr>
          </a:p>
        </p:txBody>
      </p:sp>
      <p:sp>
        <p:nvSpPr>
          <p:cNvPr id="3" name="TextBox 2"/>
          <p:cNvSpPr txBox="1"/>
          <p:nvPr/>
        </p:nvSpPr>
        <p:spPr>
          <a:xfrm>
            <a:off x="3362562" y="2048863"/>
            <a:ext cx="2418876" cy="595035"/>
          </a:xfrm>
          <a:prstGeom prst="rect">
            <a:avLst/>
          </a:prstGeom>
          <a:noFill/>
        </p:spPr>
        <p:txBody>
          <a:bodyPr wrap="none" rtlCol="0">
            <a:spAutoFit/>
          </a:bodyPr>
          <a:lstStyle/>
          <a:p>
            <a:pPr>
              <a:lnSpc>
                <a:spcPct val="120000"/>
              </a:lnSpc>
            </a:pPr>
            <a:r>
              <a:rPr lang="en-US" sz="2800" dirty="0" smtClean="0">
                <a:solidFill>
                  <a:srgbClr val="FF0000"/>
                </a:solidFill>
                <a:latin typeface="Arial"/>
                <a:cs typeface="Arial"/>
              </a:rPr>
              <a:t>INCORRECT!</a:t>
            </a:r>
          </a:p>
        </p:txBody>
      </p:sp>
      <p:sp>
        <p:nvSpPr>
          <p:cNvPr id="5" name="Rectangle 4"/>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299300" y="6356350"/>
            <a:ext cx="2545401" cy="369332"/>
            <a:chOff x="2086922" y="6356350"/>
            <a:chExt cx="2545401" cy="369332"/>
          </a:xfrm>
        </p:grpSpPr>
        <p:sp>
          <p:nvSpPr>
            <p:cNvPr id="7" name="TextBox 6"/>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8" name="Group 7"/>
            <p:cNvGrpSpPr>
              <a:grpSpLocks noChangeAspect="1"/>
            </p:cNvGrpSpPr>
            <p:nvPr/>
          </p:nvGrpSpPr>
          <p:grpSpPr>
            <a:xfrm>
              <a:off x="2871173" y="6372629"/>
              <a:ext cx="344525" cy="344525"/>
              <a:chOff x="6019800" y="3874668"/>
              <a:chExt cx="1090768" cy="1090768"/>
            </a:xfrm>
          </p:grpSpPr>
          <p:sp>
            <p:nvSpPr>
              <p:cNvPr id="9" name="Rounded Rectangle 8"/>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51488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79400"/>
            <a:ext cx="8509000" cy="5047536"/>
          </a:xfrm>
          <a:prstGeom prst="rect">
            <a:avLst/>
          </a:prstGeom>
          <a:noFill/>
        </p:spPr>
        <p:txBody>
          <a:bodyPr wrap="square" rtlCol="0">
            <a:spAutoFit/>
          </a:bodyPr>
          <a:lstStyle/>
          <a:p>
            <a:pPr algn="just"/>
            <a:r>
              <a:rPr lang="en-US" sz="2800" u="sng" dirty="0" smtClean="0">
                <a:solidFill>
                  <a:srgbClr val="000000"/>
                </a:solidFill>
                <a:latin typeface="Arial"/>
                <a:cs typeface="Arial"/>
              </a:rPr>
              <a:t>Question </a:t>
            </a:r>
            <a:r>
              <a:rPr lang="en-US" sz="2800" u="sng" dirty="0" smtClean="0">
                <a:solidFill>
                  <a:srgbClr val="000000"/>
                </a:solidFill>
                <a:latin typeface="Arial"/>
                <a:cs typeface="Arial"/>
              </a:rPr>
              <a:t>3:</a:t>
            </a:r>
            <a:r>
              <a:rPr lang="en-US" sz="2800" dirty="0" smtClean="0">
                <a:solidFill>
                  <a:srgbClr val="000000"/>
                </a:solidFill>
                <a:latin typeface="Arial"/>
                <a:cs typeface="Arial"/>
              </a:rPr>
              <a:t>  </a:t>
            </a:r>
            <a:r>
              <a:rPr lang="en-US" sz="2800" dirty="0" smtClean="0">
                <a:solidFill>
                  <a:srgbClr val="000000"/>
                </a:solidFill>
                <a:latin typeface="Arial"/>
                <a:cs typeface="Arial"/>
              </a:rPr>
              <a:t>If we ask you to </a:t>
            </a:r>
            <a:r>
              <a:rPr lang="en-US" sz="2800" dirty="0" smtClean="0">
                <a:solidFill>
                  <a:srgbClr val="000000"/>
                </a:solidFill>
                <a:latin typeface="Arial"/>
                <a:cs typeface="Arial"/>
              </a:rPr>
              <a:t>control your responses, </a:t>
            </a:r>
            <a:r>
              <a:rPr lang="en-US" sz="2800" dirty="0" smtClean="0">
                <a:solidFill>
                  <a:srgbClr val="000000"/>
                </a:solidFill>
                <a:latin typeface="Arial"/>
                <a:cs typeface="Arial"/>
              </a:rPr>
              <a:t>and you </a:t>
            </a:r>
            <a:r>
              <a:rPr lang="en-US" sz="2800" dirty="0" smtClean="0">
                <a:solidFill>
                  <a:srgbClr val="000000"/>
                </a:solidFill>
                <a:latin typeface="Arial"/>
                <a:cs typeface="Arial"/>
              </a:rPr>
              <a:t>say YES to a food </a:t>
            </a:r>
            <a:r>
              <a:rPr lang="en-US" sz="2800" dirty="0" smtClean="0">
                <a:solidFill>
                  <a:srgbClr val="000000"/>
                </a:solidFill>
                <a:latin typeface="Arial"/>
                <a:cs typeface="Arial"/>
              </a:rPr>
              <a:t>that you do not like, will you still have to eat it at the end of the experiment if that trial is drawn?</a:t>
            </a:r>
          </a:p>
          <a:p>
            <a:pPr algn="just"/>
            <a:endParaRPr lang="en-US" sz="2800" dirty="0" smtClean="0">
              <a:solidFill>
                <a:srgbClr val="000000"/>
              </a:solidFill>
              <a:latin typeface="Arial"/>
              <a:cs typeface="Arial"/>
            </a:endParaRPr>
          </a:p>
          <a:p>
            <a:pPr marL="969962" indent="-514350" algn="just" defTabSz="455613">
              <a:buAutoNum type="arabicParenR"/>
            </a:pPr>
            <a:r>
              <a:rPr lang="en-US" sz="2800" dirty="0" smtClean="0">
                <a:solidFill>
                  <a:srgbClr val="000000"/>
                </a:solidFill>
                <a:latin typeface="Arial"/>
                <a:cs typeface="Arial"/>
              </a:rPr>
              <a:t>Yes. Any trial could be the one that determines what I eat at the end of the experiment.</a:t>
            </a:r>
          </a:p>
          <a:p>
            <a:pPr marL="455612" algn="just" defTabSz="455613"/>
            <a:endParaRPr lang="en-US" sz="1400" dirty="0" smtClean="0">
              <a:solidFill>
                <a:srgbClr val="000000"/>
              </a:solidFill>
              <a:latin typeface="Arial"/>
              <a:cs typeface="Arial"/>
            </a:endParaRPr>
          </a:p>
          <a:p>
            <a:pPr marL="969962" indent="-514350" algn="just" defTabSz="455613">
              <a:buAutoNum type="arabicParenR"/>
            </a:pPr>
            <a:r>
              <a:rPr lang="en-US" sz="2800" dirty="0" smtClean="0">
                <a:solidFill>
                  <a:srgbClr val="000000"/>
                </a:solidFill>
                <a:latin typeface="Arial"/>
                <a:cs typeface="Arial"/>
              </a:rPr>
              <a:t>No. Only “Respond Naturally” trials count for real</a:t>
            </a:r>
            <a:r>
              <a:rPr lang="en-US" sz="2800" dirty="0" smtClean="0">
                <a:solidFill>
                  <a:srgbClr val="000000"/>
                </a:solidFill>
                <a:latin typeface="Arial"/>
                <a:cs typeface="Arial"/>
              </a:rPr>
              <a:t>.</a:t>
            </a:r>
          </a:p>
          <a:p>
            <a:pPr marL="969962" indent="-514350" algn="just" defTabSz="455613">
              <a:buAutoNum type="arabicParenR"/>
            </a:pPr>
            <a:r>
              <a:rPr lang="en-US" sz="2800" dirty="0" smtClean="0">
                <a:solidFill>
                  <a:srgbClr val="000000"/>
                </a:solidFill>
                <a:latin typeface="Arial"/>
                <a:cs typeface="Arial"/>
              </a:rPr>
              <a:t>Maybe. If I want to eat it at the end of the study, I will eat it, otherwise I won’t.</a:t>
            </a:r>
            <a:endParaRPr lang="en-US" sz="2800" dirty="0">
              <a:solidFill>
                <a:srgbClr val="000000"/>
              </a:solidFill>
              <a:latin typeface="Arial"/>
              <a:cs typeface="Arial"/>
            </a:endParaRPr>
          </a:p>
        </p:txBody>
      </p:sp>
      <p:sp>
        <p:nvSpPr>
          <p:cNvPr id="3" name="Rectangle 2"/>
          <p:cNvSpPr/>
          <p:nvPr/>
        </p:nvSpPr>
        <p:spPr>
          <a:xfrm>
            <a:off x="1619874" y="6182534"/>
            <a:ext cx="5724778" cy="67546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7190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3369733"/>
            <a:ext cx="8509000" cy="1815882"/>
          </a:xfrm>
          <a:prstGeom prst="rect">
            <a:avLst/>
          </a:prstGeom>
          <a:noFill/>
        </p:spPr>
        <p:txBody>
          <a:bodyPr wrap="square" rtlCol="0">
            <a:spAutoFit/>
          </a:bodyPr>
          <a:lstStyle/>
          <a:p>
            <a:pPr algn="just"/>
            <a:r>
              <a:rPr lang="en-US" sz="2800" dirty="0">
                <a:solidFill>
                  <a:srgbClr val="000000"/>
                </a:solidFill>
                <a:latin typeface="Arial"/>
                <a:cs typeface="Arial"/>
              </a:rPr>
              <a:t>All trials, regardless of the instruction we give you, count equally. Any one could determine what you eat at the end of the experiment. If that trial is drawn, you will be bound by your response on that trial.</a:t>
            </a:r>
            <a:endParaRPr lang="en-US" sz="2800" dirty="0">
              <a:solidFill>
                <a:srgbClr val="000000"/>
              </a:solidFill>
              <a:latin typeface="Arial"/>
              <a:cs typeface="Arial"/>
            </a:endParaRPr>
          </a:p>
        </p:txBody>
      </p:sp>
      <p:sp>
        <p:nvSpPr>
          <p:cNvPr id="3" name="TextBox 2"/>
          <p:cNvSpPr txBox="1"/>
          <p:nvPr/>
        </p:nvSpPr>
        <p:spPr>
          <a:xfrm>
            <a:off x="3542098" y="2048863"/>
            <a:ext cx="2059804" cy="595035"/>
          </a:xfrm>
          <a:prstGeom prst="rect">
            <a:avLst/>
          </a:prstGeom>
          <a:noFill/>
        </p:spPr>
        <p:txBody>
          <a:bodyPr wrap="none" rtlCol="0">
            <a:spAutoFit/>
          </a:bodyPr>
          <a:lstStyle/>
          <a:p>
            <a:pPr>
              <a:lnSpc>
                <a:spcPct val="120000"/>
              </a:lnSpc>
            </a:pPr>
            <a:r>
              <a:rPr lang="en-US" sz="2800" dirty="0" smtClean="0">
                <a:solidFill>
                  <a:srgbClr val="FF0000"/>
                </a:solidFill>
                <a:latin typeface="Arial"/>
                <a:cs typeface="Arial"/>
              </a:rPr>
              <a:t>CORRECT!</a:t>
            </a:r>
          </a:p>
        </p:txBody>
      </p:sp>
      <p:sp>
        <p:nvSpPr>
          <p:cNvPr id="5" name="Rectangle 4"/>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299300" y="6356350"/>
            <a:ext cx="2545401" cy="369332"/>
            <a:chOff x="2086922" y="6356350"/>
            <a:chExt cx="2545401" cy="369332"/>
          </a:xfrm>
        </p:grpSpPr>
        <p:sp>
          <p:nvSpPr>
            <p:cNvPr id="7" name="TextBox 6"/>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8" name="Group 7"/>
            <p:cNvGrpSpPr>
              <a:grpSpLocks noChangeAspect="1"/>
            </p:cNvGrpSpPr>
            <p:nvPr/>
          </p:nvGrpSpPr>
          <p:grpSpPr>
            <a:xfrm>
              <a:off x="2871173" y="6372629"/>
              <a:ext cx="344525" cy="344525"/>
              <a:chOff x="6019800" y="3874668"/>
              <a:chExt cx="1090768" cy="1090768"/>
            </a:xfrm>
          </p:grpSpPr>
          <p:sp>
            <p:nvSpPr>
              <p:cNvPr id="9" name="Rounded Rectangle 8"/>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33988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3369733"/>
            <a:ext cx="8509000" cy="1815882"/>
          </a:xfrm>
          <a:prstGeom prst="rect">
            <a:avLst/>
          </a:prstGeom>
          <a:noFill/>
        </p:spPr>
        <p:txBody>
          <a:bodyPr wrap="square" rtlCol="0">
            <a:spAutoFit/>
          </a:bodyPr>
          <a:lstStyle/>
          <a:p>
            <a:pPr algn="just"/>
            <a:r>
              <a:rPr lang="en-US" sz="2800" dirty="0">
                <a:solidFill>
                  <a:srgbClr val="000000"/>
                </a:solidFill>
                <a:latin typeface="Arial"/>
                <a:cs typeface="Arial"/>
              </a:rPr>
              <a:t>All trials, regardless of the instruction we give you, count equally. Any one could determine what you eat at the end of the experiment</a:t>
            </a:r>
            <a:r>
              <a:rPr lang="en-US" sz="2800" dirty="0">
                <a:solidFill>
                  <a:srgbClr val="000000"/>
                </a:solidFill>
                <a:latin typeface="Arial"/>
                <a:cs typeface="Arial"/>
              </a:rPr>
              <a:t>. If that trial is drawn, you will be bound </a:t>
            </a:r>
            <a:r>
              <a:rPr lang="en-US" sz="2800" dirty="0" smtClean="0">
                <a:solidFill>
                  <a:srgbClr val="000000"/>
                </a:solidFill>
                <a:latin typeface="Arial"/>
                <a:cs typeface="Arial"/>
              </a:rPr>
              <a:t>by </a:t>
            </a:r>
            <a:r>
              <a:rPr lang="en-US" sz="2800" dirty="0">
                <a:solidFill>
                  <a:srgbClr val="000000"/>
                </a:solidFill>
                <a:latin typeface="Arial"/>
                <a:cs typeface="Arial"/>
              </a:rPr>
              <a:t>your response </a:t>
            </a:r>
            <a:r>
              <a:rPr lang="en-US" sz="2800" dirty="0" smtClean="0">
                <a:solidFill>
                  <a:srgbClr val="000000"/>
                </a:solidFill>
                <a:latin typeface="Arial"/>
                <a:cs typeface="Arial"/>
              </a:rPr>
              <a:t>on </a:t>
            </a:r>
            <a:r>
              <a:rPr lang="en-US" sz="2800" dirty="0">
                <a:solidFill>
                  <a:srgbClr val="000000"/>
                </a:solidFill>
                <a:latin typeface="Arial"/>
                <a:cs typeface="Arial"/>
              </a:rPr>
              <a:t>that trial.</a:t>
            </a:r>
            <a:endParaRPr lang="en-US" sz="2800" dirty="0">
              <a:solidFill>
                <a:srgbClr val="000000"/>
              </a:solidFill>
              <a:latin typeface="Arial"/>
              <a:cs typeface="Arial"/>
            </a:endParaRPr>
          </a:p>
        </p:txBody>
      </p:sp>
      <p:sp>
        <p:nvSpPr>
          <p:cNvPr id="3" name="TextBox 2"/>
          <p:cNvSpPr txBox="1"/>
          <p:nvPr/>
        </p:nvSpPr>
        <p:spPr>
          <a:xfrm>
            <a:off x="3362562" y="2048863"/>
            <a:ext cx="2418876" cy="595035"/>
          </a:xfrm>
          <a:prstGeom prst="rect">
            <a:avLst/>
          </a:prstGeom>
          <a:noFill/>
        </p:spPr>
        <p:txBody>
          <a:bodyPr wrap="none" rtlCol="0">
            <a:spAutoFit/>
          </a:bodyPr>
          <a:lstStyle/>
          <a:p>
            <a:pPr>
              <a:lnSpc>
                <a:spcPct val="120000"/>
              </a:lnSpc>
            </a:pPr>
            <a:r>
              <a:rPr lang="en-US" sz="2800" dirty="0" smtClean="0">
                <a:solidFill>
                  <a:srgbClr val="FF0000"/>
                </a:solidFill>
                <a:latin typeface="Arial"/>
                <a:cs typeface="Arial"/>
              </a:rPr>
              <a:t>INCORRECT!</a:t>
            </a:r>
          </a:p>
        </p:txBody>
      </p:sp>
      <p:sp>
        <p:nvSpPr>
          <p:cNvPr id="5" name="Rectangle 4"/>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299300" y="6356350"/>
            <a:ext cx="2545401" cy="369332"/>
            <a:chOff x="2086922" y="6356350"/>
            <a:chExt cx="2545401" cy="369332"/>
          </a:xfrm>
        </p:grpSpPr>
        <p:sp>
          <p:nvSpPr>
            <p:cNvPr id="7" name="TextBox 6"/>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8" name="Group 7"/>
            <p:cNvGrpSpPr>
              <a:grpSpLocks noChangeAspect="1"/>
            </p:cNvGrpSpPr>
            <p:nvPr/>
          </p:nvGrpSpPr>
          <p:grpSpPr>
            <a:xfrm>
              <a:off x="2871173" y="6372629"/>
              <a:ext cx="344525" cy="344525"/>
              <a:chOff x="6019800" y="3874668"/>
              <a:chExt cx="1090768" cy="1090768"/>
            </a:xfrm>
          </p:grpSpPr>
          <p:sp>
            <p:nvSpPr>
              <p:cNvPr id="9" name="Rounded Rectangle 8"/>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63794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79400"/>
            <a:ext cx="8509000" cy="5047536"/>
          </a:xfrm>
          <a:prstGeom prst="rect">
            <a:avLst/>
          </a:prstGeom>
          <a:noFill/>
        </p:spPr>
        <p:txBody>
          <a:bodyPr wrap="square" rtlCol="0">
            <a:spAutoFit/>
          </a:bodyPr>
          <a:lstStyle/>
          <a:p>
            <a:pPr algn="just"/>
            <a:r>
              <a:rPr lang="en-US" sz="2800" u="sng" dirty="0" smtClean="0">
                <a:solidFill>
                  <a:srgbClr val="000000"/>
                </a:solidFill>
                <a:latin typeface="Arial"/>
                <a:cs typeface="Arial"/>
              </a:rPr>
              <a:t>Question </a:t>
            </a:r>
            <a:r>
              <a:rPr lang="en-US" sz="2800" u="sng" dirty="0">
                <a:solidFill>
                  <a:srgbClr val="000000"/>
                </a:solidFill>
                <a:latin typeface="Arial"/>
                <a:cs typeface="Arial"/>
              </a:rPr>
              <a:t>4</a:t>
            </a:r>
            <a:r>
              <a:rPr lang="en-US" sz="2800" u="sng" dirty="0" smtClean="0">
                <a:solidFill>
                  <a:srgbClr val="000000"/>
                </a:solidFill>
                <a:latin typeface="Arial"/>
                <a:cs typeface="Arial"/>
              </a:rPr>
              <a:t>:</a:t>
            </a:r>
            <a:r>
              <a:rPr lang="en-US" sz="2800" dirty="0" smtClean="0">
                <a:solidFill>
                  <a:srgbClr val="000000"/>
                </a:solidFill>
                <a:latin typeface="Arial"/>
                <a:cs typeface="Arial"/>
              </a:rPr>
              <a:t>  </a:t>
            </a:r>
            <a:r>
              <a:rPr lang="en-US" sz="2800" dirty="0" smtClean="0">
                <a:solidFill>
                  <a:srgbClr val="000000"/>
                </a:solidFill>
                <a:latin typeface="Arial"/>
                <a:cs typeface="Arial"/>
              </a:rPr>
              <a:t>If we ask you to </a:t>
            </a:r>
            <a:r>
              <a:rPr lang="en-US" sz="2800" dirty="0" smtClean="0">
                <a:solidFill>
                  <a:srgbClr val="000000"/>
                </a:solidFill>
                <a:latin typeface="Arial"/>
                <a:cs typeface="Arial"/>
              </a:rPr>
              <a:t>control your responses, and you don’t manage to change how you feel about the food, how should you make your choice?</a:t>
            </a:r>
            <a:endParaRPr lang="en-US" sz="2800" dirty="0" smtClean="0">
              <a:solidFill>
                <a:srgbClr val="000000"/>
              </a:solidFill>
              <a:latin typeface="Arial"/>
              <a:cs typeface="Arial"/>
            </a:endParaRPr>
          </a:p>
          <a:p>
            <a:pPr algn="just"/>
            <a:endParaRPr lang="en-US" sz="2800" dirty="0" smtClean="0">
              <a:solidFill>
                <a:srgbClr val="000000"/>
              </a:solidFill>
              <a:latin typeface="Arial"/>
              <a:cs typeface="Arial"/>
            </a:endParaRPr>
          </a:p>
          <a:p>
            <a:pPr marL="455612" algn="just" defTabSz="455613"/>
            <a:endParaRPr lang="en-US" sz="1400" dirty="0" smtClean="0">
              <a:solidFill>
                <a:srgbClr val="000000"/>
              </a:solidFill>
              <a:latin typeface="Arial"/>
              <a:cs typeface="Arial"/>
            </a:endParaRPr>
          </a:p>
          <a:p>
            <a:pPr marL="969962" indent="-514350" algn="just" defTabSz="455613">
              <a:buAutoNum type="arabicParenR"/>
            </a:pPr>
            <a:r>
              <a:rPr lang="en-US" sz="2800" dirty="0" smtClean="0">
                <a:solidFill>
                  <a:srgbClr val="000000"/>
                </a:solidFill>
                <a:latin typeface="Arial"/>
                <a:cs typeface="Arial"/>
              </a:rPr>
              <a:t>I should choose based on what the instructions tell me to do on that trial.</a:t>
            </a:r>
          </a:p>
          <a:p>
            <a:pPr marL="969962" indent="-514350" algn="just" defTabSz="455613">
              <a:buAutoNum type="arabicParenR"/>
            </a:pPr>
            <a:endParaRPr lang="en-US" sz="1400" dirty="0" smtClean="0">
              <a:solidFill>
                <a:srgbClr val="000000"/>
              </a:solidFill>
              <a:latin typeface="Arial"/>
              <a:cs typeface="Arial"/>
            </a:endParaRPr>
          </a:p>
          <a:p>
            <a:pPr marL="969962" indent="-514350" algn="just" defTabSz="455613">
              <a:buAutoNum type="arabicParenR"/>
            </a:pPr>
            <a:r>
              <a:rPr lang="en-US" sz="2800" dirty="0" smtClean="0">
                <a:solidFill>
                  <a:srgbClr val="000000"/>
                </a:solidFill>
                <a:latin typeface="Arial"/>
                <a:cs typeface="Arial"/>
              </a:rPr>
              <a:t>I should reject the food.</a:t>
            </a:r>
          </a:p>
          <a:p>
            <a:pPr marL="969962" indent="-514350" algn="just" defTabSz="455613">
              <a:buAutoNum type="arabicParenR"/>
            </a:pPr>
            <a:endParaRPr lang="en-US" sz="1400" dirty="0" smtClean="0">
              <a:solidFill>
                <a:srgbClr val="000000"/>
              </a:solidFill>
              <a:latin typeface="Arial"/>
              <a:cs typeface="Arial"/>
            </a:endParaRPr>
          </a:p>
          <a:p>
            <a:pPr marL="969962" indent="-514350" algn="just" defTabSz="455613">
              <a:buFontTx/>
              <a:buAutoNum type="arabicParenR"/>
            </a:pPr>
            <a:r>
              <a:rPr lang="en-US" sz="2800" dirty="0">
                <a:solidFill>
                  <a:srgbClr val="000000"/>
                </a:solidFill>
                <a:latin typeface="Arial"/>
                <a:cs typeface="Arial"/>
              </a:rPr>
              <a:t>I should choose based on my true preferences in the moment.</a:t>
            </a:r>
          </a:p>
          <a:p>
            <a:pPr marL="969962" indent="-514350" algn="just" defTabSz="455613">
              <a:buAutoNum type="arabicParenR"/>
            </a:pPr>
            <a:endParaRPr lang="en-US" sz="2800" dirty="0">
              <a:solidFill>
                <a:srgbClr val="000000"/>
              </a:solidFill>
              <a:latin typeface="Arial"/>
              <a:cs typeface="Arial"/>
            </a:endParaRPr>
          </a:p>
        </p:txBody>
      </p:sp>
      <p:sp>
        <p:nvSpPr>
          <p:cNvPr id="3" name="Rectangle 2"/>
          <p:cNvSpPr/>
          <p:nvPr/>
        </p:nvSpPr>
        <p:spPr>
          <a:xfrm>
            <a:off x="1564650" y="6182534"/>
            <a:ext cx="5669556" cy="67546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940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3369733"/>
            <a:ext cx="8509000" cy="2246769"/>
          </a:xfrm>
          <a:prstGeom prst="rect">
            <a:avLst/>
          </a:prstGeom>
          <a:noFill/>
        </p:spPr>
        <p:txBody>
          <a:bodyPr wrap="square" rtlCol="0">
            <a:spAutoFit/>
          </a:bodyPr>
          <a:lstStyle/>
          <a:p>
            <a:pPr algn="just"/>
            <a:r>
              <a:rPr lang="en-US" sz="2800" dirty="0" smtClean="0">
                <a:solidFill>
                  <a:srgbClr val="000000"/>
                </a:solidFill>
                <a:latin typeface="Arial"/>
                <a:cs typeface="Arial"/>
              </a:rPr>
              <a:t>Although we would like you to do your best to follow the instructions for how to think about the food on each trial, you should always just choose according to your preference, regardless of whether your preferences match the instruction or not.</a:t>
            </a:r>
            <a:endParaRPr lang="en-US" sz="2800" dirty="0">
              <a:solidFill>
                <a:srgbClr val="000000"/>
              </a:solidFill>
              <a:latin typeface="Arial"/>
              <a:cs typeface="Arial"/>
            </a:endParaRPr>
          </a:p>
        </p:txBody>
      </p:sp>
      <p:sp>
        <p:nvSpPr>
          <p:cNvPr id="3" name="TextBox 2"/>
          <p:cNvSpPr txBox="1"/>
          <p:nvPr/>
        </p:nvSpPr>
        <p:spPr>
          <a:xfrm>
            <a:off x="3542098" y="2048863"/>
            <a:ext cx="2059804" cy="595035"/>
          </a:xfrm>
          <a:prstGeom prst="rect">
            <a:avLst/>
          </a:prstGeom>
          <a:noFill/>
        </p:spPr>
        <p:txBody>
          <a:bodyPr wrap="none" rtlCol="0">
            <a:spAutoFit/>
          </a:bodyPr>
          <a:lstStyle/>
          <a:p>
            <a:pPr>
              <a:lnSpc>
                <a:spcPct val="120000"/>
              </a:lnSpc>
            </a:pPr>
            <a:r>
              <a:rPr lang="en-US" sz="2800" dirty="0" smtClean="0">
                <a:solidFill>
                  <a:srgbClr val="FF0000"/>
                </a:solidFill>
                <a:latin typeface="Arial"/>
                <a:cs typeface="Arial"/>
              </a:rPr>
              <a:t>CORRECT!</a:t>
            </a:r>
          </a:p>
        </p:txBody>
      </p:sp>
      <p:sp>
        <p:nvSpPr>
          <p:cNvPr id="5" name="Rectangle 4"/>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299300" y="6356350"/>
            <a:ext cx="2545401" cy="369332"/>
            <a:chOff x="2086922" y="6356350"/>
            <a:chExt cx="2545401" cy="369332"/>
          </a:xfrm>
        </p:grpSpPr>
        <p:sp>
          <p:nvSpPr>
            <p:cNvPr id="7" name="TextBox 6"/>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8" name="Group 7"/>
            <p:cNvGrpSpPr>
              <a:grpSpLocks noChangeAspect="1"/>
            </p:cNvGrpSpPr>
            <p:nvPr/>
          </p:nvGrpSpPr>
          <p:grpSpPr>
            <a:xfrm>
              <a:off x="2871173" y="6372629"/>
              <a:ext cx="344525" cy="344525"/>
              <a:chOff x="6019800" y="3874668"/>
              <a:chExt cx="1090768" cy="1090768"/>
            </a:xfrm>
          </p:grpSpPr>
          <p:sp>
            <p:nvSpPr>
              <p:cNvPr id="9" name="Rounded Rectangle 8"/>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85795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3369733"/>
            <a:ext cx="8509000" cy="2246769"/>
          </a:xfrm>
          <a:prstGeom prst="rect">
            <a:avLst/>
          </a:prstGeom>
          <a:noFill/>
        </p:spPr>
        <p:txBody>
          <a:bodyPr wrap="square" rtlCol="0">
            <a:spAutoFit/>
          </a:bodyPr>
          <a:lstStyle/>
          <a:p>
            <a:pPr algn="just"/>
            <a:r>
              <a:rPr lang="en-US" sz="2800" dirty="0">
                <a:solidFill>
                  <a:srgbClr val="000000"/>
                </a:solidFill>
                <a:latin typeface="Arial"/>
                <a:cs typeface="Arial"/>
              </a:rPr>
              <a:t>Although we would like you to do your best to follow the instructions for how to think about the food on each trial, you should always just choose according to your preference, regardless of whether your preferences match the instruction or not.</a:t>
            </a:r>
            <a:endParaRPr lang="en-US" sz="2800" dirty="0">
              <a:solidFill>
                <a:srgbClr val="000000"/>
              </a:solidFill>
              <a:latin typeface="Arial"/>
              <a:cs typeface="Arial"/>
            </a:endParaRPr>
          </a:p>
        </p:txBody>
      </p:sp>
      <p:sp>
        <p:nvSpPr>
          <p:cNvPr id="3" name="TextBox 2"/>
          <p:cNvSpPr txBox="1"/>
          <p:nvPr/>
        </p:nvSpPr>
        <p:spPr>
          <a:xfrm>
            <a:off x="3362562" y="2048863"/>
            <a:ext cx="2418876" cy="595035"/>
          </a:xfrm>
          <a:prstGeom prst="rect">
            <a:avLst/>
          </a:prstGeom>
          <a:noFill/>
        </p:spPr>
        <p:txBody>
          <a:bodyPr wrap="none" rtlCol="0">
            <a:spAutoFit/>
          </a:bodyPr>
          <a:lstStyle/>
          <a:p>
            <a:pPr>
              <a:lnSpc>
                <a:spcPct val="120000"/>
              </a:lnSpc>
            </a:pPr>
            <a:r>
              <a:rPr lang="en-US" sz="2800" dirty="0" smtClean="0">
                <a:solidFill>
                  <a:srgbClr val="FF0000"/>
                </a:solidFill>
                <a:latin typeface="Arial"/>
                <a:cs typeface="Arial"/>
              </a:rPr>
              <a:t>INCORRECT!</a:t>
            </a:r>
          </a:p>
        </p:txBody>
      </p:sp>
      <p:sp>
        <p:nvSpPr>
          <p:cNvPr id="5" name="Rectangle 4"/>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299300" y="6356350"/>
            <a:ext cx="2545401" cy="369332"/>
            <a:chOff x="2086922" y="6356350"/>
            <a:chExt cx="2545401" cy="369332"/>
          </a:xfrm>
        </p:grpSpPr>
        <p:sp>
          <p:nvSpPr>
            <p:cNvPr id="7" name="TextBox 6"/>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8" name="Group 7"/>
            <p:cNvGrpSpPr>
              <a:grpSpLocks noChangeAspect="1"/>
            </p:cNvGrpSpPr>
            <p:nvPr/>
          </p:nvGrpSpPr>
          <p:grpSpPr>
            <a:xfrm>
              <a:off x="2871173" y="6372629"/>
              <a:ext cx="344525" cy="344525"/>
              <a:chOff x="6019800" y="3874668"/>
              <a:chExt cx="1090768" cy="1090768"/>
            </a:xfrm>
          </p:grpSpPr>
          <p:sp>
            <p:nvSpPr>
              <p:cNvPr id="9" name="Rounded Rectangle 8"/>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Isosceles Triangle 9"/>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7975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525963"/>
          </a:xfrm>
        </p:spPr>
        <p:txBody>
          <a:bodyPr>
            <a:normAutofit/>
          </a:bodyPr>
          <a:lstStyle/>
          <a:p>
            <a:pPr marL="0" indent="0" algn="ctr">
              <a:buNone/>
            </a:pPr>
            <a:endParaRPr lang="en-US" sz="2800" dirty="0">
              <a:solidFill>
                <a:srgbClr val="000000"/>
              </a:solidFill>
              <a:latin typeface="Arial"/>
              <a:cs typeface="Arial"/>
            </a:endParaRPr>
          </a:p>
          <a:p>
            <a:pPr marL="0" indent="0" algn="ctr">
              <a:buNone/>
            </a:pPr>
            <a:endParaRPr lang="en-US" sz="2800" dirty="0" smtClean="0">
              <a:solidFill>
                <a:srgbClr val="000000"/>
              </a:solidFill>
              <a:latin typeface="Arial"/>
              <a:cs typeface="Arial"/>
            </a:endParaRPr>
          </a:p>
          <a:p>
            <a:pPr marL="0" indent="0" algn="ctr">
              <a:buNone/>
            </a:pPr>
            <a:r>
              <a:rPr lang="en-US" sz="2800" dirty="0" smtClean="0">
                <a:solidFill>
                  <a:srgbClr val="000000"/>
                </a:solidFill>
                <a:latin typeface="Arial"/>
                <a:cs typeface="Arial"/>
              </a:rPr>
              <a:t>If you have any questions now, please ask the experimenter. </a:t>
            </a:r>
          </a:p>
          <a:p>
            <a:pPr marL="0" indent="0" algn="ctr">
              <a:buNone/>
            </a:pPr>
            <a:endParaRPr lang="en-US" sz="2800" dirty="0">
              <a:solidFill>
                <a:srgbClr val="000000"/>
              </a:solidFill>
              <a:latin typeface="Arial"/>
              <a:cs typeface="Arial"/>
            </a:endParaRPr>
          </a:p>
          <a:p>
            <a:pPr marL="0" indent="0" algn="ctr">
              <a:buNone/>
            </a:pPr>
            <a:r>
              <a:rPr lang="en-US" sz="2800" dirty="0" smtClean="0">
                <a:solidFill>
                  <a:srgbClr val="000000"/>
                </a:solidFill>
                <a:latin typeface="Arial"/>
                <a:cs typeface="Arial"/>
              </a:rPr>
              <a:t>Otherwise, press </a:t>
            </a:r>
            <a:r>
              <a:rPr lang="en-US" sz="2800" dirty="0" smtClean="0">
                <a:solidFill>
                  <a:srgbClr val="000000"/>
                </a:solidFill>
                <a:latin typeface="Arial"/>
                <a:cs typeface="Arial"/>
              </a:rPr>
              <a:t>the right arrow </a:t>
            </a:r>
            <a:r>
              <a:rPr lang="en-US" sz="2800" dirty="0" smtClean="0">
                <a:solidFill>
                  <a:srgbClr val="000000"/>
                </a:solidFill>
                <a:latin typeface="Arial"/>
                <a:cs typeface="Arial"/>
              </a:rPr>
              <a:t>key and the task will begin on the next screen.</a:t>
            </a:r>
            <a:endParaRPr lang="en-US" sz="2800" dirty="0">
              <a:solidFill>
                <a:srgbClr val="000000"/>
              </a:solidFill>
              <a:latin typeface="Arial"/>
              <a:cs typeface="Arial"/>
            </a:endParaRPr>
          </a:p>
        </p:txBody>
      </p:sp>
      <p:sp>
        <p:nvSpPr>
          <p:cNvPr id="4" name="Rectangle 3"/>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3299300" y="6356350"/>
            <a:ext cx="2545401" cy="369332"/>
            <a:chOff x="2086922" y="6356350"/>
            <a:chExt cx="2545401" cy="369332"/>
          </a:xfrm>
        </p:grpSpPr>
        <p:sp>
          <p:nvSpPr>
            <p:cNvPr id="6" name="TextBox 5"/>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7" name="Group 6"/>
            <p:cNvGrpSpPr>
              <a:grpSpLocks noChangeAspect="1"/>
            </p:cNvGrpSpPr>
            <p:nvPr/>
          </p:nvGrpSpPr>
          <p:grpSpPr>
            <a:xfrm>
              <a:off x="2871173" y="6372629"/>
              <a:ext cx="344525" cy="344525"/>
              <a:chOff x="6019800" y="3874668"/>
              <a:chExt cx="1090768" cy="1090768"/>
            </a:xfrm>
          </p:grpSpPr>
          <p:sp>
            <p:nvSpPr>
              <p:cNvPr id="8" name="Rounded Rectangle 7"/>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Isosceles Triangle 8"/>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12932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021059"/>
            <a:ext cx="8509000" cy="3108544"/>
          </a:xfrm>
          <a:prstGeom prst="rect">
            <a:avLst/>
          </a:prstGeom>
          <a:noFill/>
        </p:spPr>
        <p:txBody>
          <a:bodyPr wrap="square" rtlCol="0">
            <a:spAutoFit/>
          </a:bodyPr>
          <a:lstStyle/>
          <a:p>
            <a:pPr algn="just"/>
            <a:r>
              <a:rPr lang="en-US" sz="2800" dirty="0">
                <a:solidFill>
                  <a:srgbClr val="000000"/>
                </a:solidFill>
                <a:latin typeface="Arial"/>
                <a:cs typeface="Arial"/>
              </a:rPr>
              <a:t>You have now finished with this portion of the task.</a:t>
            </a:r>
          </a:p>
          <a:p>
            <a:pPr algn="just"/>
            <a:endParaRPr lang="en-US" sz="2800" dirty="0">
              <a:solidFill>
                <a:srgbClr val="000000"/>
              </a:solidFill>
              <a:latin typeface="Arial"/>
              <a:cs typeface="Arial"/>
            </a:endParaRPr>
          </a:p>
          <a:p>
            <a:pPr algn="just"/>
            <a:r>
              <a:rPr lang="en-US" sz="2800" dirty="0">
                <a:solidFill>
                  <a:srgbClr val="000000"/>
                </a:solidFill>
                <a:latin typeface="Arial"/>
                <a:cs typeface="Arial"/>
              </a:rPr>
              <a:t>Before we continue, we would like to know how hungry you feel RIGHT NOW. </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Please indicate how hungry you are at this moment by pressing a key from 1 (stuffed) to 9 (starving).</a:t>
            </a:r>
          </a:p>
        </p:txBody>
      </p:sp>
      <p:sp>
        <p:nvSpPr>
          <p:cNvPr id="3" name="Rectangle 2"/>
          <p:cNvSpPr/>
          <p:nvPr/>
        </p:nvSpPr>
        <p:spPr>
          <a:xfrm>
            <a:off x="2003889" y="6305006"/>
            <a:ext cx="5432801" cy="452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2580" y="5270533"/>
            <a:ext cx="750363" cy="343684"/>
          </a:xfrm>
          <a:prstGeom prst="rect">
            <a:avLst/>
          </a:prstGeom>
          <a:noFill/>
        </p:spPr>
        <p:txBody>
          <a:bodyPr wrap="none" rtlCol="0">
            <a:spAutoFit/>
          </a:bodyPr>
          <a:lstStyle/>
          <a:p>
            <a:pPr algn="ctr">
              <a:lnSpc>
                <a:spcPct val="120000"/>
              </a:lnSpc>
            </a:pPr>
            <a:r>
              <a:rPr lang="en-US" sz="1400" dirty="0" smtClean="0">
                <a:latin typeface="Arial"/>
                <a:cs typeface="Arial"/>
              </a:rPr>
              <a:t>Stuffed</a:t>
            </a:r>
          </a:p>
        </p:txBody>
      </p:sp>
      <p:sp>
        <p:nvSpPr>
          <p:cNvPr id="7" name="TextBox 6"/>
          <p:cNvSpPr txBox="1"/>
          <p:nvPr/>
        </p:nvSpPr>
        <p:spPr>
          <a:xfrm>
            <a:off x="2149511" y="5270533"/>
            <a:ext cx="1082348" cy="602216"/>
          </a:xfrm>
          <a:prstGeom prst="rect">
            <a:avLst/>
          </a:prstGeom>
          <a:noFill/>
        </p:spPr>
        <p:txBody>
          <a:bodyPr wrap="none" rtlCol="0">
            <a:spAutoFit/>
          </a:bodyPr>
          <a:lstStyle/>
          <a:p>
            <a:pPr algn="ctr">
              <a:lnSpc>
                <a:spcPct val="120000"/>
              </a:lnSpc>
            </a:pPr>
            <a:r>
              <a:rPr lang="en-US" sz="1400" dirty="0" smtClean="0">
                <a:latin typeface="Arial"/>
                <a:cs typeface="Arial"/>
              </a:rPr>
              <a:t>Moderately</a:t>
            </a:r>
          </a:p>
          <a:p>
            <a:pPr algn="ctr">
              <a:lnSpc>
                <a:spcPct val="120000"/>
              </a:lnSpc>
            </a:pPr>
            <a:r>
              <a:rPr lang="en-US" sz="1400" dirty="0" smtClean="0">
                <a:latin typeface="Arial"/>
                <a:cs typeface="Arial"/>
              </a:rPr>
              <a:t>Full</a:t>
            </a:r>
          </a:p>
        </p:txBody>
      </p:sp>
      <p:sp>
        <p:nvSpPr>
          <p:cNvPr id="8" name="Rectangle 7"/>
          <p:cNvSpPr>
            <a:spLocks noChangeAspect="1"/>
          </p:cNvSpPr>
          <p:nvPr/>
        </p:nvSpPr>
        <p:spPr>
          <a:xfrm>
            <a:off x="482755"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1</a:t>
            </a:r>
          </a:p>
        </p:txBody>
      </p:sp>
      <p:sp>
        <p:nvSpPr>
          <p:cNvPr id="9" name="Rectangle 8"/>
          <p:cNvSpPr>
            <a:spLocks noChangeAspect="1"/>
          </p:cNvSpPr>
          <p:nvPr/>
        </p:nvSpPr>
        <p:spPr>
          <a:xfrm>
            <a:off x="1448831"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2</a:t>
            </a:r>
          </a:p>
        </p:txBody>
      </p:sp>
      <p:sp>
        <p:nvSpPr>
          <p:cNvPr id="10" name="Rectangle 9"/>
          <p:cNvSpPr>
            <a:spLocks noChangeAspect="1"/>
          </p:cNvSpPr>
          <p:nvPr/>
        </p:nvSpPr>
        <p:spPr>
          <a:xfrm>
            <a:off x="2414907"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p>
        </p:txBody>
      </p:sp>
      <p:sp>
        <p:nvSpPr>
          <p:cNvPr id="11" name="Rectangle 10"/>
          <p:cNvSpPr>
            <a:spLocks noChangeAspect="1"/>
          </p:cNvSpPr>
          <p:nvPr/>
        </p:nvSpPr>
        <p:spPr>
          <a:xfrm>
            <a:off x="3380983"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4</a:t>
            </a:r>
          </a:p>
        </p:txBody>
      </p:sp>
      <p:sp>
        <p:nvSpPr>
          <p:cNvPr id="12" name="Rectangle 11"/>
          <p:cNvSpPr>
            <a:spLocks noChangeAspect="1"/>
          </p:cNvSpPr>
          <p:nvPr/>
        </p:nvSpPr>
        <p:spPr>
          <a:xfrm>
            <a:off x="4347059"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5</a:t>
            </a:r>
          </a:p>
        </p:txBody>
      </p:sp>
      <p:sp>
        <p:nvSpPr>
          <p:cNvPr id="13" name="TextBox 12"/>
          <p:cNvSpPr txBox="1"/>
          <p:nvPr/>
        </p:nvSpPr>
        <p:spPr>
          <a:xfrm>
            <a:off x="1434502" y="5270533"/>
            <a:ext cx="569387" cy="602216"/>
          </a:xfrm>
          <a:prstGeom prst="rect">
            <a:avLst/>
          </a:prstGeom>
          <a:noFill/>
        </p:spPr>
        <p:txBody>
          <a:bodyPr wrap="none" rtlCol="0">
            <a:spAutoFit/>
          </a:bodyPr>
          <a:lstStyle/>
          <a:p>
            <a:pPr algn="ctr">
              <a:lnSpc>
                <a:spcPct val="120000"/>
              </a:lnSpc>
            </a:pPr>
            <a:r>
              <a:rPr lang="en-US" sz="1400" dirty="0" smtClean="0">
                <a:latin typeface="Arial"/>
                <a:cs typeface="Arial"/>
              </a:rPr>
              <a:t>Very</a:t>
            </a:r>
          </a:p>
          <a:p>
            <a:pPr algn="ctr">
              <a:lnSpc>
                <a:spcPct val="120000"/>
              </a:lnSpc>
            </a:pPr>
            <a:r>
              <a:rPr lang="en-US" sz="1400" dirty="0" smtClean="0">
                <a:latin typeface="Arial"/>
                <a:cs typeface="Arial"/>
              </a:rPr>
              <a:t>Full</a:t>
            </a:r>
          </a:p>
        </p:txBody>
      </p:sp>
      <p:sp>
        <p:nvSpPr>
          <p:cNvPr id="14" name="TextBox 13"/>
          <p:cNvSpPr txBox="1"/>
          <p:nvPr/>
        </p:nvSpPr>
        <p:spPr>
          <a:xfrm>
            <a:off x="4048441" y="5270533"/>
            <a:ext cx="1160200" cy="860748"/>
          </a:xfrm>
          <a:prstGeom prst="rect">
            <a:avLst/>
          </a:prstGeom>
          <a:noFill/>
        </p:spPr>
        <p:txBody>
          <a:bodyPr wrap="square" rtlCol="0">
            <a:spAutoFit/>
          </a:bodyPr>
          <a:lstStyle/>
          <a:p>
            <a:pPr algn="ctr">
              <a:lnSpc>
                <a:spcPct val="120000"/>
              </a:lnSpc>
            </a:pPr>
            <a:r>
              <a:rPr lang="en-US" sz="1400" dirty="0" smtClean="0">
                <a:latin typeface="Arial"/>
                <a:cs typeface="Arial"/>
              </a:rPr>
              <a:t>Neither hungry nor full</a:t>
            </a:r>
          </a:p>
        </p:txBody>
      </p:sp>
      <p:sp>
        <p:nvSpPr>
          <p:cNvPr id="15" name="TextBox 14"/>
          <p:cNvSpPr txBox="1"/>
          <p:nvPr/>
        </p:nvSpPr>
        <p:spPr>
          <a:xfrm>
            <a:off x="5210952" y="5270533"/>
            <a:ext cx="774571" cy="602216"/>
          </a:xfrm>
          <a:prstGeom prst="rect">
            <a:avLst/>
          </a:prstGeom>
          <a:noFill/>
        </p:spPr>
        <p:txBody>
          <a:bodyPr wrap="none" rtlCol="0">
            <a:spAutoFit/>
          </a:bodyPr>
          <a:lstStyle/>
          <a:p>
            <a:pPr algn="ctr">
              <a:lnSpc>
                <a:spcPct val="120000"/>
              </a:lnSpc>
            </a:pPr>
            <a:r>
              <a:rPr lang="en-US" sz="1400" dirty="0" smtClean="0">
                <a:latin typeface="Arial"/>
                <a:cs typeface="Arial"/>
              </a:rPr>
              <a:t>Slightly</a:t>
            </a:r>
          </a:p>
          <a:p>
            <a:pPr algn="ctr">
              <a:lnSpc>
                <a:spcPct val="120000"/>
              </a:lnSpc>
            </a:pPr>
            <a:r>
              <a:rPr lang="en-US" sz="1400" dirty="0" smtClean="0">
                <a:latin typeface="Arial"/>
                <a:cs typeface="Arial"/>
              </a:rPr>
              <a:t>hungry</a:t>
            </a:r>
          </a:p>
        </p:txBody>
      </p:sp>
      <p:sp>
        <p:nvSpPr>
          <p:cNvPr id="16" name="Rectangle 15"/>
          <p:cNvSpPr>
            <a:spLocks noChangeAspect="1"/>
          </p:cNvSpPr>
          <p:nvPr/>
        </p:nvSpPr>
        <p:spPr>
          <a:xfrm>
            <a:off x="5313135"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6</a:t>
            </a:r>
          </a:p>
        </p:txBody>
      </p:sp>
      <p:sp>
        <p:nvSpPr>
          <p:cNvPr id="17" name="TextBox 16"/>
          <p:cNvSpPr txBox="1"/>
          <p:nvPr/>
        </p:nvSpPr>
        <p:spPr>
          <a:xfrm>
            <a:off x="3272049" y="5270533"/>
            <a:ext cx="774571" cy="602216"/>
          </a:xfrm>
          <a:prstGeom prst="rect">
            <a:avLst/>
          </a:prstGeom>
          <a:noFill/>
        </p:spPr>
        <p:txBody>
          <a:bodyPr wrap="none" rtlCol="0">
            <a:spAutoFit/>
          </a:bodyPr>
          <a:lstStyle/>
          <a:p>
            <a:pPr algn="ctr">
              <a:lnSpc>
                <a:spcPct val="120000"/>
              </a:lnSpc>
            </a:pPr>
            <a:r>
              <a:rPr lang="en-US" sz="1400" dirty="0" smtClean="0">
                <a:latin typeface="Arial"/>
                <a:cs typeface="Arial"/>
              </a:rPr>
              <a:t>Slightly</a:t>
            </a:r>
          </a:p>
          <a:p>
            <a:pPr algn="ctr">
              <a:lnSpc>
                <a:spcPct val="120000"/>
              </a:lnSpc>
            </a:pPr>
            <a:r>
              <a:rPr lang="en-US" sz="1400" dirty="0" smtClean="0">
                <a:latin typeface="Arial"/>
                <a:cs typeface="Arial"/>
              </a:rPr>
              <a:t>Full</a:t>
            </a:r>
          </a:p>
        </p:txBody>
      </p:sp>
      <p:sp>
        <p:nvSpPr>
          <p:cNvPr id="18" name="Rectangle 17"/>
          <p:cNvSpPr>
            <a:spLocks noChangeAspect="1"/>
          </p:cNvSpPr>
          <p:nvPr/>
        </p:nvSpPr>
        <p:spPr>
          <a:xfrm>
            <a:off x="6279211"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7</a:t>
            </a:r>
            <a:endParaRPr lang="en-US" dirty="0" smtClean="0"/>
          </a:p>
        </p:txBody>
      </p:sp>
      <p:sp>
        <p:nvSpPr>
          <p:cNvPr id="19" name="Rectangle 18"/>
          <p:cNvSpPr>
            <a:spLocks noChangeAspect="1"/>
          </p:cNvSpPr>
          <p:nvPr/>
        </p:nvSpPr>
        <p:spPr>
          <a:xfrm>
            <a:off x="7245287"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8</a:t>
            </a:r>
          </a:p>
        </p:txBody>
      </p:sp>
      <p:sp>
        <p:nvSpPr>
          <p:cNvPr id="20" name="Rectangle 19"/>
          <p:cNvSpPr>
            <a:spLocks noChangeAspect="1"/>
          </p:cNvSpPr>
          <p:nvPr/>
        </p:nvSpPr>
        <p:spPr>
          <a:xfrm>
            <a:off x="8211360" y="4710843"/>
            <a:ext cx="555058" cy="5524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9</a:t>
            </a:r>
            <a:endParaRPr lang="en-US" dirty="0" smtClean="0"/>
          </a:p>
        </p:txBody>
      </p:sp>
      <p:sp>
        <p:nvSpPr>
          <p:cNvPr id="21" name="TextBox 20"/>
          <p:cNvSpPr txBox="1"/>
          <p:nvPr/>
        </p:nvSpPr>
        <p:spPr>
          <a:xfrm>
            <a:off x="6008151" y="5270533"/>
            <a:ext cx="1082348" cy="602216"/>
          </a:xfrm>
          <a:prstGeom prst="rect">
            <a:avLst/>
          </a:prstGeom>
          <a:noFill/>
        </p:spPr>
        <p:txBody>
          <a:bodyPr wrap="none" rtlCol="0">
            <a:spAutoFit/>
          </a:bodyPr>
          <a:lstStyle/>
          <a:p>
            <a:pPr algn="ctr">
              <a:lnSpc>
                <a:spcPct val="120000"/>
              </a:lnSpc>
            </a:pPr>
            <a:r>
              <a:rPr lang="en-US" sz="1400" dirty="0" smtClean="0">
                <a:latin typeface="Arial"/>
                <a:cs typeface="Arial"/>
              </a:rPr>
              <a:t>Moderately</a:t>
            </a:r>
          </a:p>
          <a:p>
            <a:pPr algn="ctr">
              <a:lnSpc>
                <a:spcPct val="120000"/>
              </a:lnSpc>
            </a:pPr>
            <a:r>
              <a:rPr lang="en-US" sz="1400" dirty="0" smtClean="0">
                <a:latin typeface="Arial"/>
                <a:cs typeface="Arial"/>
              </a:rPr>
              <a:t>hungry</a:t>
            </a:r>
          </a:p>
        </p:txBody>
      </p:sp>
      <p:sp>
        <p:nvSpPr>
          <p:cNvPr id="22" name="TextBox 21"/>
          <p:cNvSpPr txBox="1"/>
          <p:nvPr/>
        </p:nvSpPr>
        <p:spPr>
          <a:xfrm>
            <a:off x="7155159" y="5270533"/>
            <a:ext cx="748923" cy="602216"/>
          </a:xfrm>
          <a:prstGeom prst="rect">
            <a:avLst/>
          </a:prstGeom>
          <a:noFill/>
        </p:spPr>
        <p:txBody>
          <a:bodyPr wrap="none" rtlCol="0">
            <a:spAutoFit/>
          </a:bodyPr>
          <a:lstStyle/>
          <a:p>
            <a:pPr algn="ctr">
              <a:lnSpc>
                <a:spcPct val="120000"/>
              </a:lnSpc>
            </a:pPr>
            <a:r>
              <a:rPr lang="en-US" sz="1400" dirty="0" smtClean="0">
                <a:latin typeface="Arial"/>
                <a:cs typeface="Arial"/>
              </a:rPr>
              <a:t>Very</a:t>
            </a:r>
          </a:p>
          <a:p>
            <a:pPr algn="ctr">
              <a:lnSpc>
                <a:spcPct val="120000"/>
              </a:lnSpc>
            </a:pPr>
            <a:r>
              <a:rPr lang="en-US" sz="1400" dirty="0" smtClean="0">
                <a:latin typeface="Arial"/>
                <a:cs typeface="Arial"/>
              </a:rPr>
              <a:t>hungry</a:t>
            </a:r>
          </a:p>
        </p:txBody>
      </p:sp>
      <p:sp>
        <p:nvSpPr>
          <p:cNvPr id="23" name="TextBox 22"/>
          <p:cNvSpPr txBox="1"/>
          <p:nvPr/>
        </p:nvSpPr>
        <p:spPr>
          <a:xfrm>
            <a:off x="8066230" y="5270533"/>
            <a:ext cx="843287" cy="343684"/>
          </a:xfrm>
          <a:prstGeom prst="rect">
            <a:avLst/>
          </a:prstGeom>
          <a:noFill/>
        </p:spPr>
        <p:txBody>
          <a:bodyPr wrap="none" rtlCol="0">
            <a:spAutoFit/>
          </a:bodyPr>
          <a:lstStyle/>
          <a:p>
            <a:pPr algn="ctr">
              <a:lnSpc>
                <a:spcPct val="120000"/>
              </a:lnSpc>
            </a:pPr>
            <a:r>
              <a:rPr lang="en-US" sz="1400" dirty="0" smtClean="0">
                <a:latin typeface="Arial"/>
                <a:cs typeface="Arial"/>
              </a:rPr>
              <a:t>Starving</a:t>
            </a:r>
          </a:p>
        </p:txBody>
      </p:sp>
    </p:spTree>
    <p:extLst>
      <p:ext uri="{BB962C8B-B14F-4D97-AF65-F5344CB8AC3E}">
        <p14:creationId xmlns:p14="http://schemas.microsoft.com/office/powerpoint/2010/main" val="24832081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988456"/>
            <a:ext cx="8509000" cy="4832093"/>
          </a:xfrm>
          <a:prstGeom prst="rect">
            <a:avLst/>
          </a:prstGeom>
          <a:noFill/>
        </p:spPr>
        <p:txBody>
          <a:bodyPr wrap="square" rtlCol="0">
            <a:spAutoFit/>
          </a:bodyPr>
          <a:lstStyle/>
          <a:p>
            <a:pPr algn="just"/>
            <a:r>
              <a:rPr lang="en-US" sz="2800" dirty="0" smtClean="0">
                <a:solidFill>
                  <a:srgbClr val="000000"/>
                </a:solidFill>
                <a:latin typeface="Arial"/>
                <a:cs typeface="Arial"/>
              </a:rPr>
              <a:t>Right now, we are interested in how </a:t>
            </a:r>
            <a:r>
              <a:rPr lang="en-US" sz="2800" dirty="0" smtClean="0">
                <a:solidFill>
                  <a:srgbClr val="000000"/>
                </a:solidFill>
                <a:latin typeface="Arial"/>
                <a:cs typeface="Arial"/>
              </a:rPr>
              <a:t>much you would like to eat different foods. </a:t>
            </a:r>
            <a:r>
              <a:rPr lang="en-US" sz="2800" dirty="0" smtClean="0">
                <a:solidFill>
                  <a:srgbClr val="000000"/>
                </a:solidFill>
                <a:latin typeface="Arial"/>
                <a:cs typeface="Arial"/>
              </a:rPr>
              <a:t>You will see several different </a:t>
            </a:r>
            <a:r>
              <a:rPr lang="en-US" sz="2800" dirty="0" smtClean="0">
                <a:solidFill>
                  <a:srgbClr val="000000"/>
                </a:solidFill>
                <a:latin typeface="Arial"/>
                <a:cs typeface="Arial"/>
              </a:rPr>
              <a:t>pictures of foods</a:t>
            </a:r>
            <a:r>
              <a:rPr lang="en-US" sz="2800" dirty="0" smtClean="0">
                <a:solidFill>
                  <a:srgbClr val="000000"/>
                </a:solidFill>
                <a:latin typeface="Arial"/>
                <a:cs typeface="Arial"/>
              </a:rPr>
              <a:t>, and for each one we would like you to rate it for how </a:t>
            </a:r>
            <a:r>
              <a:rPr lang="en-US" sz="2800" dirty="0" smtClean="0">
                <a:solidFill>
                  <a:srgbClr val="000000"/>
                </a:solidFill>
                <a:latin typeface="Arial"/>
                <a:cs typeface="Arial"/>
              </a:rPr>
              <a:t>much you </a:t>
            </a:r>
            <a:r>
              <a:rPr lang="en-US" sz="2800" dirty="0" smtClean="0">
                <a:solidFill>
                  <a:srgbClr val="000000"/>
                </a:solidFill>
                <a:latin typeface="Arial"/>
                <a:cs typeface="Arial"/>
              </a:rPr>
              <a:t>personally </a:t>
            </a:r>
            <a:r>
              <a:rPr lang="en-US" sz="2800" dirty="0" smtClean="0">
                <a:solidFill>
                  <a:srgbClr val="000000"/>
                </a:solidFill>
                <a:latin typeface="Arial"/>
                <a:cs typeface="Arial"/>
              </a:rPr>
              <a:t>would like to eat the </a:t>
            </a:r>
            <a:r>
              <a:rPr lang="en-US" sz="2800" dirty="0" smtClean="0">
                <a:solidFill>
                  <a:srgbClr val="000000"/>
                </a:solidFill>
                <a:latin typeface="Arial"/>
                <a:cs typeface="Arial"/>
              </a:rPr>
              <a:t>food</a:t>
            </a:r>
            <a:r>
              <a:rPr lang="en-US" sz="2800" dirty="0">
                <a:solidFill>
                  <a:srgbClr val="000000"/>
                </a:solidFill>
                <a:latin typeface="Arial"/>
                <a:cs typeface="Arial"/>
              </a:rPr>
              <a:t>. Regardless of </a:t>
            </a:r>
            <a:r>
              <a:rPr lang="en-US" sz="2800" dirty="0" smtClean="0">
                <a:solidFill>
                  <a:srgbClr val="000000"/>
                </a:solidFill>
                <a:latin typeface="Arial"/>
                <a:cs typeface="Arial"/>
              </a:rPr>
              <a:t>any other considerations, </a:t>
            </a:r>
            <a:r>
              <a:rPr lang="en-US" sz="2800" dirty="0">
                <a:solidFill>
                  <a:srgbClr val="000000"/>
                </a:solidFill>
                <a:latin typeface="Arial"/>
                <a:cs typeface="Arial"/>
              </a:rPr>
              <a:t>please rate how </a:t>
            </a:r>
            <a:r>
              <a:rPr lang="en-US" sz="2800" dirty="0" smtClean="0">
                <a:solidFill>
                  <a:srgbClr val="000000"/>
                </a:solidFill>
                <a:latin typeface="Arial"/>
                <a:cs typeface="Arial"/>
              </a:rPr>
              <a:t>much you would like to eat each food RIGHT NOW.</a:t>
            </a:r>
            <a:endParaRPr lang="en-US" sz="2800" dirty="0">
              <a:solidFill>
                <a:srgbClr val="000000"/>
              </a:solidFill>
              <a:latin typeface="Arial"/>
              <a:cs typeface="Arial"/>
            </a:endParaRPr>
          </a:p>
          <a:p>
            <a:pPr algn="just"/>
            <a:endParaRPr lang="en-US" sz="2800" dirty="0" smtClean="0">
              <a:solidFill>
                <a:srgbClr val="000000"/>
              </a:solidFill>
              <a:latin typeface="Arial"/>
              <a:cs typeface="Arial"/>
            </a:endParaRPr>
          </a:p>
          <a:p>
            <a:pPr algn="ctr"/>
            <a:r>
              <a:rPr lang="en-US" sz="2800" dirty="0" smtClean="0">
                <a:solidFill>
                  <a:srgbClr val="000000"/>
                </a:solidFill>
                <a:latin typeface="Arial"/>
                <a:cs typeface="Arial"/>
              </a:rPr>
              <a:t>To make the rating, use the indicated keys, which will appear below each food.</a:t>
            </a:r>
            <a:r>
              <a:rPr lang="en-US" sz="2800" dirty="0">
                <a:solidFill>
                  <a:srgbClr val="000000"/>
                </a:solidFill>
                <a:latin typeface="Arial"/>
                <a:cs typeface="Arial"/>
              </a:rPr>
              <a:t> There is no time limit for your response.</a:t>
            </a:r>
            <a:endParaRPr lang="en-US" sz="2800" dirty="0" smtClean="0">
              <a:solidFill>
                <a:srgbClr val="000000"/>
              </a:solidFill>
              <a:latin typeface="Arial"/>
              <a:cs typeface="Arial"/>
            </a:endParaRPr>
          </a:p>
        </p:txBody>
      </p:sp>
    </p:spTree>
    <p:extLst>
      <p:ext uri="{BB962C8B-B14F-4D97-AF65-F5344CB8AC3E}">
        <p14:creationId xmlns:p14="http://schemas.microsoft.com/office/powerpoint/2010/main" val="14421292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3739"/>
            <a:ext cx="8229600" cy="3054252"/>
          </a:xfrm>
        </p:spPr>
        <p:txBody>
          <a:bodyPr>
            <a:noAutofit/>
          </a:bodyPr>
          <a:lstStyle/>
          <a:p>
            <a:pPr marL="0" indent="0" algn="just">
              <a:buNone/>
            </a:pPr>
            <a:r>
              <a:rPr lang="en-US" sz="2800" dirty="0" smtClean="0"/>
              <a:t>We will now determine which trial will be used to determine what you </a:t>
            </a:r>
            <a:r>
              <a:rPr lang="en-US" sz="2800" dirty="0" smtClean="0"/>
              <a:t>eat. </a:t>
            </a:r>
            <a:endParaRPr lang="en-US" sz="2800" dirty="0" smtClean="0"/>
          </a:p>
          <a:p>
            <a:pPr marL="0" indent="0" algn="just">
              <a:buNone/>
            </a:pPr>
            <a:endParaRPr lang="en-US" sz="2800" dirty="0"/>
          </a:p>
          <a:p>
            <a:pPr marL="0" indent="0" algn="just">
              <a:buNone/>
            </a:pPr>
            <a:r>
              <a:rPr lang="en-US" sz="2800" dirty="0" smtClean="0"/>
              <a:t>Once the outcome has been revealed, please inform the experimenter that you have finished with this portion of the experiment.</a:t>
            </a:r>
          </a:p>
        </p:txBody>
      </p:sp>
      <p:sp>
        <p:nvSpPr>
          <p:cNvPr id="4" name="Rectangle 3"/>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3299300" y="6356350"/>
            <a:ext cx="2545401" cy="369332"/>
            <a:chOff x="2086922" y="6356350"/>
            <a:chExt cx="2545401" cy="369332"/>
          </a:xfrm>
        </p:grpSpPr>
        <p:sp>
          <p:nvSpPr>
            <p:cNvPr id="6" name="TextBox 5"/>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7" name="Group 6"/>
            <p:cNvGrpSpPr>
              <a:grpSpLocks noChangeAspect="1"/>
            </p:cNvGrpSpPr>
            <p:nvPr/>
          </p:nvGrpSpPr>
          <p:grpSpPr>
            <a:xfrm>
              <a:off x="2871173" y="6372629"/>
              <a:ext cx="344525" cy="344525"/>
              <a:chOff x="6019800" y="3874668"/>
              <a:chExt cx="1090768" cy="1090768"/>
            </a:xfrm>
          </p:grpSpPr>
          <p:sp>
            <p:nvSpPr>
              <p:cNvPr id="8" name="Rounded Rectangle 7"/>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Isosceles Triangle 8"/>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744790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2683" y="1208185"/>
            <a:ext cx="5238634" cy="738664"/>
          </a:xfrm>
          <a:prstGeom prst="rect">
            <a:avLst/>
          </a:prstGeom>
          <a:noFill/>
        </p:spPr>
        <p:txBody>
          <a:bodyPr wrap="none" rtlCol="0">
            <a:spAutoFit/>
          </a:bodyPr>
          <a:lstStyle/>
          <a:p>
            <a:pPr algn="ctr">
              <a:lnSpc>
                <a:spcPct val="120000"/>
              </a:lnSpc>
            </a:pPr>
            <a:r>
              <a:rPr lang="en-US" sz="3600" dirty="0" smtClean="0">
                <a:solidFill>
                  <a:schemeClr val="bg1"/>
                </a:solidFill>
                <a:latin typeface="Arial"/>
                <a:cs typeface="Arial"/>
              </a:rPr>
              <a:t>RESPOND NATURALLY</a:t>
            </a:r>
          </a:p>
        </p:txBody>
      </p:sp>
      <p:sp>
        <p:nvSpPr>
          <p:cNvPr id="5" name="TextBox 4"/>
          <p:cNvSpPr txBox="1"/>
          <p:nvPr/>
        </p:nvSpPr>
        <p:spPr>
          <a:xfrm>
            <a:off x="366073" y="2945476"/>
            <a:ext cx="8171007" cy="2749471"/>
          </a:xfrm>
          <a:prstGeom prst="rect">
            <a:avLst/>
          </a:prstGeom>
          <a:noFill/>
        </p:spPr>
        <p:txBody>
          <a:bodyPr wrap="square" rtlCol="0">
            <a:spAutoFit/>
          </a:bodyPr>
          <a:lstStyle/>
          <a:p>
            <a:pPr algn="just"/>
            <a:r>
              <a:rPr lang="en-US" sz="2800" dirty="0" smtClean="0">
                <a:solidFill>
                  <a:srgbClr val="FFFFFF"/>
                </a:solidFill>
                <a:latin typeface="Arial"/>
                <a:cs typeface="Arial"/>
              </a:rPr>
              <a:t>For </a:t>
            </a:r>
            <a:r>
              <a:rPr lang="en-US" sz="2800" dirty="0">
                <a:solidFill>
                  <a:srgbClr val="FFFFFF"/>
                </a:solidFill>
                <a:latin typeface="Arial"/>
                <a:cs typeface="Arial"/>
              </a:rPr>
              <a:t>the next set of trials, we would like you </a:t>
            </a:r>
            <a:r>
              <a:rPr lang="en-US" sz="2800" dirty="0" smtClean="0">
                <a:solidFill>
                  <a:srgbClr val="FFFFFF"/>
                </a:solidFill>
                <a:latin typeface="Arial"/>
                <a:cs typeface="Arial"/>
              </a:rPr>
              <a:t>to</a:t>
            </a:r>
            <a:r>
              <a:rPr lang="en-US" sz="2800" dirty="0">
                <a:solidFill>
                  <a:srgbClr val="FFFFFF"/>
                </a:solidFill>
                <a:latin typeface="Arial"/>
                <a:cs typeface="Arial"/>
              </a:rPr>
              <a:t> </a:t>
            </a:r>
            <a:r>
              <a:rPr lang="en-US" sz="2800" dirty="0" smtClean="0">
                <a:solidFill>
                  <a:srgbClr val="FFFFFF"/>
                </a:solidFill>
                <a:latin typeface="Arial"/>
                <a:cs typeface="Arial"/>
              </a:rPr>
              <a:t>RESPOND </a:t>
            </a:r>
            <a:r>
              <a:rPr lang="en-US" sz="2800" dirty="0">
                <a:solidFill>
                  <a:srgbClr val="FFFFFF"/>
                </a:solidFill>
                <a:latin typeface="Arial"/>
                <a:cs typeface="Arial"/>
              </a:rPr>
              <a:t>NATURALLY. </a:t>
            </a:r>
            <a:r>
              <a:rPr lang="en-US" sz="2800" dirty="0" smtClean="0">
                <a:solidFill>
                  <a:srgbClr val="FFFFFF"/>
                </a:solidFill>
                <a:latin typeface="Arial"/>
                <a:cs typeface="Arial"/>
              </a:rPr>
              <a:t>Do whatever you need to let </a:t>
            </a:r>
            <a:r>
              <a:rPr lang="en-US" sz="2800" dirty="0">
                <a:solidFill>
                  <a:srgbClr val="FFFFFF"/>
                </a:solidFill>
                <a:latin typeface="Arial"/>
                <a:cs typeface="Arial"/>
              </a:rPr>
              <a:t>any </a:t>
            </a:r>
            <a:r>
              <a:rPr lang="en-US" sz="2800" dirty="0" smtClean="0">
                <a:solidFill>
                  <a:srgbClr val="FFFFFF"/>
                </a:solidFill>
                <a:latin typeface="Arial"/>
                <a:cs typeface="Arial"/>
              </a:rPr>
              <a:t>feelings or thoughts </a:t>
            </a:r>
            <a:r>
              <a:rPr lang="en-US" sz="2800" dirty="0">
                <a:solidFill>
                  <a:srgbClr val="FFFFFF"/>
                </a:solidFill>
                <a:latin typeface="Arial"/>
                <a:cs typeface="Arial"/>
              </a:rPr>
              <a:t>you have come naturally and </a:t>
            </a:r>
            <a:r>
              <a:rPr lang="en-US" sz="2800" dirty="0" smtClean="0">
                <a:solidFill>
                  <a:srgbClr val="FFFFFF"/>
                </a:solidFill>
                <a:latin typeface="Arial"/>
                <a:cs typeface="Arial"/>
              </a:rPr>
              <a:t>make whatever </a:t>
            </a:r>
            <a:r>
              <a:rPr lang="en-US" sz="2800" dirty="0">
                <a:solidFill>
                  <a:srgbClr val="FFFFFF"/>
                </a:solidFill>
                <a:latin typeface="Arial"/>
                <a:cs typeface="Arial"/>
              </a:rPr>
              <a:t>choice you most prefer</a:t>
            </a:r>
            <a:r>
              <a:rPr lang="en-US" sz="2800" dirty="0" smtClean="0">
                <a:solidFill>
                  <a:srgbClr val="FFFFFF"/>
                </a:solidFill>
                <a:latin typeface="Arial"/>
                <a:cs typeface="Arial"/>
              </a:rPr>
              <a:t>.</a:t>
            </a:r>
            <a:endParaRPr lang="en-US" sz="2800" dirty="0">
              <a:solidFill>
                <a:srgbClr val="FFFFFF"/>
              </a:solidFill>
              <a:latin typeface="Arial"/>
              <a:cs typeface="Arial"/>
            </a:endParaRPr>
          </a:p>
          <a:p>
            <a:pPr algn="just">
              <a:lnSpc>
                <a:spcPct val="120000"/>
              </a:lnSpc>
            </a:pPr>
            <a:endParaRPr lang="en-US" sz="2800" dirty="0" smtClean="0">
              <a:solidFill>
                <a:srgbClr val="FFFFFF"/>
              </a:solidFill>
              <a:latin typeface="Arial"/>
              <a:cs typeface="Arial"/>
            </a:endParaRPr>
          </a:p>
        </p:txBody>
      </p:sp>
      <p:sp>
        <p:nvSpPr>
          <p:cNvPr id="6" name="Rectangle 5"/>
          <p:cNvSpPr/>
          <p:nvPr/>
        </p:nvSpPr>
        <p:spPr>
          <a:xfrm>
            <a:off x="1785542" y="6183933"/>
            <a:ext cx="5595926" cy="6740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96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03670" y="1208185"/>
            <a:ext cx="4536668" cy="738664"/>
          </a:xfrm>
          <a:prstGeom prst="rect">
            <a:avLst/>
          </a:prstGeom>
          <a:noFill/>
        </p:spPr>
        <p:txBody>
          <a:bodyPr wrap="none" rtlCol="0">
            <a:spAutoFit/>
          </a:bodyPr>
          <a:lstStyle/>
          <a:p>
            <a:pPr algn="ctr">
              <a:lnSpc>
                <a:spcPct val="120000"/>
              </a:lnSpc>
            </a:pPr>
            <a:r>
              <a:rPr lang="en-US" sz="3600" dirty="0" smtClean="0">
                <a:solidFill>
                  <a:schemeClr val="bg1"/>
                </a:solidFill>
                <a:latin typeface="Arial"/>
                <a:cs typeface="Arial"/>
              </a:rPr>
              <a:t>FOCUS ON HEALTH</a:t>
            </a:r>
          </a:p>
        </p:txBody>
      </p:sp>
      <p:sp>
        <p:nvSpPr>
          <p:cNvPr id="5" name="TextBox 4"/>
          <p:cNvSpPr txBox="1"/>
          <p:nvPr/>
        </p:nvSpPr>
        <p:spPr>
          <a:xfrm>
            <a:off x="366073" y="2945476"/>
            <a:ext cx="8171007" cy="3180358"/>
          </a:xfrm>
          <a:prstGeom prst="rect">
            <a:avLst/>
          </a:prstGeom>
          <a:noFill/>
        </p:spPr>
        <p:txBody>
          <a:bodyPr wrap="square" rtlCol="0">
            <a:spAutoFit/>
          </a:bodyPr>
          <a:lstStyle/>
          <a:p>
            <a:pPr algn="just"/>
            <a:r>
              <a:rPr lang="en-US" sz="2800" dirty="0" smtClean="0">
                <a:solidFill>
                  <a:srgbClr val="FFFFFF"/>
                </a:solidFill>
                <a:latin typeface="Arial"/>
                <a:cs typeface="Arial"/>
              </a:rPr>
              <a:t>For </a:t>
            </a:r>
            <a:r>
              <a:rPr lang="en-US" sz="2800" dirty="0">
                <a:solidFill>
                  <a:srgbClr val="FFFFFF"/>
                </a:solidFill>
                <a:latin typeface="Arial"/>
                <a:cs typeface="Arial"/>
              </a:rPr>
              <a:t>the next set of trials, we would like you </a:t>
            </a:r>
            <a:r>
              <a:rPr lang="en-US" sz="2800" dirty="0" smtClean="0">
                <a:solidFill>
                  <a:srgbClr val="FFFFFF"/>
                </a:solidFill>
                <a:latin typeface="Arial"/>
                <a:cs typeface="Arial"/>
              </a:rPr>
              <a:t>to FOCUS ON THE HEALTH OF THE FOODS. </a:t>
            </a:r>
            <a:r>
              <a:rPr lang="en-US" sz="2800" dirty="0" smtClean="0">
                <a:solidFill>
                  <a:srgbClr val="FFFFFF"/>
                </a:solidFill>
                <a:latin typeface="Arial"/>
                <a:cs typeface="Arial"/>
              </a:rPr>
              <a:t>Do whatever you need to think </a:t>
            </a:r>
            <a:r>
              <a:rPr lang="en-US" sz="2800" dirty="0" smtClean="0">
                <a:solidFill>
                  <a:srgbClr val="FFFFFF"/>
                </a:solidFill>
                <a:latin typeface="Arial"/>
                <a:cs typeface="Arial"/>
              </a:rPr>
              <a:t>about the health implications of your choice before deciding what you prefer to do</a:t>
            </a:r>
            <a:r>
              <a:rPr lang="en-US" sz="2800" dirty="0" smtClean="0">
                <a:solidFill>
                  <a:srgbClr val="FFFFFF"/>
                </a:solidFill>
                <a:latin typeface="Arial"/>
                <a:cs typeface="Arial"/>
              </a:rPr>
              <a:t>. Then make whatever choice you most prefer.</a:t>
            </a:r>
            <a:endParaRPr lang="en-US" sz="2800" dirty="0">
              <a:solidFill>
                <a:srgbClr val="FFFFFF"/>
              </a:solidFill>
              <a:latin typeface="Arial"/>
              <a:cs typeface="Arial"/>
            </a:endParaRPr>
          </a:p>
          <a:p>
            <a:pPr algn="just">
              <a:lnSpc>
                <a:spcPct val="120000"/>
              </a:lnSpc>
            </a:pPr>
            <a:endParaRPr lang="en-US" sz="2800" dirty="0" smtClean="0">
              <a:solidFill>
                <a:srgbClr val="FFFFFF"/>
              </a:solidFill>
              <a:latin typeface="Arial"/>
              <a:cs typeface="Arial"/>
            </a:endParaRPr>
          </a:p>
        </p:txBody>
      </p:sp>
      <p:sp>
        <p:nvSpPr>
          <p:cNvPr id="6" name="Rectangle 5"/>
          <p:cNvSpPr/>
          <p:nvPr/>
        </p:nvSpPr>
        <p:spPr>
          <a:xfrm>
            <a:off x="1785542" y="6183933"/>
            <a:ext cx="5595926" cy="6740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496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47359" y="1208185"/>
            <a:ext cx="7649300" cy="738664"/>
          </a:xfrm>
          <a:prstGeom prst="rect">
            <a:avLst/>
          </a:prstGeom>
          <a:noFill/>
        </p:spPr>
        <p:txBody>
          <a:bodyPr wrap="none" rtlCol="0">
            <a:spAutoFit/>
          </a:bodyPr>
          <a:lstStyle/>
          <a:p>
            <a:pPr algn="ctr">
              <a:lnSpc>
                <a:spcPct val="120000"/>
              </a:lnSpc>
            </a:pPr>
            <a:r>
              <a:rPr lang="en-US" sz="3600" dirty="0" smtClean="0">
                <a:solidFill>
                  <a:schemeClr val="bg1"/>
                </a:solidFill>
                <a:latin typeface="Arial"/>
                <a:cs typeface="Arial"/>
              </a:rPr>
              <a:t>FOCUS ON </a:t>
            </a:r>
            <a:r>
              <a:rPr lang="en-US" sz="3600" dirty="0" smtClean="0">
                <a:solidFill>
                  <a:schemeClr val="bg1"/>
                </a:solidFill>
                <a:latin typeface="Arial"/>
                <a:cs typeface="Arial"/>
              </a:rPr>
              <a:t>DECREASING DESIRE</a:t>
            </a:r>
            <a:endParaRPr lang="en-US" sz="3600" dirty="0" smtClean="0">
              <a:solidFill>
                <a:schemeClr val="bg1"/>
              </a:solidFill>
              <a:latin typeface="Arial"/>
              <a:cs typeface="Arial"/>
            </a:endParaRPr>
          </a:p>
        </p:txBody>
      </p:sp>
      <p:sp>
        <p:nvSpPr>
          <p:cNvPr id="5" name="TextBox 4"/>
          <p:cNvSpPr txBox="1"/>
          <p:nvPr/>
        </p:nvSpPr>
        <p:spPr>
          <a:xfrm>
            <a:off x="366073" y="2945476"/>
            <a:ext cx="8171007" cy="3180358"/>
          </a:xfrm>
          <a:prstGeom prst="rect">
            <a:avLst/>
          </a:prstGeom>
          <a:noFill/>
        </p:spPr>
        <p:txBody>
          <a:bodyPr wrap="square" rtlCol="0">
            <a:spAutoFit/>
          </a:bodyPr>
          <a:lstStyle/>
          <a:p>
            <a:pPr algn="just"/>
            <a:r>
              <a:rPr lang="en-US" sz="2800" dirty="0" smtClean="0">
                <a:solidFill>
                  <a:srgbClr val="FFFFFF"/>
                </a:solidFill>
                <a:latin typeface="Arial"/>
                <a:cs typeface="Arial"/>
              </a:rPr>
              <a:t>For </a:t>
            </a:r>
            <a:r>
              <a:rPr lang="en-US" sz="2800" dirty="0">
                <a:solidFill>
                  <a:srgbClr val="FFFFFF"/>
                </a:solidFill>
                <a:latin typeface="Arial"/>
                <a:cs typeface="Arial"/>
              </a:rPr>
              <a:t>the next set of trials, we would like you </a:t>
            </a:r>
            <a:r>
              <a:rPr lang="en-US" sz="2800" dirty="0" smtClean="0">
                <a:solidFill>
                  <a:srgbClr val="FFFFFF"/>
                </a:solidFill>
                <a:latin typeface="Arial"/>
                <a:cs typeface="Arial"/>
              </a:rPr>
              <a:t>to DECREASE YOUR DESIRE FOR THE FOODS. Do whatever you need to to try to decrease your craving for the food </a:t>
            </a:r>
            <a:r>
              <a:rPr lang="en-US" sz="2800" dirty="0" smtClean="0">
                <a:solidFill>
                  <a:srgbClr val="FFFFFF"/>
                </a:solidFill>
                <a:latin typeface="Arial"/>
                <a:cs typeface="Arial"/>
              </a:rPr>
              <a:t>before deciding what you prefer to do</a:t>
            </a:r>
            <a:r>
              <a:rPr lang="en-US" sz="2800" dirty="0">
                <a:solidFill>
                  <a:srgbClr val="FFFFFF"/>
                </a:solidFill>
                <a:latin typeface="Arial"/>
                <a:cs typeface="Arial"/>
              </a:rPr>
              <a:t>. Then make whatever choice you most prefer.</a:t>
            </a:r>
            <a:endParaRPr lang="en-US" sz="2800" dirty="0">
              <a:solidFill>
                <a:srgbClr val="FFFFFF"/>
              </a:solidFill>
              <a:latin typeface="Arial"/>
              <a:cs typeface="Arial"/>
            </a:endParaRPr>
          </a:p>
          <a:p>
            <a:pPr algn="just">
              <a:lnSpc>
                <a:spcPct val="120000"/>
              </a:lnSpc>
            </a:pPr>
            <a:endParaRPr lang="en-US" sz="2800" dirty="0" smtClean="0">
              <a:solidFill>
                <a:srgbClr val="FFFFFF"/>
              </a:solidFill>
              <a:latin typeface="Arial"/>
              <a:cs typeface="Arial"/>
            </a:endParaRPr>
          </a:p>
        </p:txBody>
      </p:sp>
      <p:sp>
        <p:nvSpPr>
          <p:cNvPr id="6" name="Rectangle 5"/>
          <p:cNvSpPr/>
          <p:nvPr/>
        </p:nvSpPr>
        <p:spPr>
          <a:xfrm>
            <a:off x="1785542" y="6183933"/>
            <a:ext cx="5595926" cy="6740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233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124344" y="2287467"/>
            <a:ext cx="131373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Strongly</a:t>
            </a:r>
          </a:p>
          <a:p>
            <a:pPr algn="ctr">
              <a:lnSpc>
                <a:spcPct val="120000"/>
              </a:lnSpc>
            </a:pPr>
            <a:r>
              <a:rPr lang="en-US" sz="2400" dirty="0" smtClean="0">
                <a:solidFill>
                  <a:srgbClr val="FFFFFF"/>
                </a:solidFill>
                <a:latin typeface="Arial"/>
                <a:cs typeface="Arial"/>
              </a:rPr>
              <a:t>dislike</a:t>
            </a:r>
            <a:endParaRPr lang="en-US" sz="2400" dirty="0" smtClean="0">
              <a:solidFill>
                <a:srgbClr val="FFFFFF"/>
              </a:solidFill>
              <a:latin typeface="Arial"/>
              <a:cs typeface="Arial"/>
            </a:endParaRPr>
          </a:p>
        </p:txBody>
      </p:sp>
      <p:sp>
        <p:nvSpPr>
          <p:cNvPr id="11" name="TextBox 10"/>
          <p:cNvSpPr txBox="1"/>
          <p:nvPr/>
        </p:nvSpPr>
        <p:spPr>
          <a:xfrm>
            <a:off x="3226315" y="2287467"/>
            <a:ext cx="1176825" cy="966418"/>
          </a:xfrm>
          <a:prstGeom prst="rect">
            <a:avLst/>
          </a:prstGeom>
          <a:noFill/>
        </p:spPr>
        <p:txBody>
          <a:bodyPr wrap="none" rtlCol="0">
            <a:spAutoFit/>
          </a:bodyPr>
          <a:lstStyle/>
          <a:p>
            <a:pPr>
              <a:lnSpc>
                <a:spcPct val="120000"/>
              </a:lnSpc>
            </a:pPr>
            <a:r>
              <a:rPr lang="en-US" sz="2400" dirty="0" smtClean="0">
                <a:solidFill>
                  <a:srgbClr val="FFFFFF"/>
                </a:solidFill>
                <a:latin typeface="Arial"/>
                <a:cs typeface="Arial"/>
              </a:rPr>
              <a:t>Slightly</a:t>
            </a:r>
          </a:p>
          <a:p>
            <a:pPr>
              <a:lnSpc>
                <a:spcPct val="120000"/>
              </a:lnSpc>
            </a:pPr>
            <a:r>
              <a:rPr lang="en-US" sz="2400" dirty="0" smtClean="0">
                <a:solidFill>
                  <a:srgbClr val="FFFFFF"/>
                </a:solidFill>
                <a:latin typeface="Arial"/>
                <a:cs typeface="Arial"/>
              </a:rPr>
              <a:t>dislike</a:t>
            </a:r>
            <a:endParaRPr lang="en-US" sz="2400" dirty="0" smtClean="0">
              <a:solidFill>
                <a:srgbClr val="FFFFFF"/>
              </a:solidFill>
              <a:latin typeface="Arial"/>
              <a:cs typeface="Arial"/>
            </a:endParaRP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35395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89306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43217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97128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510390"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457195"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smtClean="0">
                <a:solidFill>
                  <a:srgbClr val="FFFFFF"/>
                </a:solidFill>
                <a:latin typeface="Arial"/>
                <a:cs typeface="Arial"/>
              </a:rPr>
              <a:t>dislike</a:t>
            </a:r>
            <a:endParaRPr lang="en-US" sz="2400" dirty="0" smtClean="0">
              <a:solidFill>
                <a:srgbClr val="FFFFFF"/>
              </a:solidFill>
              <a:latin typeface="Arial"/>
              <a:cs typeface="Arial"/>
            </a:endParaRPr>
          </a:p>
        </p:txBody>
      </p:sp>
      <p:sp>
        <p:nvSpPr>
          <p:cNvPr id="17" name="TextBox 16"/>
          <p:cNvSpPr txBox="1"/>
          <p:nvPr/>
        </p:nvSpPr>
        <p:spPr>
          <a:xfrm>
            <a:off x="6079022"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endParaRPr lang="en-US" sz="2400" dirty="0" smtClean="0">
              <a:solidFill>
                <a:srgbClr val="FFFFFF"/>
              </a:solidFill>
              <a:latin typeface="Arial"/>
              <a:cs typeface="Arial"/>
            </a:endParaRPr>
          </a:p>
          <a:p>
            <a:pPr algn="ctr">
              <a:lnSpc>
                <a:spcPct val="120000"/>
              </a:lnSpc>
            </a:pPr>
            <a:r>
              <a:rPr lang="en-US" sz="2400" dirty="0" smtClean="0">
                <a:solidFill>
                  <a:srgbClr val="FFFFFF"/>
                </a:solidFill>
                <a:latin typeface="Arial"/>
                <a:cs typeface="Arial"/>
              </a:rPr>
              <a:t>like</a:t>
            </a:r>
            <a:endParaRPr lang="en-US" sz="2400" dirty="0" smtClean="0">
              <a:solidFill>
                <a:srgbClr val="FFFFFF"/>
              </a:solidFill>
              <a:latin typeface="Arial"/>
              <a:cs typeface="Arial"/>
            </a:endParaRPr>
          </a:p>
        </p:txBody>
      </p:sp>
      <p:sp>
        <p:nvSpPr>
          <p:cNvPr id="18" name="TextBox 17"/>
          <p:cNvSpPr txBox="1"/>
          <p:nvPr/>
        </p:nvSpPr>
        <p:spPr>
          <a:xfrm>
            <a:off x="7811683" y="2287467"/>
            <a:ext cx="131373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Strongly</a:t>
            </a:r>
            <a:endParaRPr lang="en-US" sz="2400" dirty="0" smtClean="0">
              <a:solidFill>
                <a:srgbClr val="FFFFFF"/>
              </a:solidFill>
              <a:latin typeface="Arial"/>
              <a:cs typeface="Arial"/>
            </a:endParaRPr>
          </a:p>
          <a:p>
            <a:pPr algn="ctr">
              <a:lnSpc>
                <a:spcPct val="120000"/>
              </a:lnSpc>
            </a:pPr>
            <a:r>
              <a:rPr lang="en-US" sz="2400" dirty="0" smtClean="0">
                <a:solidFill>
                  <a:srgbClr val="FFFFFF"/>
                </a:solidFill>
                <a:latin typeface="Arial"/>
                <a:cs typeface="Arial"/>
              </a:rPr>
              <a:t>like</a:t>
            </a:r>
            <a:endParaRPr lang="en-US" sz="2400" dirty="0" smtClean="0">
              <a:solidFill>
                <a:srgbClr val="FFFFFF"/>
              </a:solidFill>
              <a:latin typeface="Arial"/>
              <a:cs typeface="Arial"/>
            </a:endParaRPr>
          </a:p>
        </p:txBody>
      </p:sp>
      <p:sp>
        <p:nvSpPr>
          <p:cNvPr id="19" name="Rectangle 18"/>
          <p:cNvSpPr>
            <a:spLocks noChangeAspect="1"/>
          </p:cNvSpPr>
          <p:nvPr/>
        </p:nvSpPr>
        <p:spPr>
          <a:xfrm>
            <a:off x="8049498"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787847" y="2287467"/>
            <a:ext cx="117682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smtClean="0">
                <a:solidFill>
                  <a:srgbClr val="FFFFFF"/>
                </a:solidFill>
                <a:latin typeface="Arial"/>
                <a:cs typeface="Arial"/>
              </a:rPr>
              <a:t>like</a:t>
            </a:r>
            <a:endParaRPr lang="en-US" sz="2400" dirty="0" smtClean="0">
              <a:solidFill>
                <a:srgbClr val="FFFFFF"/>
              </a:solidFill>
              <a:latin typeface="Arial"/>
              <a:cs typeface="Arial"/>
            </a:endParaRPr>
          </a:p>
        </p:txBody>
      </p:sp>
    </p:spTree>
    <p:extLst>
      <p:ext uri="{BB962C8B-B14F-4D97-AF65-F5344CB8AC3E}">
        <p14:creationId xmlns:p14="http://schemas.microsoft.com/office/powerpoint/2010/main" val="323792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124344" y="2287467"/>
            <a:ext cx="131373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Strongly</a:t>
            </a:r>
          </a:p>
          <a:p>
            <a:pPr algn="ctr">
              <a:lnSpc>
                <a:spcPct val="120000"/>
              </a:lnSpc>
            </a:pPr>
            <a:r>
              <a:rPr lang="en-US" sz="2400" dirty="0" smtClean="0">
                <a:solidFill>
                  <a:srgbClr val="FFFFFF"/>
                </a:solidFill>
                <a:latin typeface="Arial"/>
                <a:cs typeface="Arial"/>
              </a:rPr>
              <a:t>like</a:t>
            </a:r>
            <a:endParaRPr lang="en-US" sz="2400" dirty="0" smtClean="0">
              <a:solidFill>
                <a:srgbClr val="FFFFFF"/>
              </a:solidFill>
              <a:latin typeface="Arial"/>
              <a:cs typeface="Arial"/>
            </a:endParaRPr>
          </a:p>
        </p:txBody>
      </p:sp>
      <p:sp>
        <p:nvSpPr>
          <p:cNvPr id="11" name="TextBox 10"/>
          <p:cNvSpPr txBox="1"/>
          <p:nvPr/>
        </p:nvSpPr>
        <p:spPr>
          <a:xfrm>
            <a:off x="3268303" y="2287467"/>
            <a:ext cx="117682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smtClean="0">
                <a:solidFill>
                  <a:srgbClr val="FFFFFF"/>
                </a:solidFill>
                <a:latin typeface="Arial"/>
                <a:cs typeface="Arial"/>
              </a:rPr>
              <a:t>like</a:t>
            </a:r>
            <a:endParaRPr lang="en-US" sz="2400" dirty="0" smtClean="0">
              <a:solidFill>
                <a:srgbClr val="FFFFFF"/>
              </a:solidFill>
              <a:latin typeface="Arial"/>
              <a:cs typeface="Arial"/>
            </a:endParaRP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35395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89306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43217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97128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510390"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457195"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smtClean="0">
                <a:solidFill>
                  <a:srgbClr val="FFFFFF"/>
                </a:solidFill>
                <a:latin typeface="Arial"/>
                <a:cs typeface="Arial"/>
              </a:rPr>
              <a:t>like</a:t>
            </a:r>
            <a:endParaRPr lang="en-US" sz="2400" dirty="0" smtClean="0">
              <a:solidFill>
                <a:srgbClr val="FFFFFF"/>
              </a:solidFill>
              <a:latin typeface="Arial"/>
              <a:cs typeface="Arial"/>
            </a:endParaRPr>
          </a:p>
        </p:txBody>
      </p:sp>
      <p:sp>
        <p:nvSpPr>
          <p:cNvPr id="17" name="TextBox 16"/>
          <p:cNvSpPr txBox="1"/>
          <p:nvPr/>
        </p:nvSpPr>
        <p:spPr>
          <a:xfrm>
            <a:off x="6079021"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endParaRPr lang="en-US" sz="2400" dirty="0" smtClean="0">
              <a:solidFill>
                <a:srgbClr val="FFFFFF"/>
              </a:solidFill>
              <a:latin typeface="Arial"/>
              <a:cs typeface="Arial"/>
            </a:endParaRPr>
          </a:p>
          <a:p>
            <a:pPr algn="ctr">
              <a:lnSpc>
                <a:spcPct val="120000"/>
              </a:lnSpc>
            </a:pPr>
            <a:r>
              <a:rPr lang="en-US" sz="2400" dirty="0" smtClean="0">
                <a:solidFill>
                  <a:srgbClr val="FFFFFF"/>
                </a:solidFill>
                <a:latin typeface="Arial"/>
                <a:cs typeface="Arial"/>
              </a:rPr>
              <a:t>dislike</a:t>
            </a:r>
            <a:endParaRPr lang="en-US" sz="2400" dirty="0" smtClean="0">
              <a:solidFill>
                <a:srgbClr val="FFFFFF"/>
              </a:solidFill>
              <a:latin typeface="Arial"/>
              <a:cs typeface="Arial"/>
            </a:endParaRPr>
          </a:p>
        </p:txBody>
      </p:sp>
      <p:sp>
        <p:nvSpPr>
          <p:cNvPr id="18" name="TextBox 17"/>
          <p:cNvSpPr txBox="1"/>
          <p:nvPr/>
        </p:nvSpPr>
        <p:spPr>
          <a:xfrm>
            <a:off x="7811683" y="2287467"/>
            <a:ext cx="131373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Strongly</a:t>
            </a:r>
            <a:endParaRPr lang="en-US" sz="2400" dirty="0" smtClean="0">
              <a:solidFill>
                <a:srgbClr val="FFFFFF"/>
              </a:solidFill>
              <a:latin typeface="Arial"/>
              <a:cs typeface="Arial"/>
            </a:endParaRPr>
          </a:p>
          <a:p>
            <a:pPr algn="ctr">
              <a:lnSpc>
                <a:spcPct val="120000"/>
              </a:lnSpc>
            </a:pPr>
            <a:r>
              <a:rPr lang="en-US" sz="2400" dirty="0" smtClean="0">
                <a:solidFill>
                  <a:srgbClr val="FFFFFF"/>
                </a:solidFill>
                <a:latin typeface="Arial"/>
                <a:cs typeface="Arial"/>
              </a:rPr>
              <a:t>dislike</a:t>
            </a:r>
            <a:endParaRPr lang="en-US" sz="2400" dirty="0" smtClean="0">
              <a:solidFill>
                <a:srgbClr val="FFFFFF"/>
              </a:solidFill>
              <a:latin typeface="Arial"/>
              <a:cs typeface="Arial"/>
            </a:endParaRPr>
          </a:p>
        </p:txBody>
      </p:sp>
      <p:sp>
        <p:nvSpPr>
          <p:cNvPr id="19" name="Rectangle 18"/>
          <p:cNvSpPr>
            <a:spLocks noChangeAspect="1"/>
          </p:cNvSpPr>
          <p:nvPr/>
        </p:nvSpPr>
        <p:spPr>
          <a:xfrm>
            <a:off x="8049498"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787847" y="2287467"/>
            <a:ext cx="117682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smtClean="0">
                <a:solidFill>
                  <a:srgbClr val="FFFFFF"/>
                </a:solidFill>
                <a:latin typeface="Arial"/>
                <a:cs typeface="Arial"/>
              </a:rPr>
              <a:t>dislike</a:t>
            </a:r>
            <a:endParaRPr lang="en-US" sz="2400" dirty="0" smtClean="0">
              <a:solidFill>
                <a:srgbClr val="FFFFFF"/>
              </a:solidFill>
              <a:latin typeface="Arial"/>
              <a:cs typeface="Arial"/>
            </a:endParaRPr>
          </a:p>
        </p:txBody>
      </p:sp>
    </p:spTree>
    <p:extLst>
      <p:ext uri="{BB962C8B-B14F-4D97-AF65-F5344CB8AC3E}">
        <p14:creationId xmlns:p14="http://schemas.microsoft.com/office/powerpoint/2010/main" val="759533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167172" y="2287467"/>
            <a:ext cx="122807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1" name="TextBox 10"/>
          <p:cNvSpPr txBox="1"/>
          <p:nvPr/>
        </p:nvSpPr>
        <p:spPr>
          <a:xfrm>
            <a:off x="3226315" y="2287467"/>
            <a:ext cx="1228071" cy="966418"/>
          </a:xfrm>
          <a:prstGeom prst="rect">
            <a:avLst/>
          </a:prstGeom>
          <a:noFill/>
        </p:spPr>
        <p:txBody>
          <a:bodyPr wrap="none" rtlCol="0">
            <a:spAutoFit/>
          </a:bodyPr>
          <a:lstStyle/>
          <a:p>
            <a:pPr>
              <a:lnSpc>
                <a:spcPct val="120000"/>
              </a:lnSpc>
            </a:pPr>
            <a:r>
              <a:rPr lang="en-US" sz="2400" dirty="0" smtClean="0">
                <a:solidFill>
                  <a:srgbClr val="FFFFFF"/>
                </a:solidFill>
                <a:latin typeface="Arial"/>
                <a:cs typeface="Arial"/>
              </a:rPr>
              <a:t>Slightly</a:t>
            </a:r>
          </a:p>
          <a:p>
            <a:pP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35395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89306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43217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97128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510390"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457195"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7" name="TextBox 16"/>
          <p:cNvSpPr txBox="1"/>
          <p:nvPr/>
        </p:nvSpPr>
        <p:spPr>
          <a:xfrm>
            <a:off x="6109302" y="2287467"/>
            <a:ext cx="164660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Somewhat</a:t>
            </a:r>
          </a:p>
          <a:p>
            <a:pPr algn="ctr">
              <a:lnSpc>
                <a:spcPct val="120000"/>
              </a:lnSpc>
            </a:pPr>
            <a:r>
              <a:rPr lang="en-US" sz="2400" dirty="0" smtClean="0">
                <a:solidFill>
                  <a:srgbClr val="FFFFFF"/>
                </a:solidFill>
                <a:latin typeface="Arial"/>
                <a:cs typeface="Arial"/>
              </a:rPr>
              <a:t>Tasty</a:t>
            </a:r>
          </a:p>
        </p:txBody>
      </p:sp>
      <p:sp>
        <p:nvSpPr>
          <p:cNvPr id="18" name="TextBox 17"/>
          <p:cNvSpPr txBox="1"/>
          <p:nvPr/>
        </p:nvSpPr>
        <p:spPr>
          <a:xfrm>
            <a:off x="8017042" y="2287467"/>
            <a:ext cx="90301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smtClean="0">
                <a:solidFill>
                  <a:srgbClr val="FFFFFF"/>
                </a:solidFill>
                <a:latin typeface="Arial"/>
                <a:cs typeface="Arial"/>
              </a:rPr>
              <a:t>Tasty</a:t>
            </a:r>
          </a:p>
        </p:txBody>
      </p:sp>
      <p:sp>
        <p:nvSpPr>
          <p:cNvPr id="19" name="Rectangle 18"/>
          <p:cNvSpPr>
            <a:spLocks noChangeAspect="1"/>
          </p:cNvSpPr>
          <p:nvPr/>
        </p:nvSpPr>
        <p:spPr>
          <a:xfrm>
            <a:off x="8049498"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787847" y="2287467"/>
            <a:ext cx="117682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a:solidFill>
                  <a:srgbClr val="FFFFFF"/>
                </a:solidFill>
                <a:latin typeface="Arial"/>
                <a:cs typeface="Arial"/>
              </a:rPr>
              <a:t>T</a:t>
            </a:r>
            <a:r>
              <a:rPr lang="en-US" sz="2400" dirty="0" smtClean="0">
                <a:solidFill>
                  <a:srgbClr val="FFFFFF"/>
                </a:solidFill>
                <a:latin typeface="Arial"/>
                <a:cs typeface="Arial"/>
              </a:rPr>
              <a:t>asty</a:t>
            </a:r>
          </a:p>
        </p:txBody>
      </p:sp>
    </p:spTree>
    <p:extLst>
      <p:ext uri="{BB962C8B-B14F-4D97-AF65-F5344CB8AC3E}">
        <p14:creationId xmlns:p14="http://schemas.microsoft.com/office/powerpoint/2010/main" val="3993203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4073" y="2287467"/>
            <a:ext cx="157056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smtClean="0">
                <a:solidFill>
                  <a:srgbClr val="FFFFFF"/>
                </a:solidFill>
                <a:latin typeface="Arial"/>
                <a:cs typeface="Arial"/>
              </a:rPr>
              <a:t>Unhealthy</a:t>
            </a:r>
          </a:p>
        </p:txBody>
      </p:sp>
      <p:sp>
        <p:nvSpPr>
          <p:cNvPr id="11" name="TextBox 10"/>
          <p:cNvSpPr txBox="1"/>
          <p:nvPr/>
        </p:nvSpPr>
        <p:spPr>
          <a:xfrm>
            <a:off x="3071435" y="2287467"/>
            <a:ext cx="157056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smtClean="0">
                <a:solidFill>
                  <a:srgbClr val="FFFFFF"/>
                </a:solidFill>
                <a:latin typeface="Arial"/>
                <a:cs typeface="Arial"/>
              </a:rPr>
              <a:t>Unhealthy</a:t>
            </a: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35395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89306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43217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97128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510390"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457195"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smtClean="0">
                <a:solidFill>
                  <a:srgbClr val="FFFFFF"/>
                </a:solidFill>
                <a:latin typeface="Arial"/>
                <a:cs typeface="Arial"/>
              </a:rPr>
              <a:t>Unhealthy</a:t>
            </a:r>
          </a:p>
        </p:txBody>
      </p:sp>
      <p:sp>
        <p:nvSpPr>
          <p:cNvPr id="17" name="TextBox 16"/>
          <p:cNvSpPr txBox="1"/>
          <p:nvPr/>
        </p:nvSpPr>
        <p:spPr>
          <a:xfrm>
            <a:off x="6109302" y="2287467"/>
            <a:ext cx="164660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Somewhat</a:t>
            </a:r>
          </a:p>
          <a:p>
            <a:pPr algn="ctr">
              <a:lnSpc>
                <a:spcPct val="120000"/>
              </a:lnSpc>
            </a:pPr>
            <a:r>
              <a:rPr lang="en-US" sz="2400" dirty="0">
                <a:solidFill>
                  <a:srgbClr val="FFFFFF"/>
                </a:solidFill>
                <a:latin typeface="Arial"/>
                <a:cs typeface="Arial"/>
              </a:rPr>
              <a:t>H</a:t>
            </a:r>
            <a:r>
              <a:rPr lang="en-US" sz="2400" dirty="0" smtClean="0">
                <a:solidFill>
                  <a:srgbClr val="FFFFFF"/>
                </a:solidFill>
                <a:latin typeface="Arial"/>
                <a:cs typeface="Arial"/>
              </a:rPr>
              <a:t>ealthy</a:t>
            </a:r>
          </a:p>
        </p:txBody>
      </p:sp>
      <p:sp>
        <p:nvSpPr>
          <p:cNvPr id="18" name="TextBox 17"/>
          <p:cNvSpPr txBox="1"/>
          <p:nvPr/>
        </p:nvSpPr>
        <p:spPr>
          <a:xfrm>
            <a:off x="7854438" y="2287467"/>
            <a:ext cx="122822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a:solidFill>
                  <a:srgbClr val="FFFFFF"/>
                </a:solidFill>
                <a:latin typeface="Arial"/>
                <a:cs typeface="Arial"/>
              </a:rPr>
              <a:t>H</a:t>
            </a:r>
            <a:r>
              <a:rPr lang="en-US" sz="2400" dirty="0" smtClean="0">
                <a:solidFill>
                  <a:srgbClr val="FFFFFF"/>
                </a:solidFill>
                <a:latin typeface="Arial"/>
                <a:cs typeface="Arial"/>
              </a:rPr>
              <a:t>ealthy</a:t>
            </a:r>
          </a:p>
        </p:txBody>
      </p:sp>
      <p:sp>
        <p:nvSpPr>
          <p:cNvPr id="19" name="Rectangle 18"/>
          <p:cNvSpPr>
            <a:spLocks noChangeAspect="1"/>
          </p:cNvSpPr>
          <p:nvPr/>
        </p:nvSpPr>
        <p:spPr>
          <a:xfrm>
            <a:off x="8049498"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762149" y="2287467"/>
            <a:ext cx="122822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a:solidFill>
                  <a:srgbClr val="FFFFFF"/>
                </a:solidFill>
                <a:latin typeface="Arial"/>
                <a:cs typeface="Arial"/>
              </a:rPr>
              <a:t>H</a:t>
            </a:r>
            <a:r>
              <a:rPr lang="en-US" sz="2400" dirty="0" smtClean="0">
                <a:solidFill>
                  <a:srgbClr val="FFFFFF"/>
                </a:solidFill>
                <a:latin typeface="Arial"/>
                <a:cs typeface="Arial"/>
              </a:rPr>
              <a:t>ealthy</a:t>
            </a:r>
          </a:p>
        </p:txBody>
      </p:sp>
    </p:spTree>
    <p:extLst>
      <p:ext uri="{BB962C8B-B14F-4D97-AF65-F5344CB8AC3E}">
        <p14:creationId xmlns:p14="http://schemas.microsoft.com/office/powerpoint/2010/main" val="2083399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329701" y="2287467"/>
            <a:ext cx="90301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a:solidFill>
                  <a:srgbClr val="FFFFFF"/>
                </a:solidFill>
                <a:latin typeface="Arial"/>
                <a:cs typeface="Arial"/>
              </a:rPr>
              <a:t>T</a:t>
            </a:r>
            <a:r>
              <a:rPr lang="en-US" sz="2400" dirty="0" smtClean="0">
                <a:solidFill>
                  <a:srgbClr val="FFFFFF"/>
                </a:solidFill>
                <a:latin typeface="Arial"/>
                <a:cs typeface="Arial"/>
              </a:rPr>
              <a:t>asty</a:t>
            </a:r>
          </a:p>
        </p:txBody>
      </p:sp>
      <p:sp>
        <p:nvSpPr>
          <p:cNvPr id="11" name="TextBox 10"/>
          <p:cNvSpPr txBox="1"/>
          <p:nvPr/>
        </p:nvSpPr>
        <p:spPr>
          <a:xfrm>
            <a:off x="3226315" y="2287467"/>
            <a:ext cx="1176825" cy="966418"/>
          </a:xfrm>
          <a:prstGeom prst="rect">
            <a:avLst/>
          </a:prstGeom>
          <a:noFill/>
        </p:spPr>
        <p:txBody>
          <a:bodyPr wrap="none" rtlCol="0">
            <a:spAutoFit/>
          </a:bodyPr>
          <a:lstStyle/>
          <a:p>
            <a:pPr>
              <a:lnSpc>
                <a:spcPct val="120000"/>
              </a:lnSpc>
            </a:pPr>
            <a:r>
              <a:rPr lang="en-US" sz="2400" dirty="0" smtClean="0">
                <a:solidFill>
                  <a:srgbClr val="FFFFFF"/>
                </a:solidFill>
                <a:latin typeface="Arial"/>
                <a:cs typeface="Arial"/>
              </a:rPr>
              <a:t>Slightly</a:t>
            </a:r>
          </a:p>
          <a:p>
            <a:pPr>
              <a:lnSpc>
                <a:spcPct val="120000"/>
              </a:lnSpc>
            </a:pPr>
            <a:r>
              <a:rPr lang="en-US" sz="2400" dirty="0">
                <a:solidFill>
                  <a:srgbClr val="FFFFFF"/>
                </a:solidFill>
                <a:latin typeface="Arial"/>
                <a:cs typeface="Arial"/>
              </a:rPr>
              <a:t>T</a:t>
            </a:r>
            <a:r>
              <a:rPr lang="en-US" sz="2400" dirty="0" smtClean="0">
                <a:solidFill>
                  <a:srgbClr val="FFFFFF"/>
                </a:solidFill>
                <a:latin typeface="Arial"/>
                <a:cs typeface="Arial"/>
              </a:rPr>
              <a:t>asty</a:t>
            </a: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35395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89306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43217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97128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510390"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457195"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a:solidFill>
                  <a:srgbClr val="FFFFFF"/>
                </a:solidFill>
                <a:latin typeface="Arial"/>
                <a:cs typeface="Arial"/>
              </a:rPr>
              <a:t>T</a:t>
            </a:r>
            <a:r>
              <a:rPr lang="en-US" sz="2400" dirty="0" smtClean="0">
                <a:solidFill>
                  <a:srgbClr val="FFFFFF"/>
                </a:solidFill>
                <a:latin typeface="Arial"/>
                <a:cs typeface="Arial"/>
              </a:rPr>
              <a:t>asty</a:t>
            </a:r>
          </a:p>
        </p:txBody>
      </p:sp>
      <p:sp>
        <p:nvSpPr>
          <p:cNvPr id="17" name="TextBox 16"/>
          <p:cNvSpPr txBox="1"/>
          <p:nvPr/>
        </p:nvSpPr>
        <p:spPr>
          <a:xfrm>
            <a:off x="6109302" y="2287467"/>
            <a:ext cx="164660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Somewhat</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8" name="TextBox 17"/>
          <p:cNvSpPr txBox="1"/>
          <p:nvPr/>
        </p:nvSpPr>
        <p:spPr>
          <a:xfrm>
            <a:off x="7854513" y="2287467"/>
            <a:ext cx="122807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9" name="Rectangle 18"/>
          <p:cNvSpPr>
            <a:spLocks noChangeAspect="1"/>
          </p:cNvSpPr>
          <p:nvPr/>
        </p:nvSpPr>
        <p:spPr>
          <a:xfrm>
            <a:off x="8049498"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762224" y="2287467"/>
            <a:ext cx="122807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Tree>
    <p:extLst>
      <p:ext uri="{BB962C8B-B14F-4D97-AF65-F5344CB8AC3E}">
        <p14:creationId xmlns:p14="http://schemas.microsoft.com/office/powerpoint/2010/main" val="333011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58681" y="2287467"/>
            <a:ext cx="122822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smtClean="0">
                <a:solidFill>
                  <a:srgbClr val="FFFFFF"/>
                </a:solidFill>
                <a:latin typeface="Arial"/>
                <a:cs typeface="Arial"/>
              </a:rPr>
              <a:t>Healthy</a:t>
            </a:r>
          </a:p>
        </p:txBody>
      </p:sp>
      <p:sp>
        <p:nvSpPr>
          <p:cNvPr id="11" name="TextBox 10"/>
          <p:cNvSpPr txBox="1"/>
          <p:nvPr/>
        </p:nvSpPr>
        <p:spPr>
          <a:xfrm>
            <a:off x="3134189" y="2287467"/>
            <a:ext cx="122822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smtClean="0">
                <a:solidFill>
                  <a:srgbClr val="FFFFFF"/>
                </a:solidFill>
                <a:latin typeface="Arial"/>
                <a:cs typeface="Arial"/>
              </a:rPr>
              <a:t>Healthy</a:t>
            </a: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245534"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784644"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323754"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862864"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401974"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348779"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a:solidFill>
                  <a:srgbClr val="FFFFFF"/>
                </a:solidFill>
                <a:latin typeface="Arial"/>
                <a:cs typeface="Arial"/>
              </a:rPr>
              <a:t>H</a:t>
            </a:r>
            <a:r>
              <a:rPr lang="en-US" sz="2400" dirty="0" smtClean="0">
                <a:solidFill>
                  <a:srgbClr val="FFFFFF"/>
                </a:solidFill>
                <a:latin typeface="Arial"/>
                <a:cs typeface="Arial"/>
              </a:rPr>
              <a:t>ealthy</a:t>
            </a:r>
          </a:p>
        </p:txBody>
      </p:sp>
      <p:sp>
        <p:nvSpPr>
          <p:cNvPr id="17" name="TextBox 16"/>
          <p:cNvSpPr txBox="1"/>
          <p:nvPr/>
        </p:nvSpPr>
        <p:spPr>
          <a:xfrm>
            <a:off x="6000886" y="2287467"/>
            <a:ext cx="164660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Somewhat</a:t>
            </a:r>
          </a:p>
          <a:p>
            <a:pPr algn="ctr">
              <a:lnSpc>
                <a:spcPct val="120000"/>
              </a:lnSpc>
            </a:pPr>
            <a:r>
              <a:rPr lang="en-US" sz="2400" dirty="0" smtClean="0">
                <a:solidFill>
                  <a:srgbClr val="FFFFFF"/>
                </a:solidFill>
                <a:latin typeface="Arial"/>
                <a:cs typeface="Arial"/>
              </a:rPr>
              <a:t>Unhealthy</a:t>
            </a:r>
          </a:p>
        </p:txBody>
      </p:sp>
      <p:sp>
        <p:nvSpPr>
          <p:cNvPr id="18" name="TextBox 17"/>
          <p:cNvSpPr txBox="1"/>
          <p:nvPr/>
        </p:nvSpPr>
        <p:spPr>
          <a:xfrm>
            <a:off x="7574852" y="2287467"/>
            <a:ext cx="157056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smtClean="0">
                <a:solidFill>
                  <a:srgbClr val="FFFFFF"/>
                </a:solidFill>
                <a:latin typeface="Arial"/>
                <a:cs typeface="Arial"/>
              </a:rPr>
              <a:t>Unhealthy</a:t>
            </a:r>
          </a:p>
        </p:txBody>
      </p:sp>
      <p:sp>
        <p:nvSpPr>
          <p:cNvPr id="19" name="Rectangle 18"/>
          <p:cNvSpPr>
            <a:spLocks noChangeAspect="1"/>
          </p:cNvSpPr>
          <p:nvPr/>
        </p:nvSpPr>
        <p:spPr>
          <a:xfrm>
            <a:off x="7941082"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482563" y="2287467"/>
            <a:ext cx="157056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smtClean="0">
                <a:solidFill>
                  <a:srgbClr val="FFFFFF"/>
                </a:solidFill>
                <a:latin typeface="Arial"/>
                <a:cs typeface="Arial"/>
              </a:rPr>
              <a:t>Unhealthy</a:t>
            </a:r>
          </a:p>
        </p:txBody>
      </p:sp>
    </p:spTree>
    <p:extLst>
      <p:ext uri="{BB962C8B-B14F-4D97-AF65-F5344CB8AC3E}">
        <p14:creationId xmlns:p14="http://schemas.microsoft.com/office/powerpoint/2010/main" val="368246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988456"/>
            <a:ext cx="8509000" cy="4832093"/>
          </a:xfrm>
          <a:prstGeom prst="rect">
            <a:avLst/>
          </a:prstGeom>
          <a:noFill/>
        </p:spPr>
        <p:txBody>
          <a:bodyPr wrap="square" rtlCol="0">
            <a:spAutoFit/>
          </a:bodyPr>
          <a:lstStyle/>
          <a:p>
            <a:pPr algn="just"/>
            <a:r>
              <a:rPr lang="en-US" sz="2800" dirty="0" smtClean="0">
                <a:solidFill>
                  <a:srgbClr val="000000"/>
                </a:solidFill>
                <a:latin typeface="Arial"/>
                <a:cs typeface="Arial"/>
              </a:rPr>
              <a:t>Right now, we are interested in how TASTY each food seems to you. You will see several different foods, and for each one we would like you to rate it for how tasty you personally find the food</a:t>
            </a:r>
            <a:r>
              <a:rPr lang="en-US" sz="2800" dirty="0">
                <a:solidFill>
                  <a:srgbClr val="000000"/>
                </a:solidFill>
                <a:latin typeface="Arial"/>
                <a:cs typeface="Arial"/>
              </a:rPr>
              <a:t>. Regardless of other considerations like health or price, please rate how TASTY this food seems to you.</a:t>
            </a:r>
          </a:p>
          <a:p>
            <a:pPr algn="just"/>
            <a:endParaRPr lang="en-US" sz="2800" dirty="0" smtClean="0">
              <a:solidFill>
                <a:srgbClr val="000000"/>
              </a:solidFill>
              <a:latin typeface="Arial"/>
              <a:cs typeface="Arial"/>
            </a:endParaRPr>
          </a:p>
          <a:p>
            <a:pPr algn="ctr"/>
            <a:r>
              <a:rPr lang="en-US" sz="2800" dirty="0" smtClean="0">
                <a:solidFill>
                  <a:srgbClr val="000000"/>
                </a:solidFill>
                <a:latin typeface="Arial"/>
                <a:cs typeface="Arial"/>
              </a:rPr>
              <a:t>To make the rating, use the indicated keys, which will appear below each food.</a:t>
            </a:r>
            <a:r>
              <a:rPr lang="en-US" sz="2800" dirty="0">
                <a:solidFill>
                  <a:srgbClr val="000000"/>
                </a:solidFill>
                <a:latin typeface="Arial"/>
                <a:cs typeface="Arial"/>
              </a:rPr>
              <a:t> There is no time limit for your response.</a:t>
            </a:r>
            <a:endParaRPr lang="en-US" sz="2800" dirty="0" smtClean="0">
              <a:solidFill>
                <a:srgbClr val="000000"/>
              </a:solidFill>
              <a:latin typeface="Arial"/>
              <a:cs typeface="Arial"/>
            </a:endParaRPr>
          </a:p>
        </p:txBody>
      </p:sp>
      <p:sp>
        <p:nvSpPr>
          <p:cNvPr id="3" name="Rectangle 2"/>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3299300" y="6356350"/>
            <a:ext cx="2545401" cy="369332"/>
            <a:chOff x="2086922" y="6356350"/>
            <a:chExt cx="2545401" cy="369332"/>
          </a:xfrm>
        </p:grpSpPr>
        <p:sp>
          <p:nvSpPr>
            <p:cNvPr id="6" name="TextBox 5"/>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7" name="Group 6"/>
            <p:cNvGrpSpPr>
              <a:grpSpLocks noChangeAspect="1"/>
            </p:cNvGrpSpPr>
            <p:nvPr/>
          </p:nvGrpSpPr>
          <p:grpSpPr>
            <a:xfrm>
              <a:off x="2871173" y="6372629"/>
              <a:ext cx="344525" cy="344525"/>
              <a:chOff x="6019800" y="3874668"/>
              <a:chExt cx="1090768" cy="1090768"/>
            </a:xfrm>
          </p:grpSpPr>
          <p:sp>
            <p:nvSpPr>
              <p:cNvPr id="8" name="Rounded Rectangle 7"/>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Isosceles Triangle 8"/>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6671229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988456"/>
            <a:ext cx="8509000" cy="4832093"/>
          </a:xfrm>
          <a:prstGeom prst="rect">
            <a:avLst/>
          </a:prstGeom>
          <a:noFill/>
        </p:spPr>
        <p:txBody>
          <a:bodyPr wrap="square" rtlCol="0">
            <a:spAutoFit/>
          </a:bodyPr>
          <a:lstStyle/>
          <a:p>
            <a:pPr algn="just"/>
            <a:r>
              <a:rPr lang="en-US" sz="2800" dirty="0" smtClean="0">
                <a:solidFill>
                  <a:srgbClr val="000000"/>
                </a:solidFill>
                <a:latin typeface="Arial"/>
                <a:cs typeface="Arial"/>
              </a:rPr>
              <a:t>Right now, we are interested in how HEALTHY each food seems to you. You will see several different foods, and we would like you to rate it for how healthy you personally think the food is. </a:t>
            </a:r>
            <a:r>
              <a:rPr lang="en-US" sz="2800" dirty="0">
                <a:solidFill>
                  <a:srgbClr val="000000"/>
                </a:solidFill>
                <a:latin typeface="Arial"/>
                <a:cs typeface="Arial"/>
              </a:rPr>
              <a:t>Regardless of other considerations like </a:t>
            </a:r>
            <a:r>
              <a:rPr lang="en-US" sz="2800" dirty="0" smtClean="0">
                <a:solidFill>
                  <a:srgbClr val="000000"/>
                </a:solidFill>
                <a:latin typeface="Arial"/>
                <a:cs typeface="Arial"/>
              </a:rPr>
              <a:t>tastiness </a:t>
            </a:r>
            <a:r>
              <a:rPr lang="en-US" sz="2800" dirty="0">
                <a:solidFill>
                  <a:srgbClr val="000000"/>
                </a:solidFill>
                <a:latin typeface="Arial"/>
                <a:cs typeface="Arial"/>
              </a:rPr>
              <a:t>or price, please rate how </a:t>
            </a:r>
            <a:r>
              <a:rPr lang="en-US" sz="2800" dirty="0" smtClean="0">
                <a:solidFill>
                  <a:srgbClr val="000000"/>
                </a:solidFill>
                <a:latin typeface="Arial"/>
                <a:cs typeface="Arial"/>
              </a:rPr>
              <a:t>HEALTHY </a:t>
            </a:r>
            <a:r>
              <a:rPr lang="en-US" sz="2800" dirty="0">
                <a:solidFill>
                  <a:srgbClr val="000000"/>
                </a:solidFill>
                <a:latin typeface="Arial"/>
                <a:cs typeface="Arial"/>
              </a:rPr>
              <a:t>this food seems to you.</a:t>
            </a:r>
          </a:p>
          <a:p>
            <a:pPr algn="just"/>
            <a:endParaRPr lang="en-US" sz="2800" dirty="0" smtClean="0">
              <a:solidFill>
                <a:srgbClr val="000000"/>
              </a:solidFill>
              <a:latin typeface="Arial"/>
              <a:cs typeface="Arial"/>
            </a:endParaRPr>
          </a:p>
          <a:p>
            <a:pPr algn="just"/>
            <a:endParaRPr lang="en-US" sz="2800" dirty="0">
              <a:solidFill>
                <a:srgbClr val="000000"/>
              </a:solidFill>
              <a:latin typeface="Arial"/>
              <a:cs typeface="Arial"/>
            </a:endParaRPr>
          </a:p>
          <a:p>
            <a:pPr algn="ctr"/>
            <a:r>
              <a:rPr lang="en-US" sz="2800" dirty="0">
                <a:solidFill>
                  <a:srgbClr val="000000"/>
                </a:solidFill>
                <a:latin typeface="Arial"/>
                <a:cs typeface="Arial"/>
              </a:rPr>
              <a:t>To make the rating, use the indicated keys, which will appear below each food</a:t>
            </a:r>
            <a:r>
              <a:rPr lang="en-US" sz="2800" dirty="0" smtClean="0">
                <a:solidFill>
                  <a:srgbClr val="000000"/>
                </a:solidFill>
                <a:latin typeface="Arial"/>
                <a:cs typeface="Arial"/>
              </a:rPr>
              <a:t>. There is no time limit for your response.</a:t>
            </a:r>
            <a:endParaRPr lang="en-US" sz="2800" dirty="0">
              <a:solidFill>
                <a:srgbClr val="000000"/>
              </a:solidFill>
              <a:latin typeface="Arial"/>
              <a:cs typeface="Arial"/>
            </a:endParaRPr>
          </a:p>
        </p:txBody>
      </p:sp>
      <p:sp>
        <p:nvSpPr>
          <p:cNvPr id="3" name="Rectangle 2"/>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3299300" y="6356350"/>
            <a:ext cx="2545401" cy="369332"/>
            <a:chOff x="2086922" y="6356350"/>
            <a:chExt cx="2545401" cy="369332"/>
          </a:xfrm>
        </p:grpSpPr>
        <p:sp>
          <p:nvSpPr>
            <p:cNvPr id="6" name="TextBox 5"/>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7" name="Group 6"/>
            <p:cNvGrpSpPr>
              <a:grpSpLocks noChangeAspect="1"/>
            </p:cNvGrpSpPr>
            <p:nvPr/>
          </p:nvGrpSpPr>
          <p:grpSpPr>
            <a:xfrm>
              <a:off x="2871173" y="6372629"/>
              <a:ext cx="344525" cy="344525"/>
              <a:chOff x="6019800" y="3874668"/>
              <a:chExt cx="1090768" cy="1090768"/>
            </a:xfrm>
          </p:grpSpPr>
          <p:sp>
            <p:nvSpPr>
              <p:cNvPr id="8" name="Rounded Rectangle 7"/>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Isosceles Triangle 8"/>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681151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988456"/>
            <a:ext cx="8509000" cy="1815882"/>
          </a:xfrm>
          <a:prstGeom prst="rect">
            <a:avLst/>
          </a:prstGeom>
          <a:noFill/>
        </p:spPr>
        <p:txBody>
          <a:bodyPr wrap="square" rtlCol="0">
            <a:spAutoFit/>
          </a:bodyPr>
          <a:lstStyle/>
          <a:p>
            <a:pPr algn="just"/>
            <a:r>
              <a:rPr lang="en-US" sz="2800" dirty="0" smtClean="0">
                <a:solidFill>
                  <a:srgbClr val="000000"/>
                </a:solidFill>
                <a:latin typeface="Arial"/>
                <a:cs typeface="Arial"/>
              </a:rPr>
              <a:t>You have now finished with this portion of the task.</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Please press </a:t>
            </a:r>
            <a:r>
              <a:rPr lang="en-US" sz="2800" dirty="0" smtClean="0">
                <a:solidFill>
                  <a:srgbClr val="000000"/>
                </a:solidFill>
                <a:latin typeface="Arial"/>
                <a:cs typeface="Arial"/>
              </a:rPr>
              <a:t>the right arrow key to </a:t>
            </a:r>
            <a:r>
              <a:rPr lang="en-US" sz="2800" dirty="0" smtClean="0">
                <a:solidFill>
                  <a:srgbClr val="000000"/>
                </a:solidFill>
                <a:latin typeface="Arial"/>
                <a:cs typeface="Arial"/>
              </a:rPr>
              <a:t>receive instructions for the next portion of the experiment.</a:t>
            </a:r>
            <a:endParaRPr lang="en-US" sz="2800" dirty="0">
              <a:solidFill>
                <a:srgbClr val="000000"/>
              </a:solidFill>
              <a:latin typeface="Arial"/>
              <a:cs typeface="Arial"/>
            </a:endParaRPr>
          </a:p>
        </p:txBody>
      </p:sp>
      <p:sp>
        <p:nvSpPr>
          <p:cNvPr id="3" name="Rectangle 2"/>
          <p:cNvSpPr/>
          <p:nvPr/>
        </p:nvSpPr>
        <p:spPr>
          <a:xfrm>
            <a:off x="1785542" y="6183933"/>
            <a:ext cx="5595926" cy="674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3299300" y="6356350"/>
            <a:ext cx="2545401" cy="369332"/>
            <a:chOff x="2086922" y="6356350"/>
            <a:chExt cx="2545401" cy="369332"/>
          </a:xfrm>
        </p:grpSpPr>
        <p:sp>
          <p:nvSpPr>
            <p:cNvPr id="6" name="TextBox 5"/>
            <p:cNvSpPr txBox="1"/>
            <p:nvPr/>
          </p:nvSpPr>
          <p:spPr>
            <a:xfrm>
              <a:off x="2086922" y="6356350"/>
              <a:ext cx="2545401" cy="369332"/>
            </a:xfrm>
            <a:prstGeom prst="rect">
              <a:avLst/>
            </a:prstGeom>
            <a:noFill/>
          </p:spPr>
          <p:txBody>
            <a:bodyPr wrap="none" rtlCol="0">
              <a:spAutoFit/>
            </a:bodyPr>
            <a:lstStyle/>
            <a:p>
              <a:r>
                <a:rPr lang="en-US" dirty="0" smtClean="0">
                  <a:latin typeface="Helvetica"/>
                  <a:cs typeface="Helvetica"/>
                </a:rPr>
                <a:t>Press</a:t>
              </a:r>
              <a:r>
                <a:rPr lang="en-US" baseline="0" dirty="0" smtClean="0">
                  <a:latin typeface="Helvetica"/>
                  <a:cs typeface="Helvetica"/>
                </a:rPr>
                <a:t>         to continue.</a:t>
              </a:r>
              <a:endParaRPr lang="en-US" dirty="0">
                <a:latin typeface="Helvetica"/>
                <a:cs typeface="Helvetica"/>
              </a:endParaRPr>
            </a:p>
          </p:txBody>
        </p:sp>
        <p:grpSp>
          <p:nvGrpSpPr>
            <p:cNvPr id="7" name="Group 6"/>
            <p:cNvGrpSpPr>
              <a:grpSpLocks noChangeAspect="1"/>
            </p:cNvGrpSpPr>
            <p:nvPr/>
          </p:nvGrpSpPr>
          <p:grpSpPr>
            <a:xfrm>
              <a:off x="2871173" y="6372629"/>
              <a:ext cx="344525" cy="344525"/>
              <a:chOff x="6019800" y="3874668"/>
              <a:chExt cx="1090768" cy="1090768"/>
            </a:xfrm>
          </p:grpSpPr>
          <p:sp>
            <p:nvSpPr>
              <p:cNvPr id="8" name="Rounded Rectangle 7"/>
              <p:cNvSpPr/>
              <p:nvPr userDrawn="1"/>
            </p:nvSpPr>
            <p:spPr>
              <a:xfrm>
                <a:off x="6019800" y="3874668"/>
                <a:ext cx="1090768" cy="1090768"/>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Isosceles Triangle 8"/>
              <p:cNvSpPr/>
              <p:nvPr userDrawn="1"/>
            </p:nvSpPr>
            <p:spPr>
              <a:xfrm rot="5400000">
                <a:off x="6330748" y="4192977"/>
                <a:ext cx="602409" cy="519318"/>
              </a:xfrm>
              <a:prstGeom prst="triangl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5831069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66278"/>
            <a:ext cx="8509000" cy="5765681"/>
          </a:xfrm>
          <a:prstGeom prst="rect">
            <a:avLst/>
          </a:prstGeom>
          <a:noFill/>
        </p:spPr>
        <p:txBody>
          <a:bodyPr wrap="square" rtlCol="0">
            <a:spAutoFit/>
          </a:bodyPr>
          <a:lstStyle/>
          <a:p>
            <a:pPr algn="just">
              <a:lnSpc>
                <a:spcPct val="120000"/>
              </a:lnSpc>
            </a:pPr>
            <a:r>
              <a:rPr lang="en-US" sz="2800" dirty="0" smtClean="0">
                <a:latin typeface="Arial"/>
                <a:cs typeface="Arial"/>
              </a:rPr>
              <a:t>Now, we are interested in understanding how people make choices </a:t>
            </a:r>
            <a:r>
              <a:rPr lang="en-US" sz="2800" dirty="0" smtClean="0">
                <a:latin typeface="Arial"/>
                <a:cs typeface="Arial"/>
              </a:rPr>
              <a:t>about different </a:t>
            </a:r>
            <a:r>
              <a:rPr lang="en-US" sz="2800" dirty="0" smtClean="0">
                <a:latin typeface="Arial"/>
                <a:cs typeface="Arial"/>
              </a:rPr>
              <a:t>foods. </a:t>
            </a:r>
            <a:endParaRPr lang="en-US" sz="2800" dirty="0">
              <a:latin typeface="Arial"/>
              <a:cs typeface="Arial"/>
            </a:endParaRPr>
          </a:p>
          <a:p>
            <a:pPr algn="just">
              <a:lnSpc>
                <a:spcPct val="120000"/>
              </a:lnSpc>
            </a:pPr>
            <a:endParaRPr lang="en-US" sz="2800" dirty="0" smtClean="0">
              <a:latin typeface="Arial"/>
              <a:cs typeface="Arial"/>
            </a:endParaRPr>
          </a:p>
          <a:p>
            <a:pPr algn="just">
              <a:lnSpc>
                <a:spcPct val="120000"/>
              </a:lnSpc>
            </a:pPr>
            <a:r>
              <a:rPr lang="en-US" sz="2800" dirty="0" smtClean="0">
                <a:latin typeface="Arial"/>
                <a:cs typeface="Arial"/>
              </a:rPr>
              <a:t>On every trial, you will be given a choice </a:t>
            </a:r>
            <a:r>
              <a:rPr lang="en-US" sz="2800" dirty="0" smtClean="0">
                <a:latin typeface="Arial"/>
                <a:cs typeface="Arial"/>
              </a:rPr>
              <a:t>about whether or not to eat a food presented on that trial.</a:t>
            </a:r>
            <a:endParaRPr lang="en-US" sz="2800" dirty="0" smtClean="0">
              <a:latin typeface="Arial"/>
              <a:cs typeface="Arial"/>
            </a:endParaRPr>
          </a:p>
          <a:p>
            <a:pPr algn="just">
              <a:lnSpc>
                <a:spcPct val="120000"/>
              </a:lnSpc>
            </a:pPr>
            <a:endParaRPr lang="en-US" sz="2800" dirty="0">
              <a:latin typeface="Arial"/>
              <a:cs typeface="Arial"/>
            </a:endParaRPr>
          </a:p>
          <a:p>
            <a:pPr algn="just">
              <a:lnSpc>
                <a:spcPct val="120000"/>
              </a:lnSpc>
            </a:pPr>
            <a:r>
              <a:rPr lang="en-US" sz="2800" dirty="0" smtClean="0">
                <a:latin typeface="Arial"/>
                <a:cs typeface="Arial"/>
              </a:rPr>
              <a:t>At the end of the </a:t>
            </a:r>
            <a:r>
              <a:rPr lang="en-US" sz="2800" dirty="0" smtClean="0">
                <a:latin typeface="Arial"/>
                <a:cs typeface="Arial"/>
              </a:rPr>
              <a:t>experimental tasks, </a:t>
            </a:r>
            <a:r>
              <a:rPr lang="en-US" sz="2800" dirty="0" smtClean="0">
                <a:latin typeface="Arial"/>
                <a:cs typeface="Arial"/>
              </a:rPr>
              <a:t>you will wait in the lab for an additional 30 minutes. During this time, you will be allowed to eat a snack, which will be determined by one of the choices you make in the experiment.</a:t>
            </a:r>
            <a:endParaRPr lang="en-US" sz="2800" dirty="0">
              <a:latin typeface="Arial"/>
              <a:cs typeface="Arial"/>
            </a:endParaRPr>
          </a:p>
        </p:txBody>
      </p:sp>
    </p:spTree>
    <p:extLst>
      <p:ext uri="{BB962C8B-B14F-4D97-AF65-F5344CB8AC3E}">
        <p14:creationId xmlns:p14="http://schemas.microsoft.com/office/powerpoint/2010/main" val="4242033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19038"/>
            <a:ext cx="8509000" cy="5765681"/>
          </a:xfrm>
          <a:prstGeom prst="rect">
            <a:avLst/>
          </a:prstGeom>
          <a:noFill/>
        </p:spPr>
        <p:txBody>
          <a:bodyPr wrap="square" rtlCol="0">
            <a:spAutoFit/>
          </a:bodyPr>
          <a:lstStyle/>
          <a:p>
            <a:pPr algn="just">
              <a:lnSpc>
                <a:spcPct val="120000"/>
              </a:lnSpc>
            </a:pPr>
            <a:r>
              <a:rPr lang="en-US" sz="2800" dirty="0" smtClean="0">
                <a:latin typeface="Arial"/>
                <a:cs typeface="Arial"/>
              </a:rPr>
              <a:t>On each trial, you will see a picture of food on a plate, in a bowl, or in a glass. </a:t>
            </a:r>
            <a:r>
              <a:rPr lang="en-US" sz="2800" dirty="0">
                <a:latin typeface="Arial"/>
                <a:cs typeface="Arial"/>
              </a:rPr>
              <a:t>Y</a:t>
            </a:r>
            <a:r>
              <a:rPr lang="en-US" sz="2800" dirty="0" smtClean="0">
                <a:latin typeface="Arial"/>
                <a:cs typeface="Arial"/>
              </a:rPr>
              <a:t>ou might also see food displayed behind the plate, or next to the bowl or glass, but this food is simply there to help you identify the food on that trial. You will only be asked to eat what is on a plate, in a bowl, or in a glass.</a:t>
            </a:r>
          </a:p>
          <a:p>
            <a:pPr algn="just">
              <a:lnSpc>
                <a:spcPct val="120000"/>
              </a:lnSpc>
            </a:pPr>
            <a:endParaRPr lang="en-US" sz="2800" dirty="0">
              <a:latin typeface="Arial"/>
              <a:cs typeface="Arial"/>
            </a:endParaRPr>
          </a:p>
          <a:p>
            <a:pPr algn="just">
              <a:lnSpc>
                <a:spcPct val="120000"/>
              </a:lnSpc>
            </a:pPr>
            <a:r>
              <a:rPr lang="en-US" sz="2800" dirty="0" smtClean="0">
                <a:latin typeface="Arial"/>
                <a:cs typeface="Arial"/>
              </a:rPr>
              <a:t>For every trial, you should consider eating the food EXACTLY as it is displayed on a plate, in a bowl, or in a glass, and make your decision about whether you would like to eat that food, in the amount shown.</a:t>
            </a:r>
            <a:endParaRPr lang="en-US" sz="2800" dirty="0">
              <a:latin typeface="Arial"/>
              <a:cs typeface="Arial"/>
            </a:endParaRPr>
          </a:p>
        </p:txBody>
      </p:sp>
    </p:spTree>
    <p:extLst>
      <p:ext uri="{BB962C8B-B14F-4D97-AF65-F5344CB8AC3E}">
        <p14:creationId xmlns:p14="http://schemas.microsoft.com/office/powerpoint/2010/main" val="5930631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1886</TotalTime>
  <Words>2871</Words>
  <Application>Microsoft Macintosh PowerPoint</Application>
  <PresentationFormat>On-screen Show (4:3)</PresentationFormat>
  <Paragraphs>322</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Caltech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Cendri Hutcherson</dc:creator>
  <cp:lastModifiedBy>Cendri Hutcherson</cp:lastModifiedBy>
  <cp:revision>64</cp:revision>
  <dcterms:created xsi:type="dcterms:W3CDTF">2016-01-30T21:38:08Z</dcterms:created>
  <dcterms:modified xsi:type="dcterms:W3CDTF">2016-02-16T19:10:59Z</dcterms:modified>
</cp:coreProperties>
</file>