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9" r:id="rId2"/>
    <p:sldId id="402" r:id="rId3"/>
    <p:sldId id="407" r:id="rId4"/>
    <p:sldId id="403" r:id="rId5"/>
    <p:sldId id="404" r:id="rId6"/>
    <p:sldId id="415" r:id="rId7"/>
    <p:sldId id="368" r:id="rId8"/>
    <p:sldId id="408" r:id="rId9"/>
    <p:sldId id="409" r:id="rId10"/>
    <p:sldId id="410" r:id="rId11"/>
    <p:sldId id="411" r:id="rId12"/>
    <p:sldId id="412" r:id="rId13"/>
    <p:sldId id="416" r:id="rId14"/>
    <p:sldId id="417" r:id="rId15"/>
    <p:sldId id="418" r:id="rId16"/>
    <p:sldId id="419" r:id="rId17"/>
    <p:sldId id="421" r:id="rId18"/>
    <p:sldId id="345" r:id="rId19"/>
    <p:sldId id="420" r:id="rId20"/>
    <p:sldId id="427" r:id="rId21"/>
    <p:sldId id="424" r:id="rId22"/>
    <p:sldId id="428" r:id="rId23"/>
    <p:sldId id="299" r:id="rId24"/>
    <p:sldId id="422" r:id="rId25"/>
    <p:sldId id="423" r:id="rId26"/>
    <p:sldId id="391" r:id="rId27"/>
    <p:sldId id="405" r:id="rId28"/>
    <p:sldId id="413" r:id="rId29"/>
    <p:sldId id="41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93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0EC5F-8971-E640-B48B-11FB4A2BEF2F}" type="datetimeFigureOut">
              <a:rPr lang="en-US" smtClean="0"/>
              <a:t>2/15/16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7E3CF-6EE4-F442-B65E-C710261B80CD}" type="slidenum">
              <a:rPr lang="en-US" smtClean="0"/>
              <a:t>‹#›</a:t>
            </a:fld>
            <a:endParaRPr lang="en-US"/>
          </a:p>
        </p:txBody>
      </p:sp>
    </p:spTree>
    <p:extLst>
      <p:ext uri="{BB962C8B-B14F-4D97-AF65-F5344CB8AC3E}">
        <p14:creationId xmlns:p14="http://schemas.microsoft.com/office/powerpoint/2010/main" val="32233299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03710-E70E-D34C-8A8A-9A5E16853FCF}" type="datetimeFigureOut">
              <a:rPr lang="en-US" smtClean="0"/>
              <a:pPr/>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3710-E70E-D34C-8A8A-9A5E16853FCF}" type="datetimeFigureOut">
              <a:rPr lang="en-US" smtClean="0"/>
              <a:pPr/>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3710-E70E-D34C-8A8A-9A5E16853FCF}" type="datetimeFigureOut">
              <a:rPr lang="en-US" smtClean="0"/>
              <a:pPr/>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03710-E70E-D34C-8A8A-9A5E16853FCF}" type="datetimeFigureOut">
              <a:rPr lang="en-US" smtClean="0"/>
              <a:pPr/>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A03710-E70E-D34C-8A8A-9A5E16853FCF}" type="datetimeFigureOut">
              <a:rPr lang="en-US" smtClean="0"/>
              <a:pPr/>
              <a:t>2/15/16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03710-E70E-D34C-8A8A-9A5E16853FCF}" type="datetimeFigureOut">
              <a:rPr lang="en-US" smtClean="0"/>
              <a:pPr/>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03710-E70E-D34C-8A8A-9A5E16853FCF}" type="datetimeFigureOut">
              <a:rPr lang="en-US" smtClean="0"/>
              <a:pPr/>
              <a:t>2/15/16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03710-E70E-D34C-8A8A-9A5E16853FCF}" type="datetimeFigureOut">
              <a:rPr lang="en-US" smtClean="0"/>
              <a:pPr/>
              <a:t>2/15/16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03710-E70E-D34C-8A8A-9A5E16853FCF}" type="datetimeFigureOut">
              <a:rPr lang="en-US" smtClean="0"/>
              <a:pPr/>
              <a:t>2/15/16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03710-E70E-D34C-8A8A-9A5E16853FCF}" type="datetimeFigureOut">
              <a:rPr lang="en-US" smtClean="0"/>
              <a:pPr/>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A03710-E70E-D34C-8A8A-9A5E16853FCF}" type="datetimeFigureOut">
              <a:rPr lang="en-US" smtClean="0"/>
              <a:pPr/>
              <a:t>2/15/16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D369D8-E137-F949-9677-28D9532E81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03710-E70E-D34C-8A8A-9A5E16853FCF}" type="datetimeFigureOut">
              <a:rPr lang="en-US" smtClean="0"/>
              <a:pPr/>
              <a:t>2/15/16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369D8-E137-F949-9677-28D9532E8159}" type="slidenum">
              <a:rPr lang="en-US" smtClean="0"/>
              <a:pPr/>
              <a:t>‹#›</a:t>
            </a:fld>
            <a:endParaRPr lang="en-US"/>
          </a:p>
        </p:txBody>
      </p:sp>
      <p:sp>
        <p:nvSpPr>
          <p:cNvPr id="7" name="TextBox 6"/>
          <p:cNvSpPr txBox="1"/>
          <p:nvPr userDrawn="1"/>
        </p:nvSpPr>
        <p:spPr>
          <a:xfrm>
            <a:off x="3265656" y="6366933"/>
            <a:ext cx="2891988" cy="369332"/>
          </a:xfrm>
          <a:prstGeom prst="rect">
            <a:avLst/>
          </a:prstGeom>
          <a:noFill/>
        </p:spPr>
        <p:txBody>
          <a:bodyPr wrap="none" rtlCol="0">
            <a:spAutoFit/>
          </a:bodyPr>
          <a:lstStyle/>
          <a:p>
            <a:r>
              <a:rPr lang="en-US" dirty="0" smtClean="0">
                <a:solidFill>
                  <a:srgbClr val="000000"/>
                </a:solidFill>
                <a:latin typeface="Arial"/>
                <a:cs typeface="Arial"/>
              </a:rPr>
              <a:t>Press any key to continue.</a:t>
            </a:r>
            <a:endParaRPr lang="en-US" dirty="0">
              <a:solidFill>
                <a:srgbClr val="000000"/>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297549"/>
            <a:ext cx="8509000" cy="3697422"/>
          </a:xfrm>
          <a:prstGeom prst="rect">
            <a:avLst/>
          </a:prstGeom>
          <a:noFill/>
        </p:spPr>
        <p:txBody>
          <a:bodyPr wrap="square" rtlCol="0">
            <a:spAutoFit/>
          </a:bodyPr>
          <a:lstStyle/>
          <a:p>
            <a:pPr algn="just">
              <a:lnSpc>
                <a:spcPct val="120000"/>
              </a:lnSpc>
            </a:pPr>
            <a:r>
              <a:rPr lang="en-US" sz="2800" dirty="0" smtClean="0">
                <a:latin typeface="Arial"/>
                <a:cs typeface="Arial"/>
              </a:rPr>
              <a:t>Welcome!  In this experiment, </a:t>
            </a:r>
            <a:r>
              <a:rPr lang="en-US" sz="2800" dirty="0">
                <a:latin typeface="Arial"/>
                <a:cs typeface="Arial"/>
              </a:rPr>
              <a:t>w</a:t>
            </a:r>
            <a:r>
              <a:rPr lang="en-US" sz="2800" dirty="0" smtClean="0">
                <a:latin typeface="Arial"/>
                <a:cs typeface="Arial"/>
              </a:rPr>
              <a:t>e are interested in understanding how people decide what they want to eat. </a:t>
            </a:r>
          </a:p>
          <a:p>
            <a:pPr algn="just">
              <a:lnSpc>
                <a:spcPct val="120000"/>
              </a:lnSpc>
            </a:pPr>
            <a:endParaRPr lang="en-US" sz="2800" dirty="0">
              <a:latin typeface="Arial"/>
              <a:cs typeface="Arial"/>
            </a:endParaRPr>
          </a:p>
          <a:p>
            <a:pPr algn="just">
              <a:lnSpc>
                <a:spcPct val="120000"/>
              </a:lnSpc>
            </a:pPr>
            <a:r>
              <a:rPr lang="en-US" sz="2800" dirty="0" smtClean="0">
                <a:latin typeface="Arial"/>
                <a:cs typeface="Arial"/>
              </a:rPr>
              <a:t>This experiment should take about </a:t>
            </a:r>
            <a:r>
              <a:rPr lang="en-US" sz="2800" dirty="0" smtClean="0">
                <a:solidFill>
                  <a:srgbClr val="FF0000"/>
                </a:solidFill>
                <a:latin typeface="Arial"/>
                <a:cs typeface="Arial"/>
              </a:rPr>
              <a:t>1.5 hours total</a:t>
            </a:r>
            <a:r>
              <a:rPr lang="en-US" sz="2800" dirty="0" smtClean="0">
                <a:solidFill>
                  <a:srgbClr val="000000"/>
                </a:solidFill>
                <a:latin typeface="Arial"/>
                <a:cs typeface="Arial"/>
              </a:rPr>
              <a:t>.</a:t>
            </a:r>
            <a:r>
              <a:rPr lang="en-US" sz="2800" dirty="0" smtClean="0">
                <a:solidFill>
                  <a:srgbClr val="FF0000"/>
                </a:solidFill>
                <a:latin typeface="Arial"/>
                <a:cs typeface="Arial"/>
              </a:rPr>
              <a:t> </a:t>
            </a:r>
            <a:r>
              <a:rPr lang="en-US" sz="2800" dirty="0" smtClean="0">
                <a:latin typeface="Arial"/>
                <a:cs typeface="Arial"/>
              </a:rPr>
              <a:t>For your participation today, you will earn </a:t>
            </a:r>
            <a:r>
              <a:rPr lang="en-US" sz="2800" dirty="0" smtClean="0">
                <a:solidFill>
                  <a:srgbClr val="FF0000"/>
                </a:solidFill>
                <a:latin typeface="Arial"/>
                <a:cs typeface="Arial"/>
              </a:rPr>
              <a:t>1.5 participation credits</a:t>
            </a:r>
            <a:r>
              <a:rPr lang="en-US" sz="2800" dirty="0" smtClean="0">
                <a:latin typeface="Arial"/>
                <a:cs typeface="Arial"/>
              </a:rPr>
              <a:t>.</a:t>
            </a:r>
            <a:endParaRPr lang="en-US" sz="2800" dirty="0">
              <a:latin typeface="Arial"/>
              <a:cs typeface="Aria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440363"/>
          </a:xfrm>
        </p:spPr>
        <p:txBody>
          <a:bodyPr>
            <a:normAutofit/>
          </a:bodyPr>
          <a:lstStyle/>
          <a:p>
            <a:pPr marL="0" indent="0" algn="just">
              <a:buNone/>
            </a:pPr>
            <a:r>
              <a:rPr lang="en-US" sz="2800" dirty="0" smtClean="0">
                <a:solidFill>
                  <a:srgbClr val="000000"/>
                </a:solidFill>
                <a:latin typeface="Arial"/>
                <a:cs typeface="Arial"/>
              </a:rPr>
              <a:t>Once the foods appear, you can choose which one you prefer. To choose, click anywhere inside the white box surrounding the food you want to eat more.</a:t>
            </a:r>
          </a:p>
          <a:p>
            <a:pPr marL="0" indent="0" algn="just">
              <a:buNone/>
            </a:pPr>
            <a:endParaRPr lang="en-US" sz="2800" dirty="0">
              <a:solidFill>
                <a:srgbClr val="000000"/>
              </a:solidFill>
              <a:latin typeface="Arial"/>
              <a:cs typeface="Arial"/>
            </a:endParaRPr>
          </a:p>
          <a:p>
            <a:pPr marL="0" indent="0" algn="just">
              <a:buNone/>
            </a:pPr>
            <a:r>
              <a:rPr lang="en-US" sz="2800" dirty="0" smtClean="0">
                <a:solidFill>
                  <a:srgbClr val="000000"/>
                </a:solidFill>
                <a:latin typeface="Arial"/>
                <a:cs typeface="Arial"/>
              </a:rPr>
              <a:t>IMPORTANT: You won’t be able to see the foods until your cursor moves beyond the top of the START box. Your response will be entered and the trial will end as soon as you use the mouse to click on one of the two foods.</a:t>
            </a:r>
            <a:endParaRPr lang="en-US" sz="2800" dirty="0">
              <a:solidFill>
                <a:srgbClr val="000000"/>
              </a:solidFill>
              <a:latin typeface="Arial"/>
              <a:cs typeface="Arial"/>
            </a:endParaRPr>
          </a:p>
          <a:p>
            <a:pPr marL="0" indent="0" algn="just">
              <a:buNone/>
            </a:pPr>
            <a:endParaRPr lang="en-US" sz="2800" dirty="0">
              <a:solidFill>
                <a:srgbClr val="000000"/>
              </a:solidFill>
              <a:latin typeface="Arial"/>
              <a:cs typeface="Arial"/>
            </a:endParaRPr>
          </a:p>
        </p:txBody>
      </p:sp>
    </p:spTree>
    <p:extLst>
      <p:ext uri="{BB962C8B-B14F-4D97-AF65-F5344CB8AC3E}">
        <p14:creationId xmlns:p14="http://schemas.microsoft.com/office/powerpoint/2010/main" val="345413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0" indent="0" algn="just">
              <a:buNone/>
            </a:pPr>
            <a:r>
              <a:rPr lang="en-US" sz="2800" dirty="0" smtClean="0">
                <a:solidFill>
                  <a:srgbClr val="000000"/>
                </a:solidFill>
                <a:latin typeface="Arial"/>
                <a:cs typeface="Arial"/>
              </a:rPr>
              <a:t>While you are choosing, please respond as quickly and accurately as possible. If you haven’t responded within 4 seconds, the trial will abort, and one of the foods will be chosen RANDOMLY for you.</a:t>
            </a:r>
          </a:p>
          <a:p>
            <a:pPr marL="0" indent="0" algn="just">
              <a:buNone/>
            </a:pPr>
            <a:endParaRPr lang="en-US" sz="2800" dirty="0">
              <a:solidFill>
                <a:srgbClr val="000000"/>
              </a:solidFill>
              <a:latin typeface="Arial"/>
              <a:cs typeface="Arial"/>
            </a:endParaRPr>
          </a:p>
          <a:p>
            <a:pPr marL="0" indent="0" algn="just">
              <a:buNone/>
            </a:pPr>
            <a:r>
              <a:rPr lang="en-US" sz="2800" dirty="0" smtClean="0">
                <a:solidFill>
                  <a:srgbClr val="000000"/>
                </a:solidFill>
                <a:latin typeface="Arial"/>
                <a:cs typeface="Arial"/>
              </a:rPr>
              <a:t>Also: Please do not “play” with the mouse by moving it in spirals, etc. Please just use the mouse to indicate which food you would prefer to eat.</a:t>
            </a:r>
            <a:endParaRPr lang="en-US" sz="2800" dirty="0">
              <a:solidFill>
                <a:srgbClr val="000000"/>
              </a:solidFill>
              <a:latin typeface="Arial"/>
              <a:cs typeface="Arial"/>
            </a:endParaRPr>
          </a:p>
          <a:p>
            <a:pPr marL="0" indent="0" algn="just">
              <a:buNone/>
            </a:pPr>
            <a:endParaRPr lang="en-US" sz="2800" dirty="0">
              <a:solidFill>
                <a:srgbClr val="000000"/>
              </a:solidFill>
              <a:latin typeface="Arial"/>
              <a:cs typeface="Arial"/>
            </a:endParaRPr>
          </a:p>
        </p:txBody>
      </p:sp>
    </p:spTree>
    <p:extLst>
      <p:ext uri="{BB962C8B-B14F-4D97-AF65-F5344CB8AC3E}">
        <p14:creationId xmlns:p14="http://schemas.microsoft.com/office/powerpoint/2010/main" val="360697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1121833"/>
            <a:ext cx="8762999" cy="3970318"/>
          </a:xfrm>
          <a:prstGeom prst="rect">
            <a:avLst/>
          </a:prstGeom>
          <a:noFill/>
        </p:spPr>
        <p:txBody>
          <a:bodyPr wrap="square" rtlCol="0">
            <a:spAutoFit/>
          </a:bodyPr>
          <a:lstStyle/>
          <a:p>
            <a:pPr algn="just"/>
            <a:r>
              <a:rPr lang="en-US" sz="2800" dirty="0" smtClean="0">
                <a:solidFill>
                  <a:srgbClr val="000000"/>
                </a:solidFill>
                <a:latin typeface="Arial"/>
                <a:cs typeface="Arial"/>
              </a:rPr>
              <a:t>You will now have a few practice trials in which you can get a feel for how to use the mouse to choose a food.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These trials will not count for anything, and will not determine what you eat at the end of the experiment. They are here just to give you a feel for the choice task you will be doing.</a:t>
            </a:r>
          </a:p>
          <a:p>
            <a:pPr algn="just"/>
            <a:endParaRPr lang="en-US" sz="2800" dirty="0">
              <a:solidFill>
                <a:srgbClr val="000000"/>
              </a:solidFill>
              <a:latin typeface="Arial"/>
              <a:cs typeface="Arial"/>
            </a:endParaRPr>
          </a:p>
        </p:txBody>
      </p:sp>
    </p:spTree>
    <p:extLst>
      <p:ext uri="{BB962C8B-B14F-4D97-AF65-F5344CB8AC3E}">
        <p14:creationId xmlns:p14="http://schemas.microsoft.com/office/powerpoint/2010/main" val="84408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1" y="1121833"/>
            <a:ext cx="8762999" cy="1815882"/>
          </a:xfrm>
          <a:prstGeom prst="rect">
            <a:avLst/>
          </a:prstGeom>
          <a:noFill/>
        </p:spPr>
        <p:txBody>
          <a:bodyPr wrap="square" rtlCol="0">
            <a:spAutoFit/>
          </a:bodyPr>
          <a:lstStyle/>
          <a:p>
            <a:pPr algn="just"/>
            <a:r>
              <a:rPr lang="en-US" sz="2800" dirty="0" smtClean="0">
                <a:solidFill>
                  <a:srgbClr val="000000"/>
                </a:solidFill>
                <a:latin typeface="Arial"/>
                <a:cs typeface="Arial"/>
              </a:rPr>
              <a:t>If you have any questions about how to use the mouse to make choices, please ask the experimenter now. Otherwise, press any key to continue.</a:t>
            </a:r>
          </a:p>
          <a:p>
            <a:pPr algn="just"/>
            <a:endParaRPr lang="en-US" sz="2800" dirty="0">
              <a:solidFill>
                <a:srgbClr val="000000"/>
              </a:solidFill>
              <a:latin typeface="Arial"/>
              <a:cs typeface="Arial"/>
            </a:endParaRPr>
          </a:p>
        </p:txBody>
      </p:sp>
    </p:spTree>
    <p:extLst>
      <p:ext uri="{BB962C8B-B14F-4D97-AF65-F5344CB8AC3E}">
        <p14:creationId xmlns:p14="http://schemas.microsoft.com/office/powerpoint/2010/main" val="115450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Before you begin the choice trials, there is one other aspect of the task to tell you about.</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In this study, we are interested in understanding people’s ability to modulate their food cravings. There will be two types of trials, where we will ask you to respond in one of the following ways:</a:t>
            </a:r>
          </a:p>
          <a:p>
            <a:pPr marL="4763" indent="0" algn="just">
              <a:buNone/>
            </a:pPr>
            <a:endParaRPr lang="en-US" sz="2800" dirty="0" smtClean="0">
              <a:solidFill>
                <a:srgbClr val="000000"/>
              </a:solidFill>
              <a:latin typeface="Arial"/>
              <a:cs typeface="Arial"/>
            </a:endParaRPr>
          </a:p>
          <a:p>
            <a:pPr marL="4763" indent="0" algn="just"/>
            <a:r>
              <a:rPr lang="en-US" sz="2800" dirty="0" smtClean="0">
                <a:solidFill>
                  <a:srgbClr val="000000"/>
                </a:solidFill>
                <a:latin typeface="Arial"/>
                <a:cs typeface="Arial"/>
              </a:rPr>
              <a:t> Consider the HEALTHINESS of the food</a:t>
            </a:r>
          </a:p>
          <a:p>
            <a:pPr marL="4763" indent="0" algn="just"/>
            <a:r>
              <a:rPr lang="en-US" sz="2800" dirty="0" smtClean="0">
                <a:solidFill>
                  <a:srgbClr val="000000"/>
                </a:solidFill>
                <a:latin typeface="Arial"/>
                <a:cs typeface="Arial"/>
              </a:rPr>
              <a:t> RESPOND NATURALLY, and allow yourself to want the food as much or as little as feels natural</a:t>
            </a:r>
          </a:p>
        </p:txBody>
      </p:sp>
    </p:spTree>
    <p:extLst>
      <p:ext uri="{BB962C8B-B14F-4D97-AF65-F5344CB8AC3E}">
        <p14:creationId xmlns:p14="http://schemas.microsoft.com/office/powerpoint/2010/main" val="3919344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62601"/>
          </a:xfrm>
        </p:spPr>
        <p:txBody>
          <a:bodyPr>
            <a:normAutofit/>
          </a:bodyPr>
          <a:lstStyle/>
          <a:p>
            <a:pPr marL="4763" indent="0" algn="just">
              <a:buNone/>
            </a:pPr>
            <a:r>
              <a:rPr lang="en-US" sz="2800" dirty="0" smtClean="0">
                <a:solidFill>
                  <a:srgbClr val="000000"/>
                </a:solidFill>
                <a:latin typeface="Arial"/>
                <a:cs typeface="Arial"/>
              </a:rPr>
              <a:t>During the choice task, trials will be divided into blocks of 10. Before each block of 10 trials, we will display an instructional cue asking you to consider the tastiness of the foods, consider the healthiness foods, or make decisions naturally.</a:t>
            </a:r>
          </a:p>
          <a:p>
            <a:pPr marL="4763" indent="0" algn="just">
              <a:buNone/>
            </a:pPr>
            <a:endParaRPr lang="en-US" sz="2800" dirty="0">
              <a:solidFill>
                <a:srgbClr val="000000"/>
              </a:solidFill>
              <a:latin typeface="Arial"/>
              <a:cs typeface="Arial"/>
            </a:endParaRPr>
          </a:p>
          <a:p>
            <a:pPr marL="4763" indent="0" algn="just">
              <a:buNone/>
            </a:pPr>
            <a:r>
              <a:rPr lang="en-US" sz="2800" dirty="0" smtClean="0">
                <a:solidFill>
                  <a:srgbClr val="000000"/>
                </a:solidFill>
                <a:latin typeface="Arial"/>
                <a:cs typeface="Arial"/>
              </a:rPr>
              <a:t>The cue will also be shown before each trial at the bottom of the screen as a reminder.</a:t>
            </a:r>
          </a:p>
        </p:txBody>
      </p:sp>
    </p:spTree>
    <p:extLst>
      <p:ext uri="{BB962C8B-B14F-4D97-AF65-F5344CB8AC3E}">
        <p14:creationId xmlns:p14="http://schemas.microsoft.com/office/powerpoint/2010/main" val="291159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763" indent="0" algn="just">
              <a:buNone/>
            </a:pPr>
            <a:r>
              <a:rPr lang="en-US" sz="2800" dirty="0" smtClean="0">
                <a:solidFill>
                  <a:srgbClr val="000000"/>
                </a:solidFill>
                <a:latin typeface="Arial"/>
                <a:cs typeface="Arial"/>
              </a:rPr>
              <a:t>After the instructional cue telling you what to do at the beginning of the trial, the first trial in the block will begin.</a:t>
            </a:r>
          </a:p>
          <a:p>
            <a:pPr marL="4763" indent="0" algn="just">
              <a:buNone/>
            </a:pPr>
            <a:endParaRPr lang="en-US" sz="2800" dirty="0">
              <a:solidFill>
                <a:srgbClr val="000000"/>
              </a:solidFill>
              <a:latin typeface="Arial"/>
              <a:cs typeface="Arial"/>
            </a:endParaRPr>
          </a:p>
          <a:p>
            <a:pPr marL="4763" indent="0" algn="just">
              <a:buNone/>
            </a:pPr>
            <a:r>
              <a:rPr lang="en-US" sz="2800" dirty="0">
                <a:solidFill>
                  <a:srgbClr val="000000"/>
                </a:solidFill>
                <a:latin typeface="Arial"/>
                <a:cs typeface="Arial"/>
              </a:rPr>
              <a:t>It is </a:t>
            </a:r>
            <a:r>
              <a:rPr lang="en-US" sz="2800" dirty="0" smtClean="0">
                <a:solidFill>
                  <a:srgbClr val="000000"/>
                </a:solidFill>
                <a:latin typeface="Arial"/>
                <a:cs typeface="Arial"/>
              </a:rPr>
              <a:t>very important that you respond accurately and consider the instructional cue (health or natural) for each trial in the block. You should try to keep the instructed consideration in mind as strongly as possible when making your choices.</a:t>
            </a:r>
          </a:p>
        </p:txBody>
      </p:sp>
    </p:spTree>
    <p:extLst>
      <p:ext uri="{BB962C8B-B14F-4D97-AF65-F5344CB8AC3E}">
        <p14:creationId xmlns:p14="http://schemas.microsoft.com/office/powerpoint/2010/main" val="371351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6609" y="588603"/>
            <a:ext cx="8106935" cy="4731552"/>
          </a:xfrm>
          <a:prstGeom prst="rect">
            <a:avLst/>
          </a:prstGeom>
          <a:noFill/>
        </p:spPr>
        <p:txBody>
          <a:bodyPr wrap="square" rtlCol="0">
            <a:spAutoFit/>
          </a:bodyPr>
          <a:lstStyle/>
          <a:p>
            <a:pPr algn="just">
              <a:lnSpc>
                <a:spcPct val="120000"/>
              </a:lnSpc>
            </a:pPr>
            <a:r>
              <a:rPr lang="en-US" sz="2800" dirty="0" smtClean="0">
                <a:latin typeface="Arial"/>
                <a:cs typeface="Arial"/>
              </a:rPr>
              <a:t>You should also keep in mind that no </a:t>
            </a:r>
            <a:r>
              <a:rPr lang="en-US" sz="2800" dirty="0">
                <a:latin typeface="Arial"/>
                <a:cs typeface="Arial"/>
              </a:rPr>
              <a:t>matter what type of block you are in, you are ALWAYS FREE TO DECIDE AS YOU PLEASE </a:t>
            </a:r>
            <a:r>
              <a:rPr lang="en-US" sz="2800" dirty="0" smtClean="0">
                <a:latin typeface="Arial"/>
                <a:cs typeface="Arial"/>
              </a:rPr>
              <a:t>which food item to eat. </a:t>
            </a:r>
            <a:r>
              <a:rPr lang="en-US" sz="2800" dirty="0">
                <a:latin typeface="Arial"/>
                <a:cs typeface="Arial"/>
              </a:rPr>
              <a:t>For example, you are free to choose to eat an unhealthy food item during a health block if you wish to do so. Similarly, you are free to choose not to eat a tasty food item during </a:t>
            </a:r>
            <a:r>
              <a:rPr lang="en-US" sz="2800" dirty="0" smtClean="0">
                <a:latin typeface="Arial"/>
                <a:cs typeface="Arial"/>
              </a:rPr>
              <a:t>a natural </a:t>
            </a:r>
            <a:r>
              <a:rPr lang="en-US" sz="2800" dirty="0">
                <a:latin typeface="Arial"/>
                <a:cs typeface="Arial"/>
              </a:rPr>
              <a:t>block if you prefer not to.</a:t>
            </a:r>
          </a:p>
          <a:p>
            <a:pPr algn="just">
              <a:lnSpc>
                <a:spcPct val="120000"/>
              </a:lnSpc>
            </a:pP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2957591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169087"/>
            <a:ext cx="8509000" cy="4401205"/>
          </a:xfrm>
          <a:prstGeom prst="rect">
            <a:avLst/>
          </a:prstGeom>
          <a:noFill/>
        </p:spPr>
        <p:txBody>
          <a:bodyPr wrap="square" rtlCol="0">
            <a:spAutoFit/>
          </a:bodyPr>
          <a:lstStyle/>
          <a:p>
            <a:pPr algn="just"/>
            <a:r>
              <a:rPr lang="en-US" sz="2800" dirty="0" smtClean="0">
                <a:solidFill>
                  <a:srgbClr val="000000"/>
                </a:solidFill>
                <a:latin typeface="Arial"/>
                <a:cs typeface="Arial"/>
              </a:rPr>
              <a:t>You may notice that some choices seem very similar. However, </a:t>
            </a:r>
            <a:r>
              <a:rPr lang="en-US" sz="2800" b="1" u="sng" dirty="0" smtClean="0">
                <a:solidFill>
                  <a:srgbClr val="000000"/>
                </a:solidFill>
                <a:latin typeface="Arial"/>
                <a:cs typeface="Arial"/>
              </a:rPr>
              <a:t>only </a:t>
            </a:r>
            <a:r>
              <a:rPr lang="en-US" sz="2800" b="1" u="sng" dirty="0">
                <a:solidFill>
                  <a:srgbClr val="000000"/>
                </a:solidFill>
                <a:latin typeface="Arial"/>
                <a:cs typeface="Arial"/>
              </a:rPr>
              <a:t>one </a:t>
            </a:r>
            <a:r>
              <a:rPr lang="en-US" sz="2800" b="1" u="sng" dirty="0" smtClean="0">
                <a:solidFill>
                  <a:srgbClr val="000000"/>
                </a:solidFill>
                <a:latin typeface="Arial"/>
                <a:cs typeface="Arial"/>
              </a:rPr>
              <a:t>trial</a:t>
            </a:r>
            <a:r>
              <a:rPr lang="en-US" sz="2800" b="1" dirty="0" smtClean="0">
                <a:solidFill>
                  <a:srgbClr val="000000"/>
                </a:solidFill>
                <a:latin typeface="Arial"/>
                <a:cs typeface="Arial"/>
              </a:rPr>
              <a:t> </a:t>
            </a:r>
            <a:r>
              <a:rPr lang="en-US" sz="2800" dirty="0" smtClean="0">
                <a:solidFill>
                  <a:srgbClr val="000000"/>
                </a:solidFill>
                <a:latin typeface="Arial"/>
                <a:cs typeface="Arial"/>
              </a:rPr>
              <a:t>will be selected to determine what you eat at the end of the study. Whatever you chose on that trial, regardless of the instruction, will be what you receive.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Therefore your decisions on other trials should not affect what you do on the current trial. On every trial, just choose what you prefer after focusing on the instructions for that trial.</a:t>
            </a:r>
          </a:p>
        </p:txBody>
      </p:sp>
    </p:spTree>
    <p:extLst>
      <p:ext uri="{BB962C8B-B14F-4D97-AF65-F5344CB8AC3E}">
        <p14:creationId xmlns:p14="http://schemas.microsoft.com/office/powerpoint/2010/main" val="282895760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rmAutofit/>
          </a:bodyPr>
          <a:lstStyle/>
          <a:p>
            <a:pPr marL="0" indent="0" algn="ctr">
              <a:buNone/>
            </a:pPr>
            <a:endParaRPr lang="en-US" sz="2800" dirty="0">
              <a:solidFill>
                <a:srgbClr val="000000"/>
              </a:solidFill>
              <a:latin typeface="Arial"/>
              <a:cs typeface="Arial"/>
            </a:endParaRPr>
          </a:p>
          <a:p>
            <a:pPr marL="0" indent="0" algn="ctr">
              <a:buNone/>
            </a:pPr>
            <a:endParaRPr lang="en-US" sz="2800" dirty="0" smtClean="0">
              <a:solidFill>
                <a:srgbClr val="000000"/>
              </a:solidFill>
              <a:latin typeface="Arial"/>
              <a:cs typeface="Arial"/>
            </a:endParaRPr>
          </a:p>
          <a:p>
            <a:pPr marL="0" indent="0" algn="ctr">
              <a:buNone/>
            </a:pPr>
            <a:r>
              <a:rPr lang="en-US" sz="2800" dirty="0" smtClean="0">
                <a:solidFill>
                  <a:srgbClr val="000000"/>
                </a:solidFill>
                <a:latin typeface="Arial"/>
                <a:cs typeface="Arial"/>
              </a:rPr>
              <a:t>If you have any questions now, please ask the experimenter. </a:t>
            </a:r>
          </a:p>
          <a:p>
            <a:pPr marL="0" indent="0" algn="ctr">
              <a:buNone/>
            </a:pPr>
            <a:endParaRPr lang="en-US" sz="2800" dirty="0">
              <a:solidFill>
                <a:srgbClr val="000000"/>
              </a:solidFill>
              <a:latin typeface="Arial"/>
              <a:cs typeface="Arial"/>
            </a:endParaRPr>
          </a:p>
          <a:p>
            <a:pPr marL="0" indent="0" algn="ctr">
              <a:buNone/>
            </a:pPr>
            <a:r>
              <a:rPr lang="en-US" sz="2800" dirty="0" smtClean="0">
                <a:solidFill>
                  <a:srgbClr val="000000"/>
                </a:solidFill>
                <a:latin typeface="Arial"/>
                <a:cs typeface="Arial"/>
              </a:rPr>
              <a:t>Otherwise, press any key and the task will begin on the next screen.</a:t>
            </a:r>
            <a:endParaRPr lang="en-US" sz="2800" dirty="0">
              <a:solidFill>
                <a:srgbClr val="000000"/>
              </a:solidFill>
              <a:latin typeface="Arial"/>
              <a:cs typeface="Arial"/>
            </a:endParaRPr>
          </a:p>
        </p:txBody>
      </p:sp>
    </p:spTree>
    <p:extLst>
      <p:ext uri="{BB962C8B-B14F-4D97-AF65-F5344CB8AC3E}">
        <p14:creationId xmlns:p14="http://schemas.microsoft.com/office/powerpoint/2010/main" val="315015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664059"/>
            <a:ext cx="8509000" cy="2677656"/>
          </a:xfrm>
          <a:prstGeom prst="rect">
            <a:avLst/>
          </a:prstGeom>
          <a:noFill/>
        </p:spPr>
        <p:txBody>
          <a:bodyPr wrap="square" rtlCol="0">
            <a:spAutoFit/>
          </a:bodyPr>
          <a:lstStyle/>
          <a:p>
            <a:pPr algn="just"/>
            <a:r>
              <a:rPr lang="en-US" sz="2800" dirty="0" smtClean="0">
                <a:solidFill>
                  <a:srgbClr val="000000"/>
                </a:solidFill>
                <a:latin typeface="Arial"/>
                <a:cs typeface="Arial"/>
              </a:rPr>
              <a:t>Before we begin the experimental tasks, we would like to know how hungry you feel RIGHT NOW.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indicate how hungry you are at this moment by pressing a key from 1 (not at all hungry) to 9 (starving).</a:t>
            </a:r>
          </a:p>
        </p:txBody>
      </p:sp>
    </p:spTree>
    <p:extLst>
      <p:ext uri="{BB962C8B-B14F-4D97-AF65-F5344CB8AC3E}">
        <p14:creationId xmlns:p14="http://schemas.microsoft.com/office/powerpoint/2010/main" val="365773527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664059"/>
            <a:ext cx="8509000" cy="2677656"/>
          </a:xfrm>
          <a:prstGeom prst="rect">
            <a:avLst/>
          </a:prstGeom>
          <a:noFill/>
        </p:spPr>
        <p:txBody>
          <a:bodyPr wrap="square" rtlCol="0">
            <a:spAutoFit/>
          </a:bodyPr>
          <a:lstStyle/>
          <a:p>
            <a:pPr algn="just"/>
            <a:r>
              <a:rPr lang="en-US" sz="2800" dirty="0" smtClean="0">
                <a:solidFill>
                  <a:srgbClr val="000000"/>
                </a:solidFill>
                <a:latin typeface="Arial"/>
                <a:cs typeface="Arial"/>
              </a:rPr>
              <a:t>Before we continue, we would like to know how hungry you feel RIGHT NOW.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indicate how hungry you are at this moment by pressing a key from 1 (not at all hungry) to 9 (starving).</a:t>
            </a:r>
          </a:p>
        </p:txBody>
      </p:sp>
    </p:spTree>
    <p:extLst>
      <p:ext uri="{BB962C8B-B14F-4D97-AF65-F5344CB8AC3E}">
        <p14:creationId xmlns:p14="http://schemas.microsoft.com/office/powerpoint/2010/main" val="163436415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765664"/>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Now, we are interested in getting a second set of ratings about your perceptions of different foods.</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You will be asked to rate the specific foods you saw during the choice period for how tasty you think they are, and how healthy you think they are. </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IMPORTANT: You should rate them for how you think about them RIGHT NOW, regardless of whether you rated them similarly at the beginning of the study.</a:t>
            </a:r>
          </a:p>
        </p:txBody>
      </p:sp>
    </p:spTree>
    <p:extLst>
      <p:ext uri="{BB962C8B-B14F-4D97-AF65-F5344CB8AC3E}">
        <p14:creationId xmlns:p14="http://schemas.microsoft.com/office/powerpoint/2010/main" val="15122378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044005"/>
            <a:ext cx="8509000" cy="1384995"/>
          </a:xfrm>
          <a:prstGeom prst="rect">
            <a:avLst/>
          </a:prstGeom>
          <a:noFill/>
        </p:spPr>
        <p:txBody>
          <a:bodyPr wrap="square" rtlCol="0">
            <a:spAutoFit/>
          </a:bodyPr>
          <a:lstStyle/>
          <a:p>
            <a:pPr algn="just"/>
            <a:r>
              <a:rPr lang="en-US" sz="2800" dirty="0" smtClean="0">
                <a:solidFill>
                  <a:srgbClr val="000000"/>
                </a:solidFill>
                <a:latin typeface="Arial"/>
                <a:cs typeface="Arial"/>
              </a:rPr>
              <a:t>We will now select the random trial that will determine what you eat during waiting period at the end of the study. Press any key to continue.</a:t>
            </a:r>
          </a:p>
        </p:txBody>
      </p:sp>
    </p:spTree>
    <p:extLst>
      <p:ext uri="{BB962C8B-B14F-4D97-AF65-F5344CB8AC3E}">
        <p14:creationId xmlns:p14="http://schemas.microsoft.com/office/powerpoint/2010/main" val="123138813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736503"/>
            <a:ext cx="8509000" cy="1384995"/>
          </a:xfrm>
          <a:prstGeom prst="rect">
            <a:avLst/>
          </a:prstGeom>
          <a:noFill/>
        </p:spPr>
        <p:txBody>
          <a:bodyPr wrap="square" rtlCol="0">
            <a:spAutoFit/>
          </a:bodyPr>
          <a:lstStyle/>
          <a:p>
            <a:pPr algn="just"/>
            <a:r>
              <a:rPr lang="en-US" sz="2800" dirty="0" smtClean="0">
                <a:solidFill>
                  <a:srgbClr val="000000"/>
                </a:solidFill>
                <a:latin typeface="Arial"/>
                <a:cs typeface="Arial"/>
              </a:rPr>
              <a:t>You are now finished with this portion of the experiment. Please let the experimenter know that you are done.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1952683" y="1208185"/>
            <a:ext cx="5238634" cy="738664"/>
          </a:xfrm>
          <a:prstGeom prst="rect">
            <a:avLst/>
          </a:prstGeom>
          <a:noFill/>
        </p:spPr>
        <p:txBody>
          <a:bodyPr wrap="none" rtlCol="0">
            <a:spAutoFit/>
          </a:bodyPr>
          <a:lstStyle/>
          <a:p>
            <a:pPr algn="ctr">
              <a:lnSpc>
                <a:spcPct val="120000"/>
              </a:lnSpc>
            </a:pPr>
            <a:r>
              <a:rPr lang="en-US" sz="3600" dirty="0" smtClean="0">
                <a:solidFill>
                  <a:schemeClr val="bg1"/>
                </a:solidFill>
                <a:latin typeface="Arial"/>
                <a:cs typeface="Arial"/>
              </a:rPr>
              <a:t>RESPOND NATURALLY</a:t>
            </a:r>
          </a:p>
        </p:txBody>
      </p:sp>
      <p:sp>
        <p:nvSpPr>
          <p:cNvPr id="5" name="TextBox 4"/>
          <p:cNvSpPr txBox="1"/>
          <p:nvPr/>
        </p:nvSpPr>
        <p:spPr>
          <a:xfrm>
            <a:off x="366073" y="2945476"/>
            <a:ext cx="8171007" cy="2318583"/>
          </a:xfrm>
          <a:prstGeom prst="rect">
            <a:avLst/>
          </a:prstGeom>
          <a:noFill/>
        </p:spPr>
        <p:txBody>
          <a:bodyPr wrap="square" rtlCol="0">
            <a:spAutoFit/>
          </a:bodyPr>
          <a:lstStyle/>
          <a:p>
            <a:pPr algn="just"/>
            <a:r>
              <a:rPr lang="en-US" sz="2800" dirty="0" smtClean="0">
                <a:solidFill>
                  <a:srgbClr val="FFFFFF"/>
                </a:solidFill>
                <a:latin typeface="Arial"/>
                <a:cs typeface="Arial"/>
              </a:rPr>
              <a:t>For </a:t>
            </a:r>
            <a:r>
              <a:rPr lang="en-US" sz="2800" dirty="0">
                <a:solidFill>
                  <a:srgbClr val="FFFFFF"/>
                </a:solidFill>
                <a:latin typeface="Arial"/>
                <a:cs typeface="Arial"/>
              </a:rPr>
              <a:t>the next set of trials, we would like you </a:t>
            </a:r>
            <a:r>
              <a:rPr lang="en-US" sz="2800" dirty="0" smtClean="0">
                <a:solidFill>
                  <a:srgbClr val="FFFFFF"/>
                </a:solidFill>
                <a:latin typeface="Arial"/>
                <a:cs typeface="Arial"/>
              </a:rPr>
              <a:t>to</a:t>
            </a:r>
            <a:r>
              <a:rPr lang="en-US" sz="2800" dirty="0">
                <a:solidFill>
                  <a:srgbClr val="FFFFFF"/>
                </a:solidFill>
                <a:latin typeface="Arial"/>
                <a:cs typeface="Arial"/>
              </a:rPr>
              <a:t> </a:t>
            </a:r>
            <a:r>
              <a:rPr lang="en-US" sz="2800" dirty="0" smtClean="0">
                <a:solidFill>
                  <a:srgbClr val="FFFFFF"/>
                </a:solidFill>
                <a:latin typeface="Arial"/>
                <a:cs typeface="Arial"/>
              </a:rPr>
              <a:t>RESPOND </a:t>
            </a:r>
            <a:r>
              <a:rPr lang="en-US" sz="2800" dirty="0">
                <a:solidFill>
                  <a:srgbClr val="FFFFFF"/>
                </a:solidFill>
                <a:latin typeface="Arial"/>
                <a:cs typeface="Arial"/>
              </a:rPr>
              <a:t>NATURALLY. Let any </a:t>
            </a:r>
            <a:r>
              <a:rPr lang="en-US" sz="2800" dirty="0" smtClean="0">
                <a:solidFill>
                  <a:srgbClr val="FFFFFF"/>
                </a:solidFill>
                <a:latin typeface="Arial"/>
                <a:cs typeface="Arial"/>
              </a:rPr>
              <a:t>feelings or thoughts </a:t>
            </a:r>
            <a:r>
              <a:rPr lang="en-US" sz="2800" dirty="0">
                <a:solidFill>
                  <a:srgbClr val="FFFFFF"/>
                </a:solidFill>
                <a:latin typeface="Arial"/>
                <a:cs typeface="Arial"/>
              </a:rPr>
              <a:t>you have come naturally and </a:t>
            </a:r>
            <a:r>
              <a:rPr lang="en-US" sz="2800" dirty="0" smtClean="0">
                <a:solidFill>
                  <a:srgbClr val="FFFFFF"/>
                </a:solidFill>
                <a:latin typeface="Arial"/>
                <a:cs typeface="Arial"/>
              </a:rPr>
              <a:t>make whatever </a:t>
            </a:r>
            <a:r>
              <a:rPr lang="en-US" sz="2800" dirty="0">
                <a:solidFill>
                  <a:srgbClr val="FFFFFF"/>
                </a:solidFill>
                <a:latin typeface="Arial"/>
                <a:cs typeface="Arial"/>
              </a:rPr>
              <a:t>choice you most prefer</a:t>
            </a:r>
            <a:r>
              <a:rPr lang="en-US" sz="2800" dirty="0" smtClean="0">
                <a:solidFill>
                  <a:srgbClr val="FFFFFF"/>
                </a:solidFill>
                <a:latin typeface="Arial"/>
                <a:cs typeface="Arial"/>
              </a:rPr>
              <a:t>.</a:t>
            </a:r>
            <a:endParaRPr lang="en-US" sz="2800" dirty="0">
              <a:solidFill>
                <a:srgbClr val="FFFFFF"/>
              </a:solidFill>
              <a:latin typeface="Arial"/>
              <a:cs typeface="Arial"/>
            </a:endParaRPr>
          </a:p>
          <a:p>
            <a:pPr algn="just">
              <a:lnSpc>
                <a:spcPct val="120000"/>
              </a:lnSpc>
            </a:pPr>
            <a:endParaRPr lang="en-US" sz="2800" dirty="0" smtClean="0">
              <a:solidFill>
                <a:srgbClr val="FFFFFF"/>
              </a:solidFill>
              <a:latin typeface="Arial"/>
              <a:cs typeface="Arial"/>
            </a:endParaRPr>
          </a:p>
        </p:txBody>
      </p:sp>
    </p:spTree>
    <p:extLst>
      <p:ext uri="{BB962C8B-B14F-4D97-AF65-F5344CB8AC3E}">
        <p14:creationId xmlns:p14="http://schemas.microsoft.com/office/powerpoint/2010/main" val="282296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303670" y="1208185"/>
            <a:ext cx="4536668" cy="738664"/>
          </a:xfrm>
          <a:prstGeom prst="rect">
            <a:avLst/>
          </a:prstGeom>
          <a:noFill/>
        </p:spPr>
        <p:txBody>
          <a:bodyPr wrap="none" rtlCol="0">
            <a:spAutoFit/>
          </a:bodyPr>
          <a:lstStyle/>
          <a:p>
            <a:pPr algn="ctr">
              <a:lnSpc>
                <a:spcPct val="120000"/>
              </a:lnSpc>
            </a:pPr>
            <a:r>
              <a:rPr lang="en-US" sz="3600" dirty="0" smtClean="0">
                <a:solidFill>
                  <a:schemeClr val="bg1"/>
                </a:solidFill>
                <a:latin typeface="Arial"/>
                <a:cs typeface="Arial"/>
              </a:rPr>
              <a:t>FOCUS ON HEALTH</a:t>
            </a:r>
          </a:p>
        </p:txBody>
      </p:sp>
      <p:sp>
        <p:nvSpPr>
          <p:cNvPr id="5" name="TextBox 4"/>
          <p:cNvSpPr txBox="1"/>
          <p:nvPr/>
        </p:nvSpPr>
        <p:spPr>
          <a:xfrm>
            <a:off x="366073" y="2945476"/>
            <a:ext cx="8171007" cy="2318583"/>
          </a:xfrm>
          <a:prstGeom prst="rect">
            <a:avLst/>
          </a:prstGeom>
          <a:noFill/>
        </p:spPr>
        <p:txBody>
          <a:bodyPr wrap="square" rtlCol="0">
            <a:spAutoFit/>
          </a:bodyPr>
          <a:lstStyle/>
          <a:p>
            <a:pPr algn="just"/>
            <a:r>
              <a:rPr lang="en-US" sz="2800" dirty="0" smtClean="0">
                <a:solidFill>
                  <a:srgbClr val="FFFFFF"/>
                </a:solidFill>
                <a:latin typeface="Arial"/>
                <a:cs typeface="Arial"/>
              </a:rPr>
              <a:t>For </a:t>
            </a:r>
            <a:r>
              <a:rPr lang="en-US" sz="2800" dirty="0">
                <a:solidFill>
                  <a:srgbClr val="FFFFFF"/>
                </a:solidFill>
                <a:latin typeface="Arial"/>
                <a:cs typeface="Arial"/>
              </a:rPr>
              <a:t>the next set of trials, we would like you </a:t>
            </a:r>
            <a:r>
              <a:rPr lang="en-US" sz="2800" dirty="0" smtClean="0">
                <a:solidFill>
                  <a:srgbClr val="FFFFFF"/>
                </a:solidFill>
                <a:latin typeface="Arial"/>
                <a:cs typeface="Arial"/>
              </a:rPr>
              <a:t>to FOCUS ON THE HEALTH OF THE FOODS. Think about the health implications of your choice before deciding what you prefer to do.</a:t>
            </a:r>
            <a:endParaRPr lang="en-US" sz="2800" dirty="0">
              <a:solidFill>
                <a:srgbClr val="FFFFFF"/>
              </a:solidFill>
              <a:latin typeface="Arial"/>
              <a:cs typeface="Arial"/>
            </a:endParaRPr>
          </a:p>
          <a:p>
            <a:pPr algn="just">
              <a:lnSpc>
                <a:spcPct val="120000"/>
              </a:lnSpc>
            </a:pPr>
            <a:endParaRPr lang="en-US" sz="2800" dirty="0" smtClean="0">
              <a:solidFill>
                <a:srgbClr val="FFFFFF"/>
              </a:solidFill>
              <a:latin typeface="Arial"/>
              <a:cs typeface="Arial"/>
            </a:endParaRPr>
          </a:p>
        </p:txBody>
      </p:sp>
    </p:spTree>
    <p:extLst>
      <p:ext uri="{BB962C8B-B14F-4D97-AF65-F5344CB8AC3E}">
        <p14:creationId xmlns:p14="http://schemas.microsoft.com/office/powerpoint/2010/main" val="377588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167172"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1" name="TextBox 10"/>
          <p:cNvSpPr txBox="1"/>
          <p:nvPr/>
        </p:nvSpPr>
        <p:spPr>
          <a:xfrm>
            <a:off x="3226315" y="2287467"/>
            <a:ext cx="1228071" cy="966418"/>
          </a:xfrm>
          <a:prstGeom prst="rect">
            <a:avLst/>
          </a:prstGeom>
          <a:noFill/>
        </p:spPr>
        <p:txBody>
          <a:bodyPr wrap="none" rtlCol="0">
            <a:spAutoFit/>
          </a:bodyPr>
          <a:lstStyle/>
          <a:p>
            <a:pPr>
              <a:lnSpc>
                <a:spcPct val="120000"/>
              </a:lnSpc>
            </a:pPr>
            <a:r>
              <a:rPr lang="en-US" sz="2400" dirty="0" smtClean="0">
                <a:solidFill>
                  <a:srgbClr val="FFFFFF"/>
                </a:solidFill>
                <a:latin typeface="Arial"/>
                <a:cs typeface="Arial"/>
              </a:rPr>
              <a:t>Slightly</a:t>
            </a:r>
          </a:p>
          <a:p>
            <a:pP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smtClean="0">
                <a:solidFill>
                  <a:srgbClr val="FFFFFF"/>
                </a:solidFill>
                <a:latin typeface="Arial"/>
                <a:cs typeface="Arial"/>
              </a:rPr>
              <a:t>Tasty</a:t>
            </a:r>
          </a:p>
        </p:txBody>
      </p:sp>
      <p:sp>
        <p:nvSpPr>
          <p:cNvPr id="18" name="TextBox 17"/>
          <p:cNvSpPr txBox="1"/>
          <p:nvPr/>
        </p:nvSpPr>
        <p:spPr>
          <a:xfrm>
            <a:off x="8017042" y="2287467"/>
            <a:ext cx="90301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Tasty</a:t>
            </a: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87847" y="2287467"/>
            <a:ext cx="117682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Tree>
    <p:extLst>
      <p:ext uri="{BB962C8B-B14F-4D97-AF65-F5344CB8AC3E}">
        <p14:creationId xmlns:p14="http://schemas.microsoft.com/office/powerpoint/2010/main" val="3572498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4073"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Unhealthy</a:t>
            </a:r>
          </a:p>
        </p:txBody>
      </p:sp>
      <p:sp>
        <p:nvSpPr>
          <p:cNvPr id="11" name="TextBox 10"/>
          <p:cNvSpPr txBox="1"/>
          <p:nvPr/>
        </p:nvSpPr>
        <p:spPr>
          <a:xfrm>
            <a:off x="3071435"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Unhealthy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smtClean="0">
                <a:solidFill>
                  <a:srgbClr val="FFFFFF"/>
                </a:solidFill>
                <a:latin typeface="Arial"/>
                <a:cs typeface="Arial"/>
              </a:rPr>
              <a:t>Unhealthy</a:t>
            </a: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8" name="TextBox 17"/>
          <p:cNvSpPr txBox="1"/>
          <p:nvPr/>
        </p:nvSpPr>
        <p:spPr>
          <a:xfrm>
            <a:off x="7854438"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62149"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Tree>
    <p:extLst>
      <p:ext uri="{BB962C8B-B14F-4D97-AF65-F5344CB8AC3E}">
        <p14:creationId xmlns:p14="http://schemas.microsoft.com/office/powerpoint/2010/main" val="27549456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329701" y="2287467"/>
            <a:ext cx="90301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1" name="TextBox 10"/>
          <p:cNvSpPr txBox="1"/>
          <p:nvPr/>
        </p:nvSpPr>
        <p:spPr>
          <a:xfrm>
            <a:off x="3226315" y="2287467"/>
            <a:ext cx="1176825" cy="966418"/>
          </a:xfrm>
          <a:prstGeom prst="rect">
            <a:avLst/>
          </a:prstGeom>
          <a:noFill/>
        </p:spPr>
        <p:txBody>
          <a:bodyPr wrap="none" rtlCol="0">
            <a:spAutoFit/>
          </a:bodyPr>
          <a:lstStyle/>
          <a:p>
            <a:pPr>
              <a:lnSpc>
                <a:spcPct val="120000"/>
              </a:lnSpc>
            </a:pPr>
            <a:r>
              <a:rPr lang="en-US" sz="2400" dirty="0" smtClean="0">
                <a:solidFill>
                  <a:srgbClr val="FFFFFF"/>
                </a:solidFill>
                <a:latin typeface="Arial"/>
                <a:cs typeface="Arial"/>
              </a:rPr>
              <a:t>Slightly</a:t>
            </a:r>
          </a:p>
          <a:p>
            <a:pP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35395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89306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43217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971280"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510390"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457195"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a:solidFill>
                  <a:srgbClr val="FFFFFF"/>
                </a:solidFill>
                <a:latin typeface="Arial"/>
                <a:cs typeface="Arial"/>
              </a:rPr>
              <a:t>T</a:t>
            </a:r>
            <a:r>
              <a:rPr lang="en-US" sz="2400" dirty="0" smtClean="0">
                <a:solidFill>
                  <a:srgbClr val="FFFFFF"/>
                </a:solidFill>
                <a:latin typeface="Arial"/>
                <a:cs typeface="Arial"/>
              </a:rPr>
              <a:t>asty</a:t>
            </a:r>
          </a:p>
        </p:txBody>
      </p:sp>
      <p:sp>
        <p:nvSpPr>
          <p:cNvPr id="17" name="TextBox 16"/>
          <p:cNvSpPr txBox="1"/>
          <p:nvPr/>
        </p:nvSpPr>
        <p:spPr>
          <a:xfrm>
            <a:off x="6109302"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8" name="TextBox 17"/>
          <p:cNvSpPr txBox="1"/>
          <p:nvPr/>
        </p:nvSpPr>
        <p:spPr>
          <a:xfrm>
            <a:off x="7854513"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
        <p:nvSpPr>
          <p:cNvPr id="19" name="Rectangle 18"/>
          <p:cNvSpPr>
            <a:spLocks noChangeAspect="1"/>
          </p:cNvSpPr>
          <p:nvPr/>
        </p:nvSpPr>
        <p:spPr>
          <a:xfrm>
            <a:off x="8049498"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762224" y="2287467"/>
            <a:ext cx="122807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err="1" smtClean="0">
                <a:solidFill>
                  <a:srgbClr val="FFFFFF"/>
                </a:solidFill>
                <a:latin typeface="Arial"/>
                <a:cs typeface="Arial"/>
              </a:rPr>
              <a:t>Untasty</a:t>
            </a:r>
            <a:endParaRPr lang="en-US" sz="2400" dirty="0" smtClean="0">
              <a:solidFill>
                <a:srgbClr val="FFFFFF"/>
              </a:solidFill>
              <a:latin typeface="Arial"/>
              <a:cs typeface="Arial"/>
            </a:endParaRPr>
          </a:p>
        </p:txBody>
      </p:sp>
    </p:spTree>
    <p:extLst>
      <p:ext uri="{BB962C8B-B14F-4D97-AF65-F5344CB8AC3E}">
        <p14:creationId xmlns:p14="http://schemas.microsoft.com/office/powerpoint/2010/main" val="2852776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Box 9"/>
          <p:cNvSpPr txBox="1"/>
          <p:nvPr/>
        </p:nvSpPr>
        <p:spPr>
          <a:xfrm>
            <a:off x="58681"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Healthy</a:t>
            </a:r>
          </a:p>
        </p:txBody>
      </p:sp>
      <p:sp>
        <p:nvSpPr>
          <p:cNvPr id="11" name="TextBox 10"/>
          <p:cNvSpPr txBox="1"/>
          <p:nvPr/>
        </p:nvSpPr>
        <p:spPr>
          <a:xfrm>
            <a:off x="3134189" y="2287467"/>
            <a:ext cx="1228221"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Healthy</a:t>
            </a:r>
          </a:p>
        </p:txBody>
      </p:sp>
      <p:sp>
        <p:nvSpPr>
          <p:cNvPr id="14" name="TextBox 13"/>
          <p:cNvSpPr txBox="1"/>
          <p:nvPr/>
        </p:nvSpPr>
        <p:spPr>
          <a:xfrm>
            <a:off x="4156655" y="4297274"/>
            <a:ext cx="184666" cy="369332"/>
          </a:xfrm>
          <a:prstGeom prst="rect">
            <a:avLst/>
          </a:prstGeom>
          <a:noFill/>
        </p:spPr>
        <p:txBody>
          <a:bodyPr wrap="none" rtlCol="0">
            <a:spAutoFit/>
          </a:bodyPr>
          <a:lstStyle/>
          <a:p>
            <a:endParaRPr lang="en-US" dirty="0"/>
          </a:p>
        </p:txBody>
      </p:sp>
      <p:sp>
        <p:nvSpPr>
          <p:cNvPr id="5" name="Rectangle 4"/>
          <p:cNvSpPr>
            <a:spLocks noChangeAspect="1"/>
          </p:cNvSpPr>
          <p:nvPr/>
        </p:nvSpPr>
        <p:spPr>
          <a:xfrm>
            <a:off x="24553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1</a:t>
            </a:r>
          </a:p>
        </p:txBody>
      </p:sp>
      <p:sp>
        <p:nvSpPr>
          <p:cNvPr id="6" name="Rectangle 5"/>
          <p:cNvSpPr>
            <a:spLocks noChangeAspect="1"/>
          </p:cNvSpPr>
          <p:nvPr/>
        </p:nvSpPr>
        <p:spPr>
          <a:xfrm>
            <a:off x="178464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2</a:t>
            </a:r>
          </a:p>
        </p:txBody>
      </p:sp>
      <p:sp>
        <p:nvSpPr>
          <p:cNvPr id="7" name="Rectangle 6"/>
          <p:cNvSpPr>
            <a:spLocks noChangeAspect="1"/>
          </p:cNvSpPr>
          <p:nvPr/>
        </p:nvSpPr>
        <p:spPr>
          <a:xfrm>
            <a:off x="332375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3</a:t>
            </a:r>
          </a:p>
        </p:txBody>
      </p:sp>
      <p:sp>
        <p:nvSpPr>
          <p:cNvPr id="8" name="Rectangle 7"/>
          <p:cNvSpPr>
            <a:spLocks noChangeAspect="1"/>
          </p:cNvSpPr>
          <p:nvPr/>
        </p:nvSpPr>
        <p:spPr>
          <a:xfrm>
            <a:off x="4862864" y="1398360"/>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4</a:t>
            </a:r>
          </a:p>
        </p:txBody>
      </p:sp>
      <p:sp>
        <p:nvSpPr>
          <p:cNvPr id="15" name="Rectangle 14"/>
          <p:cNvSpPr>
            <a:spLocks noChangeAspect="1"/>
          </p:cNvSpPr>
          <p:nvPr/>
        </p:nvSpPr>
        <p:spPr>
          <a:xfrm>
            <a:off x="6401974" y="1425311"/>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a:t>5</a:t>
            </a:r>
          </a:p>
        </p:txBody>
      </p:sp>
      <p:sp>
        <p:nvSpPr>
          <p:cNvPr id="16" name="TextBox 15"/>
          <p:cNvSpPr txBox="1"/>
          <p:nvPr/>
        </p:nvSpPr>
        <p:spPr>
          <a:xfrm>
            <a:off x="1348779" y="2287467"/>
            <a:ext cx="1707168"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Moderately</a:t>
            </a:r>
          </a:p>
          <a:p>
            <a:pPr algn="ctr">
              <a:lnSpc>
                <a:spcPct val="120000"/>
              </a:lnSpc>
            </a:pPr>
            <a:r>
              <a:rPr lang="en-US" sz="2400" dirty="0">
                <a:solidFill>
                  <a:srgbClr val="FFFFFF"/>
                </a:solidFill>
                <a:latin typeface="Arial"/>
                <a:cs typeface="Arial"/>
              </a:rPr>
              <a:t>H</a:t>
            </a:r>
            <a:r>
              <a:rPr lang="en-US" sz="2400" dirty="0" smtClean="0">
                <a:solidFill>
                  <a:srgbClr val="FFFFFF"/>
                </a:solidFill>
                <a:latin typeface="Arial"/>
                <a:cs typeface="Arial"/>
              </a:rPr>
              <a:t>ealthy</a:t>
            </a:r>
          </a:p>
        </p:txBody>
      </p:sp>
      <p:sp>
        <p:nvSpPr>
          <p:cNvPr id="17" name="TextBox 16"/>
          <p:cNvSpPr txBox="1"/>
          <p:nvPr/>
        </p:nvSpPr>
        <p:spPr>
          <a:xfrm>
            <a:off x="6000886" y="2287467"/>
            <a:ext cx="1646605"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Somewhat</a:t>
            </a:r>
          </a:p>
          <a:p>
            <a:pPr algn="ctr">
              <a:lnSpc>
                <a:spcPct val="120000"/>
              </a:lnSpc>
            </a:pPr>
            <a:r>
              <a:rPr lang="en-US" sz="2400" dirty="0" smtClean="0">
                <a:solidFill>
                  <a:srgbClr val="FFFFFF"/>
                </a:solidFill>
                <a:latin typeface="Arial"/>
                <a:cs typeface="Arial"/>
              </a:rPr>
              <a:t>Unhealthy</a:t>
            </a:r>
          </a:p>
        </p:txBody>
      </p:sp>
      <p:sp>
        <p:nvSpPr>
          <p:cNvPr id="18" name="TextBox 17"/>
          <p:cNvSpPr txBox="1"/>
          <p:nvPr/>
        </p:nvSpPr>
        <p:spPr>
          <a:xfrm>
            <a:off x="7574852"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Very</a:t>
            </a:r>
          </a:p>
          <a:p>
            <a:pPr algn="ctr">
              <a:lnSpc>
                <a:spcPct val="120000"/>
              </a:lnSpc>
            </a:pPr>
            <a:r>
              <a:rPr lang="en-US" sz="2400" dirty="0" smtClean="0">
                <a:solidFill>
                  <a:srgbClr val="FFFFFF"/>
                </a:solidFill>
                <a:latin typeface="Arial"/>
                <a:cs typeface="Arial"/>
              </a:rPr>
              <a:t>Unhealthy</a:t>
            </a:r>
          </a:p>
        </p:txBody>
      </p:sp>
      <p:sp>
        <p:nvSpPr>
          <p:cNvPr id="19" name="Rectangle 18"/>
          <p:cNvSpPr>
            <a:spLocks noChangeAspect="1"/>
          </p:cNvSpPr>
          <p:nvPr/>
        </p:nvSpPr>
        <p:spPr>
          <a:xfrm>
            <a:off x="7941082" y="1413587"/>
            <a:ext cx="832103" cy="828236"/>
          </a:xfrm>
          <a:prstGeom prst="rect">
            <a:avLst/>
          </a:prstGeom>
          <a:scene3d>
            <a:camera prst="orthographicFront"/>
            <a:lightRig rig="threePt" dir="t"/>
          </a:scene3d>
          <a:sp3d>
            <a:bevelT prst="angle"/>
          </a:sp3d>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t>6</a:t>
            </a:r>
          </a:p>
        </p:txBody>
      </p:sp>
      <p:sp>
        <p:nvSpPr>
          <p:cNvPr id="20" name="TextBox 19"/>
          <p:cNvSpPr txBox="1"/>
          <p:nvPr/>
        </p:nvSpPr>
        <p:spPr>
          <a:xfrm>
            <a:off x="4482563" y="2287467"/>
            <a:ext cx="1570562" cy="966418"/>
          </a:xfrm>
          <a:prstGeom prst="rect">
            <a:avLst/>
          </a:prstGeom>
          <a:noFill/>
        </p:spPr>
        <p:txBody>
          <a:bodyPr wrap="none" rtlCol="0">
            <a:spAutoFit/>
          </a:bodyPr>
          <a:lstStyle/>
          <a:p>
            <a:pPr algn="ctr">
              <a:lnSpc>
                <a:spcPct val="120000"/>
              </a:lnSpc>
            </a:pPr>
            <a:r>
              <a:rPr lang="en-US" sz="2400" dirty="0" smtClean="0">
                <a:solidFill>
                  <a:srgbClr val="FFFFFF"/>
                </a:solidFill>
                <a:latin typeface="Arial"/>
                <a:cs typeface="Arial"/>
              </a:rPr>
              <a:t>Slightly</a:t>
            </a:r>
          </a:p>
          <a:p>
            <a:pPr algn="ctr">
              <a:lnSpc>
                <a:spcPct val="120000"/>
              </a:lnSpc>
            </a:pPr>
            <a:r>
              <a:rPr lang="en-US" sz="2400" dirty="0" smtClean="0">
                <a:solidFill>
                  <a:srgbClr val="FFFFFF"/>
                </a:solidFill>
                <a:latin typeface="Arial"/>
                <a:cs typeface="Arial"/>
              </a:rPr>
              <a:t>Unhealthy</a:t>
            </a:r>
          </a:p>
        </p:txBody>
      </p:sp>
    </p:spTree>
    <p:extLst>
      <p:ext uri="{BB962C8B-B14F-4D97-AF65-F5344CB8AC3E}">
        <p14:creationId xmlns:p14="http://schemas.microsoft.com/office/powerpoint/2010/main" val="383508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1664059"/>
            <a:ext cx="8509000" cy="1384995"/>
          </a:xfrm>
          <a:prstGeom prst="rect">
            <a:avLst/>
          </a:prstGeom>
          <a:noFill/>
        </p:spPr>
        <p:txBody>
          <a:bodyPr wrap="square" rtlCol="0">
            <a:spAutoFit/>
          </a:bodyPr>
          <a:lstStyle/>
          <a:p>
            <a:pPr algn="just"/>
            <a:r>
              <a:rPr lang="en-US" sz="2800" dirty="0" smtClean="0">
                <a:solidFill>
                  <a:srgbClr val="000000"/>
                </a:solidFill>
                <a:latin typeface="Arial"/>
                <a:cs typeface="Arial"/>
              </a:rPr>
              <a:t>In this portion of this experiment, we are interested in getting some more detail about your perceptions of different foods.</a:t>
            </a:r>
          </a:p>
        </p:txBody>
      </p:sp>
    </p:spTree>
    <p:extLst>
      <p:ext uri="{BB962C8B-B14F-4D97-AF65-F5344CB8AC3E}">
        <p14:creationId xmlns:p14="http://schemas.microsoft.com/office/powerpoint/2010/main" val="408481153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Right now, we are interested in how TASTY each food seems to you. You will see several different foods, and for each one we would like you to rate it for how tasty you personally find the food</a:t>
            </a:r>
            <a:r>
              <a:rPr lang="en-US" sz="2800" dirty="0">
                <a:solidFill>
                  <a:srgbClr val="000000"/>
                </a:solidFill>
                <a:latin typeface="Arial"/>
                <a:cs typeface="Arial"/>
              </a:rPr>
              <a:t>. Regardless of other considerations like health or price, please rate how TASTY this food seems to you.</a:t>
            </a:r>
          </a:p>
          <a:p>
            <a:pPr algn="just"/>
            <a:endParaRPr lang="en-US" sz="2800" dirty="0" smtClean="0">
              <a:solidFill>
                <a:srgbClr val="000000"/>
              </a:solidFill>
              <a:latin typeface="Arial"/>
              <a:cs typeface="Arial"/>
            </a:endParaRPr>
          </a:p>
          <a:p>
            <a:pPr algn="ctr"/>
            <a:r>
              <a:rPr lang="en-US" sz="2800" dirty="0" smtClean="0">
                <a:solidFill>
                  <a:srgbClr val="000000"/>
                </a:solidFill>
                <a:latin typeface="Arial"/>
                <a:cs typeface="Arial"/>
              </a:rPr>
              <a:t>To make the rating, use the indicated keys, which will appear below each food.</a:t>
            </a:r>
            <a:r>
              <a:rPr lang="en-US" sz="2800" dirty="0">
                <a:solidFill>
                  <a:srgbClr val="000000"/>
                </a:solidFill>
                <a:latin typeface="Arial"/>
                <a:cs typeface="Arial"/>
              </a:rPr>
              <a:t> There is no time limit for your response.</a:t>
            </a:r>
            <a:endParaRPr lang="en-US" sz="2800" dirty="0" smtClean="0">
              <a:solidFill>
                <a:srgbClr val="000000"/>
              </a:solidFill>
              <a:latin typeface="Arial"/>
              <a:cs typeface="Arial"/>
            </a:endParaRPr>
          </a:p>
        </p:txBody>
      </p:sp>
    </p:spTree>
    <p:extLst>
      <p:ext uri="{BB962C8B-B14F-4D97-AF65-F5344CB8AC3E}">
        <p14:creationId xmlns:p14="http://schemas.microsoft.com/office/powerpoint/2010/main" val="11174015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4832093"/>
          </a:xfrm>
          <a:prstGeom prst="rect">
            <a:avLst/>
          </a:prstGeom>
          <a:noFill/>
        </p:spPr>
        <p:txBody>
          <a:bodyPr wrap="square" rtlCol="0">
            <a:spAutoFit/>
          </a:bodyPr>
          <a:lstStyle/>
          <a:p>
            <a:pPr algn="just"/>
            <a:r>
              <a:rPr lang="en-US" sz="2800" dirty="0" smtClean="0">
                <a:solidFill>
                  <a:srgbClr val="000000"/>
                </a:solidFill>
                <a:latin typeface="Arial"/>
                <a:cs typeface="Arial"/>
              </a:rPr>
              <a:t>Right now, we are interested in how HEALTHY each food seems to you. You will see several different foods, and we would like you to rate it for how healthy you personally think the food is. </a:t>
            </a:r>
            <a:r>
              <a:rPr lang="en-US" sz="2800" dirty="0">
                <a:solidFill>
                  <a:srgbClr val="000000"/>
                </a:solidFill>
                <a:latin typeface="Arial"/>
                <a:cs typeface="Arial"/>
              </a:rPr>
              <a:t>Regardless of other considerations like </a:t>
            </a:r>
            <a:r>
              <a:rPr lang="en-US" sz="2800" dirty="0" smtClean="0">
                <a:solidFill>
                  <a:srgbClr val="000000"/>
                </a:solidFill>
                <a:latin typeface="Arial"/>
                <a:cs typeface="Arial"/>
              </a:rPr>
              <a:t>tastiness </a:t>
            </a:r>
            <a:r>
              <a:rPr lang="en-US" sz="2800" dirty="0">
                <a:solidFill>
                  <a:srgbClr val="000000"/>
                </a:solidFill>
                <a:latin typeface="Arial"/>
                <a:cs typeface="Arial"/>
              </a:rPr>
              <a:t>or price, please rate how </a:t>
            </a:r>
            <a:r>
              <a:rPr lang="en-US" sz="2800" dirty="0" smtClean="0">
                <a:solidFill>
                  <a:srgbClr val="000000"/>
                </a:solidFill>
                <a:latin typeface="Arial"/>
                <a:cs typeface="Arial"/>
              </a:rPr>
              <a:t>HEALTHY </a:t>
            </a:r>
            <a:r>
              <a:rPr lang="en-US" sz="2800" dirty="0">
                <a:solidFill>
                  <a:srgbClr val="000000"/>
                </a:solidFill>
                <a:latin typeface="Arial"/>
                <a:cs typeface="Arial"/>
              </a:rPr>
              <a:t>this food seems to you.</a:t>
            </a:r>
          </a:p>
          <a:p>
            <a:pPr algn="just"/>
            <a:endParaRPr lang="en-US" sz="2800" dirty="0" smtClean="0">
              <a:solidFill>
                <a:srgbClr val="000000"/>
              </a:solidFill>
              <a:latin typeface="Arial"/>
              <a:cs typeface="Arial"/>
            </a:endParaRPr>
          </a:p>
          <a:p>
            <a:pPr algn="just"/>
            <a:endParaRPr lang="en-US" sz="2800" dirty="0">
              <a:solidFill>
                <a:srgbClr val="000000"/>
              </a:solidFill>
              <a:latin typeface="Arial"/>
              <a:cs typeface="Arial"/>
            </a:endParaRPr>
          </a:p>
          <a:p>
            <a:pPr algn="ctr"/>
            <a:r>
              <a:rPr lang="en-US" sz="2800" dirty="0">
                <a:solidFill>
                  <a:srgbClr val="000000"/>
                </a:solidFill>
                <a:latin typeface="Arial"/>
                <a:cs typeface="Arial"/>
              </a:rPr>
              <a:t>To make the rating, use the indicated keys, which will appear below each food</a:t>
            </a:r>
            <a:r>
              <a:rPr lang="en-US" sz="2800" dirty="0" smtClean="0">
                <a:solidFill>
                  <a:srgbClr val="000000"/>
                </a:solidFill>
                <a:latin typeface="Arial"/>
                <a:cs typeface="Arial"/>
              </a:rPr>
              <a:t>. There is no time limit for your response.</a:t>
            </a:r>
            <a:endParaRPr lang="en-US" sz="2800" dirty="0">
              <a:solidFill>
                <a:srgbClr val="000000"/>
              </a:solidFill>
              <a:latin typeface="Arial"/>
              <a:cs typeface="Arial"/>
            </a:endParaRPr>
          </a:p>
        </p:txBody>
      </p:sp>
    </p:spTree>
    <p:extLst>
      <p:ext uri="{BB962C8B-B14F-4D97-AF65-F5344CB8AC3E}">
        <p14:creationId xmlns:p14="http://schemas.microsoft.com/office/powerpoint/2010/main" val="6909497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988456"/>
            <a:ext cx="8509000" cy="1815882"/>
          </a:xfrm>
          <a:prstGeom prst="rect">
            <a:avLst/>
          </a:prstGeom>
          <a:noFill/>
        </p:spPr>
        <p:txBody>
          <a:bodyPr wrap="square" rtlCol="0">
            <a:spAutoFit/>
          </a:bodyPr>
          <a:lstStyle/>
          <a:p>
            <a:pPr algn="just"/>
            <a:r>
              <a:rPr lang="en-US" sz="2800" dirty="0" smtClean="0">
                <a:solidFill>
                  <a:srgbClr val="000000"/>
                </a:solidFill>
                <a:latin typeface="Arial"/>
                <a:cs typeface="Arial"/>
              </a:rPr>
              <a:t>You have now finished with this portion of the task.</a:t>
            </a:r>
          </a:p>
          <a:p>
            <a:pPr algn="just"/>
            <a:endParaRPr lang="en-US" sz="2800" dirty="0">
              <a:solidFill>
                <a:srgbClr val="000000"/>
              </a:solidFill>
              <a:latin typeface="Arial"/>
              <a:cs typeface="Arial"/>
            </a:endParaRPr>
          </a:p>
          <a:p>
            <a:pPr algn="just"/>
            <a:r>
              <a:rPr lang="en-US" sz="2800" dirty="0" smtClean="0">
                <a:solidFill>
                  <a:srgbClr val="000000"/>
                </a:solidFill>
                <a:latin typeface="Arial"/>
                <a:cs typeface="Arial"/>
              </a:rPr>
              <a:t>Please press any key to receive instructions for the next portion of the experiment.</a:t>
            </a:r>
            <a:endParaRPr lang="en-US" sz="2800" dirty="0">
              <a:solidFill>
                <a:srgbClr val="000000"/>
              </a:solidFill>
              <a:latin typeface="Arial"/>
              <a:cs typeface="Arial"/>
            </a:endParaRPr>
          </a:p>
        </p:txBody>
      </p:sp>
    </p:spTree>
    <p:extLst>
      <p:ext uri="{BB962C8B-B14F-4D97-AF65-F5344CB8AC3E}">
        <p14:creationId xmlns:p14="http://schemas.microsoft.com/office/powerpoint/2010/main" val="39550313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7500" y="266278"/>
            <a:ext cx="8509000" cy="6282746"/>
          </a:xfrm>
          <a:prstGeom prst="rect">
            <a:avLst/>
          </a:prstGeom>
          <a:noFill/>
        </p:spPr>
        <p:txBody>
          <a:bodyPr wrap="square" rtlCol="0">
            <a:spAutoFit/>
          </a:bodyPr>
          <a:lstStyle/>
          <a:p>
            <a:pPr algn="just">
              <a:lnSpc>
                <a:spcPct val="120000"/>
              </a:lnSpc>
            </a:pPr>
            <a:r>
              <a:rPr lang="en-US" sz="2800" dirty="0" smtClean="0">
                <a:latin typeface="Arial"/>
                <a:cs typeface="Arial"/>
              </a:rPr>
              <a:t>Now, we are interested in understanding how people make choices between different foods. </a:t>
            </a:r>
            <a:endParaRPr lang="en-US" sz="2800" dirty="0">
              <a:latin typeface="Arial"/>
              <a:cs typeface="Arial"/>
            </a:endParaRPr>
          </a:p>
          <a:p>
            <a:pPr algn="just">
              <a:lnSpc>
                <a:spcPct val="120000"/>
              </a:lnSpc>
            </a:pPr>
            <a:endParaRPr lang="en-US" sz="2800" dirty="0" smtClean="0">
              <a:latin typeface="Arial"/>
              <a:cs typeface="Arial"/>
            </a:endParaRPr>
          </a:p>
          <a:p>
            <a:pPr algn="just">
              <a:lnSpc>
                <a:spcPct val="120000"/>
              </a:lnSpc>
            </a:pPr>
            <a:r>
              <a:rPr lang="en-US" sz="2800" dirty="0" smtClean="0">
                <a:latin typeface="Arial"/>
                <a:cs typeface="Arial"/>
              </a:rPr>
              <a:t>On every trial, you will be given a choice between two foods. You must decide which of the two you would prefer to eat.</a:t>
            </a:r>
          </a:p>
          <a:p>
            <a:pPr algn="just">
              <a:lnSpc>
                <a:spcPct val="120000"/>
              </a:lnSpc>
            </a:pPr>
            <a:endParaRPr lang="en-US" sz="2800" dirty="0">
              <a:latin typeface="Arial"/>
              <a:cs typeface="Arial"/>
            </a:endParaRPr>
          </a:p>
          <a:p>
            <a:pPr algn="just">
              <a:lnSpc>
                <a:spcPct val="120000"/>
              </a:lnSpc>
            </a:pPr>
            <a:r>
              <a:rPr lang="en-US" sz="2800" dirty="0" smtClean="0">
                <a:latin typeface="Arial"/>
                <a:cs typeface="Arial"/>
              </a:rPr>
              <a:t>At the end of the experiment, you will wait in the lab for an additional 30 minutes. During this time, you will be allowed to eat a snack, which will be determined by one of the choices you make in the experiment.</a:t>
            </a:r>
            <a:endParaRPr lang="en-US" sz="2800" dirty="0">
              <a:latin typeface="Arial"/>
              <a:cs typeface="Arial"/>
            </a:endParaRPr>
          </a:p>
        </p:txBody>
      </p:sp>
    </p:spTree>
    <p:extLst>
      <p:ext uri="{BB962C8B-B14F-4D97-AF65-F5344CB8AC3E}">
        <p14:creationId xmlns:p14="http://schemas.microsoft.com/office/powerpoint/2010/main" val="28646742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26607" y="499278"/>
            <a:ext cx="8038511" cy="5693867"/>
          </a:xfrm>
          <a:prstGeom prst="rect">
            <a:avLst/>
          </a:prstGeom>
        </p:spPr>
        <p:txBody>
          <a:bodyPr wrap="square">
            <a:spAutoFit/>
          </a:bodyPr>
          <a:lstStyle/>
          <a:p>
            <a:pPr algn="just"/>
            <a:r>
              <a:rPr lang="en-US" sz="2800" dirty="0">
                <a:latin typeface="Arial"/>
                <a:cs typeface="Arial"/>
              </a:rPr>
              <a:t>Here’s how we will determine what you eat. At the end of the experiment we will select </a:t>
            </a:r>
            <a:r>
              <a:rPr lang="en-US" sz="2800" dirty="0" smtClean="0">
                <a:latin typeface="Arial"/>
                <a:cs typeface="Arial"/>
              </a:rPr>
              <a:t>ONE </a:t>
            </a:r>
            <a:r>
              <a:rPr lang="en-US" sz="2800" dirty="0">
                <a:latin typeface="Arial"/>
                <a:cs typeface="Arial"/>
              </a:rPr>
              <a:t>of the trials that you saw at random, and this trial will count for real. Whatever food you chose on that trial will be the food that you eat. Only one trial will be selected, so you should treat every trial as if it could be the one that counts.</a:t>
            </a:r>
          </a:p>
          <a:p>
            <a:pPr algn="just"/>
            <a:endParaRPr lang="en-US" sz="2800" dirty="0">
              <a:latin typeface="Arial"/>
              <a:cs typeface="Arial"/>
            </a:endParaRPr>
          </a:p>
          <a:p>
            <a:pPr algn="just"/>
            <a:r>
              <a:rPr lang="en-US" sz="2800" dirty="0">
                <a:latin typeface="Arial"/>
                <a:cs typeface="Arial"/>
              </a:rPr>
              <a:t>Note: You will NOT be allowed to eat any other food during the experiment or the 30-minute waiting period, and you will be </a:t>
            </a:r>
            <a:r>
              <a:rPr lang="en-US" sz="2800" i="1" dirty="0">
                <a:latin typeface="Arial"/>
                <a:cs typeface="Arial"/>
              </a:rPr>
              <a:t>required</a:t>
            </a:r>
            <a:r>
              <a:rPr lang="en-US" sz="2800" dirty="0">
                <a:latin typeface="Arial"/>
                <a:cs typeface="Arial"/>
              </a:rPr>
              <a:t> to eat the food that you chose, so think about each choice carefully.</a:t>
            </a:r>
          </a:p>
        </p:txBody>
      </p:sp>
    </p:spTree>
    <p:extLst>
      <p:ext uri="{BB962C8B-B14F-4D97-AF65-F5344CB8AC3E}">
        <p14:creationId xmlns:p14="http://schemas.microsoft.com/office/powerpoint/2010/main" val="222950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105400"/>
          </a:xfrm>
        </p:spPr>
        <p:txBody>
          <a:bodyPr>
            <a:normAutofit fontScale="92500" lnSpcReduction="10000"/>
          </a:bodyPr>
          <a:lstStyle/>
          <a:p>
            <a:pPr marL="4763" indent="0" algn="just">
              <a:buNone/>
            </a:pPr>
            <a:endParaRPr lang="en-US" dirty="0" smtClean="0">
              <a:solidFill>
                <a:srgbClr val="000000"/>
              </a:solidFill>
              <a:latin typeface="Arial"/>
              <a:cs typeface="Arial"/>
            </a:endParaRPr>
          </a:p>
          <a:p>
            <a:pPr marL="4763" indent="0" algn="just">
              <a:buNone/>
            </a:pPr>
            <a:r>
              <a:rPr lang="en-US" dirty="0" smtClean="0">
                <a:solidFill>
                  <a:srgbClr val="000000"/>
                </a:solidFill>
                <a:latin typeface="Arial"/>
                <a:cs typeface="Arial"/>
              </a:rPr>
              <a:t>Here’s how you choose a food. </a:t>
            </a:r>
          </a:p>
          <a:p>
            <a:pPr marL="4763" indent="0" algn="just">
              <a:buNone/>
            </a:pPr>
            <a:endParaRPr lang="en-US" dirty="0">
              <a:solidFill>
                <a:srgbClr val="000000"/>
              </a:solidFill>
              <a:latin typeface="Arial"/>
              <a:cs typeface="Arial"/>
            </a:endParaRPr>
          </a:p>
          <a:p>
            <a:pPr marL="4763" indent="0" algn="just">
              <a:buNone/>
            </a:pPr>
            <a:r>
              <a:rPr lang="en-US" dirty="0" smtClean="0">
                <a:solidFill>
                  <a:srgbClr val="000000"/>
                </a:solidFill>
                <a:latin typeface="Arial"/>
                <a:cs typeface="Arial"/>
              </a:rPr>
              <a:t>On each trial during the choice task, you will see a START button. </a:t>
            </a:r>
            <a:r>
              <a:rPr lang="en-US" dirty="0">
                <a:solidFill>
                  <a:srgbClr val="000000"/>
                </a:solidFill>
                <a:latin typeface="Arial"/>
                <a:cs typeface="Arial"/>
              </a:rPr>
              <a:t>T</a:t>
            </a:r>
            <a:r>
              <a:rPr lang="en-US" dirty="0" smtClean="0">
                <a:solidFill>
                  <a:srgbClr val="000000"/>
                </a:solidFill>
                <a:latin typeface="Arial"/>
                <a:cs typeface="Arial"/>
              </a:rPr>
              <a:t>o reveal the two foods on that trial, you must first click on the START button, and then begin moving your mouse upwards.</a:t>
            </a:r>
          </a:p>
          <a:p>
            <a:pPr marL="4763" indent="0" algn="just">
              <a:buNone/>
            </a:pPr>
            <a:endParaRPr lang="en-US" dirty="0">
              <a:solidFill>
                <a:srgbClr val="000000"/>
              </a:solidFill>
              <a:latin typeface="Arial"/>
              <a:cs typeface="Arial"/>
            </a:endParaRPr>
          </a:p>
          <a:p>
            <a:pPr marL="4763" indent="0" algn="just">
              <a:buNone/>
            </a:pPr>
            <a:r>
              <a:rPr lang="en-US" dirty="0" smtClean="0">
                <a:solidFill>
                  <a:srgbClr val="000000"/>
                </a:solidFill>
                <a:latin typeface="Arial"/>
                <a:cs typeface="Arial"/>
              </a:rPr>
              <a:t>The foods will appear only when you begin moving your mouse upwards, and not before.</a:t>
            </a:r>
          </a:p>
          <a:p>
            <a:pPr marL="4763" indent="0" algn="just">
              <a:buNone/>
            </a:pPr>
            <a:endParaRPr lang="en-US" dirty="0" smtClean="0">
              <a:solidFill>
                <a:srgbClr val="000000"/>
              </a:solidFill>
              <a:latin typeface="Arial"/>
              <a:cs typeface="Arial"/>
            </a:endParaRPr>
          </a:p>
        </p:txBody>
      </p:sp>
    </p:spTree>
    <p:extLst>
      <p:ext uri="{BB962C8B-B14F-4D97-AF65-F5344CB8AC3E}">
        <p14:creationId xmlns:p14="http://schemas.microsoft.com/office/powerpoint/2010/main" val="371723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sz="2800" dirty="0" smtClean="0">
            <a:solidFill>
              <a:srgbClr val="000000"/>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38690</TotalTime>
  <Words>1553</Words>
  <Application>Microsoft Macintosh PowerPoint</Application>
  <PresentationFormat>On-screen Show (4:3)</PresentationFormat>
  <Paragraphs>148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California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Cendri Hutcherson</dc:creator>
  <cp:lastModifiedBy>Cendri Hutcherson</cp:lastModifiedBy>
  <cp:revision>155</cp:revision>
  <dcterms:created xsi:type="dcterms:W3CDTF">2009-11-27T07:56:38Z</dcterms:created>
  <dcterms:modified xsi:type="dcterms:W3CDTF">2016-02-15T16:10:40Z</dcterms:modified>
</cp:coreProperties>
</file>