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8"/>
  </p:notesMasterIdLst>
  <p:handoutMasterIdLst>
    <p:handoutMasterId r:id="rId39"/>
  </p:handoutMasterIdLst>
  <p:sldIdLst>
    <p:sldId id="402" r:id="rId3"/>
    <p:sldId id="491" r:id="rId4"/>
    <p:sldId id="508" r:id="rId5"/>
    <p:sldId id="509" r:id="rId6"/>
    <p:sldId id="468" r:id="rId7"/>
    <p:sldId id="547" r:id="rId8"/>
    <p:sldId id="470" r:id="rId9"/>
    <p:sldId id="471" r:id="rId10"/>
    <p:sldId id="536" r:id="rId11"/>
    <p:sldId id="546" r:id="rId12"/>
    <p:sldId id="473" r:id="rId13"/>
    <p:sldId id="477" r:id="rId14"/>
    <p:sldId id="548" r:id="rId15"/>
    <p:sldId id="549" r:id="rId16"/>
    <p:sldId id="550" r:id="rId17"/>
    <p:sldId id="535" r:id="rId18"/>
    <p:sldId id="479" r:id="rId19"/>
    <p:sldId id="552" r:id="rId20"/>
    <p:sldId id="553" r:id="rId21"/>
    <p:sldId id="554" r:id="rId22"/>
    <p:sldId id="555" r:id="rId23"/>
    <p:sldId id="556" r:id="rId24"/>
    <p:sldId id="557" r:id="rId25"/>
    <p:sldId id="558" r:id="rId26"/>
    <p:sldId id="559" r:id="rId27"/>
    <p:sldId id="560" r:id="rId28"/>
    <p:sldId id="562" r:id="rId29"/>
    <p:sldId id="563" r:id="rId30"/>
    <p:sldId id="564" r:id="rId31"/>
    <p:sldId id="349" r:id="rId32"/>
    <p:sldId id="541" r:id="rId33"/>
    <p:sldId id="551" r:id="rId34"/>
    <p:sldId id="543" r:id="rId35"/>
    <p:sldId id="544" r:id="rId36"/>
    <p:sldId id="545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1"/>
            <p14:sldId id="508"/>
          </p14:sldIdLst>
        </p14:section>
        <p14:section name="Regular Expressions" id="{C26D8618-AB4A-4067-AF04-093F256AA5F8}">
          <p14:sldIdLst>
            <p14:sldId id="509"/>
            <p14:sldId id="468"/>
            <p14:sldId id="547"/>
            <p14:sldId id="470"/>
            <p14:sldId id="471"/>
            <p14:sldId id="536"/>
          </p14:sldIdLst>
        </p14:section>
        <p14:section name="Quantifiers &amp; Grouping" id="{1C2122D8-4A63-425F-BD42-D12BC3B8BCD9}">
          <p14:sldIdLst>
            <p14:sldId id="546"/>
            <p14:sldId id="473"/>
            <p14:sldId id="477"/>
            <p14:sldId id="548"/>
            <p14:sldId id="549"/>
            <p14:sldId id="550"/>
          </p14:sldIdLst>
        </p14:section>
        <p14:section name="Backreference" id="{92EB2F62-5D24-4E9B-89CF-2FD38F155B65}">
          <p14:sldIdLst>
            <p14:sldId id="535"/>
            <p14:sldId id="479"/>
          </p14:sldIdLst>
        </p14:section>
        <p14:section name="Regular Expressions in JavaScript" id="{83EE0018-0BA2-4298-9CC8-CD83EF67DA44}">
          <p14:sldIdLst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2"/>
            <p14:sldId id="563"/>
            <p14:sldId id="564"/>
          </p14:sldIdLst>
        </p14:section>
        <p14:section name="Summary" id="{10E03AB1-9AA8-4E86-9A64-D741901E50A2}">
          <p14:sldIdLst>
            <p14:sldId id="349"/>
            <p14:sldId id="541"/>
            <p14:sldId id="551"/>
            <p14:sldId id="543"/>
            <p14:sldId id="544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0097CC"/>
    <a:srgbClr val="004C22"/>
    <a:srgbClr val="E85C0E"/>
    <a:srgbClr val="00642D"/>
    <a:srgbClr val="FFF0D9"/>
    <a:srgbClr val="F0F5F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4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7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0042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9064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2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1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56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24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1452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9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2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7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7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8/Regular-Expressions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8/Regular-Expressions-Lab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343/js-fundamentals-may-201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54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5.jpe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9.gif"/><Relationship Id="rId5" Type="http://schemas.openxmlformats.org/officeDocument/2006/relationships/image" Target="../media/image5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58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</a:t>
            </a:r>
            <a:r>
              <a:rPr lang="en-US" dirty="0" smtClean="0"/>
              <a:t>Expressions (</a:t>
            </a:r>
            <a:r>
              <a:rPr lang="en-US" dirty="0" err="1" smtClean="0"/>
              <a:t>RegEx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>
            <a:extLst/>
          </a:blip>
          <a:srcRect l="2237" r="2237"/>
          <a:stretch>
            <a:fillRect/>
          </a:stretch>
        </p:blipFill>
        <p:spPr>
          <a:xfrm>
            <a:off x="455612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Grouping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4645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F0000"/>
                </a:solidFill>
                <a:latin typeface="Consolas" panose="020B0609020204030204" pitchFamily="49" charset="0"/>
              </a:rPr>
              <a:t>+359885976002 </a:t>
            </a:r>
            <a:r>
              <a:rPr lang="en-US" sz="2800" b="1" noProof="1">
                <a:latin typeface="Consolas" panose="020B0609020204030204" pitchFamily="49" charset="0"/>
              </a:rPr>
              <a:t>a</a:t>
            </a:r>
            <a:r>
              <a:rPr lang="en-US" sz="2800" b="1" noProof="1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88580" y="1934069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853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F0000"/>
                </a:solidFill>
                <a:latin typeface="Consolas" panose="020B0609020204030204" pitchFamily="49" charset="0"/>
              </a:rPr>
              <a:t>+359885976002 </a:t>
            </a:r>
            <a:r>
              <a:rPr lang="en-US" sz="2800" b="1" noProof="1">
                <a:latin typeface="Consolas" panose="020B0609020204030204" pitchFamily="49" charset="0"/>
              </a:rPr>
              <a:t>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88580" y="3331009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F0000"/>
                </a:solidFill>
                <a:latin typeface="Consolas" panose="020B0609020204030204" pitchFamily="49" charset="0"/>
              </a:rPr>
              <a:t>+3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4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1612" y="4776233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F0000"/>
                </a:solidFill>
                <a:latin typeface="Consolas" panose="020B0609020204030204" pitchFamily="49" charset="0"/>
              </a:rPr>
              <a:t>+359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5050" y="608536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89092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1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7485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1" y="5257800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7673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79492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29500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58854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1" y="3428465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6812" y="3428464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39029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2000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6315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0000" y="1331999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email consists of: </a:t>
            </a:r>
            <a:r>
              <a:rPr lang="en-US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consist of</a:t>
            </a:r>
            <a:r>
              <a:rPr lang="en-US" b="1" dirty="0">
                <a:solidFill>
                  <a:schemeClr val="bg1"/>
                </a:solidFill>
              </a:rPr>
              <a:t> two strings</a:t>
            </a:r>
            <a:r>
              <a:rPr lang="en-US" dirty="0"/>
              <a:t>, separated by a </a:t>
            </a:r>
            <a:r>
              <a:rPr lang="en-US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08412" y="46482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08412" y="560185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B43C87-6B63-42F2-AAD5-1C470FE77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Backreferences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85C5-854E-4F31-920C-1036632BF9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Numbered Capturing Group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2077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Regular Expressions in JS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524000"/>
            <a:ext cx="4419600" cy="23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dirty="0" smtClean="0"/>
              <a:t>In JS you construct a regular expression in one of two ways: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100" dirty="0" smtClean="0"/>
              <a:t>Regular Expression Literal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100" dirty="0" smtClean="0"/>
              <a:t>The constructor function </a:t>
            </a:r>
            <a:r>
              <a:rPr lang="en-US" sz="31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endParaRPr lang="en-US" dirty="0" smtClean="0"/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89012" y="3276600"/>
            <a:ext cx="9753600" cy="3317873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// Provides compilation when the script is loaded</a:t>
            </a:r>
          </a:p>
          <a:p>
            <a:r>
              <a:rPr lang="en-US" dirty="0" smtClean="0"/>
              <a:t>let regLiteral =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smtClean="0"/>
              <a:t>[A-</a:t>
            </a:r>
            <a:r>
              <a:rPr lang="en-US" dirty="0" err="1" smtClean="0"/>
              <a:t>Za</a:t>
            </a:r>
            <a:r>
              <a:rPr lang="en-US" dirty="0" smtClean="0"/>
              <a:t>-z]+</a:t>
            </a:r>
            <a:r>
              <a:rPr lang="en-US" dirty="0" smtClean="0">
                <a:solidFill>
                  <a:schemeClr val="bg1"/>
                </a:solidFill>
              </a:rPr>
              <a:t>/g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accent2"/>
                </a:solidFill>
              </a:rPr>
              <a:t>// Provides runtime compilation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// Used when the pattern is from another source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let regExp = new </a:t>
            </a:r>
            <a:r>
              <a:rPr lang="en-US" dirty="0" smtClean="0">
                <a:solidFill>
                  <a:schemeClr val="bg1"/>
                </a:solidFill>
              </a:rPr>
              <a:t>RegExp</a:t>
            </a:r>
            <a:r>
              <a:rPr lang="en-US" dirty="0" smtClean="0">
                <a:solidFill>
                  <a:schemeClr val="tx1"/>
                </a:solidFill>
              </a:rPr>
              <a:t>('[A-</a:t>
            </a:r>
            <a:r>
              <a:rPr lang="en-US" dirty="0" err="1" smtClean="0">
                <a:solidFill>
                  <a:schemeClr val="tx1"/>
                </a:solidFill>
              </a:rPr>
              <a:t>Za</a:t>
            </a:r>
            <a:r>
              <a:rPr lang="en-US" dirty="0" smtClean="0">
                <a:solidFill>
                  <a:schemeClr val="tx1"/>
                </a:solidFill>
              </a:rPr>
              <a:t>-z]+', '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');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in 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04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5" y="1371605"/>
            <a:ext cx="8180332" cy="5181595"/>
          </a:xfrm>
        </p:spPr>
        <p:txBody>
          <a:bodyPr>
            <a:normAutofit/>
          </a:bodyPr>
          <a:lstStyle/>
          <a:p>
            <a:r>
              <a:rPr lang="en-GB" sz="3600" dirty="0"/>
              <a:t>Regular Expressions Syntax</a:t>
            </a:r>
          </a:p>
          <a:p>
            <a:pPr lvl="1"/>
            <a:r>
              <a:rPr lang="en-GB" sz="3400" dirty="0"/>
              <a:t>Definition and Pattern</a:t>
            </a:r>
          </a:p>
          <a:p>
            <a:pPr lvl="1"/>
            <a:r>
              <a:rPr lang="en-GB" sz="3400" dirty="0"/>
              <a:t>Predefined Character Classes</a:t>
            </a:r>
            <a:endParaRPr lang="bg-BG" sz="3400" dirty="0"/>
          </a:p>
          <a:p>
            <a:r>
              <a:rPr lang="en-US" sz="3400" dirty="0"/>
              <a:t>Quantifiers and Grouping</a:t>
            </a:r>
            <a:endParaRPr lang="en-GB" sz="3400" dirty="0"/>
          </a:p>
          <a:p>
            <a:r>
              <a:rPr lang="en-GB" dirty="0" smtClean="0"/>
              <a:t>Backreference</a:t>
            </a:r>
            <a:r>
              <a:rPr lang="en-US" dirty="0" smtClean="0"/>
              <a:t>s</a:t>
            </a:r>
          </a:p>
          <a:p>
            <a:r>
              <a:rPr lang="en-US" dirty="0" smtClean="0"/>
              <a:t>Regular Expressions in JavaScript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The method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test(string 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 Determines whether there is a match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6212" y="2667000"/>
            <a:ext cx="8950249" cy="2680322"/>
          </a:xfrm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</a:t>
            </a:r>
            <a:r>
              <a:rPr lang="en-US" sz="2400" dirty="0" smtClean="0"/>
              <a:t>et text </a:t>
            </a:r>
            <a:r>
              <a:rPr lang="en-US" sz="2400" dirty="0"/>
              <a:t>= </a:t>
            </a:r>
            <a:r>
              <a:rPr lang="en-US" sz="2400" dirty="0" smtClean="0"/>
              <a:t>'Today </a:t>
            </a:r>
            <a:r>
              <a:rPr lang="en-US" sz="2400" dirty="0"/>
              <a:t>is </a:t>
            </a:r>
            <a:r>
              <a:rPr lang="en-US" sz="2400" dirty="0" smtClean="0"/>
              <a:t>2015-05-11</a:t>
            </a:r>
            <a:r>
              <a:rPr lang="en-US" sz="2400" dirty="0"/>
              <a:t>'</a:t>
            </a:r>
            <a:r>
              <a:rPr lang="en-US" sz="2400" dirty="0" smtClean="0"/>
              <a:t>;</a:t>
            </a:r>
            <a:endParaRPr lang="en-US" sz="24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</a:t>
            </a:r>
            <a:r>
              <a:rPr lang="en-US" sz="2400" dirty="0" smtClean="0"/>
              <a:t>et regex </a:t>
            </a:r>
            <a:r>
              <a:rPr lang="en-US" sz="2400" dirty="0"/>
              <a:t>= </a:t>
            </a:r>
            <a:r>
              <a:rPr lang="en-US" sz="2400" dirty="0" smtClean="0"/>
              <a:t>/</a:t>
            </a:r>
            <a:r>
              <a:rPr lang="en-US" sz="2400" dirty="0"/>
              <a:t>\d{4}-\d{2}-\d{2}</a:t>
            </a:r>
            <a:r>
              <a:rPr lang="en-US" sz="2400" dirty="0" smtClean="0"/>
              <a:t>/g;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</a:t>
            </a:r>
            <a:r>
              <a:rPr lang="en-US" sz="2400" dirty="0" smtClean="0"/>
              <a:t>et </a:t>
            </a:r>
            <a:r>
              <a:rPr lang="en-US" sz="2400" dirty="0" err="1" smtClean="0"/>
              <a:t>containsValidDate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regex.</a:t>
            </a:r>
            <a:r>
              <a:rPr lang="en-US" sz="2400" dirty="0" err="1" smtClean="0">
                <a:solidFill>
                  <a:schemeClr val="bg1"/>
                </a:solidFill>
              </a:rPr>
              <a:t>test</a:t>
            </a:r>
            <a:r>
              <a:rPr lang="en-US" sz="2400" dirty="0" smtClean="0"/>
              <a:t>(text);</a:t>
            </a:r>
            <a:endParaRPr lang="en-US" sz="24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</a:t>
            </a:r>
            <a:r>
              <a:rPr lang="en-US" sz="2400" dirty="0" smtClean="0"/>
              <a:t>onsole.log(</a:t>
            </a:r>
            <a:r>
              <a:rPr lang="en-US" sz="2400" dirty="0" err="1" smtClean="0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en-US" sz="2400" i="1" dirty="0" smtClean="0">
                <a:solidFill>
                  <a:schemeClr val="accent2"/>
                </a:solidFill>
              </a:rPr>
              <a:t>true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String by Pattern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method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match(regex)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Returns an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/>
              <a:t> of all matches (strings)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89012" y="2652814"/>
            <a:ext cx="8077200" cy="3728937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text = 'Peter: </a:t>
            </a:r>
            <a:r>
              <a:rPr lang="en-US" dirty="0" smtClean="0"/>
              <a:t>123 Mark: 456';</a:t>
            </a:r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et regex = </a:t>
            </a:r>
            <a:r>
              <a:rPr lang="en-US" dirty="0"/>
              <a:t>/([A-Z][a-z]+): (\d+)/g;</a:t>
            </a:r>
          </a:p>
          <a:p>
            <a:r>
              <a:rPr lang="en-US" dirty="0"/>
              <a:t>l</a:t>
            </a:r>
            <a:r>
              <a:rPr lang="en-US" dirty="0" smtClean="0"/>
              <a:t>et matches = text.</a:t>
            </a:r>
            <a:r>
              <a:rPr lang="en-US" dirty="0" smtClean="0">
                <a:solidFill>
                  <a:schemeClr val="bg1"/>
                </a:solidFill>
              </a:rPr>
              <a:t>match</a:t>
            </a:r>
            <a:r>
              <a:rPr lang="en-US" dirty="0" smtClean="0"/>
              <a:t>(regex);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onsole.log(matches.length); </a:t>
            </a:r>
            <a:r>
              <a:rPr lang="en-US" i="1" dirty="0" smtClean="0">
                <a:solidFill>
                  <a:schemeClr val="accent2"/>
                </a:solidFill>
              </a:rPr>
              <a:t>// 2</a:t>
            </a:r>
          </a:p>
          <a:p>
            <a:r>
              <a:rPr lang="en-US" dirty="0"/>
              <a:t>c</a:t>
            </a:r>
            <a:r>
              <a:rPr lang="en-US" dirty="0" smtClean="0"/>
              <a:t>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r>
              <a:rPr lang="en-US" dirty="0"/>
              <a:t>c</a:t>
            </a:r>
            <a:r>
              <a:rPr lang="en-US" dirty="0" smtClean="0"/>
              <a:t>onsole.log(matches[1]);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smtClean="0">
                <a:solidFill>
                  <a:schemeClr val="accent2"/>
                </a:solidFill>
              </a:rPr>
              <a:t>Mark</a:t>
            </a:r>
            <a:r>
              <a:rPr lang="en-US" i="1" dirty="0">
                <a:solidFill>
                  <a:schemeClr val="accent2"/>
                </a:solidFill>
              </a:rPr>
              <a:t>: 456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Matches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2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2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exec(string 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397" dirty="0" smtClean="0"/>
              <a:t>Works with a pointer &amp; returns </a:t>
            </a:r>
            <a:r>
              <a:rPr lang="en-US" sz="3397" dirty="0"/>
              <a:t>the </a:t>
            </a:r>
            <a:r>
              <a:rPr lang="en-US" sz="3397" b="1" dirty="0" smtClean="0">
                <a:solidFill>
                  <a:schemeClr val="bg1"/>
                </a:solidFill>
              </a:rPr>
              <a:t>groups</a:t>
            </a:r>
            <a:endParaRPr lang="en-US" sz="3397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7613" y="2645091"/>
            <a:ext cx="7543800" cy="3752106"/>
          </a:xfrm>
        </p:spPr>
        <p:txBody>
          <a:bodyPr/>
          <a:lstStyle/>
          <a:p>
            <a:r>
              <a:rPr lang="en-US" dirty="0"/>
              <a:t>let text = 'Peter: 123 Mark: 456';</a:t>
            </a:r>
          </a:p>
          <a:p>
            <a:r>
              <a:rPr lang="en-US" dirty="0"/>
              <a:t>let regex = /([A-Z][a-z]+): (\d+)/g;</a:t>
            </a:r>
          </a:p>
          <a:p>
            <a:r>
              <a:rPr lang="en-US" dirty="0"/>
              <a:t>let </a:t>
            </a:r>
            <a:r>
              <a:rPr lang="en-US" dirty="0" smtClean="0"/>
              <a:t>firstMatch </a:t>
            </a:r>
            <a:r>
              <a:rPr lang="en-US" dirty="0"/>
              <a:t>= </a:t>
            </a:r>
            <a:r>
              <a:rPr lang="en-US" dirty="0" smtClean="0"/>
              <a:t>regex.exec(text);</a:t>
            </a:r>
            <a:endParaRPr lang="en-US" dirty="0"/>
          </a:p>
          <a:p>
            <a:r>
              <a:rPr lang="en-US" dirty="0"/>
              <a:t>let </a:t>
            </a:r>
            <a:r>
              <a:rPr lang="en-US" dirty="0" smtClean="0"/>
              <a:t>secondMatch </a:t>
            </a:r>
            <a:r>
              <a:rPr lang="en-US" dirty="0"/>
              <a:t>= regex.exec(text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console.log(firstMatch[0])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 smtClean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 smtClean="0"/>
              <a:t>console.log(firstMatch[1]);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smtClean="0">
                <a:solidFill>
                  <a:schemeClr val="accent2"/>
                </a:solidFill>
              </a:rPr>
              <a:t>Peter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 smtClean="0"/>
              <a:t>console.log(firstMatch[2]);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smtClean="0">
                <a:solidFill>
                  <a:schemeClr val="accent2"/>
                </a:solidFill>
              </a:rPr>
              <a:t>123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exec() Method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method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replace(regex, string replacement)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noProof="1" smtClean="0">
                <a:cs typeface="Consolas" panose="020B0609020204030204" pitchFamily="49" charset="0"/>
              </a:rPr>
              <a:t>Replaces </a:t>
            </a:r>
            <a:r>
              <a:rPr lang="en-US" sz="3000" noProof="1">
                <a:cs typeface="Consolas" panose="020B0609020204030204" pitchFamily="49" charset="0"/>
              </a:rPr>
              <a:t>all strings that match the pattern with the provided</a:t>
            </a:r>
            <a:r>
              <a:rPr lang="bg-BG" sz="3000" noProof="1">
                <a:cs typeface="Consolas" panose="020B0609020204030204" pitchFamily="49" charset="0"/>
              </a:rPr>
              <a:t> </a:t>
            </a:r>
            <a:r>
              <a:rPr lang="en-US" sz="3000" noProof="1" smtClean="0">
                <a:cs typeface="Consolas" panose="020B0609020204030204" pitchFamily="49" charset="0"/>
              </a:rPr>
              <a:t/>
            </a:r>
            <a:br>
              <a:rPr lang="en-US" sz="3000" noProof="1" smtClean="0">
                <a:cs typeface="Consolas" panose="020B0609020204030204" pitchFamily="49" charset="0"/>
              </a:rPr>
            </a:br>
            <a:r>
              <a:rPr lang="en-US" sz="3000" noProof="1" smtClean="0">
                <a:cs typeface="Consolas" panose="020B0609020204030204" pitchFamily="49" charset="0"/>
              </a:rPr>
              <a:t>replacement</a:t>
            </a:r>
            <a:endParaRPr lang="en-US" sz="3000" noProof="1"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5212" y="3048000"/>
            <a:ext cx="9677400" cy="2678078"/>
          </a:xfrm>
        </p:spPr>
        <p:txBody>
          <a:bodyPr/>
          <a:lstStyle/>
          <a:p>
            <a:r>
              <a:rPr lang="en-US" dirty="0"/>
              <a:t>let text = 'Peter: 123 Mark: 456</a:t>
            </a:r>
            <a:r>
              <a:rPr lang="en-US" dirty="0" smtClean="0"/>
              <a:t>';</a:t>
            </a:r>
          </a:p>
          <a:p>
            <a:r>
              <a:rPr lang="en-GB" dirty="0"/>
              <a:t>let replacement = '999</a:t>
            </a:r>
            <a:r>
              <a:rPr lang="en-GB" dirty="0" smtClean="0"/>
              <a:t>';</a:t>
            </a:r>
          </a:p>
          <a:p>
            <a:r>
              <a:rPr lang="en-GB" dirty="0"/>
              <a:t>let regex = /\d{3}/g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let result = text.</a:t>
            </a:r>
            <a:r>
              <a:rPr lang="en-GB" dirty="0">
                <a:solidFill>
                  <a:schemeClr val="bg1"/>
                </a:solidFill>
              </a:rPr>
              <a:t>replace</a:t>
            </a:r>
            <a:r>
              <a:rPr lang="en-GB" dirty="0"/>
              <a:t>(regex, replacement</a:t>
            </a:r>
            <a:r>
              <a:rPr lang="en-GB" dirty="0" smtClean="0"/>
              <a:t>);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</a:t>
            </a:r>
            <a:r>
              <a:rPr lang="en-GB" i="1" dirty="0" smtClean="0">
                <a:solidFill>
                  <a:schemeClr val="accent2"/>
                </a:solidFill>
              </a:rPr>
              <a:t>Peter</a:t>
            </a:r>
            <a:r>
              <a:rPr lang="en-GB" i="1" dirty="0">
                <a:solidFill>
                  <a:schemeClr val="accent2"/>
                </a:solidFill>
              </a:rPr>
              <a:t>: 999 Mark: </a:t>
            </a:r>
            <a:r>
              <a:rPr lang="en-GB" i="1" dirty="0" smtClean="0">
                <a:solidFill>
                  <a:schemeClr val="accent2"/>
                </a:solidFill>
              </a:rPr>
              <a:t>999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with Regex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method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split(regex)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Splits the text by the pattern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Returns an array of strings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5212" y="3352800"/>
            <a:ext cx="8144140" cy="2155756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 text = '</a:t>
            </a:r>
            <a:r>
              <a:rPr lang="en-US" sz="2400" dirty="0" smtClean="0"/>
              <a:t>1   </a:t>
            </a:r>
            <a:r>
              <a:rPr lang="en-US" sz="2400" dirty="0"/>
              <a:t>2 3      </a:t>
            </a:r>
            <a:r>
              <a:rPr lang="en-US" sz="2400" dirty="0" smtClean="0"/>
              <a:t>4</a:t>
            </a:r>
            <a:r>
              <a:rPr lang="en-US" dirty="0" smtClean="0"/>
              <a:t>';</a:t>
            </a:r>
          </a:p>
          <a:p>
            <a:r>
              <a:rPr lang="en-US" dirty="0"/>
              <a:t>l</a:t>
            </a:r>
            <a:r>
              <a:rPr lang="en-US" dirty="0" smtClean="0"/>
              <a:t>et regex = /\s+/g;</a:t>
            </a:r>
          </a:p>
          <a:p>
            <a:r>
              <a:rPr lang="en-US" dirty="0"/>
              <a:t>l</a:t>
            </a:r>
            <a:r>
              <a:rPr lang="en-US" dirty="0" smtClean="0"/>
              <a:t>et result = text.</a:t>
            </a:r>
            <a:r>
              <a:rPr lang="en-US" dirty="0" smtClean="0">
                <a:solidFill>
                  <a:schemeClr val="bg1"/>
                </a:solidFill>
              </a:rPr>
              <a:t>split</a:t>
            </a:r>
            <a:r>
              <a:rPr lang="en-US" dirty="0" smtClean="0"/>
              <a:t>(regex);</a:t>
            </a:r>
          </a:p>
          <a:p>
            <a:r>
              <a:rPr lang="en-US" dirty="0"/>
              <a:t>c</a:t>
            </a:r>
            <a:r>
              <a:rPr lang="en-US" dirty="0" smtClean="0"/>
              <a:t>onsole.log(result) </a:t>
            </a:r>
            <a:r>
              <a:rPr lang="en-US" i="1" dirty="0" smtClean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with Regex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8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55687"/>
          </a:xfrm>
        </p:spPr>
        <p:txBody>
          <a:bodyPr/>
          <a:lstStyle/>
          <a:p>
            <a:r>
              <a:rPr lang="en-US" dirty="0"/>
              <a:t>You are given </a:t>
            </a:r>
            <a:r>
              <a:rPr lang="en-US" dirty="0" smtClean="0"/>
              <a:t>a list of names</a:t>
            </a:r>
            <a:endParaRPr lang="en-US" dirty="0"/>
          </a:p>
          <a:p>
            <a:pPr lvl="1"/>
            <a:r>
              <a:rPr lang="en-US" noProof="1" smtClean="0"/>
              <a:t>Match</a:t>
            </a:r>
            <a:r>
              <a:rPr lang="en-US" dirty="0" smtClean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</a:t>
            </a:r>
            <a:r>
              <a:rPr lang="en-GB" dirty="0" smtClean="0"/>
              <a:t>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GB" dirty="0">
                <a:hlinkClick r:id="rId2"/>
              </a:rPr>
              <a:t>https://judge.softuni.bg/Contests/1708/Regular-Expressions-Lab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 smtClean="0">
                <a:latin typeface="Consolas" pitchFamily="49" charset="0"/>
              </a:rPr>
              <a:t>Testov</a:t>
            </a:r>
            <a:r>
              <a:rPr lang="en-US" sz="2600" b="1" dirty="0" smtClean="0">
                <a:latin typeface="Consolas" pitchFamily="49" charset="0"/>
              </a:rPr>
              <a:t>, </a:t>
            </a:r>
            <a:r>
              <a:rPr lang="en-US" sz="2600" b="1" dirty="0">
                <a:latin typeface="Consolas" pitchFamily="49" charset="0"/>
              </a:rPr>
              <a:t>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7544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48532" y="4690384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 smtClean="0">
                <a:latin typeface="Consolas" pitchFamily="49" charset="0"/>
              </a:rPr>
              <a:t>Ivan Ivanov Test Testov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1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1F711-C869-4E7A-BD79-4670C731BB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95300" y="1271588"/>
            <a:ext cx="10780712" cy="4900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latin typeface="Consolas" pitchFamily="49" charset="0"/>
              </a:rPr>
              <a:t>  let </a:t>
            </a:r>
            <a:r>
              <a:rPr lang="en-US" sz="2800" b="1" noProof="1">
                <a:latin typeface="Consolas" pitchFamily="49" charset="0"/>
              </a:rPr>
              <a:t>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b/g</a:t>
            </a:r>
            <a:r>
              <a:rPr lang="en-US" sz="2800" b="1" noProof="1" smtClean="0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let </a:t>
            </a:r>
            <a:r>
              <a:rPr lang="en-US" sz="2800" b="1" noProof="1">
                <a:latin typeface="Consolas" pitchFamily="49" charset="0"/>
              </a:rPr>
              <a:t>validNames = </a:t>
            </a:r>
            <a:r>
              <a:rPr lang="en-US" sz="2800" b="1" noProof="1" smtClean="0">
                <a:latin typeface="Consolas" pitchFamily="49" charset="0"/>
              </a:rPr>
              <a:t>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let validName = null;</a:t>
            </a:r>
            <a:endParaRPr lang="en-US" sz="2800" b="1" noProof="1">
              <a:latin typeface="Consolas" pitchFamily="49" charset="0"/>
            </a:endParaRP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latin typeface="Consolas" pitchFamily="49" charset="0"/>
              </a:rPr>
              <a:t>  while</a:t>
            </a:r>
            <a:r>
              <a:rPr lang="en-US" sz="2800" b="1" noProof="1">
                <a:latin typeface="Consolas" pitchFamily="49" charset="0"/>
              </a:rPr>
              <a:t>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</a:t>
            </a:r>
            <a:r>
              <a:rPr lang="en-US" sz="2800" b="1" noProof="1" smtClean="0">
                <a:latin typeface="Consolas" pitchFamily="49" charset="0"/>
              </a:rPr>
              <a:t>)) !== </a:t>
            </a:r>
            <a:r>
              <a:rPr lang="en-US" sz="2800" b="1" noProof="1">
                <a:latin typeface="Consolas" pitchFamily="49" charset="0"/>
              </a:rPr>
              <a:t>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latin typeface="Consolas" pitchFamily="49" charset="0"/>
              </a:rPr>
              <a:t>    validNames.push(validName[0</a:t>
            </a:r>
            <a:r>
              <a:rPr lang="en-US" sz="2800" b="1" noProof="1">
                <a:latin typeface="Consolas" pitchFamily="49" charset="0"/>
              </a:rPr>
              <a:t>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console.log(validNames.join</a:t>
            </a:r>
            <a:r>
              <a:rPr lang="en-US" sz="2800" b="1" noProof="1">
                <a:latin typeface="Consolas" pitchFamily="49" charset="0"/>
              </a:rPr>
              <a:t>(' </a:t>
            </a:r>
            <a:r>
              <a:rPr lang="en-US" sz="2800" b="1" noProof="1" smtClean="0">
                <a:latin typeface="Consolas" pitchFamily="49" charset="0"/>
              </a:rPr>
              <a:t>'));</a:t>
            </a:r>
            <a:endParaRPr lang="en-US" sz="2800" b="1" noProof="1">
              <a:latin typeface="Consolas" pitchFamily="49" charset="0"/>
            </a:endParaRP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04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13988" y="1339376"/>
            <a:ext cx="11449412" cy="53666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 smtClean="0"/>
              <a:t>Match </a:t>
            </a:r>
            <a:r>
              <a:rPr lang="en-US" sz="3500" dirty="0"/>
              <a:t>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</a:t>
            </a:r>
            <a:r>
              <a:rPr lang="en-US" sz="3500" dirty="0" smtClean="0"/>
              <a:t>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 smtClean="0"/>
              <a:t/>
            </a:r>
            <a:br>
              <a:rPr lang="en-US" sz="3500" b="1" dirty="0" smtClean="0"/>
            </a:br>
            <a:r>
              <a:rPr lang="en-US" sz="3500" b="1" dirty="0" smtClean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</a:t>
            </a:r>
            <a:r>
              <a:rPr lang="en-US" sz="3500" dirty="0" smtClean="0"/>
              <a:t>separated </a:t>
            </a:r>
            <a:r>
              <a:rPr lang="en-US" sz="3500" dirty="0"/>
              <a:t>by </a:t>
            </a:r>
            <a:r>
              <a:rPr lang="en-US" sz="3500" b="1" dirty="0" smtClean="0">
                <a:solidFill>
                  <a:schemeClr val="bg1"/>
                </a:solidFill>
              </a:rPr>
              <a:t>", "</a:t>
            </a:r>
            <a:endParaRPr lang="en-US" sz="3500" b="1" dirty="0">
              <a:solidFill>
                <a:schemeClr val="bg1"/>
              </a:solidFill>
            </a:endParaRP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000" dirty="0"/>
              <a:t>S</a:t>
            </a:r>
            <a:r>
              <a:rPr lang="en-US" sz="3000" dirty="0" smtClean="0"/>
              <a:t>tarts </a:t>
            </a:r>
            <a:r>
              <a:rPr lang="en-US" sz="3000" dirty="0"/>
              <a:t>with "</a:t>
            </a:r>
            <a:r>
              <a:rPr lang="en-US" sz="3000" b="1" dirty="0">
                <a:solidFill>
                  <a:schemeClr val="bg1"/>
                </a:solidFill>
              </a:rPr>
              <a:t>+359</a:t>
            </a:r>
            <a:r>
              <a:rPr lang="en-US" sz="3000" dirty="0"/>
              <a:t>"</a:t>
            </a:r>
            <a:endParaRPr lang="bg-BG" sz="3000" dirty="0"/>
          </a:p>
          <a:p>
            <a:pPr lvl="1"/>
            <a:r>
              <a:rPr lang="en-US" sz="3000" dirty="0"/>
              <a:t>F</a:t>
            </a:r>
            <a:r>
              <a:rPr lang="en-US" sz="3000" dirty="0" smtClean="0"/>
              <a:t>ollowed </a:t>
            </a:r>
            <a:r>
              <a:rPr lang="en-US" sz="3000" dirty="0"/>
              <a:t>by the area code (always </a:t>
            </a:r>
            <a:r>
              <a:rPr lang="en-US" sz="3000" b="1" dirty="0">
                <a:solidFill>
                  <a:schemeClr val="bg1"/>
                </a:solidFill>
              </a:rPr>
              <a:t>2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en-US" sz="3000" dirty="0" smtClean="0"/>
              <a:t>Followed </a:t>
            </a:r>
            <a:r>
              <a:rPr lang="en-US" sz="3000" dirty="0"/>
              <a:t>by the </a:t>
            </a:r>
            <a:r>
              <a:rPr lang="en-US" sz="3000" b="1" dirty="0">
                <a:solidFill>
                  <a:schemeClr val="bg1"/>
                </a:solidFill>
              </a:rPr>
              <a:t>number</a:t>
            </a:r>
            <a:r>
              <a:rPr lang="en-US" sz="3000" dirty="0"/>
              <a:t> </a:t>
            </a:r>
            <a:r>
              <a:rPr lang="en-US" sz="3000" dirty="0" smtClean="0"/>
              <a:t>itself , which </a:t>
            </a:r>
            <a:r>
              <a:rPr lang="en-US" sz="3000" dirty="0"/>
              <a:t>consists of </a:t>
            </a:r>
            <a:r>
              <a:rPr lang="en-US" sz="3000" b="1" dirty="0">
                <a:solidFill>
                  <a:schemeClr val="bg1"/>
                </a:solidFill>
              </a:rPr>
              <a:t>7 </a:t>
            </a:r>
            <a:r>
              <a:rPr lang="en-US" sz="3000" b="1" dirty="0" smtClean="0">
                <a:solidFill>
                  <a:schemeClr val="bg1"/>
                </a:solidFill>
              </a:rPr>
              <a:t/>
            </a:r>
            <a:br>
              <a:rPr lang="en-US" sz="3000" b="1" dirty="0" smtClean="0">
                <a:solidFill>
                  <a:schemeClr val="bg1"/>
                </a:solidFill>
              </a:rPr>
            </a:br>
            <a:r>
              <a:rPr lang="en-US" sz="3000" b="1" dirty="0" smtClean="0">
                <a:solidFill>
                  <a:schemeClr val="bg1"/>
                </a:solidFill>
              </a:rPr>
              <a:t>digits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/>
              <a:t>(separated in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groups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of </a:t>
            </a:r>
            <a:r>
              <a:rPr lang="en-US" sz="3000" b="1" dirty="0">
                <a:solidFill>
                  <a:schemeClr val="bg1"/>
                </a:solidFill>
              </a:rPr>
              <a:t>3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4</a:t>
            </a:r>
            <a:r>
              <a:rPr lang="en-US" sz="3000" dirty="0"/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digits</a:t>
            </a:r>
            <a:r>
              <a:rPr lang="en-US" sz="3000" dirty="0" smtClean="0"/>
              <a:t> </a:t>
            </a:r>
            <a:br>
              <a:rPr lang="en-US" sz="3000" dirty="0" smtClean="0"/>
            </a:br>
            <a:r>
              <a:rPr lang="en-US" sz="3000" dirty="0" smtClean="0"/>
              <a:t>respectively)</a:t>
            </a:r>
            <a:endParaRPr lang="bg-BG" sz="3000" dirty="0"/>
          </a:p>
          <a:p>
            <a:pPr lvl="1"/>
            <a:r>
              <a:rPr lang="en-US" sz="3000" dirty="0" smtClean="0"/>
              <a:t>The </a:t>
            </a:r>
            <a:r>
              <a:rPr lang="en-US" sz="3000" dirty="0"/>
              <a:t>different </a:t>
            </a:r>
            <a:r>
              <a:rPr lang="en-US" sz="3000" b="1" dirty="0">
                <a:solidFill>
                  <a:schemeClr val="bg1"/>
                </a:solidFill>
              </a:rPr>
              <a:t>parts</a:t>
            </a:r>
            <a:r>
              <a:rPr lang="en-US" sz="3000" dirty="0"/>
              <a:t> are </a:t>
            </a:r>
            <a:r>
              <a:rPr lang="en-US" sz="3000" b="1" dirty="0">
                <a:solidFill>
                  <a:schemeClr val="bg1"/>
                </a:solidFill>
              </a:rPr>
              <a:t>separated</a:t>
            </a:r>
            <a:r>
              <a:rPr lang="en-US" sz="3000" dirty="0"/>
              <a:t> by either a </a:t>
            </a: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or a </a:t>
            </a:r>
            <a:r>
              <a:rPr lang="en-US" sz="3000" b="1" dirty="0">
                <a:solidFill>
                  <a:schemeClr val="bg1"/>
                </a:solidFill>
              </a:rPr>
              <a:t>hyphen</a:t>
            </a:r>
            <a:r>
              <a:rPr lang="en-US" sz="3000" dirty="0"/>
              <a:t> </a:t>
            </a:r>
            <a:r>
              <a:rPr lang="en-US" sz="3000" dirty="0" smtClean="0"/>
              <a:t>('</a:t>
            </a:r>
            <a:r>
              <a:rPr lang="en-US" sz="3000" b="1" dirty="0" smtClean="0"/>
              <a:t>-</a:t>
            </a:r>
            <a:r>
              <a:rPr lang="en-US" sz="3000" dirty="0" smtClean="0"/>
              <a:t>')</a:t>
            </a:r>
            <a:endParaRPr lang="bg-BG" sz="3000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794" y="639719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GB" dirty="0">
                <a:hlinkClick r:id="rId2"/>
              </a:rPr>
              <a:t>https://judge.softuni.bg/Contests/1708/Regular-Expressions-Lab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083" y="1981200"/>
            <a:ext cx="10704659" cy="3352800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regExPhones(input)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 smtClean="0">
                <a:latin typeface="Consolas" pitchFamily="49" charset="0"/>
              </a:rPr>
              <a:t>  let </a:t>
            </a:r>
            <a:r>
              <a:rPr lang="en-US" sz="2400" b="1" dirty="0">
                <a:latin typeface="Consolas" pitchFamily="49" charset="0"/>
              </a:rPr>
              <a:t>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</a:t>
            </a:r>
            <a:r>
              <a:rPr lang="en-US" sz="2400" b="1" dirty="0" smtClean="0">
                <a:latin typeface="Consolas" pitchFamily="49" charset="0"/>
              </a:rPr>
              <a:t>=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/(?&lt;!\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d)[+]359([ -])2\1\d{3}\1\d{4}\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 smtClean="0">
                <a:latin typeface="Consolas" pitchFamily="49" charset="0"/>
              </a:rPr>
              <a:t>  while </a:t>
            </a:r>
            <a:r>
              <a:rPr lang="en-US" sz="2400" b="1" dirty="0">
                <a:latin typeface="Consolas" pitchFamily="49" charset="0"/>
              </a:rPr>
              <a:t>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 smtClean="0">
                <a:latin typeface="Consolas" pitchFamily="49" charset="0"/>
              </a:rPr>
              <a:t>  console.log(</a:t>
            </a:r>
            <a:r>
              <a:rPr lang="en-US" sz="2400" b="1" dirty="0" err="1" smtClean="0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9E506-EF59-4F15-919D-C171CBF327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7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89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mtClean="0">
                <a:hlinkClick r:id="rId3"/>
              </a:rPr>
              <a:t>https://softuni.bg/trainings/2343/js-fundamentals-may-2019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6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9707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754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00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Definition and Classes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hlinkClick r:id="rId2"/>
              </a:rPr>
              <a:t>www.regex101.com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889741" y="5562600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62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79762" y="2720564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2968" y="3627887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2968" y="4494532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1184" y="5292028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606225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2192</TotalTime>
  <Words>1359</Words>
  <Application>Microsoft Office PowerPoint</Application>
  <PresentationFormat>Custom</PresentationFormat>
  <Paragraphs>272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Regular Expressions (RegEx)</vt:lpstr>
      <vt:lpstr>Table of Contents</vt:lpstr>
      <vt:lpstr>Have a Question?</vt:lpstr>
      <vt:lpstr>PowerPoint Presentation</vt:lpstr>
      <vt:lpstr>What are Regular Expressions?</vt:lpstr>
      <vt:lpstr>PowerPoint Presentation</vt:lpstr>
      <vt:lpstr>Regular Expression Pattern – Example</vt:lpstr>
      <vt:lpstr>Character Classes: Ranges</vt:lpstr>
      <vt:lpstr>Predefined Classes</vt:lpstr>
      <vt:lpstr>PowerPoint Presentation</vt:lpstr>
      <vt:lpstr>Quantifiers</vt:lpstr>
      <vt:lpstr>Grouping Constructs</vt:lpstr>
      <vt:lpstr>Problem: Match All Words</vt:lpstr>
      <vt:lpstr>Problem: Match Dates</vt:lpstr>
      <vt:lpstr>Problem: Email Validation</vt:lpstr>
      <vt:lpstr>PowerPoint Presentation</vt:lpstr>
      <vt:lpstr>Backreferences Match Previous Groups</vt:lpstr>
      <vt:lpstr>PowerPoint Presentation</vt:lpstr>
      <vt:lpstr>Regex in JS</vt:lpstr>
      <vt:lpstr>Validating String by Pattern</vt:lpstr>
      <vt:lpstr>Checking for Matches</vt:lpstr>
      <vt:lpstr>Using the exec() Method</vt:lpstr>
      <vt:lpstr>Replacing with Regex</vt:lpstr>
      <vt:lpstr>Splitting with Regex</vt:lpstr>
      <vt:lpstr>PowerPoint Presentation</vt:lpstr>
      <vt:lpstr>Problem: Match Full Name</vt:lpstr>
      <vt:lpstr>Solution: Match Full Name</vt:lpstr>
      <vt:lpstr>Problem: Match Phone Number</vt:lpstr>
      <vt:lpstr>Solution: Match Phone Number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 Foundation</dc:creator>
  <cp:keywords>programming, coding, regular expressions, regex, text processing, match, matches, software university, softuni, lecture, pattern, groups, validation</cp:keywords>
  <dc:description>Software University Foundation - http://softuni.foundation/</dc:description>
  <cp:lastModifiedBy>Kermenliyski, Daniel (GfK)</cp:lastModifiedBy>
  <cp:revision>384</cp:revision>
  <dcterms:created xsi:type="dcterms:W3CDTF">2014-01-02T17:00:34Z</dcterms:created>
  <dcterms:modified xsi:type="dcterms:W3CDTF">2019-07-19T07:53:19Z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