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2"/>
  </p:sldMasterIdLst>
  <p:notesMasterIdLst>
    <p:notesMasterId r:id="rId38"/>
  </p:notesMasterIdLst>
  <p:handoutMasterIdLst>
    <p:handoutMasterId r:id="rId39"/>
  </p:handoutMasterIdLst>
  <p:sldIdLst>
    <p:sldId id="402" r:id="rId3"/>
    <p:sldId id="491" r:id="rId4"/>
    <p:sldId id="508" r:id="rId5"/>
    <p:sldId id="509" r:id="rId6"/>
    <p:sldId id="468" r:id="rId7"/>
    <p:sldId id="547" r:id="rId8"/>
    <p:sldId id="470" r:id="rId9"/>
    <p:sldId id="471" r:id="rId10"/>
    <p:sldId id="536" r:id="rId11"/>
    <p:sldId id="546" r:id="rId12"/>
    <p:sldId id="473" r:id="rId13"/>
    <p:sldId id="477" r:id="rId14"/>
    <p:sldId id="548" r:id="rId15"/>
    <p:sldId id="549" r:id="rId16"/>
    <p:sldId id="550" r:id="rId17"/>
    <p:sldId id="535" r:id="rId18"/>
    <p:sldId id="479" r:id="rId19"/>
    <p:sldId id="552" r:id="rId20"/>
    <p:sldId id="553" r:id="rId21"/>
    <p:sldId id="554" r:id="rId22"/>
    <p:sldId id="555" r:id="rId23"/>
    <p:sldId id="556" r:id="rId24"/>
    <p:sldId id="557" r:id="rId25"/>
    <p:sldId id="558" r:id="rId26"/>
    <p:sldId id="559" r:id="rId27"/>
    <p:sldId id="560" r:id="rId28"/>
    <p:sldId id="562" r:id="rId29"/>
    <p:sldId id="563" r:id="rId30"/>
    <p:sldId id="564" r:id="rId31"/>
    <p:sldId id="349" r:id="rId32"/>
    <p:sldId id="541" r:id="rId33"/>
    <p:sldId id="551" r:id="rId34"/>
    <p:sldId id="543" r:id="rId35"/>
    <p:sldId id="544" r:id="rId36"/>
    <p:sldId id="545" r:id="rId37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402"/>
            <p14:sldId id="491"/>
            <p14:sldId id="508"/>
          </p14:sldIdLst>
        </p14:section>
        <p14:section name="Regular Expressions" id="{C26D8618-AB4A-4067-AF04-093F256AA5F8}">
          <p14:sldIdLst>
            <p14:sldId id="509"/>
            <p14:sldId id="468"/>
            <p14:sldId id="547"/>
            <p14:sldId id="470"/>
            <p14:sldId id="471"/>
            <p14:sldId id="536"/>
          </p14:sldIdLst>
        </p14:section>
        <p14:section name="Quantifiers &amp; Grouping" id="{1C2122D8-4A63-425F-BD42-D12BC3B8BCD9}">
          <p14:sldIdLst>
            <p14:sldId id="546"/>
            <p14:sldId id="473"/>
            <p14:sldId id="477"/>
            <p14:sldId id="548"/>
            <p14:sldId id="549"/>
            <p14:sldId id="550"/>
          </p14:sldIdLst>
        </p14:section>
        <p14:section name="Backreference" id="{92EB2F62-5D24-4E9B-89CF-2FD38F155B65}">
          <p14:sldIdLst>
            <p14:sldId id="535"/>
            <p14:sldId id="479"/>
          </p14:sldIdLst>
        </p14:section>
        <p14:section name="Regular Expressions in JavaScript" id="{83EE0018-0BA2-4298-9CC8-CD83EF67DA44}">
          <p14:sldIdLst>
            <p14:sldId id="552"/>
            <p14:sldId id="553"/>
            <p14:sldId id="554"/>
            <p14:sldId id="555"/>
            <p14:sldId id="556"/>
            <p14:sldId id="557"/>
            <p14:sldId id="558"/>
            <p14:sldId id="559"/>
            <p14:sldId id="560"/>
            <p14:sldId id="562"/>
            <p14:sldId id="563"/>
            <p14:sldId id="564"/>
          </p14:sldIdLst>
        </p14:section>
        <p14:section name="Summary" id="{10E03AB1-9AA8-4E86-9A64-D741901E50A2}">
          <p14:sldIdLst>
            <p14:sldId id="349"/>
            <p14:sldId id="541"/>
            <p14:sldId id="551"/>
            <p14:sldId id="543"/>
            <p14:sldId id="544"/>
            <p14:sldId id="54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2A"/>
    <a:srgbClr val="0097CC"/>
    <a:srgbClr val="004C22"/>
    <a:srgbClr val="E85C0E"/>
    <a:srgbClr val="00642D"/>
    <a:srgbClr val="FFF0D9"/>
    <a:srgbClr val="F0F5FA"/>
    <a:srgbClr val="1A8AFA"/>
    <a:srgbClr val="FDFFFF"/>
    <a:srgbClr val="603A14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533" autoAdjust="0"/>
  </p:normalViewPr>
  <p:slideViewPr>
    <p:cSldViewPr>
      <p:cViewPr varScale="1">
        <p:scale>
          <a:sx n="90" d="100"/>
          <a:sy n="90" d="100"/>
        </p:scale>
        <p:origin x="88" y="61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7/9/2019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7/9/2019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435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6451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2978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6418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01731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8047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94732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700425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390644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71268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26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3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25.png"/><Relationship Id="rId4" Type="http://schemas.openxmlformats.org/officeDocument/2006/relationships/image" Target="../media/image22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27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9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1.png"/><Relationship Id="rId4" Type="http://schemas.openxmlformats.org/officeDocument/2006/relationships/image" Target="../media/image28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3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7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36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35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xmlns="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xmlns="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8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xmlns="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6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7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6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60" y="6035665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90" y="6035665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6" y="254857"/>
            <a:ext cx="10962447" cy="882654"/>
          </a:xfrm>
        </p:spPr>
        <p:txBody>
          <a:bodyPr/>
          <a:lstStyle>
            <a:lvl1pPr algn="ctr">
              <a:defRPr sz="4797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xmlns="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5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xmlns="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xmlns="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xmlns="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xmlns="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41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34E5CD64-8E62-478C-BD07-29B0AE8E261B}"/>
              </a:ext>
            </a:extLst>
          </p:cNvPr>
          <p:cNvSpPr/>
          <p:nvPr/>
        </p:nvSpPr>
        <p:spPr>
          <a:xfrm>
            <a:off x="-1588" y="6702676"/>
            <a:ext cx="12188825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917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6" y="1355077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036" indent="0">
              <a:buNone/>
              <a:defRPr sz="3730"/>
            </a:lvl2pPr>
            <a:lvl3pPr marL="1218072" indent="0">
              <a:buNone/>
              <a:defRPr sz="3197"/>
            </a:lvl3pPr>
            <a:lvl4pPr marL="1827109" indent="0">
              <a:buNone/>
              <a:defRPr sz="2664"/>
            </a:lvl4pPr>
            <a:lvl5pPr marL="2436145" indent="0">
              <a:buNone/>
              <a:defRPr sz="2664"/>
            </a:lvl5pPr>
            <a:lvl6pPr marL="3045182" indent="0">
              <a:buNone/>
              <a:defRPr sz="2664"/>
            </a:lvl6pPr>
            <a:lvl7pPr marL="3654218" indent="0">
              <a:buNone/>
              <a:defRPr sz="2664"/>
            </a:lvl7pPr>
            <a:lvl8pPr marL="4263254" indent="0">
              <a:buNone/>
              <a:defRPr sz="2664"/>
            </a:lvl8pPr>
            <a:lvl9pPr marL="4872290" indent="0">
              <a:buNone/>
              <a:defRPr sz="2664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3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E9B994EC-35A8-4A11-98CB-25DC28852F94}"/>
              </a:ext>
            </a:extLst>
          </p:cNvPr>
          <p:cNvSpPr/>
          <p:nvPr/>
        </p:nvSpPr>
        <p:spPr>
          <a:xfrm>
            <a:off x="2" y="6721483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xmlns="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8" y="1353867"/>
            <a:ext cx="7197424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7/9/2019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xmlns="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B2B94D3F-5DC8-4398-914C-4833ABE4CC19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59565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xmlns="" id="{B21D9C95-5FF6-4F7E-AC00-ED6F3DD385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xmlns="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7CFDBB16-985C-4CC7-B6DB-B81B36037922}"/>
              </a:ext>
            </a:extLst>
          </p:cNvPr>
          <p:cNvSpPr/>
          <p:nvPr/>
        </p:nvSpPr>
        <p:spPr>
          <a:xfrm>
            <a:off x="-1051027" y="703245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578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4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4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xmlns="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8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7/9/2019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7" y="1702474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4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4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xmlns="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4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xmlns="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xmlns="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4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xmlns="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xmlns="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xmlns="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xmlns="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xmlns="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xmlns="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xmlns="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550A59F9-9A9D-4956-95B4-F78CC0DB1D59}"/>
              </a:ext>
            </a:extLst>
          </p:cNvPr>
          <p:cNvSpPr/>
          <p:nvPr/>
        </p:nvSpPr>
        <p:spPr>
          <a:xfrm>
            <a:off x="-1588" y="6371332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xmlns="" id="{8AF69835-F228-45D6-B39E-583EEBF1FE2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xmlns="" id="{0577C4C0-8539-4520-A497-BBFB45821D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xmlns="" id="{16073A22-1B90-4D35-943B-5D9816FEB8FE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xmlns="" id="{F7C8CFEA-27DA-4058-A611-3AE53851908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xmlns="" id="{CE9346DD-5152-48D0-8B06-7F8CE9803DAB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xmlns="" id="{F6B4B602-D2C7-47C8-9470-2C5795ED8C2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xmlns="" id="{103B7E6D-AFDD-45E1-8121-F42E465AB0E8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5FA3191E-14EF-4DC3-AD93-CA289B12B4C9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xmlns="" id="{AB530A8A-ABDE-4B7F-B28B-A9B499B32225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xmlns="" id="{E5ADF575-91AD-4F69-BA66-356B62AEB683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xmlns="" id="{D60C0104-2410-4352-A800-FD0292CC11A7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xmlns="" id="{10FB7F08-6662-4D0C-AFAB-CFFDE9B1CA0A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xmlns="" id="{379635D4-E3FF-4174-A648-032E9615851B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xmlns="" id="{0601A2EF-9181-444B-8898-83A36D09B869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xmlns="" id="{307F38C1-A87B-4D59-BE69-6A23413F5870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006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7/9/2019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xmlns="" id="{7C54483B-C622-499B-BAE8-467BFD3E10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7887" y="3048001"/>
            <a:ext cx="4142269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xmlns="" id="{7AF9BEA8-CB87-4D39-873A-4E7E04D466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5869" y="1269705"/>
            <a:ext cx="3506115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xmlns="" id="{7DFD3364-5D9B-4B91-B09C-8540E820560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95" y="4961886"/>
            <a:ext cx="6685847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xmlns="" id="{F0386401-29A7-4448-AB68-1289BA211F5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1487" y="1253341"/>
            <a:ext cx="3536315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xmlns="" id="{CDC9F208-E4B0-4626-BBAD-F54DFF0CF9B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667" y="1297094"/>
            <a:ext cx="4110401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xmlns="" id="{1DE8CA65-1470-4A40-9B49-AFF7E19C21A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93" y="3323273"/>
            <a:ext cx="6676269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26991FD8-5C91-4C3D-9F00-7203C811B463}"/>
              </a:ext>
            </a:extLst>
          </p:cNvPr>
          <p:cNvSpPr/>
          <p:nvPr/>
        </p:nvSpPr>
        <p:spPr>
          <a:xfrm>
            <a:off x="0" y="-7074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8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3F691F48-DCAC-4489-AA09-7346B7E67855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720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26991FD8-5C91-4C3D-9F00-7203C811B463}"/>
              </a:ext>
            </a:extLst>
          </p:cNvPr>
          <p:cNvSpPr/>
          <p:nvPr/>
        </p:nvSpPr>
        <p:spPr>
          <a:xfrm>
            <a:off x="0" y="-7074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8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xmlns="" id="{61839306-7842-46B9-A463-C24420A37C0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4143" y="1200162"/>
            <a:ext cx="6095011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xmlns="" id="{F5EB795D-0B62-4CCB-983D-13BD9B3CD0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22" y="1399790"/>
            <a:ext cx="5352870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xmlns="" id="{91C19F79-E05B-4929-A929-287F44EB3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22" y="2317265"/>
            <a:ext cx="6665764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xmlns="" id="{B38FBC35-D604-40D3-8560-90C506EBA7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7"/>
          <a:stretch/>
        </p:blipFill>
        <p:spPr bwMode="auto">
          <a:xfrm>
            <a:off x="7759479" y="2602277"/>
            <a:ext cx="3154360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xmlns="" id="{71103A5B-EAFD-46BF-93EB-10FFF58B7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683" y="5230897"/>
            <a:ext cx="7165745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xmlns="" id="{EDA50EFF-7A2E-4BB9-A7A8-5BBF9EE3DB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5436" y="4510112"/>
            <a:ext cx="3351927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31C8BF23-28B4-4942-902F-58C0B92A760B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968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xmlns="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1" y="1186308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7"/>
            </a:lvl1pPr>
            <a:lvl2pPr marL="989684" marR="0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7" dirty="0"/>
              <a:t>Software University – High-Quality Education, </a:t>
            </a:r>
            <a:br>
              <a:rPr lang="en-US" sz="3197" dirty="0"/>
            </a:br>
            <a:r>
              <a:rPr lang="en-US" sz="3197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7" noProof="1">
                <a:hlinkClick r:id="rId3"/>
              </a:rPr>
              <a:t>softuni.bg</a:t>
            </a:r>
            <a:r>
              <a:rPr lang="en-US" sz="2897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Foundation</a:t>
            </a:r>
            <a:endParaRPr lang="bg-BG" sz="3197" dirty="0"/>
          </a:p>
          <a:p>
            <a:pPr lvl="1">
              <a:lnSpc>
                <a:spcPct val="100000"/>
              </a:lnSpc>
            </a:pPr>
            <a:r>
              <a:rPr lang="en-US" sz="2997" noProof="1">
                <a:hlinkClick r:id="rId4"/>
              </a:rPr>
              <a:t>http://softuni.foundation/</a:t>
            </a:r>
            <a:endParaRPr lang="en-US" sz="2997" noProof="1"/>
          </a:p>
          <a:p>
            <a:pPr>
              <a:lnSpc>
                <a:spcPct val="100000"/>
              </a:lnSpc>
            </a:pPr>
            <a:r>
              <a:rPr lang="en-US" sz="3197" dirty="0"/>
              <a:t>Software University @ Facebook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kumimoji="0" lang="en-US" sz="2897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7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Forums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lang="en-US" sz="2797" dirty="0">
                <a:hlinkClick r:id="rId6"/>
              </a:rPr>
              <a:t>forum.softuni.bg</a:t>
            </a:r>
            <a:endParaRPr lang="en-US" sz="2797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xmlns="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xmlns="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5" y="5017463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xmlns="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60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9" y="1319424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xmlns="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2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124504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6814526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7/9/2019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74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7/9/2019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698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xmlns="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8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xmlns="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xmlns="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5"/>
            <a:ext cx="8180332" cy="4795935"/>
          </a:xfrm>
        </p:spPr>
        <p:txBody>
          <a:bodyPr/>
          <a:lstStyle>
            <a:lvl1pPr marL="513888" indent="-513888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xmlns="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7/9/2019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xmlns="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xmlns="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548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4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9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7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2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04224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xmlns="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8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7/9/2019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xmlns="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xmlns="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382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2" y="3314705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xmlns="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xmlns="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4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7/9/2019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8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72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7/9/2019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729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5738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4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24" tIns="60912" rIns="121824" bIns="6091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6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4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xmlns="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1"/>
            <a:ext cx="5424735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xmlns="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1"/>
            <a:ext cx="5424734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8" y="6390561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7/9/2019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962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xmlns="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2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036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6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7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7/9/2019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294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xmlns="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8" y="6397197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7/9/2019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xmlns="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70" y="6397197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xmlns="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7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xmlns="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6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xmlns="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47754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8" r:id="rId16"/>
    <p:sldLayoutId id="2147483689" r:id="rId17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072" rtl="0" eaLnBrk="1" latinLnBrk="1" hangingPunct="1">
        <a:spcBef>
          <a:spcPct val="0"/>
        </a:spcBef>
        <a:buNone/>
        <a:defRPr sz="3997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778" indent="-456778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7" kern="1200">
          <a:solidFill>
            <a:schemeClr val="tx1"/>
          </a:solidFill>
          <a:latin typeface="+mn-lt"/>
          <a:ea typeface="+mn-ea"/>
          <a:cs typeface="+mn-cs"/>
        </a:defRPr>
      </a:lvl1pPr>
      <a:lvl2pPr marL="989684" indent="-380648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7" kern="1200">
          <a:solidFill>
            <a:schemeClr val="tx1"/>
          </a:solidFill>
          <a:latin typeface="+mn-lt"/>
          <a:ea typeface="+mn-ea"/>
          <a:cs typeface="+mn-cs"/>
        </a:defRPr>
      </a:lvl2pPr>
      <a:lvl3pPr marL="1522591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7" kern="1200">
          <a:solidFill>
            <a:schemeClr val="tx1"/>
          </a:solidFill>
          <a:latin typeface="+mn-lt"/>
          <a:ea typeface="+mn-ea"/>
          <a:cs typeface="+mn-cs"/>
        </a:defRPr>
      </a:lvl3pPr>
      <a:lvl4pPr marL="2131627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7" kern="1200">
          <a:solidFill>
            <a:schemeClr val="tx1"/>
          </a:solidFill>
          <a:latin typeface="+mn-lt"/>
          <a:ea typeface="+mn-ea"/>
          <a:cs typeface="+mn-cs"/>
        </a:defRPr>
      </a:lvl4pPr>
      <a:lvl5pPr marL="2740663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7" kern="1200">
          <a:solidFill>
            <a:schemeClr val="tx1"/>
          </a:solidFill>
          <a:latin typeface="+mn-lt"/>
          <a:ea typeface="+mn-ea"/>
          <a:cs typeface="+mn-cs"/>
        </a:defRPr>
      </a:lvl5pPr>
      <a:lvl6pPr marL="3349699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6pPr>
      <a:lvl7pPr marL="3958736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7pPr>
      <a:lvl8pPr marL="4567772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8pPr>
      <a:lvl9pPr marL="5176808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1pPr>
      <a:lvl2pPr marL="609036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2pPr>
      <a:lvl3pPr marL="121807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3pPr>
      <a:lvl4pPr marL="1827109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4pPr>
      <a:lvl5pPr marL="2436145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5pPr>
      <a:lvl6pPr marL="304518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6pPr>
      <a:lvl7pPr marL="3654218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7pPr>
      <a:lvl8pPr marL="4263254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8pPr>
      <a:lvl9pPr marL="487229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1.jpeg"/><Relationship Id="rId4" Type="http://schemas.openxmlformats.org/officeDocument/2006/relationships/image" Target="../media/image4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regex101.com/" TargetMode="Externa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708/Regular-Expressions-Lab" TargetMode="Externa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708/Regular-Expressions-Lab" TargetMode="Externa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trainings/2343/js-fundamentals-may-2019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51.png"/><Relationship Id="rId26" Type="http://schemas.openxmlformats.org/officeDocument/2006/relationships/image" Target="../media/image54.jpe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://smartit.bg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48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stemo.bg/en/" TargetMode="External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50.png"/><Relationship Id="rId20" Type="http://schemas.openxmlformats.org/officeDocument/2006/relationships/image" Target="../media/image3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6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53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motion-software.com/" TargetMode="External"/><Relationship Id="rId10" Type="http://schemas.openxmlformats.org/officeDocument/2006/relationships/image" Target="../media/image47.png"/><Relationship Id="rId19" Type="http://schemas.openxmlformats.org/officeDocument/2006/relationships/hyperlink" Target="https://www.superhosting.bg/" TargetMode="External"/><Relationship Id="rId4" Type="http://schemas.openxmlformats.org/officeDocument/2006/relationships/image" Target="../media/image45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49.png"/><Relationship Id="rId22" Type="http://schemas.openxmlformats.org/officeDocument/2006/relationships/image" Target="../media/image52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world-of-myths.com/" TargetMode="External"/><Relationship Id="rId3" Type="http://schemas.openxmlformats.org/officeDocument/2006/relationships/image" Target="../media/image55.jpeg"/><Relationship Id="rId7" Type="http://schemas.openxmlformats.org/officeDocument/2006/relationships/image" Target="../media/image5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onebitsoftware.net/" TargetMode="External"/><Relationship Id="rId11" Type="http://schemas.openxmlformats.org/officeDocument/2006/relationships/image" Target="../media/image59.gif"/><Relationship Id="rId5" Type="http://schemas.openxmlformats.org/officeDocument/2006/relationships/image" Target="../media/image56.png"/><Relationship Id="rId10" Type="http://schemas.openxmlformats.org/officeDocument/2006/relationships/hyperlink" Target="https://www.lukanet.com/" TargetMode="External"/><Relationship Id="rId4" Type="http://schemas.openxmlformats.org/officeDocument/2006/relationships/hyperlink" Target="http://codexio.bg/" TargetMode="External"/><Relationship Id="rId9" Type="http://schemas.openxmlformats.org/officeDocument/2006/relationships/image" Target="../media/image58.jpe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3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61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3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regex101.com/" TargetMode="External"/><Relationship Id="rId2" Type="http://schemas.openxmlformats.org/officeDocument/2006/relationships/hyperlink" Target="http://regexr.com/" TargetMode="Externa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hyperlink" Target="http://www.regex101.com/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lnSpc>
                <a:spcPct val="114000"/>
              </a:lnSpc>
              <a:spcAft>
                <a:spcPts val="0"/>
              </a:spcAft>
            </a:pPr>
            <a:r>
              <a:rPr lang="en-US" dirty="0"/>
              <a:t>Regular Expressions Language Syntax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Regular </a:t>
            </a:r>
            <a:r>
              <a:rPr lang="en-US" dirty="0" smtClean="0"/>
              <a:t>Expressions (</a:t>
            </a:r>
            <a:r>
              <a:rPr lang="en-US" dirty="0" err="1" smtClean="0"/>
              <a:t>RegEx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 err="1"/>
              <a:t>SoftUni</a:t>
            </a:r>
            <a:r>
              <a:rPr lang="en-US" dirty="0"/>
              <a:t>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xmlns="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30" y="2496257"/>
            <a:ext cx="2212117" cy="551743"/>
          </a:xfrm>
          <a:prstGeom prst="rect">
            <a:avLst/>
          </a:prstGeom>
        </p:spPr>
      </p:pic>
      <p:pic>
        <p:nvPicPr>
          <p:cNvPr id="9" name="image2.jpeg">
            <a:extLst>
              <a:ext uri="{FF2B5EF4-FFF2-40B4-BE49-F238E27FC236}">
                <a16:creationId xmlns:a16="http://schemas.microsoft.com/office/drawing/2014/main" xmlns="" id="{CD02F7BD-8B2C-4C1D-8CCB-C1AAD08F085E}"/>
              </a:ext>
            </a:extLst>
          </p:cNvPr>
          <p:cNvPicPr>
            <a:picLocks/>
          </p:cNvPicPr>
          <p:nvPr/>
        </p:nvPicPr>
        <p:blipFill>
          <a:blip r:embed="rId5" cstate="print">
            <a:extLst/>
          </a:blip>
          <a:srcRect l="2237" r="2237"/>
          <a:stretch>
            <a:fillRect/>
          </a:stretch>
        </p:blipFill>
        <p:spPr>
          <a:xfrm>
            <a:off x="455612" y="3214496"/>
            <a:ext cx="3276600" cy="16002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Quantifiers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574185D6-58EB-4294-913D-F8068A92586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Grouping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xmlns="" id="{C886439C-1CA8-450B-A9E2-4DBC6DCAF5FE}"/>
              </a:ext>
            </a:extLst>
          </p:cNvPr>
          <p:cNvSpPr txBox="1">
            <a:spLocks/>
          </p:cNvSpPr>
          <p:nvPr/>
        </p:nvSpPr>
        <p:spPr>
          <a:xfrm>
            <a:off x="4572077" y="1724260"/>
            <a:ext cx="3044670" cy="1981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600" dirty="0">
                <a:solidFill>
                  <a:schemeClr val="bg2"/>
                </a:solidFill>
                <a:latin typeface="Consolas" panose="020B0609020204030204" pitchFamily="49" charset="0"/>
              </a:rPr>
              <a:t>(\w+)</a:t>
            </a:r>
          </a:p>
        </p:txBody>
      </p:sp>
    </p:spTree>
    <p:extLst>
      <p:ext uri="{BB962C8B-B14F-4D97-AF65-F5344CB8AC3E}">
        <p14:creationId xmlns:p14="http://schemas.microsoft.com/office/powerpoint/2010/main" val="1552692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</a:t>
            </a:r>
            <a:r>
              <a:rPr lang="en-US" noProof="1">
                <a:cs typeface="Consolas" panose="020B0609020204030204" pitchFamily="49" charset="0"/>
              </a:rPr>
              <a:t>–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matches the previous element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zero 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or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more 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times</a:t>
            </a:r>
          </a:p>
          <a:p>
            <a:endParaRPr lang="en-US" noProof="1">
              <a:latin typeface="+mj-lt"/>
              <a:cs typeface="Consolas" panose="020B0609020204030204" pitchFamily="49" charset="0"/>
            </a:endParaRPr>
          </a:p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</a:t>
            </a:r>
            <a:r>
              <a:rPr lang="en-US" noProof="1">
                <a:cs typeface="Consolas" panose="020B0609020204030204" pitchFamily="49" charset="0"/>
              </a:rPr>
              <a:t>–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matches the previous element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one 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or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more 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times</a:t>
            </a:r>
          </a:p>
          <a:p>
            <a:endParaRPr lang="en-US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</a:t>
            </a:r>
            <a:r>
              <a:rPr lang="en-US" noProof="1">
                <a:cs typeface="Consolas" panose="020B0609020204030204" pitchFamily="49" charset="0"/>
              </a:rPr>
              <a:t> – matches the previous element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zero </a:t>
            </a:r>
            <a:r>
              <a:rPr lang="en-US" noProof="1">
                <a:cs typeface="Consolas" panose="020B0609020204030204" pitchFamily="49" charset="0"/>
              </a:rPr>
              <a:t>or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one </a:t>
            </a:r>
            <a:r>
              <a:rPr lang="en-US" noProof="1">
                <a:cs typeface="Consolas" panose="020B0609020204030204" pitchFamily="49" charset="0"/>
              </a:rPr>
              <a:t>time</a:t>
            </a:r>
          </a:p>
          <a:p>
            <a:endParaRPr lang="en-US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{3}</a:t>
            </a:r>
            <a:r>
              <a:rPr lang="en-US" noProof="1">
                <a:cs typeface="Consolas" panose="020B0609020204030204" pitchFamily="49" charset="0"/>
              </a:rPr>
              <a:t> – matches the previous element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exactly 3 </a:t>
            </a:r>
            <a:r>
              <a:rPr lang="en-US" noProof="1">
                <a:cs typeface="Consolas" panose="020B0609020204030204" pitchFamily="49" charset="0"/>
              </a:rPr>
              <a:t>times</a:t>
            </a:r>
          </a:p>
          <a:p>
            <a:endParaRPr lang="en-US" noProof="1"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Quantifiers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374645" y="1870727"/>
            <a:ext cx="36576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+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359885976002</a:t>
            </a:r>
            <a:r>
              <a:rPr lang="en-US" sz="2800" b="1" noProof="1">
                <a:latin typeface="Consolas" panose="020B0609020204030204" pitchFamily="49" charset="0"/>
              </a:rPr>
              <a:t> a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+</a:t>
            </a:r>
            <a:r>
              <a:rPr lang="en-US" sz="2800" b="1" noProof="1">
                <a:latin typeface="Consolas" panose="020B0609020204030204" pitchFamily="49" charset="0"/>
              </a:rPr>
              <a:t>b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836612" y="1870727"/>
            <a:ext cx="1590117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\+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\d*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xmlns="" id="{CC046982-889B-43F5-BA2B-4BE7F473408F}"/>
              </a:ext>
            </a:extLst>
          </p:cNvPr>
          <p:cNvSpPr/>
          <p:nvPr/>
        </p:nvSpPr>
        <p:spPr>
          <a:xfrm>
            <a:off x="2688580" y="1934069"/>
            <a:ext cx="458788" cy="39653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xmlns="" id="{4377CA61-A530-4E9D-9FE8-736FD0FA6B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5853" y="3270736"/>
            <a:ext cx="36576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+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359885976002</a:t>
            </a:r>
            <a:r>
              <a:rPr lang="en-US" sz="2800" b="1" noProof="1">
                <a:latin typeface="Consolas" panose="020B0609020204030204" pitchFamily="49" charset="0"/>
              </a:rPr>
              <a:t> a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+</a:t>
            </a:r>
            <a:r>
              <a:rPr lang="en-US" sz="2800" b="1" noProof="1">
                <a:latin typeface="Consolas" panose="020B0609020204030204" pitchFamily="49" charset="0"/>
              </a:rPr>
              <a:t>b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xmlns="" id="{D5DF1277-2A2F-4A3F-A298-7FA839E5B1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612" y="3270469"/>
            <a:ext cx="1590117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\+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\d+</a:t>
            </a:r>
          </a:p>
        </p:txBody>
      </p:sp>
      <p:sp>
        <p:nvSpPr>
          <p:cNvPr id="46" name="Arrow: Right 45">
            <a:extLst>
              <a:ext uri="{FF2B5EF4-FFF2-40B4-BE49-F238E27FC236}">
                <a16:creationId xmlns:a16="http://schemas.microsoft.com/office/drawing/2014/main" xmlns="" id="{29197C1B-F0BA-44A2-BBB5-45E2F39CDCA0}"/>
              </a:ext>
            </a:extLst>
          </p:cNvPr>
          <p:cNvSpPr/>
          <p:nvPr/>
        </p:nvSpPr>
        <p:spPr>
          <a:xfrm>
            <a:off x="2688580" y="3331009"/>
            <a:ext cx="458788" cy="39653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xmlns="" id="{F8C4F213-9490-4E85-9D34-1330AFF37C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4645" y="4712891"/>
            <a:ext cx="36576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+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3</a:t>
            </a:r>
            <a:r>
              <a:rPr lang="en-US" sz="2800" b="1" noProof="1">
                <a:latin typeface="Consolas" panose="020B0609020204030204" pitchFamily="49" charset="0"/>
              </a:rPr>
              <a:t>59885976002 a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+</a:t>
            </a:r>
            <a:r>
              <a:rPr lang="en-US" sz="2800" b="1" noProof="1">
                <a:latin typeface="Consolas" panose="020B0609020204030204" pitchFamily="49" charset="0"/>
              </a:rPr>
              <a:t>b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xmlns="" id="{9CF756FF-C49B-4E33-8417-D0C238935C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974" y="4678618"/>
            <a:ext cx="16002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\+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\d?</a:t>
            </a:r>
          </a:p>
        </p:txBody>
      </p:sp>
      <p:sp>
        <p:nvSpPr>
          <p:cNvPr id="51" name="Arrow: Right 50">
            <a:extLst>
              <a:ext uri="{FF2B5EF4-FFF2-40B4-BE49-F238E27FC236}">
                <a16:creationId xmlns:a16="http://schemas.microsoft.com/office/drawing/2014/main" xmlns="" id="{A5378BA8-C61F-455C-81EC-9DDB53EBA6C2}"/>
              </a:ext>
            </a:extLst>
          </p:cNvPr>
          <p:cNvSpPr/>
          <p:nvPr/>
        </p:nvSpPr>
        <p:spPr>
          <a:xfrm>
            <a:off x="2741612" y="4776233"/>
            <a:ext cx="458788" cy="39653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xmlns="" id="{369CC83B-9D95-4CE6-98F3-9938FC46EB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4645" y="6022023"/>
            <a:ext cx="36576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+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359</a:t>
            </a:r>
            <a:r>
              <a:rPr lang="en-US" sz="2800" b="1" noProof="1">
                <a:latin typeface="Consolas" panose="020B0609020204030204" pitchFamily="49" charset="0"/>
              </a:rPr>
              <a:t>885976002 a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+</a:t>
            </a:r>
            <a:r>
              <a:rPr lang="en-US" sz="2800" b="1" noProof="1">
                <a:latin typeface="Consolas" panose="020B0609020204030204" pitchFamily="49" charset="0"/>
              </a:rPr>
              <a:t>b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xmlns="" id="{D23E989C-C1E0-489C-9E5A-1D4815DC01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612" y="6022023"/>
            <a:ext cx="16002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\+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\d{3}</a:t>
            </a:r>
          </a:p>
        </p:txBody>
      </p:sp>
      <p:sp>
        <p:nvSpPr>
          <p:cNvPr id="58" name="Arrow: Right 57">
            <a:extLst>
              <a:ext uri="{FF2B5EF4-FFF2-40B4-BE49-F238E27FC236}">
                <a16:creationId xmlns:a16="http://schemas.microsoft.com/office/drawing/2014/main" xmlns="" id="{B78B155E-6D09-439E-89F2-03016ABE7C30}"/>
              </a:ext>
            </a:extLst>
          </p:cNvPr>
          <p:cNvSpPr/>
          <p:nvPr/>
        </p:nvSpPr>
        <p:spPr>
          <a:xfrm>
            <a:off x="2715050" y="6085365"/>
            <a:ext cx="458788" cy="39653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313210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nimBg="1"/>
      <p:bldP spid="46" grpId="0" animBg="1"/>
      <p:bldP spid="48" grpId="0" animBg="1"/>
      <p:bldP spid="49" grpId="0" animBg="1"/>
      <p:bldP spid="51" grpId="0" animBg="1"/>
      <p:bldP spid="55" grpId="0" animBg="1"/>
      <p:bldP spid="56" grpId="0" animBg="1"/>
      <p:bldP spid="5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(subexpression)</a:t>
            </a:r>
            <a:r>
              <a:rPr lang="en-US" sz="3200" noProof="1">
                <a:latin typeface="+mj-lt"/>
                <a:cs typeface="Consolas" panose="020B0609020204030204" pitchFamily="49" charset="0"/>
              </a:rPr>
              <a:t> – captures the matched subexpression as numbered group</a:t>
            </a:r>
          </a:p>
          <a:p>
            <a:pPr>
              <a:buClr>
                <a:schemeClr val="tx1"/>
              </a:buClr>
            </a:pPr>
            <a:endParaRPr lang="en-US" sz="3200" noProof="1">
              <a:latin typeface="+mj-lt"/>
              <a:cs typeface="Consolas" panose="020B0609020204030204" pitchFamily="49" charset="0"/>
            </a:endParaRPr>
          </a:p>
          <a:p>
            <a:pPr>
              <a:spcBef>
                <a:spcPts val="1200"/>
              </a:spcBef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(?:subexpression)</a:t>
            </a:r>
            <a:r>
              <a:rPr lang="en-US" sz="3200" noProof="1">
                <a:cs typeface="Consolas" panose="020B0609020204030204" pitchFamily="49" charset="0"/>
              </a:rPr>
              <a:t> – defines a non-capturing group</a:t>
            </a:r>
          </a:p>
          <a:p>
            <a:pPr>
              <a:buClr>
                <a:schemeClr val="tx1"/>
              </a:buClr>
            </a:pPr>
            <a:endParaRPr lang="en-US" sz="3200" noProof="1">
              <a:cs typeface="Consolas" panose="020B0609020204030204" pitchFamily="49" charset="0"/>
            </a:endParaRPr>
          </a:p>
          <a:p>
            <a:pPr>
              <a:spcBef>
                <a:spcPts val="1200"/>
              </a:spcBef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(?&lt;name&gt;subexpression)</a:t>
            </a:r>
            <a:r>
              <a:rPr lang="en-US" sz="3200" noProof="1">
                <a:cs typeface="Consolas" panose="020B0609020204030204" pitchFamily="49" charset="0"/>
              </a:rPr>
              <a:t> – defines a named capturing group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Grouping Constructs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912811" y="2392978"/>
            <a:ext cx="412845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3"/>
                </a:solidFill>
                <a:latin typeface="Consolas" panose="020B0609020204030204" pitchFamily="49" charset="0"/>
              </a:rPr>
              <a:t>\d{2}</a:t>
            </a:r>
            <a:r>
              <a:rPr lang="en-US" sz="2800" b="1" noProof="1">
                <a:latin typeface="Consolas" panose="020B0609020204030204" pitchFamily="49" charset="0"/>
              </a:rPr>
              <a:t>-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(\w{3})</a:t>
            </a:r>
            <a:r>
              <a:rPr lang="en-US" sz="2800" b="1" noProof="1">
                <a:latin typeface="Consolas" panose="020B0609020204030204" pitchFamily="49" charset="0"/>
              </a:rPr>
              <a:t>-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\d{4}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5889092" y="2413108"/>
            <a:ext cx="2415119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3"/>
                </a:solidFill>
                <a:latin typeface="Consolas" panose="020B0609020204030204" pitchFamily="49" charset="0"/>
              </a:rPr>
              <a:t>22</a:t>
            </a:r>
            <a:r>
              <a:rPr lang="en-US" sz="2800" b="1" noProof="1">
                <a:latin typeface="Consolas" panose="020B0609020204030204" pitchFamily="49" charset="0"/>
              </a:rPr>
              <a:t>-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Jan</a:t>
            </a:r>
            <a:r>
              <a:rPr lang="en-US" sz="2800" b="1" noProof="1">
                <a:latin typeface="Consolas" panose="020B0609020204030204" pitchFamily="49" charset="0"/>
              </a:rPr>
              <a:t>-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2015</a:t>
            </a: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836611" y="3847633"/>
            <a:ext cx="4724401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^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(?:Hi|hello)</a:t>
            </a:r>
            <a:r>
              <a:rPr lang="en-US" sz="2800" b="1" noProof="1">
                <a:latin typeface="Consolas" panose="020B0609020204030204" pitchFamily="49" charset="0"/>
              </a:rPr>
              <a:t>,\s*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(\w+)</a:t>
            </a:r>
            <a:r>
              <a:rPr lang="en-US" sz="2800" b="1" noProof="1">
                <a:latin typeface="Consolas" panose="020B0609020204030204" pitchFamily="49" charset="0"/>
              </a:rPr>
              <a:t>$</a:t>
            </a: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6337485" y="3832540"/>
            <a:ext cx="1955731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Hi</a:t>
            </a:r>
            <a:r>
              <a:rPr lang="en-US" sz="2800" b="1" noProof="1">
                <a:latin typeface="Consolas" panose="020B0609020204030204" pitchFamily="49" charset="0"/>
              </a:rPr>
              <a:t>, 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Peter</a:t>
            </a: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870371" y="5257800"/>
            <a:ext cx="6149161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3"/>
                </a:solidFill>
                <a:latin typeface="Consolas" panose="020B0609020204030204" pitchFamily="49" charset="0"/>
              </a:rPr>
              <a:t>(?&lt;day&gt;\d{2})</a:t>
            </a:r>
            <a:r>
              <a:rPr lang="en-US" sz="2800" b="1" noProof="1">
                <a:latin typeface="Consolas" panose="020B0609020204030204" pitchFamily="49" charset="0"/>
              </a:rPr>
              <a:t>-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(?&lt;month&gt;\w{3})</a:t>
            </a:r>
            <a:r>
              <a:rPr lang="en-US" sz="2800" b="1" noProof="1">
                <a:latin typeface="Consolas" panose="020B0609020204030204" pitchFamily="49" charset="0"/>
              </a:rPr>
              <a:t>-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(?&lt;year&gt;\d{4})</a:t>
            </a: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7937673" y="5473243"/>
            <a:ext cx="233777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3"/>
                </a:solidFill>
                <a:latin typeface="Consolas" panose="020B0609020204030204" pitchFamily="49" charset="0"/>
              </a:rPr>
              <a:t>22</a:t>
            </a:r>
            <a:r>
              <a:rPr lang="en-US" sz="2800" b="1" noProof="1">
                <a:latin typeface="Consolas" panose="020B0609020204030204" pitchFamily="49" charset="0"/>
              </a:rPr>
              <a:t>-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Jan</a:t>
            </a:r>
            <a:r>
              <a:rPr lang="en-US" sz="2800" b="1" noProof="1">
                <a:latin typeface="Consolas" panose="020B0609020204030204" pitchFamily="49" charset="0"/>
              </a:rPr>
              <a:t>-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2015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xmlns="" id="{F4CDDCB9-7E99-438E-B084-203948179C20}"/>
              </a:ext>
            </a:extLst>
          </p:cNvPr>
          <p:cNvSpPr/>
          <p:nvPr/>
        </p:nvSpPr>
        <p:spPr>
          <a:xfrm>
            <a:off x="5279492" y="2494882"/>
            <a:ext cx="439497" cy="35013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xmlns="" id="{2A467049-FDAF-4FB6-9AF9-4C5AB41B7CDD}"/>
              </a:ext>
            </a:extLst>
          </p:cNvPr>
          <p:cNvSpPr/>
          <p:nvPr/>
        </p:nvSpPr>
        <p:spPr>
          <a:xfrm>
            <a:off x="5729500" y="3938199"/>
            <a:ext cx="439497" cy="35013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xmlns="" id="{D52E1EEF-F7E0-4718-9C3A-363626908A7E}"/>
              </a:ext>
            </a:extLst>
          </p:cNvPr>
          <p:cNvSpPr/>
          <p:nvPr/>
        </p:nvSpPr>
        <p:spPr>
          <a:xfrm>
            <a:off x="7258854" y="5559786"/>
            <a:ext cx="439497" cy="35013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2125296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4" grpId="0" animBg="1"/>
      <p:bldP spid="25" grpId="0" animBg="1"/>
      <p:bldP spid="33" grpId="0" animBg="1"/>
      <p:bldP spid="3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 txBox="1">
            <a:spLocks/>
          </p:cNvSpPr>
          <p:nvPr/>
        </p:nvSpPr>
        <p:spPr>
          <a:xfrm>
            <a:off x="190413" y="1151121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Write a regular expression in </a:t>
            </a:r>
            <a:r>
              <a:rPr lang="en-US" sz="3600" dirty="0">
                <a:solidFill>
                  <a:schemeClr val="bg1"/>
                </a:solidFill>
                <a:hlinkClick r:id="rId2"/>
              </a:rPr>
              <a:t>www.regex101.com</a:t>
            </a:r>
            <a:r>
              <a:rPr lang="en-US" dirty="0"/>
              <a:t> that</a:t>
            </a:r>
            <a:br>
              <a:rPr lang="en-US" dirty="0"/>
            </a:br>
            <a:r>
              <a:rPr lang="en-US" dirty="0"/>
              <a:t> extracts all word char sequences from given text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Match All Words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08011" y="3428465"/>
            <a:ext cx="464820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_ (Underscores) are also word characters!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246812" y="3428464"/>
            <a:ext cx="5094985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_|Underscores|are|also|word|characters</a:t>
            </a:r>
          </a:p>
        </p:txBody>
      </p:sp>
      <p:sp>
        <p:nvSpPr>
          <p:cNvPr id="3" name="Right Arrow 2"/>
          <p:cNvSpPr/>
          <p:nvPr/>
        </p:nvSpPr>
        <p:spPr bwMode="auto">
          <a:xfrm>
            <a:off x="5639029" y="3783896"/>
            <a:ext cx="381001" cy="3048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26796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2000"/>
            <a:ext cx="11804822" cy="5570355"/>
          </a:xfrm>
        </p:spPr>
        <p:txBody>
          <a:bodyPr/>
          <a:lstStyle/>
          <a:p>
            <a:r>
              <a:rPr lang="en-US" dirty="0"/>
              <a:t>Write a regular expression that extracts </a:t>
            </a:r>
            <a:r>
              <a:rPr lang="en-US" b="1" dirty="0">
                <a:solidFill>
                  <a:schemeClr val="bg1"/>
                </a:solidFill>
              </a:rPr>
              <a:t>dates</a:t>
            </a:r>
            <a:r>
              <a:rPr lang="en-US" dirty="0"/>
              <a:t> from text</a:t>
            </a:r>
          </a:p>
          <a:p>
            <a:pPr lvl="1"/>
            <a:r>
              <a:rPr lang="en-US" dirty="0"/>
              <a:t>Valid date format: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dd-MMM-yyyy</a:t>
            </a:r>
          </a:p>
          <a:p>
            <a:pPr lvl="1"/>
            <a:r>
              <a:rPr lang="en-US" dirty="0"/>
              <a:t>Examples: </a:t>
            </a:r>
            <a:r>
              <a:rPr lang="en-US" b="1" dirty="0">
                <a:solidFill>
                  <a:schemeClr val="bg1"/>
                </a:solidFill>
              </a:rPr>
              <a:t>12-Jun-1999</a:t>
            </a:r>
            <a:r>
              <a:rPr lang="en-US" dirty="0"/>
              <a:t>,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3-Nov-1999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Match Dates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216315" y="3352800"/>
            <a:ext cx="7477612" cy="143806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 am born on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30-Dec-1994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.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My father is born on the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9-Jul-1955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.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01-July-2000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is not a valid date.</a:t>
            </a:r>
          </a:p>
        </p:txBody>
      </p:sp>
    </p:spTree>
    <p:extLst>
      <p:ext uri="{BB962C8B-B14F-4D97-AF65-F5344CB8AC3E}">
        <p14:creationId xmlns:p14="http://schemas.microsoft.com/office/powerpoint/2010/main" val="3998196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4294967295"/>
          </p:nvPr>
        </p:nvSpPr>
        <p:spPr>
          <a:xfrm>
            <a:off x="360000" y="1331999"/>
            <a:ext cx="11449412" cy="506519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/>
              <a:t>Write a regular expression that performs simple </a:t>
            </a:r>
            <a:r>
              <a:rPr lang="en-US" sz="3200" b="1" dirty="0">
                <a:solidFill>
                  <a:schemeClr val="bg1"/>
                </a:solidFill>
              </a:rPr>
              <a:t>email validation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An email consists of: </a:t>
            </a:r>
            <a:r>
              <a:rPr lang="en-US" b="1" dirty="0">
                <a:solidFill>
                  <a:schemeClr val="bg1"/>
                </a:solidFill>
              </a:rPr>
              <a:t>username @ domain name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Usernames </a:t>
            </a:r>
            <a:r>
              <a:rPr lang="en-US" dirty="0"/>
              <a:t>are </a:t>
            </a:r>
            <a:r>
              <a:rPr lang="en-US" b="1" dirty="0">
                <a:solidFill>
                  <a:schemeClr val="bg1"/>
                </a:solidFill>
              </a:rPr>
              <a:t>alphanumeric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Domain names </a:t>
            </a:r>
            <a:r>
              <a:rPr lang="en-US" dirty="0"/>
              <a:t>consist of</a:t>
            </a:r>
            <a:r>
              <a:rPr lang="en-US" b="1" dirty="0">
                <a:solidFill>
                  <a:schemeClr val="bg1"/>
                </a:solidFill>
              </a:rPr>
              <a:t> two strings</a:t>
            </a:r>
            <a:r>
              <a:rPr lang="en-US" dirty="0"/>
              <a:t>, separated by a </a:t>
            </a:r>
            <a:r>
              <a:rPr lang="en-US" b="1" dirty="0">
                <a:solidFill>
                  <a:schemeClr val="bg1"/>
                </a:solidFill>
              </a:rPr>
              <a:t>period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Domain names </a:t>
            </a:r>
            <a:r>
              <a:rPr lang="en-US" dirty="0"/>
              <a:t>may contain only </a:t>
            </a:r>
            <a:r>
              <a:rPr lang="en-US" b="1" dirty="0">
                <a:solidFill>
                  <a:schemeClr val="bg1"/>
                </a:solidFill>
              </a:rPr>
              <a:t>English letters</a:t>
            </a:r>
          </a:p>
          <a:p>
            <a:pPr marL="1827657" lvl="3" indent="0">
              <a:lnSpc>
                <a:spcPct val="150000"/>
              </a:lnSpc>
              <a:buClr>
                <a:schemeClr val="tx1"/>
              </a:buClr>
              <a:buNone/>
            </a:pPr>
            <a:r>
              <a:rPr lang="bg-BG" dirty="0"/>
              <a:t>	</a:t>
            </a:r>
            <a:r>
              <a:rPr lang="en-US" dirty="0"/>
              <a:t>Valid:</a:t>
            </a:r>
          </a:p>
          <a:p>
            <a:pPr marL="1827657" lvl="3" indent="0">
              <a:lnSpc>
                <a:spcPct val="150000"/>
              </a:lnSpc>
              <a:buClr>
                <a:schemeClr val="tx1"/>
              </a:buClr>
              <a:buNone/>
            </a:pPr>
            <a:r>
              <a:rPr lang="bg-BG" dirty="0"/>
              <a:t>     </a:t>
            </a:r>
            <a:r>
              <a:rPr lang="en-US" dirty="0"/>
              <a:t>Invalid: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Email Validation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3808412" y="4648200"/>
            <a:ext cx="46482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valid123@email.bg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3808412" y="5601856"/>
            <a:ext cx="46482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invalid*name@emai1.bg</a:t>
            </a:r>
          </a:p>
        </p:txBody>
      </p:sp>
    </p:spTree>
    <p:extLst>
      <p:ext uri="{BB962C8B-B14F-4D97-AF65-F5344CB8AC3E}">
        <p14:creationId xmlns:p14="http://schemas.microsoft.com/office/powerpoint/2010/main" val="1558604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79B43C87-6B63-42F2-AAD5-1C470FE775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noProof="1"/>
              <a:t>Backreferences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DEC85C5-854E-4F31-920C-1036632BF9A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Numbered Capturing Group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xmlns="" id="{3B6233DF-4457-44C2-A9B2-71F63096FC1F}"/>
              </a:ext>
            </a:extLst>
          </p:cNvPr>
          <p:cNvSpPr txBox="1">
            <a:spLocks/>
          </p:cNvSpPr>
          <p:nvPr/>
        </p:nvSpPr>
        <p:spPr>
          <a:xfrm>
            <a:off x="4572077" y="1676400"/>
            <a:ext cx="3044670" cy="1981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900" dirty="0">
                <a:solidFill>
                  <a:schemeClr val="bg2"/>
                </a:solidFill>
                <a:latin typeface="Consolas" panose="020B0609020204030204" pitchFamily="49" charset="0"/>
              </a:rPr>
              <a:t>\1</a:t>
            </a:r>
          </a:p>
        </p:txBody>
      </p:sp>
    </p:spTree>
    <p:extLst>
      <p:ext uri="{BB962C8B-B14F-4D97-AF65-F5344CB8AC3E}">
        <p14:creationId xmlns:p14="http://schemas.microsoft.com/office/powerpoint/2010/main" val="2859104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\number</a:t>
            </a:r>
            <a:r>
              <a:rPr lang="en-US" noProof="1">
                <a:cs typeface="Consolas" panose="020B0609020204030204" pitchFamily="49" charset="0"/>
              </a:rPr>
              <a:t> – matches the value of a numbered capture group</a:t>
            </a:r>
            <a:endParaRPr lang="en-US" noProof="1">
              <a:latin typeface="+mj-lt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Backreferences Match Previous Groups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806816" y="1980659"/>
            <a:ext cx="4449396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&lt;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(\w+)</a:t>
            </a:r>
            <a:r>
              <a:rPr lang="en-US" sz="2800" b="1" noProof="1">
                <a:latin typeface="Consolas" pitchFamily="49" charset="0"/>
              </a:rPr>
              <a:t>[^&gt;]*&gt;.*?&lt;\/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\1</a:t>
            </a:r>
            <a:r>
              <a:rPr lang="en-US" sz="2800" b="1" noProof="1">
                <a:latin typeface="Consolas" pitchFamily="49" charset="0"/>
              </a:rPr>
              <a:t>&gt;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A963B320-8E77-4DAD-B2E6-9F7DA54D60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816" y="2979525"/>
            <a:ext cx="8564196" cy="298809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&lt;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b</a:t>
            </a:r>
            <a:r>
              <a:rPr lang="en-US" sz="2800" b="1" noProof="1">
                <a:latin typeface="Consolas" pitchFamily="49" charset="0"/>
              </a:rPr>
              <a:t>&gt;Regular Expressions&lt;/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b</a:t>
            </a:r>
            <a:r>
              <a:rPr lang="en-US" sz="2800" b="1" noProof="1">
                <a:latin typeface="Consolas" pitchFamily="49" charset="0"/>
              </a:rPr>
              <a:t>&gt; are cool!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&lt;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p</a:t>
            </a:r>
            <a:r>
              <a:rPr lang="en-US" sz="2800" b="1" noProof="1">
                <a:latin typeface="Consolas" pitchFamily="49" charset="0"/>
              </a:rPr>
              <a:t>&gt;I am a paragraph&lt;/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p</a:t>
            </a:r>
            <a:r>
              <a:rPr lang="en-US" sz="2800" b="1" noProof="1">
                <a:latin typeface="Consolas" pitchFamily="49" charset="0"/>
              </a:rPr>
              <a:t>&gt; … some text after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Hello, &lt;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div</a:t>
            </a:r>
            <a:r>
              <a:rPr lang="en-US" sz="2800" b="1" noProof="1">
                <a:latin typeface="Consolas" pitchFamily="49" charset="0"/>
              </a:rPr>
              <a:t>&gt;I am a&lt;code&gt;DIV&lt;/code&gt;&lt;/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div</a:t>
            </a:r>
            <a:r>
              <a:rPr lang="en-US" sz="2800" b="1" noProof="1">
                <a:latin typeface="Consolas" pitchFamily="49" charset="0"/>
              </a:rPr>
              <a:t>&gt;!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&lt;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span</a:t>
            </a:r>
            <a:r>
              <a:rPr lang="en-US" sz="2800" b="1" noProof="1">
                <a:latin typeface="Consolas" pitchFamily="49" charset="0"/>
              </a:rPr>
              <a:t>&gt;Hello, I am Span&lt;/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span</a:t>
            </a:r>
            <a:r>
              <a:rPr lang="en-US" sz="2800" b="1" noProof="1">
                <a:latin typeface="Consolas" pitchFamily="49" charset="0"/>
              </a:rPr>
              <a:t>&gt;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&lt;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a</a:t>
            </a:r>
            <a:r>
              <a:rPr lang="en-US" sz="2800" b="1" noProof="1">
                <a:latin typeface="Consolas" pitchFamily="49" charset="0"/>
              </a:rPr>
              <a:t> href="https://softuni.bg/"&gt;SoftUni&lt;/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a</a:t>
            </a:r>
            <a:r>
              <a:rPr lang="en-US" sz="2800" b="1" noProof="1">
                <a:latin typeface="Consolas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792539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1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Regular Expressions in JS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9412" y="1524000"/>
            <a:ext cx="4419600" cy="238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288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300" dirty="0" smtClean="0"/>
              <a:t>In JS you construct a regular expression in one of two ways:</a:t>
            </a:r>
          </a:p>
          <a:p>
            <a:pPr marL="1066236" lvl="1" indent="-457200">
              <a:buFont typeface="Wingdings" panose="05000000000000000000" pitchFamily="2" charset="2"/>
              <a:buChar char="§"/>
            </a:pPr>
            <a:r>
              <a:rPr lang="en-US" sz="3100" dirty="0" smtClean="0"/>
              <a:t>Regular Expression Literal</a:t>
            </a:r>
          </a:p>
          <a:p>
            <a:pPr marL="1066236" lvl="1" indent="-457200">
              <a:buFont typeface="Wingdings" panose="05000000000000000000" pitchFamily="2" charset="2"/>
              <a:buChar char="§"/>
            </a:pPr>
            <a:r>
              <a:rPr lang="en-US" sz="3100" dirty="0" smtClean="0"/>
              <a:t>The constructor function </a:t>
            </a:r>
            <a:r>
              <a:rPr lang="en-US" sz="31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RegExp</a:t>
            </a:r>
            <a:endParaRPr lang="en-US" dirty="0" smtClean="0"/>
          </a:p>
          <a:p>
            <a:pPr marL="1066236" lvl="1" indent="-457200">
              <a:buFont typeface="Wingdings" panose="05000000000000000000" pitchFamily="2" charset="2"/>
              <a:buChar char="§"/>
            </a:pP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989012" y="3276600"/>
            <a:ext cx="9753600" cy="3317873"/>
          </a:xfrm>
        </p:spPr>
        <p:txBody>
          <a:bodyPr/>
          <a:lstStyle/>
          <a:p>
            <a:r>
              <a:rPr lang="en-US" i="1" dirty="0" smtClean="0">
                <a:solidFill>
                  <a:schemeClr val="accent2"/>
                </a:solidFill>
              </a:rPr>
              <a:t>// Provides compilation when the script is loaded</a:t>
            </a:r>
          </a:p>
          <a:p>
            <a:r>
              <a:rPr lang="en-US" dirty="0" smtClean="0"/>
              <a:t>let regLiteral = </a:t>
            </a:r>
            <a:r>
              <a:rPr lang="en-US" dirty="0" smtClean="0">
                <a:solidFill>
                  <a:schemeClr val="bg1"/>
                </a:solidFill>
              </a:rPr>
              <a:t>/</a:t>
            </a:r>
            <a:r>
              <a:rPr lang="en-US" dirty="0" smtClean="0"/>
              <a:t>[A-</a:t>
            </a:r>
            <a:r>
              <a:rPr lang="en-US" dirty="0" err="1" smtClean="0"/>
              <a:t>Za</a:t>
            </a:r>
            <a:r>
              <a:rPr lang="en-US" dirty="0" smtClean="0"/>
              <a:t>-z]+</a:t>
            </a:r>
            <a:r>
              <a:rPr lang="en-US" dirty="0" smtClean="0">
                <a:solidFill>
                  <a:schemeClr val="bg1"/>
                </a:solidFill>
              </a:rPr>
              <a:t>/g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i="1" dirty="0" smtClean="0">
                <a:solidFill>
                  <a:schemeClr val="accent2"/>
                </a:solidFill>
              </a:rPr>
              <a:t>// Provides runtime compilation</a:t>
            </a:r>
          </a:p>
          <a:p>
            <a:r>
              <a:rPr lang="en-US" i="1" dirty="0" smtClean="0">
                <a:solidFill>
                  <a:schemeClr val="accent2"/>
                </a:solidFill>
              </a:rPr>
              <a:t>// Used when the pattern is from another source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let regExp = new </a:t>
            </a:r>
            <a:r>
              <a:rPr lang="en-US" dirty="0" smtClean="0">
                <a:solidFill>
                  <a:schemeClr val="bg1"/>
                </a:solidFill>
              </a:rPr>
              <a:t>RegExp</a:t>
            </a:r>
            <a:r>
              <a:rPr lang="en-US" dirty="0" smtClean="0">
                <a:solidFill>
                  <a:schemeClr val="tx1"/>
                </a:solidFill>
              </a:rPr>
              <a:t>('[A-</a:t>
            </a:r>
            <a:r>
              <a:rPr lang="en-US" dirty="0" err="1" smtClean="0">
                <a:solidFill>
                  <a:schemeClr val="tx1"/>
                </a:solidFill>
              </a:rPr>
              <a:t>Za</a:t>
            </a:r>
            <a:r>
              <a:rPr lang="en-US" dirty="0" smtClean="0">
                <a:solidFill>
                  <a:schemeClr val="tx1"/>
                </a:solidFill>
              </a:rPr>
              <a:t>-z]+', '</a:t>
            </a:r>
            <a:r>
              <a:rPr lang="en-US" dirty="0" smtClean="0">
                <a:solidFill>
                  <a:schemeClr val="bg1"/>
                </a:solidFill>
              </a:rPr>
              <a:t>g</a:t>
            </a:r>
            <a:r>
              <a:rPr lang="en-US" dirty="0" smtClean="0">
                <a:solidFill>
                  <a:schemeClr val="tx1"/>
                </a:solidFill>
              </a:rPr>
              <a:t>');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Regex in JS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083048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 of Contents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CAA566F-0E0E-4BF9-A3B0-6F01080380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6715" y="1371605"/>
            <a:ext cx="8180332" cy="5181595"/>
          </a:xfrm>
        </p:spPr>
        <p:txBody>
          <a:bodyPr>
            <a:normAutofit/>
          </a:bodyPr>
          <a:lstStyle/>
          <a:p>
            <a:r>
              <a:rPr lang="en-GB" sz="3600" dirty="0"/>
              <a:t>Regular Expressions Syntax</a:t>
            </a:r>
          </a:p>
          <a:p>
            <a:pPr lvl="1"/>
            <a:r>
              <a:rPr lang="en-GB" sz="3400" dirty="0"/>
              <a:t>Definition and Pattern</a:t>
            </a:r>
          </a:p>
          <a:p>
            <a:pPr lvl="1"/>
            <a:r>
              <a:rPr lang="en-GB" sz="3400" dirty="0"/>
              <a:t>Predefined Character Classes</a:t>
            </a:r>
            <a:endParaRPr lang="bg-BG" sz="3400" dirty="0"/>
          </a:p>
          <a:p>
            <a:r>
              <a:rPr lang="en-US" sz="3400" dirty="0"/>
              <a:t>Quantifiers and Grouping</a:t>
            </a:r>
            <a:endParaRPr lang="en-GB" sz="3400" dirty="0"/>
          </a:p>
          <a:p>
            <a:r>
              <a:rPr lang="en-GB" dirty="0" smtClean="0"/>
              <a:t>Backreference</a:t>
            </a:r>
            <a:r>
              <a:rPr lang="en-US" dirty="0" smtClean="0"/>
              <a:t>s</a:t>
            </a:r>
          </a:p>
          <a:p>
            <a:r>
              <a:rPr lang="en-US" dirty="0" smtClean="0"/>
              <a:t>Regular Expressions in JavaScript</a:t>
            </a:r>
            <a:endParaRPr lang="en-GB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CA3C29A2-801E-45B5-8313-8492EDF9966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525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The method 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test(string text)</a:t>
            </a:r>
          </a:p>
          <a:p>
            <a:pPr marL="1066236" lvl="1" indent="-457200">
              <a:buFont typeface="Wingdings" panose="05000000000000000000" pitchFamily="2" charset="2"/>
              <a:buChar char="§"/>
            </a:pPr>
            <a:r>
              <a:rPr lang="en-US" dirty="0" smtClean="0"/>
              <a:t> Determines whether there is a match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446212" y="2667000"/>
            <a:ext cx="8950249" cy="2680322"/>
          </a:xfrm>
        </p:spPr>
        <p:txBody>
          <a:bodyPr/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l</a:t>
            </a:r>
            <a:r>
              <a:rPr lang="en-US" sz="2400" dirty="0" smtClean="0"/>
              <a:t>et text </a:t>
            </a:r>
            <a:r>
              <a:rPr lang="en-US" sz="2400" dirty="0"/>
              <a:t>= </a:t>
            </a:r>
            <a:r>
              <a:rPr lang="en-US" sz="2400" dirty="0" smtClean="0"/>
              <a:t>'Today </a:t>
            </a:r>
            <a:r>
              <a:rPr lang="en-US" sz="2400" dirty="0"/>
              <a:t>is </a:t>
            </a:r>
            <a:r>
              <a:rPr lang="en-US" sz="2400" dirty="0" smtClean="0"/>
              <a:t>2015-05-11</a:t>
            </a:r>
            <a:r>
              <a:rPr lang="en-US" sz="2400" dirty="0"/>
              <a:t>'</a:t>
            </a:r>
            <a:r>
              <a:rPr lang="en-US" sz="2400" dirty="0" smtClean="0"/>
              <a:t>;</a:t>
            </a:r>
            <a:endParaRPr lang="en-US" sz="2400" dirty="0"/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l</a:t>
            </a:r>
            <a:r>
              <a:rPr lang="en-US" sz="2400" dirty="0" smtClean="0"/>
              <a:t>et regex </a:t>
            </a:r>
            <a:r>
              <a:rPr lang="en-US" sz="2400" dirty="0"/>
              <a:t>= </a:t>
            </a:r>
            <a:r>
              <a:rPr lang="en-US" sz="2400" dirty="0" smtClean="0"/>
              <a:t>/</a:t>
            </a:r>
            <a:r>
              <a:rPr lang="en-US" sz="2400" dirty="0"/>
              <a:t>\d{4}-\d{2}-\d{2}</a:t>
            </a:r>
            <a:r>
              <a:rPr lang="en-US" sz="2400" dirty="0" smtClean="0"/>
              <a:t>/g;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dirty="0"/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l</a:t>
            </a:r>
            <a:r>
              <a:rPr lang="en-US" sz="2400" dirty="0" smtClean="0"/>
              <a:t>et </a:t>
            </a:r>
            <a:r>
              <a:rPr lang="en-US" sz="2400" dirty="0" err="1" smtClean="0"/>
              <a:t>containsValidDate</a:t>
            </a:r>
            <a:r>
              <a:rPr lang="en-US" sz="2400" dirty="0" smtClean="0"/>
              <a:t> </a:t>
            </a:r>
            <a:r>
              <a:rPr lang="en-US" sz="2400" dirty="0"/>
              <a:t>= </a:t>
            </a:r>
            <a:r>
              <a:rPr lang="en-US" sz="2400" dirty="0" err="1" smtClean="0"/>
              <a:t>regex.</a:t>
            </a:r>
            <a:r>
              <a:rPr lang="en-US" sz="2400" dirty="0" err="1" smtClean="0">
                <a:solidFill>
                  <a:schemeClr val="bg1"/>
                </a:solidFill>
              </a:rPr>
              <a:t>test</a:t>
            </a:r>
            <a:r>
              <a:rPr lang="en-US" sz="2400" dirty="0" smtClean="0"/>
              <a:t>(text);</a:t>
            </a:r>
            <a:endParaRPr lang="en-US" sz="2400" dirty="0"/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c</a:t>
            </a:r>
            <a:r>
              <a:rPr lang="en-US" sz="2400" dirty="0" smtClean="0"/>
              <a:t>onsole.log(</a:t>
            </a:r>
            <a:r>
              <a:rPr lang="en-US" sz="2400" dirty="0" err="1" smtClean="0"/>
              <a:t>containsValidDate</a:t>
            </a:r>
            <a:r>
              <a:rPr lang="en-US" sz="2400" dirty="0"/>
              <a:t>); </a:t>
            </a:r>
            <a:r>
              <a:rPr lang="en-US" sz="2400" i="1" dirty="0">
                <a:solidFill>
                  <a:schemeClr val="accent2"/>
                </a:solidFill>
              </a:rPr>
              <a:t>// </a:t>
            </a:r>
            <a:r>
              <a:rPr lang="en-US" sz="2400" i="1" dirty="0" smtClean="0">
                <a:solidFill>
                  <a:schemeClr val="accent2"/>
                </a:solidFill>
              </a:rPr>
              <a:t>true</a:t>
            </a:r>
            <a:endParaRPr lang="en-US" sz="2400" i="1" dirty="0">
              <a:solidFill>
                <a:schemeClr val="accent2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Validating String by Pattern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721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 smtClean="0"/>
              <a:t>The method 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match(regex)</a:t>
            </a:r>
          </a:p>
          <a:p>
            <a:pPr marL="1066236" lvl="1" indent="-457200">
              <a:buFont typeface="Wingdings" panose="05000000000000000000" pitchFamily="2" charset="2"/>
              <a:buChar char="§"/>
            </a:pPr>
            <a:r>
              <a:rPr lang="en-US" dirty="0" smtClean="0"/>
              <a:t>Returns an </a:t>
            </a:r>
            <a:r>
              <a:rPr lang="en-US" b="1" dirty="0" smtClean="0">
                <a:solidFill>
                  <a:schemeClr val="bg1"/>
                </a:solidFill>
              </a:rPr>
              <a:t>array</a:t>
            </a:r>
            <a:r>
              <a:rPr lang="en-US" dirty="0" smtClean="0"/>
              <a:t> of all matches (strings)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989012" y="2652814"/>
            <a:ext cx="8077200" cy="3728937"/>
          </a:xfrm>
        </p:spPr>
        <p:txBody>
          <a:bodyPr/>
          <a:lstStyle/>
          <a:p>
            <a:r>
              <a:rPr lang="en-US" dirty="0" smtClean="0"/>
              <a:t>let </a:t>
            </a:r>
            <a:r>
              <a:rPr lang="en-US" dirty="0"/>
              <a:t>text = 'Peter: </a:t>
            </a:r>
            <a:r>
              <a:rPr lang="en-US" dirty="0" smtClean="0"/>
              <a:t>123 Mark: 456';</a:t>
            </a:r>
            <a:endParaRPr lang="en-US" dirty="0"/>
          </a:p>
          <a:p>
            <a:r>
              <a:rPr lang="en-US" dirty="0"/>
              <a:t>l</a:t>
            </a:r>
            <a:r>
              <a:rPr lang="en-US" dirty="0" smtClean="0"/>
              <a:t>et regex = </a:t>
            </a:r>
            <a:r>
              <a:rPr lang="en-US" dirty="0"/>
              <a:t>/([A-Z][a-z]+): (\d+)/g;</a:t>
            </a:r>
          </a:p>
          <a:p>
            <a:r>
              <a:rPr lang="en-US" dirty="0"/>
              <a:t>l</a:t>
            </a:r>
            <a:r>
              <a:rPr lang="en-US" dirty="0" smtClean="0"/>
              <a:t>et matches = text.</a:t>
            </a:r>
            <a:r>
              <a:rPr lang="en-US" dirty="0" smtClean="0">
                <a:solidFill>
                  <a:schemeClr val="bg1"/>
                </a:solidFill>
              </a:rPr>
              <a:t>match</a:t>
            </a:r>
            <a:r>
              <a:rPr lang="en-US" dirty="0" smtClean="0"/>
              <a:t>(regex);</a:t>
            </a:r>
          </a:p>
          <a:p>
            <a:endParaRPr lang="en-US" dirty="0" smtClean="0"/>
          </a:p>
          <a:p>
            <a:r>
              <a:rPr lang="en-US" dirty="0"/>
              <a:t>c</a:t>
            </a:r>
            <a:r>
              <a:rPr lang="en-US" dirty="0" smtClean="0"/>
              <a:t>onsole.log(matches.length); </a:t>
            </a:r>
            <a:r>
              <a:rPr lang="en-US" i="1" dirty="0" smtClean="0">
                <a:solidFill>
                  <a:schemeClr val="accent2"/>
                </a:solidFill>
              </a:rPr>
              <a:t>// 2</a:t>
            </a:r>
          </a:p>
          <a:p>
            <a:r>
              <a:rPr lang="en-US" dirty="0"/>
              <a:t>c</a:t>
            </a:r>
            <a:r>
              <a:rPr lang="en-US" dirty="0" smtClean="0"/>
              <a:t>onsole.log(matches[0]); </a:t>
            </a:r>
            <a:r>
              <a:rPr lang="en-US" i="1" dirty="0">
                <a:solidFill>
                  <a:schemeClr val="accent2"/>
                </a:solidFill>
              </a:rPr>
              <a:t>// Peter: 123</a:t>
            </a:r>
          </a:p>
          <a:p>
            <a:r>
              <a:rPr lang="en-US" dirty="0"/>
              <a:t>c</a:t>
            </a:r>
            <a:r>
              <a:rPr lang="en-US" dirty="0" smtClean="0"/>
              <a:t>onsole.log(matches[1]); </a:t>
            </a:r>
            <a:r>
              <a:rPr lang="en-US" i="1" dirty="0">
                <a:solidFill>
                  <a:schemeClr val="accent2"/>
                </a:solidFill>
              </a:rPr>
              <a:t>// </a:t>
            </a:r>
            <a:r>
              <a:rPr lang="en-US" i="1" dirty="0" smtClean="0">
                <a:solidFill>
                  <a:schemeClr val="accent2"/>
                </a:solidFill>
              </a:rPr>
              <a:t>Mark</a:t>
            </a:r>
            <a:r>
              <a:rPr lang="en-US" i="1" dirty="0">
                <a:solidFill>
                  <a:schemeClr val="accent2"/>
                </a:solidFill>
              </a:rPr>
              <a:t>: 456</a:t>
            </a:r>
            <a:endParaRPr lang="bg-BG" i="1" dirty="0">
              <a:solidFill>
                <a:schemeClr val="accent2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Checking for Matches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724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52" y="1196126"/>
            <a:ext cx="11808021" cy="5509916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 method 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exec(string text)</a:t>
            </a:r>
          </a:p>
          <a:p>
            <a:pPr marL="1066236" lvl="1" indent="-457200">
              <a:buFont typeface="Wingdings" panose="05000000000000000000" pitchFamily="2" charset="2"/>
              <a:buChar char="§"/>
            </a:pPr>
            <a:r>
              <a:rPr lang="en-US" sz="3397" dirty="0" smtClean="0"/>
              <a:t>Works with a pointer &amp; returns </a:t>
            </a:r>
            <a:r>
              <a:rPr lang="en-US" sz="3397" dirty="0"/>
              <a:t>the </a:t>
            </a:r>
            <a:r>
              <a:rPr lang="en-US" sz="3397" b="1" dirty="0" smtClean="0">
                <a:solidFill>
                  <a:schemeClr val="bg1"/>
                </a:solidFill>
              </a:rPr>
              <a:t>groups</a:t>
            </a:r>
            <a:endParaRPr lang="en-US" sz="3397" b="1" dirty="0">
              <a:solidFill>
                <a:schemeClr val="bg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217613" y="2645091"/>
            <a:ext cx="7543800" cy="3752106"/>
          </a:xfrm>
        </p:spPr>
        <p:txBody>
          <a:bodyPr/>
          <a:lstStyle/>
          <a:p>
            <a:r>
              <a:rPr lang="en-US" dirty="0"/>
              <a:t>let text = 'Peter: 123 Mark: 456';</a:t>
            </a:r>
          </a:p>
          <a:p>
            <a:r>
              <a:rPr lang="en-US" dirty="0"/>
              <a:t>let regex = /([A-Z][a-z]+): (\d+)/g;</a:t>
            </a:r>
          </a:p>
          <a:p>
            <a:r>
              <a:rPr lang="en-US" dirty="0"/>
              <a:t>let </a:t>
            </a:r>
            <a:r>
              <a:rPr lang="en-US" dirty="0" smtClean="0"/>
              <a:t>firstMatch </a:t>
            </a:r>
            <a:r>
              <a:rPr lang="en-US" dirty="0"/>
              <a:t>= </a:t>
            </a:r>
            <a:r>
              <a:rPr lang="en-US" dirty="0" smtClean="0"/>
              <a:t>regex.exec(text);</a:t>
            </a:r>
            <a:endParaRPr lang="en-US" dirty="0"/>
          </a:p>
          <a:p>
            <a:r>
              <a:rPr lang="en-US" dirty="0"/>
              <a:t>let </a:t>
            </a:r>
            <a:r>
              <a:rPr lang="en-US" dirty="0" smtClean="0"/>
              <a:t>secondMatch </a:t>
            </a:r>
            <a:r>
              <a:rPr lang="en-US" dirty="0"/>
              <a:t>= regex.exec(text</a:t>
            </a:r>
            <a:r>
              <a:rPr lang="en-US" dirty="0" smtClean="0"/>
              <a:t>);</a:t>
            </a:r>
          </a:p>
          <a:p>
            <a:r>
              <a:rPr lang="en-US" dirty="0" smtClean="0"/>
              <a:t>console.log(firstMatch[0]) </a:t>
            </a:r>
            <a:r>
              <a:rPr lang="en-US" i="1" dirty="0">
                <a:solidFill>
                  <a:schemeClr val="accent2"/>
                </a:solidFill>
              </a:rPr>
              <a:t>// Peter: 123</a:t>
            </a:r>
            <a:r>
              <a:rPr lang="en-US" dirty="0" smtClean="0"/>
              <a:t> </a:t>
            </a:r>
            <a:endParaRPr lang="en-US" i="1" dirty="0">
              <a:solidFill>
                <a:schemeClr val="accent2"/>
              </a:solidFill>
            </a:endParaRPr>
          </a:p>
          <a:p>
            <a:r>
              <a:rPr lang="en-US" dirty="0" smtClean="0"/>
              <a:t>console.log(firstMatch[1]); </a:t>
            </a:r>
            <a:r>
              <a:rPr lang="en-US" i="1" dirty="0">
                <a:solidFill>
                  <a:schemeClr val="accent2"/>
                </a:solidFill>
              </a:rPr>
              <a:t>// </a:t>
            </a:r>
            <a:r>
              <a:rPr lang="en-US" i="1" dirty="0" smtClean="0">
                <a:solidFill>
                  <a:schemeClr val="accent2"/>
                </a:solidFill>
              </a:rPr>
              <a:t>Peter</a:t>
            </a:r>
            <a:endParaRPr lang="en-US" i="1" dirty="0">
              <a:solidFill>
                <a:schemeClr val="accent2"/>
              </a:solidFill>
            </a:endParaRPr>
          </a:p>
          <a:p>
            <a:r>
              <a:rPr lang="en-US" dirty="0" smtClean="0"/>
              <a:t>console.log(firstMatch[2]); </a:t>
            </a:r>
            <a:r>
              <a:rPr lang="en-US" i="1" dirty="0">
                <a:solidFill>
                  <a:schemeClr val="accent2"/>
                </a:solidFill>
              </a:rPr>
              <a:t>// </a:t>
            </a:r>
            <a:r>
              <a:rPr lang="en-US" i="1" dirty="0" smtClean="0">
                <a:solidFill>
                  <a:schemeClr val="accent2"/>
                </a:solidFill>
              </a:rPr>
              <a:t>123</a:t>
            </a:r>
            <a:endParaRPr lang="bg-BG" i="1" dirty="0">
              <a:solidFill>
                <a:schemeClr val="accent2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exec() Method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0126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 smtClean="0"/>
              <a:t>The method 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replace(regex, string replacement) </a:t>
            </a:r>
          </a:p>
          <a:p>
            <a:pPr marL="1066236" lvl="1" indent="-457200">
              <a:buFont typeface="Wingdings" panose="05000000000000000000" pitchFamily="2" charset="2"/>
              <a:buChar char="§"/>
            </a:pPr>
            <a:r>
              <a:rPr lang="en-US" sz="3000" noProof="1" smtClean="0">
                <a:cs typeface="Consolas" panose="020B0609020204030204" pitchFamily="49" charset="0"/>
              </a:rPr>
              <a:t>Replaces </a:t>
            </a:r>
            <a:r>
              <a:rPr lang="en-US" sz="3000" noProof="1">
                <a:cs typeface="Consolas" panose="020B0609020204030204" pitchFamily="49" charset="0"/>
              </a:rPr>
              <a:t>all strings that match the pattern with the </a:t>
            </a:r>
            <a:r>
              <a:rPr lang="en-US" sz="3000" noProof="1">
                <a:cs typeface="Consolas" panose="020B0609020204030204" pitchFamily="49" charset="0"/>
              </a:rPr>
              <a:t>provided</a:t>
            </a:r>
            <a:r>
              <a:rPr lang="bg-BG" sz="3000" noProof="1">
                <a:cs typeface="Consolas" panose="020B0609020204030204" pitchFamily="49" charset="0"/>
              </a:rPr>
              <a:t> </a:t>
            </a:r>
            <a:r>
              <a:rPr lang="en-US" sz="3000" noProof="1" smtClean="0">
                <a:cs typeface="Consolas" panose="020B0609020204030204" pitchFamily="49" charset="0"/>
              </a:rPr>
              <a:t/>
            </a:r>
            <a:br>
              <a:rPr lang="en-US" sz="3000" noProof="1" smtClean="0">
                <a:cs typeface="Consolas" panose="020B0609020204030204" pitchFamily="49" charset="0"/>
              </a:rPr>
            </a:br>
            <a:r>
              <a:rPr lang="en-US" sz="3000" noProof="1" smtClean="0">
                <a:cs typeface="Consolas" panose="020B0609020204030204" pitchFamily="49" charset="0"/>
              </a:rPr>
              <a:t>replacement</a:t>
            </a:r>
            <a:endParaRPr lang="en-US" sz="3000" noProof="1">
              <a:cs typeface="Consolas" panose="020B0609020204030204" pitchFamily="49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065212" y="3048000"/>
            <a:ext cx="9677400" cy="2678078"/>
          </a:xfrm>
        </p:spPr>
        <p:txBody>
          <a:bodyPr/>
          <a:lstStyle/>
          <a:p>
            <a:r>
              <a:rPr lang="en-US" dirty="0"/>
              <a:t>let text = 'Peter: 123 Mark: 456</a:t>
            </a:r>
            <a:r>
              <a:rPr lang="en-US" dirty="0" smtClean="0"/>
              <a:t>';</a:t>
            </a:r>
          </a:p>
          <a:p>
            <a:r>
              <a:rPr lang="en-GB" dirty="0"/>
              <a:t>let replacement = '999</a:t>
            </a:r>
            <a:r>
              <a:rPr lang="en-GB" dirty="0" smtClean="0"/>
              <a:t>';</a:t>
            </a:r>
          </a:p>
          <a:p>
            <a:r>
              <a:rPr lang="en-GB" dirty="0"/>
              <a:t>let regex = /\d{3}/g</a:t>
            </a:r>
            <a:r>
              <a:rPr lang="en-GB" dirty="0" smtClean="0"/>
              <a:t>;</a:t>
            </a:r>
            <a:endParaRPr lang="en-GB" dirty="0"/>
          </a:p>
          <a:p>
            <a:r>
              <a:rPr lang="en-GB" dirty="0"/>
              <a:t>let result = text.</a:t>
            </a:r>
            <a:r>
              <a:rPr lang="en-GB" dirty="0">
                <a:solidFill>
                  <a:schemeClr val="bg1"/>
                </a:solidFill>
              </a:rPr>
              <a:t>replace</a:t>
            </a:r>
            <a:r>
              <a:rPr lang="en-GB" dirty="0"/>
              <a:t>(regex, replacement</a:t>
            </a:r>
            <a:r>
              <a:rPr lang="en-GB" dirty="0" smtClean="0"/>
              <a:t>);</a:t>
            </a:r>
          </a:p>
          <a:p>
            <a:r>
              <a:rPr lang="en-GB" i="1" dirty="0">
                <a:solidFill>
                  <a:schemeClr val="accent2"/>
                </a:solidFill>
              </a:rPr>
              <a:t>// </a:t>
            </a:r>
            <a:r>
              <a:rPr lang="en-GB" i="1" dirty="0" smtClean="0">
                <a:solidFill>
                  <a:schemeClr val="accent2"/>
                </a:solidFill>
              </a:rPr>
              <a:t>Peter</a:t>
            </a:r>
            <a:r>
              <a:rPr lang="en-GB" i="1" dirty="0">
                <a:solidFill>
                  <a:schemeClr val="accent2"/>
                </a:solidFill>
              </a:rPr>
              <a:t>: 999 Mark: </a:t>
            </a:r>
            <a:r>
              <a:rPr lang="en-GB" i="1" dirty="0" smtClean="0">
                <a:solidFill>
                  <a:schemeClr val="accent2"/>
                </a:solidFill>
              </a:rPr>
              <a:t>999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Replacing with Regex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973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 smtClean="0"/>
              <a:t>The method 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split(regex)</a:t>
            </a:r>
          </a:p>
          <a:p>
            <a:pPr marL="1066236" lvl="1" indent="-457200">
              <a:buFont typeface="Wingdings" panose="05000000000000000000" pitchFamily="2" charset="2"/>
              <a:buChar char="§"/>
            </a:pPr>
            <a:r>
              <a:rPr lang="en-US" dirty="0" smtClean="0"/>
              <a:t>Splits the text by the pattern</a:t>
            </a:r>
          </a:p>
          <a:p>
            <a:pPr marL="1066236" lvl="1" indent="-457200">
              <a:buFont typeface="Wingdings" panose="05000000000000000000" pitchFamily="2" charset="2"/>
              <a:buChar char="§"/>
            </a:pPr>
            <a:r>
              <a:rPr lang="en-US" dirty="0" smtClean="0"/>
              <a:t>Returns an array of strings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065212" y="3352800"/>
            <a:ext cx="8144140" cy="2155756"/>
          </a:xfrm>
        </p:spPr>
        <p:txBody>
          <a:bodyPr/>
          <a:lstStyle/>
          <a:p>
            <a:r>
              <a:rPr lang="en-US" dirty="0"/>
              <a:t>l</a:t>
            </a:r>
            <a:r>
              <a:rPr lang="en-US" dirty="0" smtClean="0"/>
              <a:t>et text = '</a:t>
            </a:r>
            <a:r>
              <a:rPr lang="en-US" sz="2400" dirty="0" smtClean="0"/>
              <a:t>1   </a:t>
            </a:r>
            <a:r>
              <a:rPr lang="en-US" sz="2400" dirty="0"/>
              <a:t>2 3      </a:t>
            </a:r>
            <a:r>
              <a:rPr lang="en-US" sz="2400" dirty="0" smtClean="0"/>
              <a:t>4</a:t>
            </a:r>
            <a:r>
              <a:rPr lang="en-US" dirty="0" smtClean="0"/>
              <a:t>';</a:t>
            </a:r>
          </a:p>
          <a:p>
            <a:r>
              <a:rPr lang="en-US" dirty="0"/>
              <a:t>l</a:t>
            </a:r>
            <a:r>
              <a:rPr lang="en-US" dirty="0" smtClean="0"/>
              <a:t>et regex = /\s+/g;</a:t>
            </a:r>
          </a:p>
          <a:p>
            <a:r>
              <a:rPr lang="en-US" dirty="0"/>
              <a:t>l</a:t>
            </a:r>
            <a:r>
              <a:rPr lang="en-US" dirty="0" smtClean="0"/>
              <a:t>et result = text.</a:t>
            </a:r>
            <a:r>
              <a:rPr lang="en-US" dirty="0" smtClean="0">
                <a:solidFill>
                  <a:schemeClr val="bg1"/>
                </a:solidFill>
              </a:rPr>
              <a:t>split</a:t>
            </a:r>
            <a:r>
              <a:rPr lang="en-US" dirty="0" smtClean="0"/>
              <a:t>(regex);</a:t>
            </a:r>
          </a:p>
          <a:p>
            <a:r>
              <a:rPr lang="en-US" dirty="0"/>
              <a:t>c</a:t>
            </a:r>
            <a:r>
              <a:rPr lang="en-US" dirty="0" smtClean="0"/>
              <a:t>onsole.log(result) </a:t>
            </a:r>
            <a:r>
              <a:rPr lang="en-US" i="1" dirty="0" smtClean="0">
                <a:solidFill>
                  <a:schemeClr val="accent2"/>
                </a:solidFill>
              </a:rPr>
              <a:t>// ['1', '2', '3', '4'];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Splitting with Regex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783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xmlns="" id="{EC850D8D-B775-4D85-946D-35E3FA1CA480}"/>
              </a:ext>
            </a:extLst>
          </p:cNvPr>
          <p:cNvSpPr/>
          <p:nvPr/>
        </p:nvSpPr>
        <p:spPr bwMode="auto">
          <a:xfrm>
            <a:off x="4266089" y="807603"/>
            <a:ext cx="3656648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/>
              <a:t>Live Exercises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8451" y="394226"/>
            <a:ext cx="3123387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807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455687"/>
          </a:xfrm>
        </p:spPr>
        <p:txBody>
          <a:bodyPr/>
          <a:lstStyle/>
          <a:p>
            <a:r>
              <a:rPr lang="en-US" dirty="0"/>
              <a:t>You are given </a:t>
            </a:r>
            <a:r>
              <a:rPr lang="en-US" dirty="0" smtClean="0"/>
              <a:t>a list of names</a:t>
            </a:r>
            <a:endParaRPr lang="en-US" dirty="0"/>
          </a:p>
          <a:p>
            <a:pPr lvl="1"/>
            <a:r>
              <a:rPr lang="en-US" noProof="1" smtClean="0"/>
              <a:t>Match</a:t>
            </a:r>
            <a:r>
              <a:rPr lang="en-US" dirty="0" smtClean="0"/>
              <a:t> all full names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Problem: </a:t>
            </a:r>
            <a:r>
              <a:rPr lang="en-GB" dirty="0" smtClean="0"/>
              <a:t>Match Full Name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60412" y="6190147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GB" dirty="0">
                <a:hlinkClick r:id="rId2"/>
              </a:rPr>
              <a:t>https://judge.softuni.bg/Contests/1708/Regular-Expressions-Lab</a:t>
            </a:r>
            <a:endParaRPr lang="en-US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84212" y="2743200"/>
            <a:ext cx="10896600" cy="8925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600" b="1" dirty="0">
                <a:latin typeface="Consolas" pitchFamily="49" charset="0"/>
              </a:rPr>
              <a:t>Ivan Ivanov, Ivan ivanov, ivan Ivanov, IVan Ivanov, Test </a:t>
            </a:r>
            <a:r>
              <a:rPr lang="en-US" sz="2600" b="1" noProof="1" smtClean="0">
                <a:latin typeface="Consolas" pitchFamily="49" charset="0"/>
              </a:rPr>
              <a:t>Testov</a:t>
            </a:r>
            <a:r>
              <a:rPr lang="en-US" sz="2600" b="1" dirty="0" smtClean="0">
                <a:latin typeface="Consolas" pitchFamily="49" charset="0"/>
              </a:rPr>
              <a:t>, </a:t>
            </a:r>
            <a:r>
              <a:rPr lang="en-US" sz="2600" b="1" dirty="0">
                <a:latin typeface="Consolas" pitchFamily="49" charset="0"/>
              </a:rPr>
              <a:t>Ivan	Ivanov</a:t>
            </a:r>
            <a:endParaRPr lang="en-US" sz="2600" b="1" noProof="1">
              <a:latin typeface="Consolas" pitchFamily="49" charset="0"/>
            </a:endParaRPr>
          </a:p>
        </p:txBody>
      </p:sp>
      <p:sp>
        <p:nvSpPr>
          <p:cNvPr id="11" name="Right Arrow 10"/>
          <p:cNvSpPr/>
          <p:nvPr/>
        </p:nvSpPr>
        <p:spPr>
          <a:xfrm rot="5400000">
            <a:off x="5767544" y="3910954"/>
            <a:ext cx="653736" cy="51595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3748532" y="4690384"/>
            <a:ext cx="4631880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600" b="1" noProof="1" smtClean="0">
                <a:latin typeface="Consolas" pitchFamily="49" charset="0"/>
              </a:rPr>
              <a:t>Ivan Ivanov Test Testov</a:t>
            </a:r>
            <a:endParaRPr lang="en-US" sz="2600" b="1" noProof="1">
              <a:latin typeface="Consolas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713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62A57572-052C-4479-BEF8-A4F176345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Match Full Name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AF1F711-C869-4E7A-BD79-4670C731BB0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6113B236-88AE-44A4-8D99-AC467FC0DBCF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495300" y="1271588"/>
            <a:ext cx="10780712" cy="490061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marL="0" indent="0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800" b="1" noProof="1">
                <a:latin typeface="Consolas" pitchFamily="49" charset="0"/>
              </a:rPr>
              <a:t>function solve(input) {</a:t>
            </a:r>
          </a:p>
          <a:p>
            <a:pPr marL="0" indent="0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800" b="1" noProof="1" smtClean="0">
                <a:latin typeface="Consolas" pitchFamily="49" charset="0"/>
              </a:rPr>
              <a:t>  let </a:t>
            </a:r>
            <a:r>
              <a:rPr lang="en-US" sz="2800" b="1" noProof="1">
                <a:latin typeface="Consolas" pitchFamily="49" charset="0"/>
              </a:rPr>
              <a:t>pattern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/\b[A-Z][a-z]+[ ][A-Z][a-z]+\</a:t>
            </a:r>
            <a:r>
              <a:rPr lang="en-US" sz="2800" b="1" noProof="1" smtClean="0">
                <a:solidFill>
                  <a:schemeClr val="bg1"/>
                </a:solidFill>
                <a:latin typeface="Consolas" pitchFamily="49" charset="0"/>
              </a:rPr>
              <a:t>b/g</a:t>
            </a:r>
            <a:r>
              <a:rPr lang="en-US" sz="2800" b="1" noProof="1" smtClean="0">
                <a:latin typeface="Consolas" pitchFamily="49" charset="0"/>
              </a:rPr>
              <a:t>;</a:t>
            </a:r>
          </a:p>
          <a:p>
            <a:pPr marL="0" indent="0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800" b="1" noProof="1">
                <a:latin typeface="Consolas" pitchFamily="49" charset="0"/>
              </a:rPr>
              <a:t> </a:t>
            </a:r>
            <a:r>
              <a:rPr lang="en-US" sz="2800" b="1" noProof="1" smtClean="0">
                <a:latin typeface="Consolas" pitchFamily="49" charset="0"/>
              </a:rPr>
              <a:t> let </a:t>
            </a:r>
            <a:r>
              <a:rPr lang="en-US" sz="2800" b="1" noProof="1">
                <a:latin typeface="Consolas" pitchFamily="49" charset="0"/>
              </a:rPr>
              <a:t>validNames = </a:t>
            </a:r>
            <a:r>
              <a:rPr lang="en-US" sz="2800" b="1" noProof="1" smtClean="0">
                <a:latin typeface="Consolas" pitchFamily="49" charset="0"/>
              </a:rPr>
              <a:t>[];</a:t>
            </a:r>
          </a:p>
          <a:p>
            <a:pPr marL="0" indent="0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800" b="1" noProof="1">
                <a:latin typeface="Consolas" pitchFamily="49" charset="0"/>
              </a:rPr>
              <a:t> </a:t>
            </a:r>
            <a:r>
              <a:rPr lang="en-US" sz="2800" b="1" noProof="1" smtClean="0">
                <a:latin typeface="Consolas" pitchFamily="49" charset="0"/>
              </a:rPr>
              <a:t> let validName = null;</a:t>
            </a:r>
            <a:endParaRPr lang="en-US" sz="2800" b="1" noProof="1">
              <a:latin typeface="Consolas" pitchFamily="49" charset="0"/>
            </a:endParaRPr>
          </a:p>
          <a:p>
            <a:pPr marL="0" indent="0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800" b="1" noProof="1" smtClean="0">
                <a:latin typeface="Consolas" pitchFamily="49" charset="0"/>
              </a:rPr>
              <a:t>  while</a:t>
            </a:r>
            <a:r>
              <a:rPr lang="en-US" sz="2800" b="1" noProof="1">
                <a:latin typeface="Consolas" pitchFamily="49" charset="0"/>
              </a:rPr>
              <a:t>((validName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pattern.exec</a:t>
            </a:r>
            <a:r>
              <a:rPr lang="en-US" sz="2800" b="1" noProof="1">
                <a:latin typeface="Consolas" pitchFamily="49" charset="0"/>
              </a:rPr>
              <a:t>(input</a:t>
            </a:r>
            <a:r>
              <a:rPr lang="en-US" sz="2800" b="1" noProof="1" smtClean="0">
                <a:latin typeface="Consolas" pitchFamily="49" charset="0"/>
              </a:rPr>
              <a:t>)) !== </a:t>
            </a:r>
            <a:r>
              <a:rPr lang="en-US" sz="2800" b="1" noProof="1">
                <a:latin typeface="Consolas" pitchFamily="49" charset="0"/>
              </a:rPr>
              <a:t>null){</a:t>
            </a:r>
          </a:p>
          <a:p>
            <a:pPr marL="0" indent="0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800" b="1" noProof="1" smtClean="0">
                <a:latin typeface="Consolas" pitchFamily="49" charset="0"/>
              </a:rPr>
              <a:t>    validNames.push(validName[0</a:t>
            </a:r>
            <a:r>
              <a:rPr lang="en-US" sz="2800" b="1" noProof="1">
                <a:latin typeface="Consolas" pitchFamily="49" charset="0"/>
              </a:rPr>
              <a:t>]);</a:t>
            </a:r>
          </a:p>
          <a:p>
            <a:pPr marL="0" indent="0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800" b="1" noProof="1" smtClean="0">
                <a:latin typeface="Consolas" pitchFamily="49" charset="0"/>
              </a:rPr>
              <a:t>  }</a:t>
            </a:r>
          </a:p>
          <a:p>
            <a:pPr marL="0" indent="0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800" b="1" noProof="1">
                <a:latin typeface="Consolas" pitchFamily="49" charset="0"/>
              </a:rPr>
              <a:t> </a:t>
            </a:r>
            <a:r>
              <a:rPr lang="en-US" sz="2800" b="1" noProof="1" smtClean="0">
                <a:latin typeface="Consolas" pitchFamily="49" charset="0"/>
              </a:rPr>
              <a:t> console.log(validNames.join</a:t>
            </a:r>
            <a:r>
              <a:rPr lang="en-US" sz="2800" b="1" noProof="1">
                <a:latin typeface="Consolas" pitchFamily="49" charset="0"/>
              </a:rPr>
              <a:t>(' </a:t>
            </a:r>
            <a:r>
              <a:rPr lang="en-US" sz="2800" b="1" noProof="1" smtClean="0">
                <a:latin typeface="Consolas" pitchFamily="49" charset="0"/>
              </a:rPr>
              <a:t>'));</a:t>
            </a:r>
            <a:endParaRPr lang="en-US" sz="2800" b="1" noProof="1">
              <a:latin typeface="Consolas" pitchFamily="49" charset="0"/>
            </a:endParaRPr>
          </a:p>
          <a:p>
            <a:pPr marL="0" indent="0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800" b="1" noProof="1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42044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4294967295"/>
          </p:nvPr>
        </p:nvSpPr>
        <p:spPr>
          <a:xfrm>
            <a:off x="113988" y="1339376"/>
            <a:ext cx="11449412" cy="5366666"/>
          </a:xfrm>
        </p:spPr>
        <p:txBody>
          <a:bodyPr>
            <a:normAutofit fontScale="92500"/>
          </a:bodyPr>
          <a:lstStyle/>
          <a:p>
            <a:pPr>
              <a:buClr>
                <a:schemeClr val="tx1"/>
              </a:buClr>
            </a:pPr>
            <a:r>
              <a:rPr lang="en-US" sz="3500" dirty="0" smtClean="0"/>
              <a:t>Match </a:t>
            </a:r>
            <a:r>
              <a:rPr lang="en-US" sz="3500" dirty="0"/>
              <a:t>a</a:t>
            </a:r>
            <a:r>
              <a:rPr lang="en-US" sz="3500" b="1" dirty="0"/>
              <a:t> </a:t>
            </a:r>
            <a:r>
              <a:rPr lang="en-US" sz="3500" b="1" dirty="0">
                <a:solidFill>
                  <a:schemeClr val="bg1"/>
                </a:solidFill>
              </a:rPr>
              <a:t>valid</a:t>
            </a:r>
            <a:r>
              <a:rPr lang="en-US" sz="3500" b="1" dirty="0"/>
              <a:t> </a:t>
            </a:r>
            <a:r>
              <a:rPr lang="en-US" sz="3500" b="1" dirty="0">
                <a:solidFill>
                  <a:schemeClr val="bg1"/>
                </a:solidFill>
              </a:rPr>
              <a:t>phone</a:t>
            </a:r>
            <a:r>
              <a:rPr lang="en-US" sz="3500" b="1" dirty="0"/>
              <a:t> </a:t>
            </a:r>
            <a:r>
              <a:rPr lang="en-US" sz="3500" b="1" dirty="0">
                <a:solidFill>
                  <a:schemeClr val="bg1"/>
                </a:solidFill>
              </a:rPr>
              <a:t>number</a:t>
            </a:r>
            <a:r>
              <a:rPr lang="en-US" sz="3500" dirty="0"/>
              <a:t> </a:t>
            </a:r>
            <a:r>
              <a:rPr lang="en-US" sz="3500" dirty="0" smtClean="0"/>
              <a:t>from </a:t>
            </a:r>
            <a:r>
              <a:rPr lang="en-US" sz="3500" b="1" dirty="0">
                <a:solidFill>
                  <a:schemeClr val="bg1"/>
                </a:solidFill>
              </a:rPr>
              <a:t>Sofia</a:t>
            </a:r>
            <a:r>
              <a:rPr lang="en-US" sz="3500" dirty="0"/>
              <a:t>. After you find all </a:t>
            </a:r>
            <a:r>
              <a:rPr lang="en-US" sz="3500" b="1" dirty="0">
                <a:solidFill>
                  <a:schemeClr val="bg1"/>
                </a:solidFill>
              </a:rPr>
              <a:t>valid</a:t>
            </a:r>
            <a:r>
              <a:rPr lang="en-US" sz="3500" b="1" dirty="0"/>
              <a:t> </a:t>
            </a:r>
            <a:r>
              <a:rPr lang="en-US" sz="3500" b="1" dirty="0" smtClean="0"/>
              <a:t/>
            </a:r>
            <a:br>
              <a:rPr lang="en-US" sz="3500" b="1" dirty="0" smtClean="0"/>
            </a:br>
            <a:r>
              <a:rPr lang="en-US" sz="3500" b="1" dirty="0" smtClean="0">
                <a:solidFill>
                  <a:schemeClr val="bg1"/>
                </a:solidFill>
              </a:rPr>
              <a:t>phones</a:t>
            </a:r>
            <a:r>
              <a:rPr lang="en-US" sz="3500" dirty="0"/>
              <a:t>, </a:t>
            </a:r>
            <a:r>
              <a:rPr lang="en-US" sz="3500" b="1" dirty="0">
                <a:solidFill>
                  <a:schemeClr val="bg1"/>
                </a:solidFill>
              </a:rPr>
              <a:t>print</a:t>
            </a:r>
            <a:r>
              <a:rPr lang="en-US" sz="3500" dirty="0"/>
              <a:t> them on the console, </a:t>
            </a:r>
            <a:r>
              <a:rPr lang="en-US" sz="3500" dirty="0" smtClean="0"/>
              <a:t>separated </a:t>
            </a:r>
            <a:r>
              <a:rPr lang="en-US" sz="3500" dirty="0"/>
              <a:t>by </a:t>
            </a:r>
            <a:r>
              <a:rPr lang="en-US" sz="3500" b="1" dirty="0" smtClean="0">
                <a:solidFill>
                  <a:schemeClr val="bg1"/>
                </a:solidFill>
              </a:rPr>
              <a:t>", "</a:t>
            </a:r>
            <a:endParaRPr lang="en-US" sz="3500" b="1" dirty="0">
              <a:solidFill>
                <a:schemeClr val="bg1"/>
              </a:solidFill>
            </a:endParaRPr>
          </a:p>
          <a:p>
            <a:r>
              <a:rPr lang="en-US" sz="3500" dirty="0"/>
              <a:t>A valid number has the following characteristics:</a:t>
            </a:r>
            <a:endParaRPr lang="bg-BG" sz="3500" dirty="0"/>
          </a:p>
          <a:p>
            <a:pPr lvl="1"/>
            <a:r>
              <a:rPr lang="en-US" sz="3000" dirty="0"/>
              <a:t>S</a:t>
            </a:r>
            <a:r>
              <a:rPr lang="en-US" sz="3000" dirty="0" smtClean="0"/>
              <a:t>tarts </a:t>
            </a:r>
            <a:r>
              <a:rPr lang="en-US" sz="3000" dirty="0"/>
              <a:t>with "</a:t>
            </a:r>
            <a:r>
              <a:rPr lang="en-US" sz="3000" b="1" dirty="0">
                <a:solidFill>
                  <a:schemeClr val="bg1"/>
                </a:solidFill>
              </a:rPr>
              <a:t>+359</a:t>
            </a:r>
            <a:r>
              <a:rPr lang="en-US" sz="3000" dirty="0"/>
              <a:t>"</a:t>
            </a:r>
            <a:endParaRPr lang="bg-BG" sz="3000" dirty="0"/>
          </a:p>
          <a:p>
            <a:pPr lvl="1"/>
            <a:r>
              <a:rPr lang="en-US" sz="3000" dirty="0"/>
              <a:t>F</a:t>
            </a:r>
            <a:r>
              <a:rPr lang="en-US" sz="3000" dirty="0" smtClean="0"/>
              <a:t>ollowed </a:t>
            </a:r>
            <a:r>
              <a:rPr lang="en-US" sz="3000" dirty="0"/>
              <a:t>by the area code (always </a:t>
            </a:r>
            <a:r>
              <a:rPr lang="en-US" sz="3000" b="1" dirty="0">
                <a:solidFill>
                  <a:schemeClr val="bg1"/>
                </a:solidFill>
              </a:rPr>
              <a:t>2</a:t>
            </a:r>
            <a:r>
              <a:rPr lang="en-US" sz="3000" dirty="0"/>
              <a:t>)</a:t>
            </a:r>
            <a:endParaRPr lang="bg-BG" sz="3000" dirty="0"/>
          </a:p>
          <a:p>
            <a:pPr lvl="1"/>
            <a:r>
              <a:rPr lang="en-US" sz="3000" dirty="0" smtClean="0"/>
              <a:t>Followed </a:t>
            </a:r>
            <a:r>
              <a:rPr lang="en-US" sz="3000" dirty="0"/>
              <a:t>by the </a:t>
            </a:r>
            <a:r>
              <a:rPr lang="en-US" sz="3000" b="1" dirty="0">
                <a:solidFill>
                  <a:schemeClr val="bg1"/>
                </a:solidFill>
              </a:rPr>
              <a:t>number</a:t>
            </a:r>
            <a:r>
              <a:rPr lang="en-US" sz="3000" dirty="0"/>
              <a:t> </a:t>
            </a:r>
            <a:r>
              <a:rPr lang="en-US" sz="3000" dirty="0" smtClean="0"/>
              <a:t>itself , which </a:t>
            </a:r>
            <a:r>
              <a:rPr lang="en-US" sz="3000" dirty="0"/>
              <a:t>consists of </a:t>
            </a:r>
            <a:r>
              <a:rPr lang="en-US" sz="3000" b="1" dirty="0">
                <a:solidFill>
                  <a:schemeClr val="bg1"/>
                </a:solidFill>
              </a:rPr>
              <a:t>7 </a:t>
            </a:r>
            <a:r>
              <a:rPr lang="en-US" sz="3000" b="1" dirty="0" smtClean="0">
                <a:solidFill>
                  <a:schemeClr val="bg1"/>
                </a:solidFill>
              </a:rPr>
              <a:t/>
            </a:r>
            <a:br>
              <a:rPr lang="en-US" sz="3000" b="1" dirty="0" smtClean="0">
                <a:solidFill>
                  <a:schemeClr val="bg1"/>
                </a:solidFill>
              </a:rPr>
            </a:br>
            <a:r>
              <a:rPr lang="en-US" sz="3000" b="1" dirty="0" smtClean="0">
                <a:solidFill>
                  <a:schemeClr val="bg1"/>
                </a:solidFill>
              </a:rPr>
              <a:t>digits</a:t>
            </a:r>
            <a:r>
              <a:rPr lang="en-US" sz="3000" dirty="0" smtClean="0">
                <a:solidFill>
                  <a:schemeClr val="bg1"/>
                </a:solidFill>
              </a:rPr>
              <a:t> </a:t>
            </a:r>
            <a:r>
              <a:rPr lang="en-US" sz="3000" dirty="0"/>
              <a:t>(separated in </a:t>
            </a:r>
            <a:r>
              <a:rPr lang="en-US" sz="3000" b="1" dirty="0">
                <a:solidFill>
                  <a:schemeClr val="bg1"/>
                </a:solidFill>
              </a:rPr>
              <a:t>two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</a:rPr>
              <a:t>groups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/>
              <a:t>of </a:t>
            </a:r>
            <a:r>
              <a:rPr lang="en-US" sz="3000" b="1" dirty="0">
                <a:solidFill>
                  <a:schemeClr val="bg1"/>
                </a:solidFill>
              </a:rPr>
              <a:t>3</a:t>
            </a:r>
            <a:r>
              <a:rPr lang="en-US" sz="3000" dirty="0"/>
              <a:t> and </a:t>
            </a:r>
            <a:r>
              <a:rPr lang="en-US" sz="3000" b="1" dirty="0">
                <a:solidFill>
                  <a:schemeClr val="bg1"/>
                </a:solidFill>
              </a:rPr>
              <a:t>4</a:t>
            </a:r>
            <a:r>
              <a:rPr lang="en-US" sz="3000" dirty="0"/>
              <a:t> </a:t>
            </a:r>
            <a:r>
              <a:rPr lang="en-US" sz="3000" b="1" dirty="0" smtClean="0">
                <a:solidFill>
                  <a:schemeClr val="bg1"/>
                </a:solidFill>
              </a:rPr>
              <a:t>digits</a:t>
            </a:r>
            <a:r>
              <a:rPr lang="en-US" sz="3000" dirty="0" smtClean="0"/>
              <a:t> </a:t>
            </a:r>
            <a:r>
              <a:rPr lang="en-US" sz="3000" dirty="0" smtClean="0"/>
              <a:t/>
            </a:r>
            <a:br>
              <a:rPr lang="en-US" sz="3000" dirty="0" smtClean="0"/>
            </a:br>
            <a:r>
              <a:rPr lang="en-US" sz="3000" dirty="0" smtClean="0"/>
              <a:t>respectively</a:t>
            </a:r>
            <a:r>
              <a:rPr lang="en-US" sz="3000" dirty="0" smtClean="0"/>
              <a:t>)</a:t>
            </a:r>
            <a:endParaRPr lang="bg-BG" sz="3000" dirty="0"/>
          </a:p>
          <a:p>
            <a:pPr lvl="1"/>
            <a:r>
              <a:rPr lang="en-US" sz="3000" dirty="0" smtClean="0"/>
              <a:t>The </a:t>
            </a:r>
            <a:r>
              <a:rPr lang="en-US" sz="3000" dirty="0"/>
              <a:t>different </a:t>
            </a:r>
            <a:r>
              <a:rPr lang="en-US" sz="3000" b="1" dirty="0">
                <a:solidFill>
                  <a:schemeClr val="bg1"/>
                </a:solidFill>
              </a:rPr>
              <a:t>parts</a:t>
            </a:r>
            <a:r>
              <a:rPr lang="en-US" sz="3000" dirty="0"/>
              <a:t> are </a:t>
            </a:r>
            <a:r>
              <a:rPr lang="en-US" sz="3000" b="1" dirty="0">
                <a:solidFill>
                  <a:schemeClr val="bg1"/>
                </a:solidFill>
              </a:rPr>
              <a:t>separated</a:t>
            </a:r>
            <a:r>
              <a:rPr lang="en-US" sz="3000" dirty="0"/>
              <a:t> by either a </a:t>
            </a:r>
            <a:r>
              <a:rPr lang="en-US" sz="3000" b="1" dirty="0">
                <a:solidFill>
                  <a:schemeClr val="bg1"/>
                </a:solidFill>
              </a:rPr>
              <a:t>space</a:t>
            </a:r>
            <a:r>
              <a:rPr lang="en-US" sz="3000" dirty="0"/>
              <a:t> or a </a:t>
            </a:r>
            <a:r>
              <a:rPr lang="en-US" sz="3000" b="1" dirty="0">
                <a:solidFill>
                  <a:schemeClr val="bg1"/>
                </a:solidFill>
              </a:rPr>
              <a:t>hyphen</a:t>
            </a:r>
            <a:r>
              <a:rPr lang="en-US" sz="3000" dirty="0"/>
              <a:t> </a:t>
            </a:r>
            <a:r>
              <a:rPr lang="en-US" sz="3000" dirty="0" smtClean="0"/>
              <a:t>('</a:t>
            </a:r>
            <a:r>
              <a:rPr lang="en-US" sz="3000" b="1" dirty="0" smtClean="0"/>
              <a:t>-</a:t>
            </a:r>
            <a:r>
              <a:rPr lang="en-US" sz="3000" dirty="0" smtClean="0"/>
              <a:t>')</a:t>
            </a:r>
            <a:endParaRPr lang="bg-BG" sz="3000" dirty="0"/>
          </a:p>
          <a:p>
            <a:pPr>
              <a:buClr>
                <a:schemeClr val="tx1"/>
              </a:buClr>
            </a:pPr>
            <a:endParaRPr lang="bg-BG" dirty="0"/>
          </a:p>
          <a:p>
            <a:pPr>
              <a:buClr>
                <a:schemeClr val="tx1"/>
              </a:buClr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Match Phone Number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2794" y="6397197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GB" dirty="0">
                <a:hlinkClick r:id="rId2"/>
              </a:rPr>
              <a:t>https://judge.softuni.bg/Contests/1708/Regular-Expressions-Lab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22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F65D2809-5BDC-45A1-8585-E8F1FA8963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42083" y="1981200"/>
            <a:ext cx="10704659" cy="3352800"/>
          </a:xfr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noAutofit/>
          </a:bodyPr>
          <a:lstStyle/>
          <a:p>
            <a:pPr marL="0"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400" b="1" dirty="0">
                <a:latin typeface="Consolas" pitchFamily="49" charset="0"/>
              </a:rPr>
              <a:t>function regExPhones(input) {</a:t>
            </a:r>
          </a:p>
          <a:p>
            <a:pPr marL="0"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400" b="1" dirty="0" smtClean="0">
                <a:latin typeface="Consolas" pitchFamily="49" charset="0"/>
              </a:rPr>
              <a:t>  let </a:t>
            </a:r>
            <a:r>
              <a:rPr lang="en-US" sz="2400" b="1" dirty="0">
                <a:latin typeface="Consolas" pitchFamily="49" charset="0"/>
              </a:rPr>
              <a:t>validNames = [];</a:t>
            </a:r>
          </a:p>
          <a:p>
            <a:pPr marL="0"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400" b="1" dirty="0">
                <a:latin typeface="Consolas" pitchFamily="49" charset="0"/>
              </a:rPr>
              <a:t>  let pattern </a:t>
            </a:r>
            <a:r>
              <a:rPr lang="en-US" sz="2400" b="1" dirty="0" smtClean="0">
                <a:latin typeface="Consolas" pitchFamily="49" charset="0"/>
              </a:rPr>
              <a:t>= </a:t>
            </a:r>
            <a:r>
              <a:rPr lang="en-US" sz="2400" b="1" dirty="0" smtClean="0">
                <a:solidFill>
                  <a:schemeClr val="bg1"/>
                </a:solidFill>
                <a:latin typeface="Consolas" pitchFamily="49" charset="0"/>
              </a:rPr>
              <a:t>/(?&lt;!\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d)[+]359([ -])2\1\d{3}\1\d{4}\</a:t>
            </a:r>
            <a:r>
              <a:rPr lang="en-US" sz="2400" b="1" dirty="0" smtClean="0">
                <a:solidFill>
                  <a:schemeClr val="bg1"/>
                </a:solidFill>
                <a:latin typeface="Consolas" pitchFamily="49" charset="0"/>
              </a:rPr>
              <a:t>b/g</a:t>
            </a:r>
            <a:r>
              <a:rPr lang="en-US" sz="2400" b="1" dirty="0">
                <a:latin typeface="Consolas" pitchFamily="49" charset="0"/>
              </a:rPr>
              <a:t>;</a:t>
            </a:r>
          </a:p>
          <a:p>
            <a:pPr marL="0"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400" b="1" dirty="0" smtClean="0">
                <a:latin typeface="Consolas" pitchFamily="49" charset="0"/>
              </a:rPr>
              <a:t>  while </a:t>
            </a:r>
            <a:r>
              <a:rPr lang="en-US" sz="2400" b="1" dirty="0">
                <a:latin typeface="Consolas" pitchFamily="49" charset="0"/>
              </a:rPr>
              <a:t>((validName = pattern.exec(input)) !== null) {</a:t>
            </a:r>
          </a:p>
          <a:p>
            <a:pPr marL="0"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400" b="1" dirty="0">
                <a:latin typeface="Consolas" pitchFamily="49" charset="0"/>
              </a:rPr>
              <a:t>    validNames.push(validName[0]);</a:t>
            </a:r>
          </a:p>
          <a:p>
            <a:pPr marL="0"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400" b="1" dirty="0">
                <a:latin typeface="Consolas" pitchFamily="49" charset="0"/>
              </a:rPr>
              <a:t>  }</a:t>
            </a:r>
          </a:p>
          <a:p>
            <a:pPr marL="0"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400" b="1" dirty="0" smtClean="0">
                <a:latin typeface="Consolas" pitchFamily="49" charset="0"/>
              </a:rPr>
              <a:t>  console.log(</a:t>
            </a:r>
            <a:r>
              <a:rPr lang="en-US" sz="2400" b="1" dirty="0" err="1" smtClean="0">
                <a:latin typeface="Consolas" pitchFamily="49" charset="0"/>
              </a:rPr>
              <a:t>validNames.join</a:t>
            </a:r>
            <a:r>
              <a:rPr lang="en-US" sz="2400" b="1" dirty="0">
                <a:latin typeface="Consolas" pitchFamily="49" charset="0"/>
              </a:rPr>
              <a:t>(', '));</a:t>
            </a:r>
          </a:p>
          <a:p>
            <a:pPr marL="0"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400" b="1" dirty="0">
                <a:latin typeface="Consolas" pitchFamily="49" charset="0"/>
              </a:rPr>
              <a:t>}</a:t>
            </a:r>
            <a:endParaRPr lang="bg-BG" sz="2400" b="1" dirty="0">
              <a:latin typeface="Consolas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F483BA08-0729-431F-8143-494A6AC06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Solution: </a:t>
            </a:r>
            <a:r>
              <a:rPr lang="en-US" dirty="0"/>
              <a:t>Match Phone Number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3B9E506-EF59-4F15-919D-C171CBF3272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878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9600" b="1" dirty="0"/>
              <a:t>#fund-</a:t>
            </a:r>
            <a:r>
              <a:rPr lang="en-US" sz="9600" b="1"/>
              <a:t>js</a:t>
            </a:r>
            <a:endParaRPr lang="en-US" sz="96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35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xmlns="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137" y="1656225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EBAFE522-EB7D-4931-A015-9A7E8A98517D}"/>
              </a:ext>
            </a:extLst>
          </p:cNvPr>
          <p:cNvGrpSpPr/>
          <p:nvPr/>
        </p:nvGrpSpPr>
        <p:grpSpPr>
          <a:xfrm>
            <a:off x="190353" y="1419749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xmlns="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xmlns="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xmlns="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3348" y="3276640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xmlns="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1485" y="1723767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GB" sz="3600" b="1" dirty="0">
                <a:solidFill>
                  <a:schemeClr val="bg1"/>
                </a:solidFill>
              </a:rPr>
              <a:t>Regular expressions </a:t>
            </a:r>
            <a:r>
              <a:rPr lang="en-GB" sz="3600" dirty="0">
                <a:solidFill>
                  <a:schemeClr val="bg2"/>
                </a:solidFill>
              </a:rPr>
              <a:t>describe </a:t>
            </a:r>
            <a:r>
              <a:rPr lang="en-GB" sz="3600" b="1" dirty="0">
                <a:solidFill>
                  <a:schemeClr val="bg1"/>
                </a:solidFill>
              </a:rPr>
              <a:t>patterns</a:t>
            </a:r>
            <a:r>
              <a:rPr lang="en-GB" sz="3600" dirty="0">
                <a:solidFill>
                  <a:schemeClr val="bg2"/>
                </a:solidFill>
              </a:rPr>
              <a:t> </a:t>
            </a:r>
            <a:br>
              <a:rPr lang="en-GB" sz="3600" dirty="0">
                <a:solidFill>
                  <a:schemeClr val="bg2"/>
                </a:solidFill>
              </a:rPr>
            </a:br>
            <a:r>
              <a:rPr lang="en-GB" sz="3600" dirty="0">
                <a:solidFill>
                  <a:schemeClr val="bg2"/>
                </a:solidFill>
              </a:rPr>
              <a:t>for searching through text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GB" sz="3600" dirty="0">
                <a:solidFill>
                  <a:schemeClr val="bg2"/>
                </a:solidFill>
              </a:rPr>
              <a:t>Define </a:t>
            </a:r>
            <a:r>
              <a:rPr lang="en-GB" sz="3600" b="1" dirty="0">
                <a:solidFill>
                  <a:schemeClr val="bg1"/>
                </a:solidFill>
              </a:rPr>
              <a:t>special characters</a:t>
            </a:r>
            <a:r>
              <a:rPr lang="en-GB" sz="3600" dirty="0">
                <a:solidFill>
                  <a:schemeClr val="bg2"/>
                </a:solidFill>
              </a:rPr>
              <a:t>, </a:t>
            </a:r>
            <a:r>
              <a:rPr lang="en-GB" sz="3600" b="1" dirty="0">
                <a:solidFill>
                  <a:schemeClr val="bg1"/>
                </a:solidFill>
              </a:rPr>
              <a:t>operators</a:t>
            </a:r>
            <a:r>
              <a:rPr lang="en-GB" sz="3600" dirty="0">
                <a:solidFill>
                  <a:schemeClr val="bg2"/>
                </a:solidFill>
              </a:rPr>
              <a:t> and </a:t>
            </a:r>
            <a:br>
              <a:rPr lang="en-GB" sz="3600" dirty="0">
                <a:solidFill>
                  <a:schemeClr val="bg2"/>
                </a:solidFill>
              </a:rPr>
            </a:br>
            <a:r>
              <a:rPr lang="en-GB" sz="3600" b="1" dirty="0">
                <a:solidFill>
                  <a:schemeClr val="bg1"/>
                </a:solidFill>
              </a:rPr>
              <a:t>constructs</a:t>
            </a:r>
            <a:r>
              <a:rPr lang="en-GB" sz="3600" dirty="0">
                <a:solidFill>
                  <a:schemeClr val="bg2"/>
                </a:solidFill>
              </a:rPr>
              <a:t> for building complex pattern</a:t>
            </a:r>
          </a:p>
          <a:p>
            <a:pPr>
              <a:lnSpc>
                <a:spcPct val="100000"/>
              </a:lnSpc>
              <a:spcBef>
                <a:spcPts val="1200"/>
              </a:spcBef>
              <a:buClr>
                <a:schemeClr val="bg2"/>
              </a:buClr>
            </a:pPr>
            <a:r>
              <a:rPr lang="en-GB" sz="3600" dirty="0">
                <a:solidFill>
                  <a:schemeClr val="bg2"/>
                </a:solidFill>
              </a:rPr>
              <a:t>Can utilize </a:t>
            </a:r>
            <a:r>
              <a:rPr lang="en-GB" sz="3600" b="1" dirty="0">
                <a:solidFill>
                  <a:schemeClr val="bg1"/>
                </a:solidFill>
              </a:rPr>
              <a:t>character classes</a:t>
            </a:r>
            <a:r>
              <a:rPr lang="en-GB" sz="3600" dirty="0">
                <a:solidFill>
                  <a:schemeClr val="bg2"/>
                </a:solidFill>
              </a:rPr>
              <a:t>, </a:t>
            </a:r>
            <a:r>
              <a:rPr lang="en-GB" sz="3600" b="1" dirty="0">
                <a:solidFill>
                  <a:schemeClr val="bg1"/>
                </a:solidFill>
              </a:rPr>
              <a:t>groups</a:t>
            </a:r>
            <a:r>
              <a:rPr lang="en-GB" sz="3600" dirty="0">
                <a:solidFill>
                  <a:schemeClr val="bg2"/>
                </a:solidFill>
              </a:rPr>
              <a:t>, </a:t>
            </a:r>
            <a:br>
              <a:rPr lang="en-GB" sz="3600" dirty="0">
                <a:solidFill>
                  <a:schemeClr val="bg2"/>
                </a:solidFill>
              </a:rPr>
            </a:br>
            <a:r>
              <a:rPr lang="en-GB" sz="3600" b="1" dirty="0">
                <a:solidFill>
                  <a:schemeClr val="bg1"/>
                </a:solidFill>
              </a:rPr>
              <a:t>quantifiers</a:t>
            </a:r>
            <a:r>
              <a:rPr lang="en-GB" sz="3600" dirty="0">
                <a:solidFill>
                  <a:schemeClr val="bg2"/>
                </a:solidFill>
              </a:rPr>
              <a:t> and more</a:t>
            </a: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 txBox="1">
            <a:spLocks/>
          </p:cNvSpPr>
          <p:nvPr/>
        </p:nvSpPr>
        <p:spPr>
          <a:xfrm>
            <a:off x="1589" y="6400800"/>
            <a:ext cx="12114212" cy="363538"/>
          </a:xfrm>
          <a:prstGeom prst="rect">
            <a:avLst/>
          </a:prstGeom>
        </p:spPr>
        <p:txBody>
          <a:bodyPr vert="horz" lIns="108000" tIns="36000" rIns="108000" bIns="36000" rtlCol="0">
            <a:normAutofit fontScale="62500" lnSpcReduction="20000"/>
          </a:bodyPr>
          <a:lstStyle>
            <a:lvl1pPr marL="456778" indent="-45677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mtClean="0">
                <a:hlinkClick r:id="rId3"/>
              </a:rPr>
              <a:t>https://softuni.bg/trainings/2343/js-fundamentals-may-2019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56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4358" y="4535548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109" y="4535548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6" name="Netpeak" descr="Ð ÐµÐ·ÑÐ»ÑÐ°Ñ Ñ Ð¸Ð·Ð¾Ð±ÑÐ°Ð¶ÐµÐ½Ð¸Ðµ Ð·Ð° netpeak">
            <a:hlinkClick r:id="rId7"/>
            <a:extLst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29387" y="2475024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  <a:extLst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110" y="2475024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1"/>
            <a:extLst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4177" y="1444762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109" y="1444762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  <a:extLst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6490" y="1444762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0316" y="3505286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19"/>
            <a:extLst/>
          </p:cNvPr>
          <p:cNvPicPr>
            <a:picLocks noChangeAspect="1" noChangeArrowheads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2055" y="3505286"/>
            <a:ext cx="226966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1"/>
            <a:extLst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110" y="3505286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3"/>
            <a:extLst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6703080" y="5565809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5"/>
            <a:extLst>
              <a:ext uri="{FF2B5EF4-FFF2-40B4-BE49-F238E27FC236}">
                <a16:creationId xmlns:a16="http://schemas.microsoft.com/office/drawing/2014/main" xmlns="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3488905" y="5565809"/>
            <a:ext cx="287304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2097074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163" t="-12819" r="-5163" b="-12819"/>
          <a:stretch/>
        </p:blipFill>
        <p:spPr>
          <a:xfrm>
            <a:off x="1130713" y="2068280"/>
            <a:ext cx="5021910" cy="1439250"/>
          </a:xfrm>
          <a:prstGeom prst="roundRect">
            <a:avLst>
              <a:gd name="adj" fmla="val 8805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" name="Picture 2">
            <a:hlinkClick r:id="rId4"/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162" t="-29177" r="-15162" b="-29177"/>
          <a:stretch/>
        </p:blipFill>
        <p:spPr>
          <a:xfrm>
            <a:off x="4919115" y="4064212"/>
            <a:ext cx="6138995" cy="1439250"/>
          </a:xfrm>
          <a:prstGeom prst="roundRect">
            <a:avLst>
              <a:gd name="adj" fmla="val 9410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4" name="Picture 3">
            <a:hlinkClick r:id="rId6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654" r="6654"/>
          <a:stretch/>
        </p:blipFill>
        <p:spPr>
          <a:xfrm>
            <a:off x="6424441" y="2068280"/>
            <a:ext cx="1962267" cy="1439250"/>
          </a:xfrm>
          <a:prstGeom prst="roundRect">
            <a:avLst>
              <a:gd name="adj" fmla="val 8806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5" name="Picture 4">
            <a:hlinkClick r:id="rId8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01" t="-3201" r="-3201" b="-3201"/>
          <a:stretch/>
        </p:blipFill>
        <p:spPr>
          <a:xfrm>
            <a:off x="8658526" y="2068280"/>
            <a:ext cx="2399585" cy="1439250"/>
          </a:xfrm>
          <a:prstGeom prst="roundRect">
            <a:avLst>
              <a:gd name="adj" fmla="val 8200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6" name="Picture 5">
            <a:hlinkClick r:id="rId10"/>
          </p:cNvPr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305" t="-5874" r="-9305" b="-12736"/>
          <a:stretch/>
        </p:blipFill>
        <p:spPr>
          <a:xfrm>
            <a:off x="1130714" y="4064212"/>
            <a:ext cx="3382237" cy="1439250"/>
          </a:xfrm>
          <a:prstGeom prst="roundRect">
            <a:avLst>
              <a:gd name="adj" fmla="val 10015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075430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 and </a:t>
            </a:r>
            <a:br>
              <a:rPr lang="en-US" sz="3198" dirty="0"/>
            </a:br>
            <a:r>
              <a:rPr lang="en-US" sz="3198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lvl="1" indent="-380762" defTabSz="1218438">
              <a:lnSpc>
                <a:spcPct val="100000"/>
              </a:lnSpc>
              <a:tabLst>
                <a:tab pos="282405" algn="l"/>
              </a:tabLst>
              <a:defRPr/>
            </a:pPr>
            <a:r>
              <a:rPr lang="en-US" sz="2898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8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lvl="1" indent="-380762" defTabSz="1218438">
              <a:lnSpc>
                <a:spcPct val="100000"/>
              </a:lnSpc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xmlns="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395" y="2538346"/>
            <a:ext cx="2122030" cy="529273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xmlns="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0482" y="2057758"/>
            <a:ext cx="3365989" cy="4481790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xmlns="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2395" y="3654314"/>
            <a:ext cx="1118158" cy="1118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xmlns="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394" y="5359165"/>
            <a:ext cx="1041691" cy="1041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350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1999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2465" y="3809901"/>
            <a:ext cx="4641124" cy="1623821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3005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Regular Expressions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574185D6-58EB-4294-913D-F8068A92586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Definition and Classes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xmlns="" id="{C886439C-1CA8-450B-A9E2-4DBC6DCAF5FE}"/>
              </a:ext>
            </a:extLst>
          </p:cNvPr>
          <p:cNvSpPr txBox="1">
            <a:spLocks/>
          </p:cNvSpPr>
          <p:nvPr/>
        </p:nvSpPr>
        <p:spPr>
          <a:xfrm>
            <a:off x="4572077" y="1724260"/>
            <a:ext cx="3044670" cy="1981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600" dirty="0">
                <a:solidFill>
                  <a:schemeClr val="bg2"/>
                </a:solidFill>
                <a:latin typeface="Consolas" panose="020B0609020204030204" pitchFamily="49" charset="0"/>
              </a:rPr>
              <a:t>[A-Z]</a:t>
            </a:r>
          </a:p>
        </p:txBody>
      </p:sp>
    </p:spTree>
    <p:extLst>
      <p:ext uri="{BB962C8B-B14F-4D97-AF65-F5344CB8AC3E}">
        <p14:creationId xmlns:p14="http://schemas.microsoft.com/office/powerpoint/2010/main" val="371469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Regular expressions </a:t>
            </a:r>
            <a:r>
              <a:rPr lang="en-US" sz="3200" dirty="0"/>
              <a:t>(regex)</a:t>
            </a:r>
            <a:endParaRPr lang="bg-BG" sz="3200" dirty="0"/>
          </a:p>
          <a:p>
            <a:pPr lvl="1">
              <a:buClr>
                <a:schemeClr val="tx1"/>
              </a:buClr>
            </a:pPr>
            <a:r>
              <a:rPr lang="en-US" dirty="0"/>
              <a:t>Match text by pattern</a:t>
            </a:r>
          </a:p>
          <a:p>
            <a:pPr>
              <a:spcBef>
                <a:spcPts val="1200"/>
              </a:spcBef>
              <a:buClr>
                <a:schemeClr val="tx1"/>
              </a:buClr>
            </a:pP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Patterns </a:t>
            </a:r>
            <a:r>
              <a:rPr lang="en-US" sz="3200" dirty="0"/>
              <a:t>are defined by special syntax, e.g.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[0-9]+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matches non-empty sequence of digits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[A-Z][a-z]*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matches a capital + small letters</a:t>
            </a:r>
          </a:p>
          <a:p>
            <a:pPr>
              <a:spcBef>
                <a:spcPts val="1200"/>
              </a:spcBef>
              <a:buClr>
                <a:schemeClr val="tx1"/>
              </a:buClr>
            </a:pPr>
            <a:r>
              <a:rPr lang="en-US" sz="3200" dirty="0"/>
              <a:t>Play with regex live at: </a:t>
            </a:r>
            <a:r>
              <a:rPr lang="en-US" sz="3200" dirty="0">
                <a:hlinkClick r:id="rId2"/>
              </a:rPr>
              <a:t>regexr.com</a:t>
            </a:r>
            <a:r>
              <a:rPr lang="en-US" sz="3200" dirty="0"/>
              <a:t>, </a:t>
            </a:r>
            <a:r>
              <a:rPr lang="en-US" sz="3200" dirty="0">
                <a:hlinkClick r:id="rId3"/>
              </a:rPr>
              <a:t>regex101.com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are Regular Expressions?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024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>
                <a:hlinkClick r:id="rId2"/>
              </a:rPr>
              <a:t>www.regex101.com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4294967295"/>
          </p:nvPr>
        </p:nvSpPr>
        <p:spPr>
          <a:xfrm>
            <a:off x="889741" y="5562600"/>
            <a:ext cx="10310072" cy="692873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Live Demo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0262" y="838200"/>
            <a:ext cx="7568302" cy="3629018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705063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r>
              <a:rPr lang="en-US" dirty="0"/>
              <a:t>Regular expressions (regex) describe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search pattern</a:t>
            </a:r>
          </a:p>
          <a:p>
            <a:r>
              <a:rPr lang="en-US" dirty="0"/>
              <a:t>Used to find / extract / replace / split data from text by pattern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Regular Expression Pattern </a:t>
            </a:r>
            <a:r>
              <a:rPr lang="en-US" dirty="0"/>
              <a:t>– Example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179762" y="2720564"/>
            <a:ext cx="575310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l-PL" sz="3200" b="1" noProof="1">
                <a:solidFill>
                  <a:schemeClr val="accent4"/>
                </a:solidFill>
                <a:latin typeface="Consolas" panose="020B0609020204030204" pitchFamily="49" charset="0"/>
              </a:rPr>
              <a:t>[A-Z]</a:t>
            </a:r>
            <a:r>
              <a:rPr lang="pl-PL" sz="3200" b="1" noProof="1">
                <a:solidFill>
                  <a:schemeClr val="accent2"/>
                </a:solidFill>
                <a:latin typeface="Consolas" panose="020B0609020204030204" pitchFamily="49" charset="0"/>
              </a:rPr>
              <a:t>[a-z]+</a:t>
            </a:r>
            <a:r>
              <a:rPr lang="pl-PL" sz="3200" b="1" noProof="1">
                <a:latin typeface="Consolas" panose="020B0609020204030204" pitchFamily="49" charset="0"/>
              </a:rPr>
              <a:t> </a:t>
            </a:r>
            <a:r>
              <a:rPr lang="pl-PL" sz="3200" b="1" noProof="1">
                <a:solidFill>
                  <a:schemeClr val="accent4"/>
                </a:solidFill>
                <a:latin typeface="Consolas" panose="020B0609020204030204" pitchFamily="49" charset="0"/>
              </a:rPr>
              <a:t>[A-Z]</a:t>
            </a:r>
            <a:r>
              <a:rPr lang="pl-PL" sz="3200" b="1" noProof="1">
                <a:solidFill>
                  <a:schemeClr val="accent2"/>
                </a:solidFill>
                <a:latin typeface="Consolas" panose="020B0609020204030204" pitchFamily="49" charset="0"/>
              </a:rPr>
              <a:t>[a-z]+</a:t>
            </a:r>
            <a:endParaRPr lang="en-US" sz="3200" b="1" noProof="1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702968" y="3627887"/>
            <a:ext cx="2779712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accent4"/>
                </a:solidFill>
                <a:latin typeface="Consolas" panose="020B0609020204030204" pitchFamily="49" charset="0"/>
              </a:rPr>
              <a:t>J</a:t>
            </a:r>
            <a:r>
              <a:rPr lang="en-US" sz="3200" b="1" noProof="1">
                <a:solidFill>
                  <a:schemeClr val="accent2"/>
                </a:solidFill>
                <a:latin typeface="Consolas" panose="020B0609020204030204" pitchFamily="49" charset="0"/>
              </a:rPr>
              <a:t>ohn</a:t>
            </a:r>
            <a:r>
              <a:rPr lang="en-US" sz="3200" b="1" noProof="1">
                <a:latin typeface="Consolas" panose="020B0609020204030204" pitchFamily="49" charset="0"/>
              </a:rPr>
              <a:t> </a:t>
            </a:r>
            <a:r>
              <a:rPr lang="en-US" sz="3200" b="1" noProof="1">
                <a:solidFill>
                  <a:schemeClr val="accent4"/>
                </a:solidFill>
                <a:latin typeface="Consolas" panose="020B0609020204030204" pitchFamily="49" charset="0"/>
              </a:rPr>
              <a:t>S</a:t>
            </a:r>
            <a:r>
              <a:rPr lang="en-US" sz="3200" b="1" noProof="1">
                <a:solidFill>
                  <a:schemeClr val="accent2"/>
                </a:solidFill>
                <a:latin typeface="Consolas" panose="020B0609020204030204" pitchFamily="49" charset="0"/>
              </a:rPr>
              <a:t>mith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702968" y="4494532"/>
            <a:ext cx="2779712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accent4"/>
                </a:solidFill>
                <a:latin typeface="Consolas" panose="020B0609020204030204" pitchFamily="49" charset="0"/>
              </a:rPr>
              <a:t>L</a:t>
            </a:r>
            <a:r>
              <a:rPr lang="en-US" sz="3200" b="1" noProof="1">
                <a:solidFill>
                  <a:schemeClr val="accent2"/>
                </a:solidFill>
                <a:latin typeface="Consolas" panose="020B0609020204030204" pitchFamily="49" charset="0"/>
              </a:rPr>
              <a:t>inda</a:t>
            </a:r>
            <a:r>
              <a:rPr lang="en-US" sz="3200" b="1" noProof="1">
                <a:latin typeface="Consolas" panose="020B0609020204030204" pitchFamily="49" charset="0"/>
              </a:rPr>
              <a:t> </a:t>
            </a:r>
            <a:r>
              <a:rPr lang="en-US" sz="3200" b="1" noProof="1">
                <a:solidFill>
                  <a:schemeClr val="accent4"/>
                </a:solidFill>
                <a:latin typeface="Consolas" panose="020B0609020204030204" pitchFamily="49" charset="0"/>
              </a:rPr>
              <a:t>D</a:t>
            </a:r>
            <a:r>
              <a:rPr lang="en-US" sz="3200" b="1" noProof="1">
                <a:solidFill>
                  <a:schemeClr val="accent2"/>
                </a:solidFill>
                <a:latin typeface="Consolas" panose="020B0609020204030204" pitchFamily="49" charset="0"/>
              </a:rPr>
              <a:t>avis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761184" y="5292028"/>
            <a:ext cx="4590256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anose="020B0609020204030204" pitchFamily="49" charset="0"/>
              </a:rPr>
              <a:t>Contact: </a:t>
            </a:r>
            <a:r>
              <a:rPr lang="en-US" sz="3200" b="1" noProof="1">
                <a:solidFill>
                  <a:schemeClr val="accent4"/>
                </a:solidFill>
                <a:latin typeface="Consolas" panose="020B0609020204030204" pitchFamily="49" charset="0"/>
              </a:rPr>
              <a:t>A</a:t>
            </a:r>
            <a:r>
              <a:rPr lang="en-US" sz="3200" b="1" noProof="1">
                <a:solidFill>
                  <a:schemeClr val="accent2"/>
                </a:solidFill>
                <a:latin typeface="Consolas" panose="020B0609020204030204" pitchFamily="49" charset="0"/>
              </a:rPr>
              <a:t>lex</a:t>
            </a:r>
            <a:r>
              <a:rPr lang="en-US" sz="3200" b="1" noProof="1">
                <a:latin typeface="Consolas" panose="020B0609020204030204" pitchFamily="49" charset="0"/>
              </a:rPr>
              <a:t> </a:t>
            </a:r>
            <a:r>
              <a:rPr lang="en-US" sz="3200" b="1" noProof="1">
                <a:solidFill>
                  <a:schemeClr val="accent4"/>
                </a:solidFill>
                <a:latin typeface="Consolas" panose="020B0609020204030204" pitchFamily="49" charset="0"/>
              </a:rPr>
              <a:t>S</a:t>
            </a:r>
            <a:r>
              <a:rPr lang="en-US" sz="3200" b="1" noProof="1">
                <a:solidFill>
                  <a:schemeClr val="accent2"/>
                </a:solidFill>
                <a:latin typeface="Consolas" panose="020B0609020204030204" pitchFamily="49" charset="0"/>
              </a:rPr>
              <a:t>cott</a:t>
            </a:r>
          </a:p>
        </p:txBody>
      </p:sp>
    </p:spTree>
    <p:extLst>
      <p:ext uri="{BB962C8B-B14F-4D97-AF65-F5344CB8AC3E}">
        <p14:creationId xmlns:p14="http://schemas.microsoft.com/office/powerpoint/2010/main" val="2577408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[nvj]</a:t>
            </a:r>
            <a:r>
              <a:rPr lang="en-US" noProof="1">
                <a:solidFill>
                  <a:schemeClr val="bg1"/>
                </a:solidFill>
              </a:rPr>
              <a:t> </a:t>
            </a:r>
            <a:r>
              <a:rPr lang="en-US" noProof="1"/>
              <a:t>matches any character that is either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noProof="1"/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US" noProof="1"/>
              <a:t> or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</a:t>
            </a:r>
          </a:p>
          <a:p>
            <a:pPr>
              <a:buClr>
                <a:schemeClr val="tx1"/>
              </a:buClr>
            </a:pPr>
            <a:endParaRPr lang="en-US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2400"/>
              </a:spcBef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[^abc]</a:t>
            </a:r>
            <a:r>
              <a:rPr lang="en-US" noProof="1">
                <a:solidFill>
                  <a:schemeClr val="bg1"/>
                </a:solidFill>
              </a:rPr>
              <a:t> </a:t>
            </a:r>
            <a:r>
              <a:rPr lang="en-US" noProof="1"/>
              <a:t>– matches any character that is </a:t>
            </a:r>
            <a:r>
              <a:rPr lang="en-US" b="1" noProof="1">
                <a:solidFill>
                  <a:schemeClr val="bg1"/>
                </a:solidFill>
              </a:rPr>
              <a:t>not</a:t>
            </a:r>
            <a:r>
              <a:rPr lang="en-US" noProof="1"/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noProof="1"/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noProof="1"/>
              <a:t> or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endParaRPr lang="bg-BG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Clr>
                <a:schemeClr val="tx1"/>
              </a:buClr>
            </a:pPr>
            <a:endParaRPr lang="bg-BG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2400"/>
              </a:spcBef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bg-BG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0-9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sz="3200" noProof="1">
                <a:solidFill>
                  <a:schemeClr val="bg1"/>
                </a:solidFill>
              </a:rPr>
              <a:t> </a:t>
            </a:r>
            <a:r>
              <a:rPr lang="en-US" noProof="1"/>
              <a:t>– </a:t>
            </a:r>
            <a:r>
              <a:rPr lang="en-US" sz="3200" noProof="1"/>
              <a:t>character range: m</a:t>
            </a:r>
            <a:r>
              <a:rPr lang="en-US" noProof="1"/>
              <a:t>atches any digit from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noProof="1"/>
              <a:t> to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6612" y="1986239"/>
            <a:ext cx="3276600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n</a:t>
            </a:r>
            <a:r>
              <a:rPr lang="en-US" sz="2800" b="1" noProof="1">
                <a:latin typeface="Consolas" pitchFamily="49" charset="0"/>
              </a:rPr>
              <a:t>ode.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j</a:t>
            </a:r>
            <a:r>
              <a:rPr lang="en-US" sz="2800" b="1" noProof="1">
                <a:latin typeface="Consolas" pitchFamily="49" charset="0"/>
              </a:rPr>
              <a:t>s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v</a:t>
            </a:r>
            <a:r>
              <a:rPr lang="en-US" sz="2800" b="1" noProof="1">
                <a:latin typeface="Consolas" pitchFamily="49" charset="0"/>
              </a:rPr>
              <a:t>0.12.2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 Classes: Ranges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36612" y="3606225"/>
            <a:ext cx="1700210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A</a:t>
            </a:r>
            <a:r>
              <a:rPr lang="en-US" sz="2800" b="1" noProof="1">
                <a:latin typeface="Consolas" pitchFamily="49" charset="0"/>
              </a:rPr>
              <a:t>b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r</a:t>
            </a:r>
            <a:r>
              <a:rPr lang="en-US" sz="2800" b="1" noProof="1">
                <a:latin typeface="Consolas" pitchFamily="49" charset="0"/>
              </a:rPr>
              <a:t>a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h</a:t>
            </a:r>
            <a:r>
              <a:rPr lang="en-US" sz="2800" b="1" noProof="1">
                <a:latin typeface="Consolas" pitchFamily="49" charset="0"/>
              </a:rPr>
              <a:t>a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m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36612" y="5225627"/>
            <a:ext cx="4267200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John is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8</a:t>
            </a:r>
            <a:r>
              <a:rPr lang="en-US" sz="2800" b="1" noProof="1">
                <a:latin typeface="Consolas" pitchFamily="49" charset="0"/>
              </a:rPr>
              <a:t> years old.</a:t>
            </a:r>
          </a:p>
        </p:txBody>
      </p:sp>
    </p:spTree>
    <p:extLst>
      <p:ext uri="{BB962C8B-B14F-4D97-AF65-F5344CB8AC3E}">
        <p14:creationId xmlns:p14="http://schemas.microsoft.com/office/powerpoint/2010/main" val="1802828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6BD87146-D2FA-48FB-8B16-CB655DAADC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\w – matches any </a:t>
            </a:r>
            <a:r>
              <a:rPr lang="en-GB" b="1" dirty="0">
                <a:solidFill>
                  <a:schemeClr val="bg1"/>
                </a:solidFill>
              </a:rPr>
              <a:t>word character </a:t>
            </a:r>
            <a:r>
              <a:rPr lang="en-GB" dirty="0"/>
              <a:t>(a-z, A-Z, 0-9, _)</a:t>
            </a:r>
          </a:p>
          <a:p>
            <a:r>
              <a:rPr lang="en-GB" dirty="0"/>
              <a:t>\W – matches any </a:t>
            </a:r>
            <a:r>
              <a:rPr lang="en-GB" b="1" dirty="0">
                <a:solidFill>
                  <a:schemeClr val="bg1"/>
                </a:solidFill>
              </a:rPr>
              <a:t>non-word character </a:t>
            </a:r>
            <a:r>
              <a:rPr lang="en-GB" dirty="0"/>
              <a:t>(the opposite of \w)</a:t>
            </a:r>
          </a:p>
          <a:p>
            <a:r>
              <a:rPr lang="en-GB" dirty="0"/>
              <a:t>\s – matches any </a:t>
            </a:r>
            <a:r>
              <a:rPr lang="en-GB" b="1" dirty="0">
                <a:solidFill>
                  <a:schemeClr val="bg1"/>
                </a:solidFill>
              </a:rPr>
              <a:t>white-space</a:t>
            </a:r>
            <a:r>
              <a:rPr lang="en-GB" dirty="0"/>
              <a:t> character</a:t>
            </a:r>
          </a:p>
          <a:p>
            <a:r>
              <a:rPr lang="en-GB" dirty="0"/>
              <a:t>\S – matches any </a:t>
            </a:r>
            <a:r>
              <a:rPr lang="en-GB" b="1" dirty="0">
                <a:solidFill>
                  <a:schemeClr val="bg1"/>
                </a:solidFill>
              </a:rPr>
              <a:t>non-white-space </a:t>
            </a:r>
            <a:r>
              <a:rPr lang="en-GB" dirty="0"/>
              <a:t> character (opposite of \s)</a:t>
            </a:r>
          </a:p>
          <a:p>
            <a:r>
              <a:rPr lang="en-GB" dirty="0"/>
              <a:t>\d – matches any </a:t>
            </a:r>
            <a:r>
              <a:rPr lang="en-GB" b="1" dirty="0">
                <a:solidFill>
                  <a:schemeClr val="bg1"/>
                </a:solidFill>
              </a:rPr>
              <a:t>decimal digit </a:t>
            </a:r>
            <a:r>
              <a:rPr lang="en-GB" dirty="0"/>
              <a:t>(0-9)</a:t>
            </a:r>
          </a:p>
          <a:p>
            <a:r>
              <a:rPr lang="en-GB" dirty="0"/>
              <a:t>\D – matches any </a:t>
            </a:r>
            <a:r>
              <a:rPr lang="en-GB" b="1" dirty="0">
                <a:solidFill>
                  <a:schemeClr val="bg1"/>
                </a:solidFill>
              </a:rPr>
              <a:t>non-decimal character </a:t>
            </a:r>
            <a:r>
              <a:rPr lang="en-GB" dirty="0"/>
              <a:t>(the opposite of \d)</a:t>
            </a:r>
          </a:p>
          <a:p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2EC83897-27FB-49C4-84D6-9471883B0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Predefined Classes</a:t>
            </a:r>
          </a:p>
        </p:txBody>
      </p:sp>
    </p:spTree>
    <p:extLst>
      <p:ext uri="{BB962C8B-B14F-4D97-AF65-F5344CB8AC3E}">
        <p14:creationId xmlns:p14="http://schemas.microsoft.com/office/powerpoint/2010/main" val="1126389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SoftUni-PowerPoint-Template</Template>
  <TotalTime>2139</TotalTime>
  <Words>1359</Words>
  <Application>Microsoft Office PowerPoint</Application>
  <PresentationFormat>Custom</PresentationFormat>
  <Paragraphs>272</Paragraphs>
  <Slides>35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맑은 고딕</vt:lpstr>
      <vt:lpstr>Arial</vt:lpstr>
      <vt:lpstr>Calibri</vt:lpstr>
      <vt:lpstr>Consolas</vt:lpstr>
      <vt:lpstr>Wingdings</vt:lpstr>
      <vt:lpstr>Wingdings 2</vt:lpstr>
      <vt:lpstr>1_SoftUni3_1</vt:lpstr>
      <vt:lpstr>Regular Expressions (RegEx)</vt:lpstr>
      <vt:lpstr>Table of Contents</vt:lpstr>
      <vt:lpstr>Have a Question?</vt:lpstr>
      <vt:lpstr>PowerPoint Presentation</vt:lpstr>
      <vt:lpstr>What are Regular Expressions?</vt:lpstr>
      <vt:lpstr>PowerPoint Presentation</vt:lpstr>
      <vt:lpstr>Regular Expression Pattern – Example</vt:lpstr>
      <vt:lpstr>Character Classes: Ranges</vt:lpstr>
      <vt:lpstr>Predefined Classes</vt:lpstr>
      <vt:lpstr>PowerPoint Presentation</vt:lpstr>
      <vt:lpstr>Quantifiers</vt:lpstr>
      <vt:lpstr>Grouping Constructs</vt:lpstr>
      <vt:lpstr>Problem: Match All Words</vt:lpstr>
      <vt:lpstr>Problem: Match Dates</vt:lpstr>
      <vt:lpstr>Problem: Email Validation</vt:lpstr>
      <vt:lpstr>PowerPoint Presentation</vt:lpstr>
      <vt:lpstr>Backreferences Match Previous Groups</vt:lpstr>
      <vt:lpstr>PowerPoint Presentation</vt:lpstr>
      <vt:lpstr>Regex in JS</vt:lpstr>
      <vt:lpstr>Validating String by Pattern</vt:lpstr>
      <vt:lpstr>Checking for Matches</vt:lpstr>
      <vt:lpstr>Using the exec() Method</vt:lpstr>
      <vt:lpstr>Replacing with Regex</vt:lpstr>
      <vt:lpstr>Splitting with Regex</vt:lpstr>
      <vt:lpstr>PowerPoint Presentation</vt:lpstr>
      <vt:lpstr>Problem: Match Full Name</vt:lpstr>
      <vt:lpstr>Solution: Match Full Name</vt:lpstr>
      <vt:lpstr>Problem: Match Phone Number</vt:lpstr>
      <vt:lpstr>Solution: Match Phone Number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Manager>Alen Paunov</Manager>
  <Company>Software University (SoftUni)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Fundamentals - Regular Expressions JS</dc:title>
  <dc:subject>Regular Expressions JS</dc:subject>
  <dc:creator>Software University Foundation</dc:creator>
  <cp:keywords>programming, coding, regular expressions, regex, text processing, match, matches, software university, softuni, lecture, pattern, groups, validation</cp:keywords>
  <dc:description>Software University Foundation - http://softuni.foundation/</dc:description>
  <cp:lastModifiedBy>Kiril Kirilov</cp:lastModifiedBy>
  <cp:revision>383</cp:revision>
  <dcterms:created xsi:type="dcterms:W3CDTF">2014-01-02T17:00:34Z</dcterms:created>
  <dcterms:modified xsi:type="dcterms:W3CDTF">2019-07-09T13:05:33Z</dcterms:modified>
  <cp:category>programming;computer programming;software development;web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